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8" r:id="rId2"/>
    <p:sldId id="256" r:id="rId3"/>
    <p:sldId id="271" r:id="rId4"/>
    <p:sldId id="259" r:id="rId5"/>
    <p:sldId id="260" r:id="rId6"/>
    <p:sldId id="261" r:id="rId7"/>
    <p:sldId id="257" r:id="rId8"/>
    <p:sldId id="263" r:id="rId9"/>
    <p:sldId id="268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ADB5"/>
    <a:srgbClr val="0699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97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A0413E8-C587-4FF0-8F37-A5E6C44DB0E1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89DF7DC-0511-4D37-B726-3CDADE83D4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7825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69670A-0E1F-F9F7-3DED-D8FA96B3B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8C09873-A10A-719C-EF77-C96833FE0A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EB8FB04-0C52-EAED-E052-3F7EF08B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81D741-422C-2F3B-3096-039749999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F7CC86-3AE2-6234-E984-863CFD786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557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91F3FF-B9B2-3090-88E0-AB384BB83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4A8F408-EAAF-6469-6C53-8A3DC02C3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45BC54-FC7F-3201-0BFB-B02C5B37E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BEE0ACA-9B6B-3BFB-285B-D31C08B8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47501F-6C75-CDEC-5F49-BECA47C67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327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26CDCC5-7524-A07E-541E-46E79FEC5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5947787-DB23-ABE3-A582-CCAA4FE802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CD0582-0B59-3832-5AEC-25A5DC1D3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361D1CD-E424-19A3-120D-E15ECE3A9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29144E0-04C4-2580-3A38-33A21D0AF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880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C63A2A-A865-F7C8-F359-AAE73FC73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4DBB4F-69F5-DA21-BCA5-4C264C1EA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C4B856-A173-C617-844C-D5402546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8666A7-0C11-EDF5-ED97-02949F05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2FFDC9-6084-0407-4322-6D7847424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345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E9DC37-BA92-C015-4926-B4F40D331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5EE71D2-36D6-914A-8365-C36CD0C5E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F720BD-DCFC-C7C4-C979-93462612C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95154B-431B-29A4-E350-AEE0C0EC4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577FDC-92F2-C0B1-F173-AE1E13FCD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687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F74C8F-A6D0-864C-5BB7-CE85827AB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D27238-259C-59F1-C39A-EB745BCEB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2966FB5-695F-5E64-0D7A-2B1AF840F8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57530F-D25C-B5FC-ABE2-7DBC4B51F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279AC62-E2EA-A6AA-48B8-B94E8B77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5CAC6B5-3BB4-7A86-8CAD-C8B1B6C86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054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C67147-31D0-0A8E-48FB-E1976BD2F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8664A1-E360-F8E5-88A7-48EB48EC2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256EADD-2D68-40BF-69A1-1FAAE84DB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8A0FF81-D255-09C8-6A50-59D81A6E91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DAB4C1D-8545-1D9E-2217-B07582EA5F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BAEB84D-2346-B629-F4FC-B572BDE32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FCD40A8-F0A9-0DC7-FC5D-0B623A66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FD958AE-425D-A48C-7A08-CCD7C76CE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923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758353-F84E-E24D-F630-95BB13B2E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3AA50C5-0119-A0C2-7E15-789713B1D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12E6DD7-2AA3-A014-B10E-913338E7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31F733F-B79F-3A80-306E-EF609A96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465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6659F5B-F757-0BDB-200D-2234CFB64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BD2252-0322-3917-2D11-A647A86B1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C977BF7-14A3-B869-7F7C-2B8D2D786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204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229577-4745-ACD4-7BF9-6C4E37DB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9AAAC7A-738C-33EB-012D-2260C678E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D1FA304-1AB1-F3F7-97CB-0F110F78B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354182E-3BF4-4CA5-EE55-79AFFA96B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3F9EBB7-E8A2-F7E0-9ED8-39A1AA0C5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97DDE7D-FC7A-A7DC-E4BA-0689D3DE1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299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09F4C1-A6D5-5F33-4183-CDBBFE891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0113993-6DAE-93EE-850B-9FC696F80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24ACD22-EEA9-F2DC-6B1A-4A5186A6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9B1EA9-4EF1-07BE-9644-BDE713F76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9A04DCF-AD85-ED5A-5DDD-70B78C3C5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77C4109-A8F8-E690-5C6B-8773175B7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787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8110ED3-47E7-A0BF-C9BE-72BA86BF3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C40785C-1AEE-CB7A-D84A-BF612C933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F69A09-06B4-4BE3-CF51-7C3892579A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CB6FFC-AD7B-4BC0-BA0E-43E7F116BAC8}" type="datetimeFigureOut">
              <a:rPr lang="ar-SA" smtClean="0"/>
              <a:t>11/07/46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326DCC-6E9F-DCD1-9EF0-AA7D82563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A0E488-E86A-1553-B0F6-43A69B109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0DC2BA-72CE-4FA2-834C-A1D77BED6A9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309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03ABC-E00E-036C-FD39-279444013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0D0AAC21-69F6-CBAB-785A-BD1E97D8C522}"/>
              </a:ext>
            </a:extLst>
          </p:cNvPr>
          <p:cNvGrpSpPr/>
          <p:nvPr/>
        </p:nvGrpSpPr>
        <p:grpSpPr>
          <a:xfrm>
            <a:off x="9605244" y="327106"/>
            <a:ext cx="1945537" cy="6219967"/>
            <a:chOff x="9605244" y="327106"/>
            <a:chExt cx="1945537" cy="6219967"/>
          </a:xfrm>
        </p:grpSpPr>
        <p:pic>
          <p:nvPicPr>
            <p:cNvPr id="5" name="صورة 4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C2787B44-BA12-0FB0-C8B6-11C39AAF9E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13335" y="351382"/>
              <a:ext cx="1864615" cy="15255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6" name="صورة 5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16050D0A-DDA2-DBCD-8DFA-02B32F52C4E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798577"/>
              <a:ext cx="1929354" cy="174849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صورة 7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CBB571D2-2394-C070-B9CE-7BBDEB2C0A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05244" y="1796430"/>
              <a:ext cx="1913165" cy="3058791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73EDC608-E3E4-9F8A-1E5A-B4F62308FF13}"/>
                </a:ext>
              </a:extLst>
            </p:cNvPr>
            <p:cNvSpPr txBox="1"/>
            <p:nvPr/>
          </p:nvSpPr>
          <p:spPr>
            <a:xfrm>
              <a:off x="9827174" y="850137"/>
              <a:ext cx="143229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تطبيقات النسبة</a:t>
              </a:r>
            </a:p>
            <a:p>
              <a:pPr algn="ctr"/>
              <a:r>
                <a:rPr lang="ar-SA" sz="2000" b="1" dirty="0"/>
                <a:t>المئوية </a:t>
              </a:r>
            </a:p>
          </p:txBody>
        </p: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6E4F98F5-1F43-08AB-6690-81DE72E50A95}"/>
                </a:ext>
              </a:extLst>
            </p:cNvPr>
            <p:cNvSpPr txBox="1"/>
            <p:nvPr/>
          </p:nvSpPr>
          <p:spPr>
            <a:xfrm>
              <a:off x="9864191" y="327106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>
                  <a:solidFill>
                    <a:schemeClr val="bg1"/>
                  </a:solidFill>
                </a:rPr>
                <a:t>الفصل (5)</a:t>
              </a:r>
            </a:p>
          </p:txBody>
        </p:sp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8400BC78-B8C5-F652-090D-E5CA6DBAABB7}"/>
                </a:ext>
              </a:extLst>
            </p:cNvPr>
            <p:cNvSpPr txBox="1"/>
            <p:nvPr/>
          </p:nvSpPr>
          <p:spPr>
            <a:xfrm>
              <a:off x="9848007" y="190124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فكرة الدرس:</a:t>
              </a: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6A46D432-54B8-CE28-9154-8E22A6B8F5DB}"/>
                </a:ext>
              </a:extLst>
            </p:cNvPr>
            <p:cNvSpPr txBox="1"/>
            <p:nvPr/>
          </p:nvSpPr>
          <p:spPr>
            <a:xfrm>
              <a:off x="9694256" y="4822854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EA3B3715-FEB3-A578-9E40-A42B33D044F9}"/>
                </a:ext>
              </a:extLst>
            </p:cNvPr>
            <p:cNvSpPr txBox="1"/>
            <p:nvPr/>
          </p:nvSpPr>
          <p:spPr>
            <a:xfrm>
              <a:off x="9798849" y="2674278"/>
              <a:ext cx="1553675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ar-SA" sz="2000" b="1" dirty="0"/>
                <a:t>أجد النسبة المئوية من عدد</a:t>
              </a:r>
            </a:p>
          </p:txBody>
        </p:sp>
      </p:grp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B533CAA4-F532-7526-E43C-1BBC99CC1D44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29DF1557-392F-2362-CFAA-FBC024591CFB}"/>
              </a:ext>
            </a:extLst>
          </p:cNvPr>
          <p:cNvGrpSpPr/>
          <p:nvPr/>
        </p:nvGrpSpPr>
        <p:grpSpPr>
          <a:xfrm>
            <a:off x="832628" y="511294"/>
            <a:ext cx="1703052" cy="1389950"/>
            <a:chOff x="1261505" y="3939592"/>
            <a:chExt cx="1703052" cy="1825574"/>
          </a:xfrm>
        </p:grpSpPr>
        <p:pic>
          <p:nvPicPr>
            <p:cNvPr id="19" name="صورة 18" descr="فهم علامة النسبة المئوية Uderstand Pecent Mark">
              <a:extLst>
                <a:ext uri="{FF2B5EF4-FFF2-40B4-BE49-F238E27FC236}">
                  <a16:creationId xmlns:a16="http://schemas.microsoft.com/office/drawing/2014/main" id="{B8768A85-C02C-E1FA-F67C-A60E62796B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E4E4E4"/>
                </a:clrFrom>
                <a:clrTo>
                  <a:srgbClr val="E4E4E4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14" t="30644" r="45214" b="14002"/>
            <a:stretch/>
          </p:blipFill>
          <p:spPr bwMode="auto">
            <a:xfrm>
              <a:off x="1261505" y="4264503"/>
              <a:ext cx="1487745" cy="1500663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29662F8E-9F29-021B-167F-3C9CAB2AF13C}"/>
                </a:ext>
              </a:extLst>
            </p:cNvPr>
            <p:cNvSpPr txBox="1"/>
            <p:nvPr/>
          </p:nvSpPr>
          <p:spPr>
            <a:xfrm rot="1732005">
              <a:off x="2154402" y="3939592"/>
              <a:ext cx="810155" cy="5232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1">
              <a:spAutoFit/>
            </a:bodyPr>
            <a:lstStyle/>
            <a:p>
              <a:endParaRPr lang="ar-SA" dirty="0"/>
            </a:p>
          </p:txBody>
        </p:sp>
      </p:grpSp>
      <p:pic>
        <p:nvPicPr>
          <p:cNvPr id="4" name="صورة 3">
            <a:extLst>
              <a:ext uri="{FF2B5EF4-FFF2-40B4-BE49-F238E27FC236}">
                <a16:creationId xmlns:a16="http://schemas.microsoft.com/office/drawing/2014/main" id="{F5B98EC3-B1DE-C005-675A-E97FEA96EB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3122" y="499184"/>
            <a:ext cx="3382703" cy="601334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0A65C4C8-F9B1-08E5-19B5-8F8D5EDC7187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b="73032"/>
          <a:stretch/>
        </p:blipFill>
        <p:spPr>
          <a:xfrm>
            <a:off x="5463546" y="1273161"/>
            <a:ext cx="4082431" cy="502144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45934A5E-D0EC-5F66-C2EB-407B3152F3E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55104" t="26968" b="49891"/>
          <a:stretch/>
        </p:blipFill>
        <p:spPr>
          <a:xfrm>
            <a:off x="7428856" y="2116687"/>
            <a:ext cx="1983803" cy="43088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D7875BF5-069B-EDD3-4085-C42C226B9504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55104" t="50109" b="22923"/>
          <a:stretch/>
        </p:blipFill>
        <p:spPr>
          <a:xfrm>
            <a:off x="4780461" y="2132781"/>
            <a:ext cx="2042448" cy="502145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64C55DC0-55A1-902F-BB98-276ACF44931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60456" t="73032"/>
          <a:stretch/>
        </p:blipFill>
        <p:spPr>
          <a:xfrm>
            <a:off x="2541048" y="2147458"/>
            <a:ext cx="1624692" cy="502146"/>
          </a:xfrm>
          <a:prstGeom prst="rect">
            <a:avLst/>
          </a:prstGeom>
        </p:spPr>
      </p:pic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A42294E3-DE69-7C00-CDCB-C77BC86AAA32}"/>
              </a:ext>
            </a:extLst>
          </p:cNvPr>
          <p:cNvSpPr/>
          <p:nvPr/>
        </p:nvSpPr>
        <p:spPr>
          <a:xfrm>
            <a:off x="7041456" y="1957020"/>
            <a:ext cx="2470447" cy="1732921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19A5B52-E81F-393D-8007-6A4340D9E071}"/>
              </a:ext>
            </a:extLst>
          </p:cNvPr>
          <p:cNvSpPr/>
          <p:nvPr/>
        </p:nvSpPr>
        <p:spPr>
          <a:xfrm>
            <a:off x="4418449" y="1994572"/>
            <a:ext cx="2470447" cy="1732922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: زوايا مستديرة 25">
            <a:extLst>
              <a:ext uri="{FF2B5EF4-FFF2-40B4-BE49-F238E27FC236}">
                <a16:creationId xmlns:a16="http://schemas.microsoft.com/office/drawing/2014/main" id="{79742B8C-90C5-91DE-AA7B-F957F90206ED}"/>
              </a:ext>
            </a:extLst>
          </p:cNvPr>
          <p:cNvSpPr/>
          <p:nvPr/>
        </p:nvSpPr>
        <p:spPr>
          <a:xfrm>
            <a:off x="1802365" y="1994571"/>
            <a:ext cx="2470447" cy="1732921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D9FE5DE7-6BEA-293F-2695-79A37EE7C463}"/>
              </a:ext>
            </a:extLst>
          </p:cNvPr>
          <p:cNvGrpSpPr/>
          <p:nvPr/>
        </p:nvGrpSpPr>
        <p:grpSpPr>
          <a:xfrm>
            <a:off x="7610761" y="2728459"/>
            <a:ext cx="1836296" cy="692138"/>
            <a:chOff x="6143432" y="4043459"/>
            <a:chExt cx="1836296" cy="692138"/>
          </a:xfrm>
        </p:grpSpPr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5AFB5225-C17E-3E29-C192-02BDA8BC9CEC}"/>
                </a:ext>
              </a:extLst>
            </p:cNvPr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/>
                <a:t>× </a:t>
              </a:r>
              <a:r>
                <a:rPr lang="ar-SA" sz="2000" b="1" dirty="0"/>
                <a:t>164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29" name="مجموعة 28">
              <a:extLst>
                <a:ext uri="{FF2B5EF4-FFF2-40B4-BE49-F238E27FC236}">
                  <a16:creationId xmlns:a16="http://schemas.microsoft.com/office/drawing/2014/main" id="{C63CA64C-A517-A0F9-4249-D871A8BACF7E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692138"/>
              <a:chOff x="5872829" y="4212258"/>
              <a:chExt cx="720080" cy="692138"/>
            </a:xfrm>
          </p:grpSpPr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A15FB95C-19D9-9AB5-7446-0859E1423C9A}"/>
                  </a:ext>
                </a:extLst>
              </p:cNvPr>
              <p:cNvSpPr txBox="1"/>
              <p:nvPr/>
            </p:nvSpPr>
            <p:spPr>
              <a:xfrm>
                <a:off x="5956869" y="4212258"/>
                <a:ext cx="533259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55</a:t>
                </a:r>
              </a:p>
            </p:txBody>
          </p:sp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72D6A407-AFE7-03A9-514A-5D63D0F4796A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100</a:t>
                </a:r>
              </a:p>
            </p:txBody>
          </p:sp>
          <p:cxnSp>
            <p:nvCxnSpPr>
              <p:cNvPr id="32" name="رابط مستقيم 31">
                <a:extLst>
                  <a:ext uri="{FF2B5EF4-FFF2-40B4-BE49-F238E27FC236}">
                    <a16:creationId xmlns:a16="http://schemas.microsoft.com/office/drawing/2014/main" id="{BC437EEE-7D13-136D-7154-B131D096C0FB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55C2342D-4C95-D3DE-825D-F6C28B21D731}"/>
              </a:ext>
            </a:extLst>
          </p:cNvPr>
          <p:cNvSpPr txBox="1"/>
          <p:nvPr/>
        </p:nvSpPr>
        <p:spPr>
          <a:xfrm>
            <a:off x="7018989" y="2919534"/>
            <a:ext cx="8197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90.2</a:t>
            </a:r>
          </a:p>
        </p:txBody>
      </p:sp>
      <p:grpSp>
        <p:nvGrpSpPr>
          <p:cNvPr id="48" name="مجموعة 47">
            <a:extLst>
              <a:ext uri="{FF2B5EF4-FFF2-40B4-BE49-F238E27FC236}">
                <a16:creationId xmlns:a16="http://schemas.microsoft.com/office/drawing/2014/main" id="{59C5A219-84C9-C1DF-7977-30D9A05FAD6C}"/>
              </a:ext>
            </a:extLst>
          </p:cNvPr>
          <p:cNvGrpSpPr/>
          <p:nvPr/>
        </p:nvGrpSpPr>
        <p:grpSpPr>
          <a:xfrm>
            <a:off x="5037533" y="2756952"/>
            <a:ext cx="1836296" cy="692138"/>
            <a:chOff x="6143432" y="4043459"/>
            <a:chExt cx="1836296" cy="692138"/>
          </a:xfrm>
        </p:grpSpPr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6A92E4F0-5172-7F1B-2B4B-22E2FF8133CC}"/>
                </a:ext>
              </a:extLst>
            </p:cNvPr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/>
                <a:t>× </a:t>
              </a:r>
              <a:r>
                <a:rPr lang="ar-SA" sz="2000" b="1" dirty="0"/>
                <a:t>15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50" name="مجموعة 49">
              <a:extLst>
                <a:ext uri="{FF2B5EF4-FFF2-40B4-BE49-F238E27FC236}">
                  <a16:creationId xmlns:a16="http://schemas.microsoft.com/office/drawing/2014/main" id="{8DB45D8F-E02D-7C6F-212D-41CDE184ED53}"/>
                </a:ext>
              </a:extLst>
            </p:cNvPr>
            <p:cNvGrpSpPr/>
            <p:nvPr/>
          </p:nvGrpSpPr>
          <p:grpSpPr>
            <a:xfrm>
              <a:off x="7254278" y="4043459"/>
              <a:ext cx="725450" cy="692138"/>
              <a:chOff x="5867459" y="4212258"/>
              <a:chExt cx="725450" cy="692138"/>
            </a:xfrm>
          </p:grpSpPr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246FCE47-C287-C4F9-8F8D-011F67A02EAB}"/>
                  </a:ext>
                </a:extLst>
              </p:cNvPr>
              <p:cNvSpPr txBox="1"/>
              <p:nvPr/>
            </p:nvSpPr>
            <p:spPr>
              <a:xfrm>
                <a:off x="5867459" y="4212258"/>
                <a:ext cx="62267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355</a:t>
                </a:r>
              </a:p>
            </p:txBody>
          </p:sp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FBC90E8-18AA-A126-4F10-314368BFAAE6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100</a:t>
                </a:r>
              </a:p>
            </p:txBody>
          </p:sp>
          <p:cxnSp>
            <p:nvCxnSpPr>
              <p:cNvPr id="53" name="رابط مستقيم 52">
                <a:extLst>
                  <a:ext uri="{FF2B5EF4-FFF2-40B4-BE49-F238E27FC236}">
                    <a16:creationId xmlns:a16="http://schemas.microsoft.com/office/drawing/2014/main" id="{990C54FE-1F1A-A40A-3829-2234E9C75CC8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5C376599-14EA-CF07-E83B-22FD8068091B}"/>
              </a:ext>
            </a:extLst>
          </p:cNvPr>
          <p:cNvSpPr txBox="1"/>
          <p:nvPr/>
        </p:nvSpPr>
        <p:spPr>
          <a:xfrm>
            <a:off x="4575122" y="2902966"/>
            <a:ext cx="8197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53.3</a:t>
            </a:r>
          </a:p>
        </p:txBody>
      </p:sp>
      <p:grpSp>
        <p:nvGrpSpPr>
          <p:cNvPr id="55" name="مجموعة 54">
            <a:extLst>
              <a:ext uri="{FF2B5EF4-FFF2-40B4-BE49-F238E27FC236}">
                <a16:creationId xmlns:a16="http://schemas.microsoft.com/office/drawing/2014/main" id="{BBF23FBD-D388-7E70-DB9D-860D3B54F5A1}"/>
              </a:ext>
            </a:extLst>
          </p:cNvPr>
          <p:cNvGrpSpPr/>
          <p:nvPr/>
        </p:nvGrpSpPr>
        <p:grpSpPr>
          <a:xfrm>
            <a:off x="2414526" y="2810993"/>
            <a:ext cx="1836296" cy="692138"/>
            <a:chOff x="6143432" y="4043459"/>
            <a:chExt cx="1836296" cy="692138"/>
          </a:xfrm>
        </p:grpSpPr>
        <p:sp>
          <p:nvSpPr>
            <p:cNvPr id="56" name="مربع نص 55">
              <a:extLst>
                <a:ext uri="{FF2B5EF4-FFF2-40B4-BE49-F238E27FC236}">
                  <a16:creationId xmlns:a16="http://schemas.microsoft.com/office/drawing/2014/main" id="{ACADC9B1-2F8B-C978-BFBD-3137E39D3EF9}"/>
                </a:ext>
              </a:extLst>
            </p:cNvPr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/>
                <a:t>× </a:t>
              </a:r>
              <a:r>
                <a:rPr lang="ar-SA" sz="2000" b="1" dirty="0"/>
                <a:t>80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57" name="مجموعة 56">
              <a:extLst>
                <a:ext uri="{FF2B5EF4-FFF2-40B4-BE49-F238E27FC236}">
                  <a16:creationId xmlns:a16="http://schemas.microsoft.com/office/drawing/2014/main" id="{1916495E-C9D8-14B0-C110-B7458AF5E4F1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692138"/>
              <a:chOff x="5872829" y="4212258"/>
              <a:chExt cx="720080" cy="692138"/>
            </a:xfrm>
          </p:grpSpPr>
          <p:sp>
            <p:nvSpPr>
              <p:cNvPr id="58" name="مربع نص 57">
                <a:extLst>
                  <a:ext uri="{FF2B5EF4-FFF2-40B4-BE49-F238E27FC236}">
                    <a16:creationId xmlns:a16="http://schemas.microsoft.com/office/drawing/2014/main" id="{EE72768E-6DD7-B7EC-FFB0-D0D48428D5B7}"/>
                  </a:ext>
                </a:extLst>
              </p:cNvPr>
              <p:cNvSpPr txBox="1"/>
              <p:nvPr/>
            </p:nvSpPr>
            <p:spPr>
              <a:xfrm>
                <a:off x="5956869" y="4212258"/>
                <a:ext cx="533259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25</a:t>
                </a:r>
              </a:p>
            </p:txBody>
          </p:sp>
          <p:sp>
            <p:nvSpPr>
              <p:cNvPr id="59" name="مربع نص 58">
                <a:extLst>
                  <a:ext uri="{FF2B5EF4-FFF2-40B4-BE49-F238E27FC236}">
                    <a16:creationId xmlns:a16="http://schemas.microsoft.com/office/drawing/2014/main" id="{EC287E9C-485E-FF37-8295-F916EA4B215A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100</a:t>
                </a:r>
              </a:p>
            </p:txBody>
          </p:sp>
          <p:cxnSp>
            <p:nvCxnSpPr>
              <p:cNvPr id="60" name="رابط مستقيم 59">
                <a:extLst>
                  <a:ext uri="{FF2B5EF4-FFF2-40B4-BE49-F238E27FC236}">
                    <a16:creationId xmlns:a16="http://schemas.microsoft.com/office/drawing/2014/main" id="{F0F02034-8930-495A-D7DE-E8978D7D172C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مربع نص 60">
            <a:extLst>
              <a:ext uri="{FF2B5EF4-FFF2-40B4-BE49-F238E27FC236}">
                <a16:creationId xmlns:a16="http://schemas.microsoft.com/office/drawing/2014/main" id="{94E670F3-BD19-11FA-6FDD-E52F8FE3A876}"/>
              </a:ext>
            </a:extLst>
          </p:cNvPr>
          <p:cNvSpPr txBox="1"/>
          <p:nvPr/>
        </p:nvSpPr>
        <p:spPr>
          <a:xfrm>
            <a:off x="2048176" y="2965747"/>
            <a:ext cx="8197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20</a:t>
            </a:r>
          </a:p>
        </p:txBody>
      </p:sp>
      <p:pic>
        <p:nvPicPr>
          <p:cNvPr id="63" name="صورة 62">
            <a:extLst>
              <a:ext uri="{FF2B5EF4-FFF2-40B4-BE49-F238E27FC236}">
                <a16:creationId xmlns:a16="http://schemas.microsoft.com/office/drawing/2014/main" id="{DDA93228-39E8-1A44-1472-4F34234C3D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22813" y="3827194"/>
            <a:ext cx="4082431" cy="2531622"/>
          </a:xfrm>
          <a:prstGeom prst="rect">
            <a:avLst/>
          </a:prstGeom>
        </p:spPr>
      </p:pic>
      <p:sp>
        <p:nvSpPr>
          <p:cNvPr id="64" name="مستطيل: زوايا مستديرة 63">
            <a:extLst>
              <a:ext uri="{FF2B5EF4-FFF2-40B4-BE49-F238E27FC236}">
                <a16:creationId xmlns:a16="http://schemas.microsoft.com/office/drawing/2014/main" id="{CBF8669A-4552-99A7-6C07-7575A79C031D}"/>
              </a:ext>
            </a:extLst>
          </p:cNvPr>
          <p:cNvSpPr/>
          <p:nvPr/>
        </p:nvSpPr>
        <p:spPr>
          <a:xfrm>
            <a:off x="1054284" y="4074204"/>
            <a:ext cx="4389270" cy="1800613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5" name="مربع نص 64">
            <a:extLst>
              <a:ext uri="{FF2B5EF4-FFF2-40B4-BE49-F238E27FC236}">
                <a16:creationId xmlns:a16="http://schemas.microsoft.com/office/drawing/2014/main" id="{670F6F33-73DA-57FA-11DE-190410B3D6BF}"/>
              </a:ext>
            </a:extLst>
          </p:cNvPr>
          <p:cNvSpPr txBox="1"/>
          <p:nvPr/>
        </p:nvSpPr>
        <p:spPr>
          <a:xfrm>
            <a:off x="3326093" y="4293711"/>
            <a:ext cx="209059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FF0000"/>
                </a:solidFill>
              </a:rPr>
              <a:t>نسبة الذين اشتروا </a:t>
            </a:r>
            <a:r>
              <a:rPr lang="ar-SA" sz="2400" b="1" dirty="0"/>
              <a:t>=</a:t>
            </a:r>
          </a:p>
        </p:txBody>
      </p:sp>
      <p:grpSp>
        <p:nvGrpSpPr>
          <p:cNvPr id="66" name="مجموعة 65">
            <a:extLst>
              <a:ext uri="{FF2B5EF4-FFF2-40B4-BE49-F238E27FC236}">
                <a16:creationId xmlns:a16="http://schemas.microsoft.com/office/drawing/2014/main" id="{7B828F4A-1620-DA14-E40A-26A02316CA21}"/>
              </a:ext>
            </a:extLst>
          </p:cNvPr>
          <p:cNvGrpSpPr/>
          <p:nvPr/>
        </p:nvGrpSpPr>
        <p:grpSpPr>
          <a:xfrm>
            <a:off x="2568677" y="4189125"/>
            <a:ext cx="996754" cy="692138"/>
            <a:chOff x="6982974" y="4043459"/>
            <a:chExt cx="996754" cy="692138"/>
          </a:xfrm>
        </p:grpSpPr>
        <p:sp>
          <p:nvSpPr>
            <p:cNvPr id="67" name="مربع نص 66">
              <a:extLst>
                <a:ext uri="{FF2B5EF4-FFF2-40B4-BE49-F238E27FC236}">
                  <a16:creationId xmlns:a16="http://schemas.microsoft.com/office/drawing/2014/main" id="{7A29BB0D-F576-D6C0-EB2C-FC372AB560C3}"/>
                </a:ext>
              </a:extLst>
            </p:cNvPr>
            <p:cNvSpPr txBox="1"/>
            <p:nvPr/>
          </p:nvSpPr>
          <p:spPr>
            <a:xfrm>
              <a:off x="6982974" y="4172979"/>
              <a:ext cx="384593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/>
                <a:t>=</a:t>
              </a:r>
            </a:p>
          </p:txBody>
        </p:sp>
        <p:grpSp>
          <p:nvGrpSpPr>
            <p:cNvPr id="68" name="مجموعة 67">
              <a:extLst>
                <a:ext uri="{FF2B5EF4-FFF2-40B4-BE49-F238E27FC236}">
                  <a16:creationId xmlns:a16="http://schemas.microsoft.com/office/drawing/2014/main" id="{14ECBBCC-9460-4FF3-A9D2-7AF597018C16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692138"/>
              <a:chOff x="5872829" y="4212258"/>
              <a:chExt cx="720080" cy="692138"/>
            </a:xfrm>
          </p:grpSpPr>
          <p:sp>
            <p:nvSpPr>
              <p:cNvPr id="69" name="مربع نص 68">
                <a:extLst>
                  <a:ext uri="{FF2B5EF4-FFF2-40B4-BE49-F238E27FC236}">
                    <a16:creationId xmlns:a16="http://schemas.microsoft.com/office/drawing/2014/main" id="{F39B9385-6F10-54B4-8AE9-5E6DF6F8C0B2}"/>
                  </a:ext>
                </a:extLst>
              </p:cNvPr>
              <p:cNvSpPr txBox="1"/>
              <p:nvPr/>
            </p:nvSpPr>
            <p:spPr>
              <a:xfrm>
                <a:off x="5872829" y="4212258"/>
                <a:ext cx="617299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210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A744263F-022A-1D72-C4D3-D16F5087D7A5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366</a:t>
                </a:r>
              </a:p>
            </p:txBody>
          </p:sp>
          <p:cxnSp>
            <p:nvCxnSpPr>
              <p:cNvPr id="71" name="رابط مستقيم 70">
                <a:extLst>
                  <a:ext uri="{FF2B5EF4-FFF2-40B4-BE49-F238E27FC236}">
                    <a16:creationId xmlns:a16="http://schemas.microsoft.com/office/drawing/2014/main" id="{4BE20BE0-C2DA-15B1-3F54-3F56FEABD252}"/>
                  </a:ext>
                </a:extLst>
              </p:cNvPr>
              <p:cNvCxnSpPr/>
              <p:nvPr/>
            </p:nvCxnSpPr>
            <p:spPr>
              <a:xfrm flipH="1">
                <a:off x="5988021" y="4550883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2" name="مربع نص 71">
            <a:extLst>
              <a:ext uri="{FF2B5EF4-FFF2-40B4-BE49-F238E27FC236}">
                <a16:creationId xmlns:a16="http://schemas.microsoft.com/office/drawing/2014/main" id="{68D5F235-CFB4-FFAA-60B5-444E7D778F61}"/>
              </a:ext>
            </a:extLst>
          </p:cNvPr>
          <p:cNvSpPr txBox="1"/>
          <p:nvPr/>
        </p:nvSpPr>
        <p:spPr>
          <a:xfrm>
            <a:off x="1565251" y="4897168"/>
            <a:ext cx="228222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=0.57 ×100=57 ٪</a:t>
            </a:r>
          </a:p>
        </p:txBody>
      </p:sp>
      <p:sp>
        <p:nvSpPr>
          <p:cNvPr id="73" name="مربع نص 72">
            <a:extLst>
              <a:ext uri="{FF2B5EF4-FFF2-40B4-BE49-F238E27FC236}">
                <a16:creationId xmlns:a16="http://schemas.microsoft.com/office/drawing/2014/main" id="{AA40F2F1-72F6-2F13-7D90-34D643C52E8C}"/>
              </a:ext>
            </a:extLst>
          </p:cNvPr>
          <p:cNvSpPr txBox="1"/>
          <p:nvPr/>
        </p:nvSpPr>
        <p:spPr>
          <a:xfrm>
            <a:off x="1054284" y="5375261"/>
            <a:ext cx="24083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100 ٪ -57 ٪ = 43 ٪</a:t>
            </a:r>
          </a:p>
        </p:txBody>
      </p:sp>
      <p:sp>
        <p:nvSpPr>
          <p:cNvPr id="74" name="مربع نص 73">
            <a:extLst>
              <a:ext uri="{FF2B5EF4-FFF2-40B4-BE49-F238E27FC236}">
                <a16:creationId xmlns:a16="http://schemas.microsoft.com/office/drawing/2014/main" id="{B4926373-4805-09CA-8A00-3AAE8324F17F}"/>
              </a:ext>
            </a:extLst>
          </p:cNvPr>
          <p:cNvSpPr txBox="1"/>
          <p:nvPr/>
        </p:nvSpPr>
        <p:spPr>
          <a:xfrm>
            <a:off x="3146530" y="5339893"/>
            <a:ext cx="23681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FF0000"/>
                </a:solidFill>
              </a:rPr>
              <a:t>نسبة الذين لم يشتروا </a:t>
            </a:r>
            <a:r>
              <a:rPr lang="ar-SA" sz="2400" b="1" dirty="0"/>
              <a:t>=</a:t>
            </a:r>
          </a:p>
        </p:txBody>
      </p:sp>
      <p:sp>
        <p:nvSpPr>
          <p:cNvPr id="75" name="شكل بيضاوي 74">
            <a:extLst>
              <a:ext uri="{FF2B5EF4-FFF2-40B4-BE49-F238E27FC236}">
                <a16:creationId xmlns:a16="http://schemas.microsoft.com/office/drawing/2014/main" id="{F810F189-E84C-8D17-A278-AC78E260E697}"/>
              </a:ext>
            </a:extLst>
          </p:cNvPr>
          <p:cNvSpPr/>
          <p:nvPr/>
        </p:nvSpPr>
        <p:spPr>
          <a:xfrm>
            <a:off x="8842176" y="5968294"/>
            <a:ext cx="335381" cy="33988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76" name="مجموعة 75">
            <a:extLst>
              <a:ext uri="{FF2B5EF4-FFF2-40B4-BE49-F238E27FC236}">
                <a16:creationId xmlns:a16="http://schemas.microsoft.com/office/drawing/2014/main" id="{9C1F1BEF-5D64-070D-BECC-5B96D8405035}"/>
              </a:ext>
            </a:extLst>
          </p:cNvPr>
          <p:cNvGrpSpPr/>
          <p:nvPr/>
        </p:nvGrpSpPr>
        <p:grpSpPr>
          <a:xfrm>
            <a:off x="1953649" y="4135734"/>
            <a:ext cx="763622" cy="795743"/>
            <a:chOff x="5872829" y="4139430"/>
            <a:chExt cx="763622" cy="795743"/>
          </a:xfrm>
        </p:grpSpPr>
        <p:sp>
          <p:nvSpPr>
            <p:cNvPr id="77" name="مربع نص 76">
              <a:extLst>
                <a:ext uri="{FF2B5EF4-FFF2-40B4-BE49-F238E27FC236}">
                  <a16:creationId xmlns:a16="http://schemas.microsoft.com/office/drawing/2014/main" id="{4C30612B-D6F7-CB82-1271-3B7F1CA25963}"/>
                </a:ext>
              </a:extLst>
            </p:cNvPr>
            <p:cNvSpPr txBox="1"/>
            <p:nvPr/>
          </p:nvSpPr>
          <p:spPr>
            <a:xfrm>
              <a:off x="5911048" y="4139430"/>
              <a:ext cx="7254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ن</a:t>
              </a:r>
            </a:p>
          </p:txBody>
        </p:sp>
        <p:sp>
          <p:nvSpPr>
            <p:cNvPr id="78" name="مربع نص 77">
              <a:extLst>
                <a:ext uri="{FF2B5EF4-FFF2-40B4-BE49-F238E27FC236}">
                  <a16:creationId xmlns:a16="http://schemas.microsoft.com/office/drawing/2014/main" id="{BDAFB750-095C-BBE0-D6F9-856BE7B3CABF}"/>
                </a:ext>
              </a:extLst>
            </p:cNvPr>
            <p:cNvSpPr txBox="1"/>
            <p:nvPr/>
          </p:nvSpPr>
          <p:spPr>
            <a:xfrm>
              <a:off x="5872829" y="4504286"/>
              <a:ext cx="72008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100</a:t>
              </a:r>
            </a:p>
          </p:txBody>
        </p:sp>
        <p:cxnSp>
          <p:nvCxnSpPr>
            <p:cNvPr id="79" name="رابط مستقيم 78">
              <a:extLst>
                <a:ext uri="{FF2B5EF4-FFF2-40B4-BE49-F238E27FC236}">
                  <a16:creationId xmlns:a16="http://schemas.microsoft.com/office/drawing/2014/main" id="{EA97DEAF-D33A-CE16-5619-F76E3B685B08}"/>
                </a:ext>
              </a:extLst>
            </p:cNvPr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3789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26" grpId="0" animBg="1"/>
      <p:bldP spid="33" grpId="0"/>
      <p:bldP spid="54" grpId="0"/>
      <p:bldP spid="61" grpId="0"/>
      <p:bldP spid="64" grpId="0" animBg="1"/>
      <p:bldP spid="65" grpId="0"/>
      <p:bldP spid="72" grpId="0"/>
      <p:bldP spid="73" grpId="0"/>
      <p:bldP spid="74" grpId="0"/>
      <p:bldP spid="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36B87C06-2F63-FFBB-A506-ABDAFF864C2A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7F5EDBF3-378D-F53E-45EC-86CA33F6C323}"/>
              </a:ext>
            </a:extLst>
          </p:cNvPr>
          <p:cNvGrpSpPr/>
          <p:nvPr/>
        </p:nvGrpSpPr>
        <p:grpSpPr>
          <a:xfrm>
            <a:off x="9605244" y="327106"/>
            <a:ext cx="1945537" cy="6219967"/>
            <a:chOff x="9605244" y="327106"/>
            <a:chExt cx="1945537" cy="6219967"/>
          </a:xfrm>
        </p:grpSpPr>
        <p:pic>
          <p:nvPicPr>
            <p:cNvPr id="20" name="صورة 19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E86AAD64-2D16-AB40-D6D3-0849804002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13335" y="351382"/>
              <a:ext cx="1864615" cy="15255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4" name="صورة 23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55785154-761C-71E4-0BD2-E0B0FF00083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798577"/>
              <a:ext cx="1929354" cy="174849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5" name="صورة 24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68AE2332-B4E2-C4D1-4197-368D980FD3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05244" y="1796430"/>
              <a:ext cx="1913165" cy="3058791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6" name="مربع نص 25">
              <a:extLst>
                <a:ext uri="{FF2B5EF4-FFF2-40B4-BE49-F238E27FC236}">
                  <a16:creationId xmlns:a16="http://schemas.microsoft.com/office/drawing/2014/main" id="{DBCE76B5-75F4-55F9-F5A7-07C698B220CF}"/>
                </a:ext>
              </a:extLst>
            </p:cNvPr>
            <p:cNvSpPr txBox="1"/>
            <p:nvPr/>
          </p:nvSpPr>
          <p:spPr>
            <a:xfrm>
              <a:off x="9827174" y="850137"/>
              <a:ext cx="143229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تطبيقات النسبة</a:t>
              </a:r>
            </a:p>
            <a:p>
              <a:pPr algn="ctr"/>
              <a:r>
                <a:rPr lang="ar-SA" sz="2000" b="1" dirty="0"/>
                <a:t>المئوية </a:t>
              </a:r>
            </a:p>
          </p:txBody>
        </p:sp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572B91B9-5E45-7D63-85F2-2B5C0411908B}"/>
                </a:ext>
              </a:extLst>
            </p:cNvPr>
            <p:cNvSpPr txBox="1"/>
            <p:nvPr/>
          </p:nvSpPr>
          <p:spPr>
            <a:xfrm>
              <a:off x="9864191" y="327106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>
                  <a:solidFill>
                    <a:schemeClr val="bg1"/>
                  </a:solidFill>
                </a:rPr>
                <a:t>الفصل (5)</a:t>
              </a:r>
            </a:p>
          </p:txBody>
        </p:sp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7D0F2BDB-0306-9D94-E495-21A8ACBCF91F}"/>
                </a:ext>
              </a:extLst>
            </p:cNvPr>
            <p:cNvSpPr txBox="1"/>
            <p:nvPr/>
          </p:nvSpPr>
          <p:spPr>
            <a:xfrm>
              <a:off x="9848007" y="190124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فكرة الدرس:</a:t>
              </a:r>
            </a:p>
          </p:txBody>
        </p:sp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9975B1CA-3D98-56A5-9955-01F43E9DA866}"/>
                </a:ext>
              </a:extLst>
            </p:cNvPr>
            <p:cNvSpPr txBox="1"/>
            <p:nvPr/>
          </p:nvSpPr>
          <p:spPr>
            <a:xfrm>
              <a:off x="9694256" y="4822854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</p:grpSp>
      <p:pic>
        <p:nvPicPr>
          <p:cNvPr id="9" name="صورة 8">
            <a:extLst>
              <a:ext uri="{FF2B5EF4-FFF2-40B4-BE49-F238E27FC236}">
                <a16:creationId xmlns:a16="http://schemas.microsoft.com/office/drawing/2014/main" id="{31953181-B92D-9529-1F3E-67A70F03EE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5029" y="376130"/>
            <a:ext cx="3587934" cy="647359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FD7F4005-6B80-3614-43F0-F955F5492B5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57045" t="11501" b="65630"/>
          <a:stretch/>
        </p:blipFill>
        <p:spPr>
          <a:xfrm>
            <a:off x="7291318" y="1129256"/>
            <a:ext cx="2254965" cy="456048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2E13B33E-4105-D81C-F8B0-08470FF02B9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57045" t="62492"/>
          <a:stretch/>
        </p:blipFill>
        <p:spPr>
          <a:xfrm>
            <a:off x="1584225" y="1703168"/>
            <a:ext cx="2035148" cy="602856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09EC0ABD-49DF-F1A0-3513-B336D352086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33542" r="57045" b="37256"/>
          <a:stretch/>
        </p:blipFill>
        <p:spPr>
          <a:xfrm>
            <a:off x="4395766" y="1666574"/>
            <a:ext cx="2035147" cy="469339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C5E6B782-A5B9-1884-3468-3BEC7F06F70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426" t="65254" r="56619" b="3010"/>
          <a:stretch/>
        </p:blipFill>
        <p:spPr>
          <a:xfrm>
            <a:off x="7316641" y="4636373"/>
            <a:ext cx="2035148" cy="570511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B0422CC9-DA6E-B428-496B-BDB6F976D81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57045" t="34369" b="37256"/>
          <a:stretch/>
        </p:blipFill>
        <p:spPr>
          <a:xfrm>
            <a:off x="7233698" y="1679865"/>
            <a:ext cx="2035147" cy="456048"/>
          </a:xfrm>
          <a:prstGeom prst="rect">
            <a:avLst/>
          </a:prstGeom>
        </p:spPr>
      </p:pic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D7305CE0-ED77-F8EE-DFBC-7D0409309DC6}"/>
              </a:ext>
            </a:extLst>
          </p:cNvPr>
          <p:cNvSpPr/>
          <p:nvPr/>
        </p:nvSpPr>
        <p:spPr>
          <a:xfrm>
            <a:off x="6838153" y="1679865"/>
            <a:ext cx="2530109" cy="2608914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F278E1A9-95E5-9018-AF6B-1428F1EF0CB8}"/>
              </a:ext>
            </a:extLst>
          </p:cNvPr>
          <p:cNvSpPr/>
          <p:nvPr/>
        </p:nvSpPr>
        <p:spPr>
          <a:xfrm>
            <a:off x="4030738" y="1666574"/>
            <a:ext cx="2661335" cy="2608914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مستطيل: زوايا مستديرة 33">
            <a:extLst>
              <a:ext uri="{FF2B5EF4-FFF2-40B4-BE49-F238E27FC236}">
                <a16:creationId xmlns:a16="http://schemas.microsoft.com/office/drawing/2014/main" id="{B1D72A62-DE7C-DFBE-0EF7-DC73B7C7E3A4}"/>
              </a:ext>
            </a:extLst>
          </p:cNvPr>
          <p:cNvSpPr/>
          <p:nvPr/>
        </p:nvSpPr>
        <p:spPr>
          <a:xfrm>
            <a:off x="1191843" y="1658482"/>
            <a:ext cx="2591565" cy="2608914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3B538ABE-A5B2-3B23-6537-9F6B9BBB26EA}"/>
              </a:ext>
            </a:extLst>
          </p:cNvPr>
          <p:cNvSpPr txBox="1"/>
          <p:nvPr/>
        </p:nvSpPr>
        <p:spPr>
          <a:xfrm>
            <a:off x="8191875" y="2227595"/>
            <a:ext cx="10802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18٪  ≈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C5770B63-7744-049B-BA0B-78C3EDEF01A8}"/>
              </a:ext>
            </a:extLst>
          </p:cNvPr>
          <p:cNvSpPr txBox="1"/>
          <p:nvPr/>
        </p:nvSpPr>
        <p:spPr>
          <a:xfrm>
            <a:off x="7399879" y="2227595"/>
            <a:ext cx="9361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20٪ </a:t>
            </a: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2590AD2D-92BC-E106-B0A5-75D25ED0C6CD}"/>
              </a:ext>
            </a:extLst>
          </p:cNvPr>
          <p:cNvSpPr txBox="1"/>
          <p:nvPr/>
        </p:nvSpPr>
        <p:spPr>
          <a:xfrm>
            <a:off x="8254621" y="3123123"/>
            <a:ext cx="95462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20٪ =</a:t>
            </a:r>
          </a:p>
        </p:txBody>
      </p:sp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7B341720-536E-1950-AD67-A7B9B70EAF38}"/>
              </a:ext>
            </a:extLst>
          </p:cNvPr>
          <p:cNvGrpSpPr/>
          <p:nvPr/>
        </p:nvGrpSpPr>
        <p:grpSpPr>
          <a:xfrm>
            <a:off x="7553065" y="2993438"/>
            <a:ext cx="763622" cy="722915"/>
            <a:chOff x="5872829" y="4212258"/>
            <a:chExt cx="763622" cy="722915"/>
          </a:xfrm>
        </p:grpSpPr>
        <p:sp>
          <p:nvSpPr>
            <p:cNvPr id="39" name="مربع نص 38">
              <a:extLst>
                <a:ext uri="{FF2B5EF4-FFF2-40B4-BE49-F238E27FC236}">
                  <a16:creationId xmlns:a16="http://schemas.microsoft.com/office/drawing/2014/main" id="{8599A892-7ED0-BFF7-11BC-37E91DC1DB5C}"/>
                </a:ext>
              </a:extLst>
            </p:cNvPr>
            <p:cNvSpPr txBox="1"/>
            <p:nvPr/>
          </p:nvSpPr>
          <p:spPr>
            <a:xfrm>
              <a:off x="5911048" y="4212258"/>
              <a:ext cx="7254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20</a:t>
              </a:r>
            </a:p>
          </p:txBody>
        </p:sp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2C904C41-11CE-A1AD-255B-B121B876DEB8}"/>
                </a:ext>
              </a:extLst>
            </p:cNvPr>
            <p:cNvSpPr txBox="1"/>
            <p:nvPr/>
          </p:nvSpPr>
          <p:spPr>
            <a:xfrm>
              <a:off x="5872829" y="4504286"/>
              <a:ext cx="72008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100</a:t>
              </a:r>
            </a:p>
          </p:txBody>
        </p:sp>
        <p:cxnSp>
          <p:nvCxnSpPr>
            <p:cNvPr id="41" name="رابط مستقيم 40">
              <a:extLst>
                <a:ext uri="{FF2B5EF4-FFF2-40B4-BE49-F238E27FC236}">
                  <a16:creationId xmlns:a16="http://schemas.microsoft.com/office/drawing/2014/main" id="{405BC9EB-18E3-B4C0-F1C2-07886B95720B}"/>
                </a:ext>
              </a:extLst>
            </p:cNvPr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مجموعة 41">
            <a:extLst>
              <a:ext uri="{FF2B5EF4-FFF2-40B4-BE49-F238E27FC236}">
                <a16:creationId xmlns:a16="http://schemas.microsoft.com/office/drawing/2014/main" id="{95E28143-17A6-7855-5593-2D414E62933C}"/>
              </a:ext>
            </a:extLst>
          </p:cNvPr>
          <p:cNvGrpSpPr/>
          <p:nvPr/>
        </p:nvGrpSpPr>
        <p:grpSpPr>
          <a:xfrm>
            <a:off x="7435791" y="3560665"/>
            <a:ext cx="1836296" cy="722915"/>
            <a:chOff x="6143432" y="4043459"/>
            <a:chExt cx="1836296" cy="722915"/>
          </a:xfrm>
        </p:grpSpPr>
        <p:sp>
          <p:nvSpPr>
            <p:cNvPr id="43" name="مربع نص 42">
              <a:extLst>
                <a:ext uri="{FF2B5EF4-FFF2-40B4-BE49-F238E27FC236}">
                  <a16:creationId xmlns:a16="http://schemas.microsoft.com/office/drawing/2014/main" id="{EEEC836A-27E4-D14E-D7ED-DC2E7EB44485}"/>
                </a:ext>
              </a:extLst>
            </p:cNvPr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/>
                <a:t>×</a:t>
              </a:r>
              <a:r>
                <a:rPr lang="ar-SA" sz="2400" b="1" dirty="0"/>
                <a:t> </a:t>
              </a:r>
              <a:r>
                <a:rPr lang="ar-SA" sz="2200" b="1" dirty="0"/>
                <a:t>250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44" name="مجموعة 43">
              <a:extLst>
                <a:ext uri="{FF2B5EF4-FFF2-40B4-BE49-F238E27FC236}">
                  <a16:creationId xmlns:a16="http://schemas.microsoft.com/office/drawing/2014/main" id="{E788CCB6-DE90-9E7D-8EBB-7C26F3177317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722915"/>
              <a:chOff x="5872829" y="4212258"/>
              <a:chExt cx="720080" cy="722915"/>
            </a:xfrm>
          </p:grpSpPr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E23AAEB9-BBB5-D75C-F154-32866EFD60E1}"/>
                  </a:ext>
                </a:extLst>
              </p:cNvPr>
              <p:cNvSpPr txBox="1"/>
              <p:nvPr/>
            </p:nvSpPr>
            <p:spPr>
              <a:xfrm>
                <a:off x="5986071" y="4212258"/>
                <a:ext cx="606837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20</a:t>
                </a:r>
              </a:p>
            </p:txBody>
          </p:sp>
          <p:sp>
            <p:nvSpPr>
              <p:cNvPr id="46" name="مربع نص 45">
                <a:extLst>
                  <a:ext uri="{FF2B5EF4-FFF2-40B4-BE49-F238E27FC236}">
                    <a16:creationId xmlns:a16="http://schemas.microsoft.com/office/drawing/2014/main" id="{942D6379-4715-6132-7AD1-CF115632F807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100</a:t>
                </a:r>
              </a:p>
            </p:txBody>
          </p:sp>
          <p:cxnSp>
            <p:nvCxnSpPr>
              <p:cNvPr id="47" name="رابط مستقيم 46">
                <a:extLst>
                  <a:ext uri="{FF2B5EF4-FFF2-40B4-BE49-F238E27FC236}">
                    <a16:creationId xmlns:a16="http://schemas.microsoft.com/office/drawing/2014/main" id="{708586CF-8B6A-7692-9304-6D0B600D412D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مربع نص 47">
            <a:extLst>
              <a:ext uri="{FF2B5EF4-FFF2-40B4-BE49-F238E27FC236}">
                <a16:creationId xmlns:a16="http://schemas.microsoft.com/office/drawing/2014/main" id="{C6E90211-59FE-800A-8BD9-CDCECC634B0B}"/>
              </a:ext>
            </a:extLst>
          </p:cNvPr>
          <p:cNvSpPr txBox="1"/>
          <p:nvPr/>
        </p:nvSpPr>
        <p:spPr>
          <a:xfrm>
            <a:off x="6842459" y="3693198"/>
            <a:ext cx="10081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50</a:t>
            </a: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CB5AF7BF-E526-B5BA-338F-174480C69C8B}"/>
              </a:ext>
            </a:extLst>
          </p:cNvPr>
          <p:cNvSpPr txBox="1"/>
          <p:nvPr/>
        </p:nvSpPr>
        <p:spPr>
          <a:xfrm>
            <a:off x="8119867" y="2648809"/>
            <a:ext cx="10802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246 ≈</a:t>
            </a:r>
          </a:p>
        </p:txBody>
      </p:sp>
      <p:sp>
        <p:nvSpPr>
          <p:cNvPr id="50" name="مربع نص 49">
            <a:extLst>
              <a:ext uri="{FF2B5EF4-FFF2-40B4-BE49-F238E27FC236}">
                <a16:creationId xmlns:a16="http://schemas.microsoft.com/office/drawing/2014/main" id="{68E4B4C6-B83E-A8A1-1D57-1D9F35DF3DC8}"/>
              </a:ext>
            </a:extLst>
          </p:cNvPr>
          <p:cNvSpPr txBox="1"/>
          <p:nvPr/>
        </p:nvSpPr>
        <p:spPr>
          <a:xfrm>
            <a:off x="7399879" y="2648809"/>
            <a:ext cx="9361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250</a:t>
            </a:r>
          </a:p>
        </p:txBody>
      </p:sp>
      <p:sp>
        <p:nvSpPr>
          <p:cNvPr id="51" name="مربع نص 50">
            <a:extLst>
              <a:ext uri="{FF2B5EF4-FFF2-40B4-BE49-F238E27FC236}">
                <a16:creationId xmlns:a16="http://schemas.microsoft.com/office/drawing/2014/main" id="{72ECF705-CDD5-ACEE-1319-45A3593404F8}"/>
              </a:ext>
            </a:extLst>
          </p:cNvPr>
          <p:cNvSpPr txBox="1"/>
          <p:nvPr/>
        </p:nvSpPr>
        <p:spPr>
          <a:xfrm>
            <a:off x="5356928" y="2203319"/>
            <a:ext cx="1238463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145٪  ≈</a:t>
            </a: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61C9483A-DFF0-B085-7C3B-54197DF0C092}"/>
              </a:ext>
            </a:extLst>
          </p:cNvPr>
          <p:cNvSpPr txBox="1"/>
          <p:nvPr/>
        </p:nvSpPr>
        <p:spPr>
          <a:xfrm>
            <a:off x="4651083" y="2203319"/>
            <a:ext cx="83172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150٪ </a:t>
            </a: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179E26E8-0C95-7F59-3844-5B71A42838FF}"/>
              </a:ext>
            </a:extLst>
          </p:cNvPr>
          <p:cNvSpPr txBox="1"/>
          <p:nvPr/>
        </p:nvSpPr>
        <p:spPr>
          <a:xfrm>
            <a:off x="5318708" y="3098847"/>
            <a:ext cx="121384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150٪ =</a:t>
            </a:r>
          </a:p>
        </p:txBody>
      </p:sp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A4B423AC-E347-E596-4D99-34CC6AD811DA}"/>
              </a:ext>
            </a:extLst>
          </p:cNvPr>
          <p:cNvGrpSpPr/>
          <p:nvPr/>
        </p:nvGrpSpPr>
        <p:grpSpPr>
          <a:xfrm>
            <a:off x="4593306" y="2969162"/>
            <a:ext cx="763622" cy="722915"/>
            <a:chOff x="5872829" y="4212258"/>
            <a:chExt cx="763622" cy="722915"/>
          </a:xfrm>
        </p:grpSpPr>
        <p:sp>
          <p:nvSpPr>
            <p:cNvPr id="55" name="مربع نص 54">
              <a:extLst>
                <a:ext uri="{FF2B5EF4-FFF2-40B4-BE49-F238E27FC236}">
                  <a16:creationId xmlns:a16="http://schemas.microsoft.com/office/drawing/2014/main" id="{625555C8-01E3-2087-8CC4-721C7C0411CC}"/>
                </a:ext>
              </a:extLst>
            </p:cNvPr>
            <p:cNvSpPr txBox="1"/>
            <p:nvPr/>
          </p:nvSpPr>
          <p:spPr>
            <a:xfrm>
              <a:off x="5911048" y="4212258"/>
              <a:ext cx="7254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150</a:t>
              </a:r>
            </a:p>
          </p:txBody>
        </p:sp>
        <p:sp>
          <p:nvSpPr>
            <p:cNvPr id="56" name="مربع نص 55">
              <a:extLst>
                <a:ext uri="{FF2B5EF4-FFF2-40B4-BE49-F238E27FC236}">
                  <a16:creationId xmlns:a16="http://schemas.microsoft.com/office/drawing/2014/main" id="{83F73EB0-0060-F97D-1716-A6346B97DFC4}"/>
                </a:ext>
              </a:extLst>
            </p:cNvPr>
            <p:cNvSpPr txBox="1"/>
            <p:nvPr/>
          </p:nvSpPr>
          <p:spPr>
            <a:xfrm>
              <a:off x="5872829" y="4504286"/>
              <a:ext cx="72008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100</a:t>
              </a:r>
            </a:p>
          </p:txBody>
        </p:sp>
        <p:cxnSp>
          <p:nvCxnSpPr>
            <p:cNvPr id="57" name="رابط مستقيم 56">
              <a:extLst>
                <a:ext uri="{FF2B5EF4-FFF2-40B4-BE49-F238E27FC236}">
                  <a16:creationId xmlns:a16="http://schemas.microsoft.com/office/drawing/2014/main" id="{5A72EE7C-E084-F08D-9483-4249BD7F5397}"/>
                </a:ext>
              </a:extLst>
            </p:cNvPr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741A6013-ECDB-4FAA-902C-A680E235FA6F}"/>
              </a:ext>
            </a:extLst>
          </p:cNvPr>
          <p:cNvGrpSpPr/>
          <p:nvPr/>
        </p:nvGrpSpPr>
        <p:grpSpPr>
          <a:xfrm>
            <a:off x="4719243" y="3536389"/>
            <a:ext cx="1876148" cy="722915"/>
            <a:chOff x="6103580" y="4043459"/>
            <a:chExt cx="1876148" cy="722915"/>
          </a:xfrm>
        </p:grpSpPr>
        <p:sp>
          <p:nvSpPr>
            <p:cNvPr id="59" name="مربع نص 58">
              <a:extLst>
                <a:ext uri="{FF2B5EF4-FFF2-40B4-BE49-F238E27FC236}">
                  <a16:creationId xmlns:a16="http://schemas.microsoft.com/office/drawing/2014/main" id="{15FBBD86-28A3-E4C9-838B-CE2FE430B010}"/>
                </a:ext>
              </a:extLst>
            </p:cNvPr>
            <p:cNvSpPr txBox="1"/>
            <p:nvPr/>
          </p:nvSpPr>
          <p:spPr>
            <a:xfrm>
              <a:off x="6103580" y="4145431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/>
                <a:t>×</a:t>
              </a:r>
              <a:r>
                <a:rPr lang="ar-SA" sz="2400" b="1" dirty="0"/>
                <a:t> </a:t>
              </a:r>
              <a:r>
                <a:rPr lang="ar-SA" sz="2200" b="1" dirty="0"/>
                <a:t>80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E5F709D8-3155-40FA-2428-2371A6B750FF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722915"/>
              <a:chOff x="5872829" y="4212258"/>
              <a:chExt cx="720080" cy="722915"/>
            </a:xfrm>
          </p:grpSpPr>
          <p:sp>
            <p:nvSpPr>
              <p:cNvPr id="61" name="مربع نص 60">
                <a:extLst>
                  <a:ext uri="{FF2B5EF4-FFF2-40B4-BE49-F238E27FC236}">
                    <a16:creationId xmlns:a16="http://schemas.microsoft.com/office/drawing/2014/main" id="{36CF043A-6DDA-64FE-6299-191E2F330700}"/>
                  </a:ext>
                </a:extLst>
              </p:cNvPr>
              <p:cNvSpPr txBox="1"/>
              <p:nvPr/>
            </p:nvSpPr>
            <p:spPr>
              <a:xfrm>
                <a:off x="5899567" y="4212258"/>
                <a:ext cx="693341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150</a:t>
                </a:r>
              </a:p>
            </p:txBody>
          </p:sp>
          <p:sp>
            <p:nvSpPr>
              <p:cNvPr id="62" name="مربع نص 61">
                <a:extLst>
                  <a:ext uri="{FF2B5EF4-FFF2-40B4-BE49-F238E27FC236}">
                    <a16:creationId xmlns:a16="http://schemas.microsoft.com/office/drawing/2014/main" id="{98F5C8A8-4320-57A2-565F-A2C6C00CC5DF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100</a:t>
                </a:r>
              </a:p>
            </p:txBody>
          </p:sp>
          <p:cxnSp>
            <p:nvCxnSpPr>
              <p:cNvPr id="63" name="رابط مستقيم 62">
                <a:extLst>
                  <a:ext uri="{FF2B5EF4-FFF2-40B4-BE49-F238E27FC236}">
                    <a16:creationId xmlns:a16="http://schemas.microsoft.com/office/drawing/2014/main" id="{D0CC1DFF-C3F9-1166-6955-B65DD64156F2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مربع نص 63">
            <a:extLst>
              <a:ext uri="{FF2B5EF4-FFF2-40B4-BE49-F238E27FC236}">
                <a16:creationId xmlns:a16="http://schemas.microsoft.com/office/drawing/2014/main" id="{6E1FBFE0-EDD6-80CC-EF46-3577C24B02F1}"/>
              </a:ext>
            </a:extLst>
          </p:cNvPr>
          <p:cNvSpPr txBox="1"/>
          <p:nvPr/>
        </p:nvSpPr>
        <p:spPr>
          <a:xfrm>
            <a:off x="4151936" y="3645185"/>
            <a:ext cx="10081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120</a:t>
            </a:r>
          </a:p>
        </p:txBody>
      </p:sp>
      <p:sp>
        <p:nvSpPr>
          <p:cNvPr id="65" name="مربع نص 64">
            <a:extLst>
              <a:ext uri="{FF2B5EF4-FFF2-40B4-BE49-F238E27FC236}">
                <a16:creationId xmlns:a16="http://schemas.microsoft.com/office/drawing/2014/main" id="{1F042F9B-C7DC-DE58-B61A-B4DADD289030}"/>
              </a:ext>
            </a:extLst>
          </p:cNvPr>
          <p:cNvSpPr txBox="1"/>
          <p:nvPr/>
        </p:nvSpPr>
        <p:spPr>
          <a:xfrm>
            <a:off x="5443171" y="2624533"/>
            <a:ext cx="10802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81 ≈</a:t>
            </a:r>
          </a:p>
        </p:txBody>
      </p:sp>
      <p:sp>
        <p:nvSpPr>
          <p:cNvPr id="66" name="مربع نص 65">
            <a:extLst>
              <a:ext uri="{FF2B5EF4-FFF2-40B4-BE49-F238E27FC236}">
                <a16:creationId xmlns:a16="http://schemas.microsoft.com/office/drawing/2014/main" id="{B7C1F260-08E0-6920-1AB0-8F81C7FF3722}"/>
              </a:ext>
            </a:extLst>
          </p:cNvPr>
          <p:cNvSpPr txBox="1"/>
          <p:nvPr/>
        </p:nvSpPr>
        <p:spPr>
          <a:xfrm>
            <a:off x="4723183" y="2624533"/>
            <a:ext cx="9361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80</a:t>
            </a:r>
          </a:p>
        </p:txBody>
      </p:sp>
      <p:sp>
        <p:nvSpPr>
          <p:cNvPr id="67" name="مربع نص 66">
            <a:extLst>
              <a:ext uri="{FF2B5EF4-FFF2-40B4-BE49-F238E27FC236}">
                <a16:creationId xmlns:a16="http://schemas.microsoft.com/office/drawing/2014/main" id="{BC806427-85F0-4F68-02FB-EEC222AC3997}"/>
              </a:ext>
            </a:extLst>
          </p:cNvPr>
          <p:cNvSpPr txBox="1"/>
          <p:nvPr/>
        </p:nvSpPr>
        <p:spPr>
          <a:xfrm>
            <a:off x="2592536" y="2203319"/>
            <a:ext cx="10802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71٪  ≈</a:t>
            </a:r>
          </a:p>
        </p:txBody>
      </p:sp>
      <p:sp>
        <p:nvSpPr>
          <p:cNvPr id="68" name="مربع نص 67">
            <a:extLst>
              <a:ext uri="{FF2B5EF4-FFF2-40B4-BE49-F238E27FC236}">
                <a16:creationId xmlns:a16="http://schemas.microsoft.com/office/drawing/2014/main" id="{3DF011FC-356D-50D9-951D-B35A97C0ECD5}"/>
              </a:ext>
            </a:extLst>
          </p:cNvPr>
          <p:cNvSpPr txBox="1"/>
          <p:nvPr/>
        </p:nvSpPr>
        <p:spPr>
          <a:xfrm>
            <a:off x="1800540" y="2203319"/>
            <a:ext cx="9361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70٪ </a:t>
            </a:r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154F97F5-DFCD-790F-5DEB-8DD73D04B04C}"/>
              </a:ext>
            </a:extLst>
          </p:cNvPr>
          <p:cNvSpPr txBox="1"/>
          <p:nvPr/>
        </p:nvSpPr>
        <p:spPr>
          <a:xfrm>
            <a:off x="2655282" y="3098847"/>
            <a:ext cx="95462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70٪ =</a:t>
            </a:r>
          </a:p>
        </p:txBody>
      </p:sp>
      <p:grpSp>
        <p:nvGrpSpPr>
          <p:cNvPr id="70" name="مجموعة 69">
            <a:extLst>
              <a:ext uri="{FF2B5EF4-FFF2-40B4-BE49-F238E27FC236}">
                <a16:creationId xmlns:a16="http://schemas.microsoft.com/office/drawing/2014/main" id="{099689FA-DD8F-7B3A-61A1-BD2F4F547FB3}"/>
              </a:ext>
            </a:extLst>
          </p:cNvPr>
          <p:cNvGrpSpPr/>
          <p:nvPr/>
        </p:nvGrpSpPr>
        <p:grpSpPr>
          <a:xfrm>
            <a:off x="1953726" y="2969162"/>
            <a:ext cx="763622" cy="722915"/>
            <a:chOff x="5872829" y="4212258"/>
            <a:chExt cx="763622" cy="722915"/>
          </a:xfrm>
        </p:grpSpPr>
        <p:sp>
          <p:nvSpPr>
            <p:cNvPr id="71" name="مربع نص 70">
              <a:extLst>
                <a:ext uri="{FF2B5EF4-FFF2-40B4-BE49-F238E27FC236}">
                  <a16:creationId xmlns:a16="http://schemas.microsoft.com/office/drawing/2014/main" id="{B4A7AA13-7A8C-DB0F-1679-2B64C82373EC}"/>
                </a:ext>
              </a:extLst>
            </p:cNvPr>
            <p:cNvSpPr txBox="1"/>
            <p:nvPr/>
          </p:nvSpPr>
          <p:spPr>
            <a:xfrm>
              <a:off x="5911048" y="4212258"/>
              <a:ext cx="72540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70</a:t>
              </a:r>
            </a:p>
          </p:txBody>
        </p:sp>
        <p:sp>
          <p:nvSpPr>
            <p:cNvPr id="72" name="مربع نص 71">
              <a:extLst>
                <a:ext uri="{FF2B5EF4-FFF2-40B4-BE49-F238E27FC236}">
                  <a16:creationId xmlns:a16="http://schemas.microsoft.com/office/drawing/2014/main" id="{B125102B-8C5C-A983-E71B-D514A121E55B}"/>
                </a:ext>
              </a:extLst>
            </p:cNvPr>
            <p:cNvSpPr txBox="1"/>
            <p:nvPr/>
          </p:nvSpPr>
          <p:spPr>
            <a:xfrm>
              <a:off x="5872829" y="4504286"/>
              <a:ext cx="720080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100</a:t>
              </a:r>
            </a:p>
          </p:txBody>
        </p:sp>
        <p:cxnSp>
          <p:nvCxnSpPr>
            <p:cNvPr id="73" name="رابط مستقيم 72">
              <a:extLst>
                <a:ext uri="{FF2B5EF4-FFF2-40B4-BE49-F238E27FC236}">
                  <a16:creationId xmlns:a16="http://schemas.microsoft.com/office/drawing/2014/main" id="{5536E86B-0F91-9083-0382-D09E40D8B002}"/>
                </a:ext>
              </a:extLst>
            </p:cNvPr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693B707D-2C06-651A-98C1-CF4474E16DEF}"/>
              </a:ext>
            </a:extLst>
          </p:cNvPr>
          <p:cNvGrpSpPr/>
          <p:nvPr/>
        </p:nvGrpSpPr>
        <p:grpSpPr>
          <a:xfrm>
            <a:off x="1836452" y="3536389"/>
            <a:ext cx="1836296" cy="722915"/>
            <a:chOff x="6143432" y="4043459"/>
            <a:chExt cx="1836296" cy="722915"/>
          </a:xfrm>
        </p:grpSpPr>
        <p:sp>
          <p:nvSpPr>
            <p:cNvPr id="75" name="مربع نص 74">
              <a:extLst>
                <a:ext uri="{FF2B5EF4-FFF2-40B4-BE49-F238E27FC236}">
                  <a16:creationId xmlns:a16="http://schemas.microsoft.com/office/drawing/2014/main" id="{37B7D6AB-5DB0-E0A1-1929-8B330B651B4A}"/>
                </a:ext>
              </a:extLst>
            </p:cNvPr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/>
                <a:t>×</a:t>
              </a:r>
              <a:r>
                <a:rPr lang="ar-SA" sz="2400" b="1" dirty="0"/>
                <a:t> </a:t>
              </a:r>
              <a:r>
                <a:rPr lang="ar-SA" sz="2200" b="1" dirty="0"/>
                <a:t>320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76" name="مجموعة 75">
              <a:extLst>
                <a:ext uri="{FF2B5EF4-FFF2-40B4-BE49-F238E27FC236}">
                  <a16:creationId xmlns:a16="http://schemas.microsoft.com/office/drawing/2014/main" id="{AF99E6F9-0E5B-8123-8A07-DF57446B496B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722915"/>
              <a:chOff x="5872829" y="4212258"/>
              <a:chExt cx="720080" cy="722915"/>
            </a:xfrm>
          </p:grpSpPr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DB9002E7-3533-72CA-B701-8FC6C7C70E49}"/>
                  </a:ext>
                </a:extLst>
              </p:cNvPr>
              <p:cNvSpPr txBox="1"/>
              <p:nvPr/>
            </p:nvSpPr>
            <p:spPr>
              <a:xfrm>
                <a:off x="5986071" y="4212258"/>
                <a:ext cx="606837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70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1D0B67F7-5FBA-4354-D693-ED28B20ABC42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100</a:t>
                </a:r>
              </a:p>
            </p:txBody>
          </p:sp>
          <p:cxnSp>
            <p:nvCxnSpPr>
              <p:cNvPr id="79" name="رابط مستقيم 78">
                <a:extLst>
                  <a:ext uri="{FF2B5EF4-FFF2-40B4-BE49-F238E27FC236}">
                    <a16:creationId xmlns:a16="http://schemas.microsoft.com/office/drawing/2014/main" id="{2B8B39C3-961D-7271-20FE-9DAA65C89EA3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مربع نص 79">
            <a:extLst>
              <a:ext uri="{FF2B5EF4-FFF2-40B4-BE49-F238E27FC236}">
                <a16:creationId xmlns:a16="http://schemas.microsoft.com/office/drawing/2014/main" id="{14F56CF0-79AB-593E-F409-15CCABB3F4BB}"/>
              </a:ext>
            </a:extLst>
          </p:cNvPr>
          <p:cNvSpPr txBox="1"/>
          <p:nvPr/>
        </p:nvSpPr>
        <p:spPr>
          <a:xfrm>
            <a:off x="1135200" y="3665909"/>
            <a:ext cx="10081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240</a:t>
            </a:r>
          </a:p>
        </p:txBody>
      </p:sp>
      <p:sp>
        <p:nvSpPr>
          <p:cNvPr id="81" name="مربع نص 80">
            <a:extLst>
              <a:ext uri="{FF2B5EF4-FFF2-40B4-BE49-F238E27FC236}">
                <a16:creationId xmlns:a16="http://schemas.microsoft.com/office/drawing/2014/main" id="{20764F3C-4D80-B26D-0606-7E7120712816}"/>
              </a:ext>
            </a:extLst>
          </p:cNvPr>
          <p:cNvSpPr txBox="1"/>
          <p:nvPr/>
        </p:nvSpPr>
        <p:spPr>
          <a:xfrm>
            <a:off x="2520528" y="2624533"/>
            <a:ext cx="10802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324 ≈</a:t>
            </a:r>
          </a:p>
        </p:txBody>
      </p:sp>
      <p:sp>
        <p:nvSpPr>
          <p:cNvPr id="82" name="مربع نص 81">
            <a:extLst>
              <a:ext uri="{FF2B5EF4-FFF2-40B4-BE49-F238E27FC236}">
                <a16:creationId xmlns:a16="http://schemas.microsoft.com/office/drawing/2014/main" id="{E99421B5-09D7-48AD-168F-989FD73D7042}"/>
              </a:ext>
            </a:extLst>
          </p:cNvPr>
          <p:cNvSpPr txBox="1"/>
          <p:nvPr/>
        </p:nvSpPr>
        <p:spPr>
          <a:xfrm>
            <a:off x="1800540" y="2624533"/>
            <a:ext cx="9361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320</a:t>
            </a:r>
          </a:p>
        </p:txBody>
      </p:sp>
      <p:sp>
        <p:nvSpPr>
          <p:cNvPr id="83" name="مستطيل: زوايا مستديرة 82">
            <a:extLst>
              <a:ext uri="{FF2B5EF4-FFF2-40B4-BE49-F238E27FC236}">
                <a16:creationId xmlns:a16="http://schemas.microsoft.com/office/drawing/2014/main" id="{A7634AD6-E9DF-9F27-E948-67950BCF3F39}"/>
              </a:ext>
            </a:extLst>
          </p:cNvPr>
          <p:cNvSpPr/>
          <p:nvPr/>
        </p:nvSpPr>
        <p:spPr>
          <a:xfrm>
            <a:off x="4773234" y="4494549"/>
            <a:ext cx="4692637" cy="1781778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4" name="مربع نص 83">
            <a:extLst>
              <a:ext uri="{FF2B5EF4-FFF2-40B4-BE49-F238E27FC236}">
                <a16:creationId xmlns:a16="http://schemas.microsoft.com/office/drawing/2014/main" id="{6A047507-990D-92EC-CF27-AB24E8D1DB07}"/>
              </a:ext>
            </a:extLst>
          </p:cNvPr>
          <p:cNvSpPr txBox="1"/>
          <p:nvPr/>
        </p:nvSpPr>
        <p:spPr>
          <a:xfrm>
            <a:off x="8089693" y="5222964"/>
            <a:ext cx="10802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56٪  ≈</a:t>
            </a:r>
          </a:p>
        </p:txBody>
      </p:sp>
      <p:sp>
        <p:nvSpPr>
          <p:cNvPr id="85" name="مربع نص 84">
            <a:extLst>
              <a:ext uri="{FF2B5EF4-FFF2-40B4-BE49-F238E27FC236}">
                <a16:creationId xmlns:a16="http://schemas.microsoft.com/office/drawing/2014/main" id="{2A0909BD-61C0-5FF1-2C12-248D503B8ADA}"/>
              </a:ext>
            </a:extLst>
          </p:cNvPr>
          <p:cNvSpPr txBox="1"/>
          <p:nvPr/>
        </p:nvSpPr>
        <p:spPr>
          <a:xfrm>
            <a:off x="7394077" y="5213792"/>
            <a:ext cx="9361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60٪ </a:t>
            </a:r>
          </a:p>
        </p:txBody>
      </p:sp>
      <p:grpSp>
        <p:nvGrpSpPr>
          <p:cNvPr id="91" name="مجموعة 90">
            <a:extLst>
              <a:ext uri="{FF2B5EF4-FFF2-40B4-BE49-F238E27FC236}">
                <a16:creationId xmlns:a16="http://schemas.microsoft.com/office/drawing/2014/main" id="{C7A48C5A-7429-DFD4-B7AF-372780B506C5}"/>
              </a:ext>
            </a:extLst>
          </p:cNvPr>
          <p:cNvGrpSpPr/>
          <p:nvPr/>
        </p:nvGrpSpPr>
        <p:grpSpPr>
          <a:xfrm>
            <a:off x="5611833" y="5328228"/>
            <a:ext cx="1836296" cy="722915"/>
            <a:chOff x="6143432" y="4043459"/>
            <a:chExt cx="1836296" cy="722915"/>
          </a:xfrm>
        </p:grpSpPr>
        <p:sp>
          <p:nvSpPr>
            <p:cNvPr id="92" name="مربع نص 91">
              <a:extLst>
                <a:ext uri="{FF2B5EF4-FFF2-40B4-BE49-F238E27FC236}">
                  <a16:creationId xmlns:a16="http://schemas.microsoft.com/office/drawing/2014/main" id="{F824F502-569F-B9F2-AABE-A9E3981659CB}"/>
                </a:ext>
              </a:extLst>
            </p:cNvPr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/>
                <a:t>×</a:t>
              </a:r>
              <a:r>
                <a:rPr lang="ar-SA" sz="2400" b="1" dirty="0"/>
                <a:t> </a:t>
              </a:r>
              <a:r>
                <a:rPr lang="ar-SA" sz="2200" b="1" dirty="0"/>
                <a:t>65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93" name="مجموعة 92">
              <a:extLst>
                <a:ext uri="{FF2B5EF4-FFF2-40B4-BE49-F238E27FC236}">
                  <a16:creationId xmlns:a16="http://schemas.microsoft.com/office/drawing/2014/main" id="{BAAD7871-BC50-1543-F146-7C0DFEEFD1A8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722915"/>
              <a:chOff x="5872829" y="4212258"/>
              <a:chExt cx="720080" cy="722915"/>
            </a:xfrm>
          </p:grpSpPr>
          <p:sp>
            <p:nvSpPr>
              <p:cNvPr id="94" name="مربع نص 93">
                <a:extLst>
                  <a:ext uri="{FF2B5EF4-FFF2-40B4-BE49-F238E27FC236}">
                    <a16:creationId xmlns:a16="http://schemas.microsoft.com/office/drawing/2014/main" id="{AB1DDF73-60B8-C118-828D-D29214496455}"/>
                  </a:ext>
                </a:extLst>
              </p:cNvPr>
              <p:cNvSpPr txBox="1"/>
              <p:nvPr/>
            </p:nvSpPr>
            <p:spPr>
              <a:xfrm>
                <a:off x="5986071" y="4212258"/>
                <a:ext cx="606837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60</a:t>
                </a:r>
              </a:p>
            </p:txBody>
          </p:sp>
          <p:sp>
            <p:nvSpPr>
              <p:cNvPr id="95" name="مربع نص 94">
                <a:extLst>
                  <a:ext uri="{FF2B5EF4-FFF2-40B4-BE49-F238E27FC236}">
                    <a16:creationId xmlns:a16="http://schemas.microsoft.com/office/drawing/2014/main" id="{EC24161F-13FD-7656-795E-46E86E0BD361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100</a:t>
                </a:r>
              </a:p>
            </p:txBody>
          </p:sp>
          <p:cxnSp>
            <p:nvCxnSpPr>
              <p:cNvPr id="96" name="رابط مستقيم 95">
                <a:extLst>
                  <a:ext uri="{FF2B5EF4-FFF2-40B4-BE49-F238E27FC236}">
                    <a16:creationId xmlns:a16="http://schemas.microsoft.com/office/drawing/2014/main" id="{E3EE26F0-75FA-3B56-4F20-943688DE9A5F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9F89A12A-5249-577B-572B-5BCF21931005}"/>
              </a:ext>
            </a:extLst>
          </p:cNvPr>
          <p:cNvSpPr txBox="1"/>
          <p:nvPr/>
        </p:nvSpPr>
        <p:spPr>
          <a:xfrm>
            <a:off x="5129312" y="5488526"/>
            <a:ext cx="10081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39</a:t>
            </a:r>
          </a:p>
        </p:txBody>
      </p: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BB8377AA-BFE5-463D-608C-4EA4FD8C3A73}"/>
              </a:ext>
            </a:extLst>
          </p:cNvPr>
          <p:cNvSpPr txBox="1"/>
          <p:nvPr/>
        </p:nvSpPr>
        <p:spPr>
          <a:xfrm>
            <a:off x="8146582" y="5742396"/>
            <a:ext cx="108021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65.4 ≈</a:t>
            </a:r>
          </a:p>
        </p:txBody>
      </p: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850EEC2C-92A2-B412-09A1-189E1E7BB33B}"/>
              </a:ext>
            </a:extLst>
          </p:cNvPr>
          <p:cNvSpPr txBox="1"/>
          <p:nvPr/>
        </p:nvSpPr>
        <p:spPr>
          <a:xfrm>
            <a:off x="7426594" y="5742396"/>
            <a:ext cx="93610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65</a:t>
            </a:r>
          </a:p>
        </p:txBody>
      </p: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56805B24-238A-AE27-856E-F2A60E019E08}"/>
              </a:ext>
            </a:extLst>
          </p:cNvPr>
          <p:cNvSpPr txBox="1"/>
          <p:nvPr/>
        </p:nvSpPr>
        <p:spPr>
          <a:xfrm>
            <a:off x="9621427" y="2847825"/>
            <a:ext cx="172734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أقدر النسب </a:t>
            </a:r>
          </a:p>
          <a:p>
            <a:r>
              <a:rPr lang="ar-SA" b="1" dirty="0"/>
              <a:t>باستعمال الكسور الاعتيادية والكسور العشرية.</a:t>
            </a:r>
          </a:p>
        </p:txBody>
      </p:sp>
    </p:spTree>
    <p:extLst>
      <p:ext uri="{BB962C8B-B14F-4D97-AF65-F5344CB8AC3E}">
        <p14:creationId xmlns:p14="http://schemas.microsoft.com/office/powerpoint/2010/main" val="83322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/>
      <p:bldP spid="36" grpId="0"/>
      <p:bldP spid="37" grpId="0"/>
      <p:bldP spid="48" grpId="0"/>
      <p:bldP spid="49" grpId="0"/>
      <p:bldP spid="50" grpId="0"/>
      <p:bldP spid="51" grpId="0"/>
      <p:bldP spid="52" grpId="0"/>
      <p:bldP spid="53" grpId="0"/>
      <p:bldP spid="64" grpId="0"/>
      <p:bldP spid="65" grpId="0"/>
      <p:bldP spid="66" grpId="0"/>
      <p:bldP spid="67" grpId="0"/>
      <p:bldP spid="68" grpId="0"/>
      <p:bldP spid="69" grpId="0"/>
      <p:bldP spid="80" grpId="0"/>
      <p:bldP spid="81" grpId="0"/>
      <p:bldP spid="82" grpId="0"/>
      <p:bldP spid="83" grpId="0" animBg="1"/>
      <p:bldP spid="84" grpId="0"/>
      <p:bldP spid="85" grpId="0"/>
      <p:bldP spid="97" grpId="0"/>
      <p:bldP spid="98" grpId="0"/>
      <p:bldP spid="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13371-84DE-EEFE-ABB6-9AD9D160B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7DD50F97-77F3-4D7B-FE96-1A3F5C71FAAF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F010F2C2-7FC9-ED48-A346-5678EDE50AC0}"/>
              </a:ext>
            </a:extLst>
          </p:cNvPr>
          <p:cNvGrpSpPr/>
          <p:nvPr/>
        </p:nvGrpSpPr>
        <p:grpSpPr>
          <a:xfrm>
            <a:off x="9483862" y="327106"/>
            <a:ext cx="2066919" cy="6219967"/>
            <a:chOff x="9605244" y="327106"/>
            <a:chExt cx="1945537" cy="6219967"/>
          </a:xfrm>
        </p:grpSpPr>
        <p:pic>
          <p:nvPicPr>
            <p:cNvPr id="20" name="صورة 19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4D37610F-40C6-BF91-190C-A1B89C97D39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13335" y="351382"/>
              <a:ext cx="1864615" cy="15255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4" name="صورة 23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39F6F042-B1B6-4247-003E-8D9ED490D2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798577"/>
              <a:ext cx="1929354" cy="174849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5" name="صورة 24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A1BC23D8-4522-5CAE-62AA-64DD278EDC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05244" y="1796430"/>
              <a:ext cx="1913165" cy="3058791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6" name="مربع نص 25">
              <a:extLst>
                <a:ext uri="{FF2B5EF4-FFF2-40B4-BE49-F238E27FC236}">
                  <a16:creationId xmlns:a16="http://schemas.microsoft.com/office/drawing/2014/main" id="{95E39642-4F8B-97ED-1832-4ACFAB905FD0}"/>
                </a:ext>
              </a:extLst>
            </p:cNvPr>
            <p:cNvSpPr txBox="1"/>
            <p:nvPr/>
          </p:nvSpPr>
          <p:spPr>
            <a:xfrm>
              <a:off x="9827174" y="850137"/>
              <a:ext cx="143229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تطبيقات النسبة</a:t>
              </a:r>
            </a:p>
            <a:p>
              <a:pPr algn="ctr"/>
              <a:r>
                <a:rPr lang="ar-SA" sz="2000" b="1" dirty="0"/>
                <a:t>المئوية </a:t>
              </a:r>
            </a:p>
          </p:txBody>
        </p:sp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5FD60BDA-706D-E2DE-4B40-2F75A4F17239}"/>
                </a:ext>
              </a:extLst>
            </p:cNvPr>
            <p:cNvSpPr txBox="1"/>
            <p:nvPr/>
          </p:nvSpPr>
          <p:spPr>
            <a:xfrm>
              <a:off x="9864191" y="327106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>
                  <a:solidFill>
                    <a:schemeClr val="bg1"/>
                  </a:solidFill>
                </a:rPr>
                <a:t>الفصل (5)</a:t>
              </a:r>
            </a:p>
          </p:txBody>
        </p:sp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CC74B931-8694-85D2-DDE8-8D1D7CA1DB0F}"/>
                </a:ext>
              </a:extLst>
            </p:cNvPr>
            <p:cNvSpPr txBox="1"/>
            <p:nvPr/>
          </p:nvSpPr>
          <p:spPr>
            <a:xfrm>
              <a:off x="9848007" y="190124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فكرة الدرس:</a:t>
              </a:r>
            </a:p>
          </p:txBody>
        </p:sp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25829D64-7864-AC59-7481-8922A58FA153}"/>
                </a:ext>
              </a:extLst>
            </p:cNvPr>
            <p:cNvSpPr txBox="1"/>
            <p:nvPr/>
          </p:nvSpPr>
          <p:spPr>
            <a:xfrm>
              <a:off x="9694256" y="4822854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3B236E74-DA9B-67CB-9EA0-9E02C1A4373D}"/>
                </a:ext>
              </a:extLst>
            </p:cNvPr>
            <p:cNvSpPr txBox="1"/>
            <p:nvPr/>
          </p:nvSpPr>
          <p:spPr>
            <a:xfrm>
              <a:off x="9701872" y="2499934"/>
              <a:ext cx="1625901" cy="132343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أقدر النسب باستعمال الكسور الاعتيادية والكسور العشرية.</a:t>
              </a:r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443824B-750D-E941-009A-368FC7DC4D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2235" y="511772"/>
            <a:ext cx="3587934" cy="647359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2B3F8FCC-AD22-C0CD-278C-844962A0176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62480"/>
          <a:stretch/>
        </p:blipFill>
        <p:spPr>
          <a:xfrm>
            <a:off x="4450619" y="1378956"/>
            <a:ext cx="4933371" cy="1356152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43CEB167-F28E-FEFC-0F2A-5355FE5E4F6B}"/>
              </a:ext>
            </a:extLst>
          </p:cNvPr>
          <p:cNvSpPr txBox="1"/>
          <p:nvPr/>
        </p:nvSpPr>
        <p:spPr>
          <a:xfrm>
            <a:off x="7817280" y="3255367"/>
            <a:ext cx="158417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25 ٪  =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192AE54-D650-F510-B8AA-1DE6052D81B7}"/>
              </a:ext>
            </a:extLst>
          </p:cNvPr>
          <p:cNvSpPr txBox="1"/>
          <p:nvPr/>
        </p:nvSpPr>
        <p:spPr>
          <a:xfrm>
            <a:off x="4430629" y="2971166"/>
            <a:ext cx="972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chemeClr val="accent6">
                    <a:lumMod val="75000"/>
                  </a:schemeClr>
                </a:solidFill>
              </a:rPr>
              <a:t>التحقق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DD8C860-CBA8-F9E1-990F-6D93399CFA68}"/>
              </a:ext>
            </a:extLst>
          </p:cNvPr>
          <p:cNvSpPr txBox="1"/>
          <p:nvPr/>
        </p:nvSpPr>
        <p:spPr>
          <a:xfrm>
            <a:off x="2803044" y="5399148"/>
            <a:ext cx="283613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أي أن الإجابة المعقولة  ≈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AA1BF38-14A3-7DE2-004B-F354F3126A02}"/>
              </a:ext>
            </a:extLst>
          </p:cNvPr>
          <p:cNvSpPr txBox="1"/>
          <p:nvPr/>
        </p:nvSpPr>
        <p:spPr>
          <a:xfrm>
            <a:off x="1868695" y="5364706"/>
            <a:ext cx="14139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 </a:t>
            </a:r>
            <a:r>
              <a:rPr lang="ar-SA" sz="2200" b="1" dirty="0"/>
              <a:t>12</a:t>
            </a:r>
            <a:r>
              <a:rPr lang="ar-SA" sz="2400" b="1" dirty="0"/>
              <a:t> </a:t>
            </a:r>
            <a:r>
              <a:rPr lang="ar-SA" sz="2200" b="1" dirty="0"/>
              <a:t>دقيقة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4F192D0F-F479-82AC-7502-CC771DC9C889}"/>
              </a:ext>
            </a:extLst>
          </p:cNvPr>
          <p:cNvSpPr txBox="1"/>
          <p:nvPr/>
        </p:nvSpPr>
        <p:spPr>
          <a:xfrm>
            <a:off x="7048916" y="4269939"/>
            <a:ext cx="240055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25٪ من 48  =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A013A32F-3B9B-DF59-3FF8-D82C3CF2C231}"/>
              </a:ext>
            </a:extLst>
          </p:cNvPr>
          <p:cNvSpPr txBox="1"/>
          <p:nvPr/>
        </p:nvSpPr>
        <p:spPr>
          <a:xfrm>
            <a:off x="7048916" y="4242792"/>
            <a:ext cx="79208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12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868C4C2E-849E-C0E9-0C3C-F571C2ACB6D2}"/>
              </a:ext>
            </a:extLst>
          </p:cNvPr>
          <p:cNvSpPr txBox="1"/>
          <p:nvPr/>
        </p:nvSpPr>
        <p:spPr>
          <a:xfrm>
            <a:off x="5297000" y="4857036"/>
            <a:ext cx="41868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أي أنه تحدث مع والدته 12 دقيقة تقريبا</a:t>
            </a:r>
          </a:p>
        </p:txBody>
      </p: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118B6602-570A-4855-DFA7-6BF455845A12}"/>
              </a:ext>
            </a:extLst>
          </p:cNvPr>
          <p:cNvGrpSpPr/>
          <p:nvPr/>
        </p:nvGrpSpPr>
        <p:grpSpPr>
          <a:xfrm>
            <a:off x="3369006" y="3376376"/>
            <a:ext cx="1940530" cy="798825"/>
            <a:chOff x="5004048" y="2773535"/>
            <a:chExt cx="1728192" cy="798825"/>
          </a:xfrm>
        </p:grpSpPr>
        <p:grpSp>
          <p:nvGrpSpPr>
            <p:cNvPr id="45" name="مجموعة 44">
              <a:extLst>
                <a:ext uri="{FF2B5EF4-FFF2-40B4-BE49-F238E27FC236}">
                  <a16:creationId xmlns:a16="http://schemas.microsoft.com/office/drawing/2014/main" id="{845B4D82-C503-6CA1-7BAA-05AFD30E3539}"/>
                </a:ext>
              </a:extLst>
            </p:cNvPr>
            <p:cNvGrpSpPr/>
            <p:nvPr/>
          </p:nvGrpSpPr>
          <p:grpSpPr>
            <a:xfrm>
              <a:off x="5544912" y="2773535"/>
              <a:ext cx="1187328" cy="798825"/>
              <a:chOff x="5405581" y="4136348"/>
              <a:chExt cx="1187328" cy="798825"/>
            </a:xfrm>
          </p:grpSpPr>
          <p:sp>
            <p:nvSpPr>
              <p:cNvPr id="50" name="مربع نص 49">
                <a:extLst>
                  <a:ext uri="{FF2B5EF4-FFF2-40B4-BE49-F238E27FC236}">
                    <a16:creationId xmlns:a16="http://schemas.microsoft.com/office/drawing/2014/main" id="{A1308D8B-C8B5-C0F2-19EB-AF68A6C715FB}"/>
                  </a:ext>
                </a:extLst>
              </p:cNvPr>
              <p:cNvSpPr txBox="1"/>
              <p:nvPr/>
            </p:nvSpPr>
            <p:spPr>
              <a:xfrm>
                <a:off x="6016845" y="4136348"/>
                <a:ext cx="504056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>
                    <a:solidFill>
                      <a:srgbClr val="FF0000"/>
                    </a:solidFill>
                  </a:rPr>
                  <a:t>جـ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9A2AAE63-CB5B-507D-9A9F-D1CAB551F3A5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50</a:t>
                </a:r>
              </a:p>
            </p:txBody>
          </p:sp>
          <p:cxnSp>
            <p:nvCxnSpPr>
              <p:cNvPr id="52" name="رابط مستقيم 51">
                <a:extLst>
                  <a:ext uri="{FF2B5EF4-FFF2-40B4-BE49-F238E27FC236}">
                    <a16:creationId xmlns:a16="http://schemas.microsoft.com/office/drawing/2014/main" id="{437F05F5-7847-CF2B-A05D-26AEB0F9E222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مربع نص 52">
                <a:extLst>
                  <a:ext uri="{FF2B5EF4-FFF2-40B4-BE49-F238E27FC236}">
                    <a16:creationId xmlns:a16="http://schemas.microsoft.com/office/drawing/2014/main" id="{2390242A-101A-5AA9-6335-A25300DB777E}"/>
                  </a:ext>
                </a:extLst>
              </p:cNvPr>
              <p:cNvSpPr txBox="1"/>
              <p:nvPr/>
            </p:nvSpPr>
            <p:spPr>
              <a:xfrm>
                <a:off x="5405581" y="4360435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=</a:t>
                </a:r>
              </a:p>
            </p:txBody>
          </p:sp>
        </p:grpSp>
        <p:grpSp>
          <p:nvGrpSpPr>
            <p:cNvPr id="46" name="مجموعة 45">
              <a:extLst>
                <a:ext uri="{FF2B5EF4-FFF2-40B4-BE49-F238E27FC236}">
                  <a16:creationId xmlns:a16="http://schemas.microsoft.com/office/drawing/2014/main" id="{A0A0EBC5-693B-7C92-4377-2A6AF4FCDA7F}"/>
                </a:ext>
              </a:extLst>
            </p:cNvPr>
            <p:cNvGrpSpPr/>
            <p:nvPr/>
          </p:nvGrpSpPr>
          <p:grpSpPr>
            <a:xfrm>
              <a:off x="5004048" y="2813146"/>
              <a:ext cx="720080" cy="759214"/>
              <a:chOff x="5872829" y="4175959"/>
              <a:chExt cx="720080" cy="759214"/>
            </a:xfrm>
          </p:grpSpPr>
          <p:sp>
            <p:nvSpPr>
              <p:cNvPr id="47" name="مربع نص 46">
                <a:extLst>
                  <a:ext uri="{FF2B5EF4-FFF2-40B4-BE49-F238E27FC236}">
                    <a16:creationId xmlns:a16="http://schemas.microsoft.com/office/drawing/2014/main" id="{DC056632-130B-6B40-1B5D-C0CEFFBD8E5E}"/>
                  </a:ext>
                </a:extLst>
              </p:cNvPr>
              <p:cNvSpPr txBox="1"/>
              <p:nvPr/>
            </p:nvSpPr>
            <p:spPr>
              <a:xfrm>
                <a:off x="5993481" y="4175959"/>
                <a:ext cx="504056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25</a:t>
                </a:r>
              </a:p>
            </p:txBody>
          </p:sp>
          <p:sp>
            <p:nvSpPr>
              <p:cNvPr id="48" name="مربع نص 47">
                <a:extLst>
                  <a:ext uri="{FF2B5EF4-FFF2-40B4-BE49-F238E27FC236}">
                    <a16:creationId xmlns:a16="http://schemas.microsoft.com/office/drawing/2014/main" id="{AA77646B-9A5E-EF05-4986-8101EDC9CC18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100</a:t>
                </a:r>
              </a:p>
            </p:txBody>
          </p:sp>
          <p:cxnSp>
            <p:nvCxnSpPr>
              <p:cNvPr id="49" name="رابط مستقيم 48">
                <a:extLst>
                  <a:ext uri="{FF2B5EF4-FFF2-40B4-BE49-F238E27FC236}">
                    <a16:creationId xmlns:a16="http://schemas.microsoft.com/office/drawing/2014/main" id="{3C71C2F1-9DA3-9BD7-08C6-75374DE21F69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F884228-387C-06EB-1D1A-E768216DDEB1}"/>
              </a:ext>
            </a:extLst>
          </p:cNvPr>
          <p:cNvSpPr txBox="1"/>
          <p:nvPr/>
        </p:nvSpPr>
        <p:spPr>
          <a:xfrm>
            <a:off x="3163983" y="4078911"/>
            <a:ext cx="22879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100</a:t>
            </a:r>
            <a:r>
              <a:rPr lang="ar-SA" sz="2200" b="1" dirty="0">
                <a:solidFill>
                  <a:srgbClr val="FF0000"/>
                </a:solidFill>
              </a:rPr>
              <a:t>جـ</a:t>
            </a:r>
            <a:r>
              <a:rPr lang="ar-SA" sz="2400" b="1" dirty="0"/>
              <a:t>  =  </a:t>
            </a:r>
            <a:r>
              <a:rPr lang="ar-SA" sz="2200" b="1" dirty="0"/>
              <a:t>2500</a:t>
            </a: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CEC0E6C9-7EB1-4360-48AC-E57B824FEBC0}"/>
              </a:ext>
            </a:extLst>
          </p:cNvPr>
          <p:cNvSpPr txBox="1"/>
          <p:nvPr/>
        </p:nvSpPr>
        <p:spPr>
          <a:xfrm>
            <a:off x="3383363" y="4903041"/>
            <a:ext cx="184780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>
                <a:solidFill>
                  <a:srgbClr val="FF0000"/>
                </a:solidFill>
              </a:rPr>
              <a:t>جـ</a:t>
            </a:r>
            <a:r>
              <a:rPr lang="ar-SA" sz="2200" b="1" dirty="0"/>
              <a:t>  =  12.5</a:t>
            </a:r>
          </a:p>
        </p:txBody>
      </p:sp>
      <p:cxnSp>
        <p:nvCxnSpPr>
          <p:cNvPr id="56" name="رابط مستقيم 55">
            <a:extLst>
              <a:ext uri="{FF2B5EF4-FFF2-40B4-BE49-F238E27FC236}">
                <a16:creationId xmlns:a16="http://schemas.microsoft.com/office/drawing/2014/main" id="{EDA63199-C553-61BA-6AD7-32334F772317}"/>
              </a:ext>
            </a:extLst>
          </p:cNvPr>
          <p:cNvCxnSpPr/>
          <p:nvPr/>
        </p:nvCxnSpPr>
        <p:spPr>
          <a:xfrm flipH="1">
            <a:off x="4476913" y="4524823"/>
            <a:ext cx="75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>
            <a:extLst>
              <a:ext uri="{FF2B5EF4-FFF2-40B4-BE49-F238E27FC236}">
                <a16:creationId xmlns:a16="http://schemas.microsoft.com/office/drawing/2014/main" id="{F13AB77B-EE37-2203-B33C-379913803461}"/>
              </a:ext>
            </a:extLst>
          </p:cNvPr>
          <p:cNvCxnSpPr/>
          <p:nvPr/>
        </p:nvCxnSpPr>
        <p:spPr>
          <a:xfrm flipH="1">
            <a:off x="3366315" y="4524823"/>
            <a:ext cx="68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مربع نص 57">
            <a:extLst>
              <a:ext uri="{FF2B5EF4-FFF2-40B4-BE49-F238E27FC236}">
                <a16:creationId xmlns:a16="http://schemas.microsoft.com/office/drawing/2014/main" id="{3C736E7A-961D-C935-E7B5-DACBD22C5260}"/>
              </a:ext>
            </a:extLst>
          </p:cNvPr>
          <p:cNvSpPr txBox="1"/>
          <p:nvPr/>
        </p:nvSpPr>
        <p:spPr>
          <a:xfrm>
            <a:off x="4550062" y="4560023"/>
            <a:ext cx="751469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100</a:t>
            </a:r>
          </a:p>
        </p:txBody>
      </p: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93F0372D-FE50-04F4-59C1-0EAAD5820EBE}"/>
              </a:ext>
            </a:extLst>
          </p:cNvPr>
          <p:cNvSpPr txBox="1"/>
          <p:nvPr/>
        </p:nvSpPr>
        <p:spPr>
          <a:xfrm>
            <a:off x="3375173" y="4488659"/>
            <a:ext cx="751469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100</a:t>
            </a:r>
          </a:p>
        </p:txBody>
      </p:sp>
      <p:cxnSp>
        <p:nvCxnSpPr>
          <p:cNvPr id="60" name="رابط مستقيم 59">
            <a:extLst>
              <a:ext uri="{FF2B5EF4-FFF2-40B4-BE49-F238E27FC236}">
                <a16:creationId xmlns:a16="http://schemas.microsoft.com/office/drawing/2014/main" id="{034E5A03-E5F2-09F6-039B-871CB353B5B2}"/>
              </a:ext>
            </a:extLst>
          </p:cNvPr>
          <p:cNvCxnSpPr/>
          <p:nvPr/>
        </p:nvCxnSpPr>
        <p:spPr>
          <a:xfrm flipH="1">
            <a:off x="4821036" y="4271156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>
            <a:extLst>
              <a:ext uri="{FF2B5EF4-FFF2-40B4-BE49-F238E27FC236}">
                <a16:creationId xmlns:a16="http://schemas.microsoft.com/office/drawing/2014/main" id="{C78B1801-4EDF-1329-315E-5A5D8E198DE8}"/>
              </a:ext>
            </a:extLst>
          </p:cNvPr>
          <p:cNvCxnSpPr/>
          <p:nvPr/>
        </p:nvCxnSpPr>
        <p:spPr>
          <a:xfrm flipH="1">
            <a:off x="4803363" y="4681888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A009DD61-50F2-3E6E-DB7B-5F9B994F9E3A}"/>
              </a:ext>
            </a:extLst>
          </p:cNvPr>
          <p:cNvGrpSpPr/>
          <p:nvPr/>
        </p:nvGrpSpPr>
        <p:grpSpPr>
          <a:xfrm>
            <a:off x="7769623" y="3104589"/>
            <a:ext cx="720080" cy="692138"/>
            <a:chOff x="5872829" y="4212258"/>
            <a:chExt cx="720080" cy="692138"/>
          </a:xfrm>
        </p:grpSpPr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39093363-C86A-06A3-A92A-C8F11BE1785C}"/>
                </a:ext>
              </a:extLst>
            </p:cNvPr>
            <p:cNvSpPr txBox="1"/>
            <p:nvPr/>
          </p:nvSpPr>
          <p:spPr>
            <a:xfrm>
              <a:off x="5956869" y="4212258"/>
              <a:ext cx="533259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1</a:t>
              </a: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FC44616A-079B-8495-C67F-2869BDFE8C39}"/>
                </a:ext>
              </a:extLst>
            </p:cNvPr>
            <p:cNvSpPr txBox="1"/>
            <p:nvPr/>
          </p:nvSpPr>
          <p:spPr>
            <a:xfrm>
              <a:off x="5872829" y="4504286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/>
                <a:t>4</a:t>
              </a:r>
            </a:p>
          </p:txBody>
        </p:sp>
        <p:cxnSp>
          <p:nvCxnSpPr>
            <p:cNvPr id="14" name="رابط مستقيم 13">
              <a:extLst>
                <a:ext uri="{FF2B5EF4-FFF2-40B4-BE49-F238E27FC236}">
                  <a16:creationId xmlns:a16="http://schemas.microsoft.com/office/drawing/2014/main" id="{8F2D962C-CCA1-8973-E2A4-3338F60A24AC}"/>
                </a:ext>
              </a:extLst>
            </p:cNvPr>
            <p:cNvCxnSpPr/>
            <p:nvPr/>
          </p:nvCxnSpPr>
          <p:spPr>
            <a:xfrm flipH="1">
              <a:off x="6052757" y="4567067"/>
              <a:ext cx="43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1D50EAC4-9BB9-6C97-FAA2-967F3E2000A0}"/>
              </a:ext>
            </a:extLst>
          </p:cNvPr>
          <p:cNvSpPr txBox="1"/>
          <p:nvPr/>
        </p:nvSpPr>
        <p:spPr>
          <a:xfrm>
            <a:off x="6203334" y="3764576"/>
            <a:ext cx="3194757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50 ≈ 48 يقبل القسمة على 4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1F9D0CE4-8A21-B434-86E8-063DEABF2B59}"/>
              </a:ext>
            </a:extLst>
          </p:cNvPr>
          <p:cNvSpPr/>
          <p:nvPr/>
        </p:nvSpPr>
        <p:spPr>
          <a:xfrm>
            <a:off x="5834557" y="2876534"/>
            <a:ext cx="3649120" cy="2713781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4D1F13D3-8B3B-5CE0-138D-F7DC8DEC7E4A}"/>
              </a:ext>
            </a:extLst>
          </p:cNvPr>
          <p:cNvSpPr/>
          <p:nvPr/>
        </p:nvSpPr>
        <p:spPr>
          <a:xfrm>
            <a:off x="2023009" y="2876534"/>
            <a:ext cx="3750477" cy="3127755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702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  <p:bldP spid="16" grpId="0"/>
      <p:bldP spid="17" grpId="0"/>
      <p:bldP spid="18" grpId="0"/>
      <p:bldP spid="54" grpId="0"/>
      <p:bldP spid="55" grpId="0"/>
      <p:bldP spid="58" grpId="0"/>
      <p:bldP spid="59" grpId="0"/>
      <p:bldP spid="15" grpId="0"/>
      <p:bldP spid="1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D2004-4665-2AA3-73C2-992F4BB32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927A57FC-E192-35E3-D323-9F1469478A36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039B0D1C-2F9D-A1EE-4BD4-95CAC02B2F5A}"/>
              </a:ext>
            </a:extLst>
          </p:cNvPr>
          <p:cNvGrpSpPr/>
          <p:nvPr/>
        </p:nvGrpSpPr>
        <p:grpSpPr>
          <a:xfrm>
            <a:off x="9605244" y="327106"/>
            <a:ext cx="1945537" cy="6219967"/>
            <a:chOff x="9605244" y="327106"/>
            <a:chExt cx="1945537" cy="6219967"/>
          </a:xfrm>
        </p:grpSpPr>
        <p:pic>
          <p:nvPicPr>
            <p:cNvPr id="20" name="صورة 19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751E4584-AE5F-99A1-A055-E197247FC9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13335" y="351382"/>
              <a:ext cx="1864615" cy="15255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1" name="صورة 20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BFD6E844-58DD-326A-E874-39AF5DE64E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798577"/>
              <a:ext cx="1929354" cy="174849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4" name="صورة 23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7CF7BC14-EB73-BEC1-A94B-17E94E9C0CC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05244" y="1796430"/>
              <a:ext cx="1913165" cy="3058791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5" name="مربع نص 24">
              <a:extLst>
                <a:ext uri="{FF2B5EF4-FFF2-40B4-BE49-F238E27FC236}">
                  <a16:creationId xmlns:a16="http://schemas.microsoft.com/office/drawing/2014/main" id="{2E3F9F40-C2EF-47D9-AC96-1B771F47443C}"/>
                </a:ext>
              </a:extLst>
            </p:cNvPr>
            <p:cNvSpPr txBox="1"/>
            <p:nvPr/>
          </p:nvSpPr>
          <p:spPr>
            <a:xfrm>
              <a:off x="9827174" y="850137"/>
              <a:ext cx="143229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تطبيقات النسبة</a:t>
              </a:r>
            </a:p>
            <a:p>
              <a:pPr algn="ctr"/>
              <a:r>
                <a:rPr lang="ar-SA" sz="2000" b="1" dirty="0"/>
                <a:t>المئوية </a:t>
              </a:r>
            </a:p>
          </p:txBody>
        </p:sp>
        <p:sp>
          <p:nvSpPr>
            <p:cNvPr id="26" name="مربع نص 25">
              <a:extLst>
                <a:ext uri="{FF2B5EF4-FFF2-40B4-BE49-F238E27FC236}">
                  <a16:creationId xmlns:a16="http://schemas.microsoft.com/office/drawing/2014/main" id="{968E9C39-CCDB-91AB-1EB1-7993CBD9D6EC}"/>
                </a:ext>
              </a:extLst>
            </p:cNvPr>
            <p:cNvSpPr txBox="1"/>
            <p:nvPr/>
          </p:nvSpPr>
          <p:spPr>
            <a:xfrm>
              <a:off x="9864191" y="327106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>
                  <a:solidFill>
                    <a:schemeClr val="bg1"/>
                  </a:solidFill>
                </a:rPr>
                <a:t>الفصل (5)</a:t>
              </a:r>
            </a:p>
          </p:txBody>
        </p:sp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B19FD057-17E0-236C-CE71-07F9F3BED14B}"/>
                </a:ext>
              </a:extLst>
            </p:cNvPr>
            <p:cNvSpPr txBox="1"/>
            <p:nvPr/>
          </p:nvSpPr>
          <p:spPr>
            <a:xfrm>
              <a:off x="9848007" y="190124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فكرة الدرس:</a:t>
              </a:r>
            </a:p>
          </p:txBody>
        </p:sp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EC01392D-D69C-EC35-0C38-981246DE8C6A}"/>
                </a:ext>
              </a:extLst>
            </p:cNvPr>
            <p:cNvSpPr txBox="1"/>
            <p:nvPr/>
          </p:nvSpPr>
          <p:spPr>
            <a:xfrm>
              <a:off x="9694256" y="4822854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581B9792-C6FC-4807-7630-B2DFC6CB9A6A}"/>
                </a:ext>
              </a:extLst>
            </p:cNvPr>
            <p:cNvSpPr txBox="1"/>
            <p:nvPr/>
          </p:nvSpPr>
          <p:spPr>
            <a:xfrm>
              <a:off x="9605244" y="2752614"/>
              <a:ext cx="1553675" cy="132343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أحل مسائل</a:t>
              </a:r>
            </a:p>
            <a:p>
              <a:r>
                <a:rPr lang="ar-SA" sz="2000" b="1" dirty="0"/>
                <a:t>مستعملا</a:t>
              </a:r>
            </a:p>
            <a:p>
              <a:r>
                <a:rPr lang="ar-SA" sz="2000" b="1" dirty="0"/>
                <a:t> التناسب</a:t>
              </a:r>
            </a:p>
            <a:p>
              <a:r>
                <a:rPr lang="ar-SA" sz="2000" b="1" dirty="0"/>
                <a:t> المئوي</a:t>
              </a:r>
            </a:p>
          </p:txBody>
        </p:sp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CE338ED7-AB72-8261-3641-F7F6208B6908}"/>
                </a:ext>
              </a:extLst>
            </p:cNvPr>
            <p:cNvSpPr txBox="1"/>
            <p:nvPr/>
          </p:nvSpPr>
          <p:spPr>
            <a:xfrm>
              <a:off x="9645703" y="5565111"/>
              <a:ext cx="166696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highlight>
                    <a:srgbClr val="FFFF00"/>
                  </a:highlight>
                </a:rPr>
                <a:t>التناسب المئوي</a:t>
              </a:r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A8335B3D-D882-E0AE-EC29-AEA24B66EA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8419" y="424370"/>
            <a:ext cx="3587934" cy="54413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0BE7DCC-06ED-1A57-8E94-723728FA395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40255" b="39464"/>
          <a:stretch/>
        </p:blipFill>
        <p:spPr>
          <a:xfrm>
            <a:off x="5418539" y="1345989"/>
            <a:ext cx="3989804" cy="92323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E4C2B01-1D67-EF1C-EF78-E20833A28D4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46636" t="60536" r="-1" b="30931"/>
          <a:stretch/>
        </p:blipFill>
        <p:spPr>
          <a:xfrm>
            <a:off x="6648957" y="2605634"/>
            <a:ext cx="2759386" cy="38841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2BDD753-45F0-D76E-565A-347D2A223F3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9875" t="69069" b="20798"/>
          <a:stretch/>
        </p:blipFill>
        <p:spPr>
          <a:xfrm>
            <a:off x="3220627" y="3289408"/>
            <a:ext cx="3074974" cy="461246"/>
          </a:xfrm>
          <a:prstGeom prst="rect">
            <a:avLst/>
          </a:prstGeom>
        </p:spPr>
      </p:pic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597CC6B9-15B2-2B04-FD53-CAA8AF574569}"/>
              </a:ext>
            </a:extLst>
          </p:cNvPr>
          <p:cNvSpPr/>
          <p:nvPr/>
        </p:nvSpPr>
        <p:spPr>
          <a:xfrm>
            <a:off x="6633496" y="2529868"/>
            <a:ext cx="2939378" cy="3294187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CCE89DAB-2521-7D5D-761C-69565ABC9AC3}"/>
              </a:ext>
            </a:extLst>
          </p:cNvPr>
          <p:cNvSpPr/>
          <p:nvPr/>
        </p:nvSpPr>
        <p:spPr>
          <a:xfrm>
            <a:off x="2924363" y="3141177"/>
            <a:ext cx="3553308" cy="3294187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3" name="مجموعة 12">
            <a:extLst>
              <a:ext uri="{FF2B5EF4-FFF2-40B4-BE49-F238E27FC236}">
                <a16:creationId xmlns:a16="http://schemas.microsoft.com/office/drawing/2014/main" id="{313782FF-8AB0-A5C0-9ACE-0A96ED29ECDF}"/>
              </a:ext>
            </a:extLst>
          </p:cNvPr>
          <p:cNvGrpSpPr/>
          <p:nvPr/>
        </p:nvGrpSpPr>
        <p:grpSpPr>
          <a:xfrm>
            <a:off x="7083293" y="3039425"/>
            <a:ext cx="1940530" cy="878700"/>
            <a:chOff x="5004048" y="2805903"/>
            <a:chExt cx="1728192" cy="878700"/>
          </a:xfrm>
        </p:grpSpPr>
        <p:grpSp>
          <p:nvGrpSpPr>
            <p:cNvPr id="14" name="مجموعة 13">
              <a:extLst>
                <a:ext uri="{FF2B5EF4-FFF2-40B4-BE49-F238E27FC236}">
                  <a16:creationId xmlns:a16="http://schemas.microsoft.com/office/drawing/2014/main" id="{3D39AD15-1B3E-467A-EEB4-C1C890BF0F1F}"/>
                </a:ext>
              </a:extLst>
            </p:cNvPr>
            <p:cNvGrpSpPr/>
            <p:nvPr/>
          </p:nvGrpSpPr>
          <p:grpSpPr>
            <a:xfrm>
              <a:off x="5544912" y="2805903"/>
              <a:ext cx="1187328" cy="797235"/>
              <a:chOff x="5405581" y="4168716"/>
              <a:chExt cx="1187328" cy="797235"/>
            </a:xfrm>
          </p:grpSpPr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B8B4D71D-1615-D7B1-9FD3-A92400112B9B}"/>
                  </a:ext>
                </a:extLst>
              </p:cNvPr>
              <p:cNvSpPr txBox="1"/>
              <p:nvPr/>
            </p:nvSpPr>
            <p:spPr>
              <a:xfrm>
                <a:off x="6016845" y="4168716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>
                    <a:solidFill>
                      <a:srgbClr val="FF0000"/>
                    </a:solidFill>
                  </a:rPr>
                  <a:t>جـ</a:t>
                </a:r>
              </a:p>
            </p:txBody>
          </p:sp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DFA8E2DB-958D-7336-F691-10BBB499C765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65</a:t>
                </a:r>
              </a:p>
            </p:txBody>
          </p:sp>
          <p:cxnSp>
            <p:nvCxnSpPr>
              <p:cNvPr id="32" name="رابط مستقيم 31">
                <a:extLst>
                  <a:ext uri="{FF2B5EF4-FFF2-40B4-BE49-F238E27FC236}">
                    <a16:creationId xmlns:a16="http://schemas.microsoft.com/office/drawing/2014/main" id="{DE6570A3-AF69-5EB0-F509-C5BB32512BFC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CAC7ED9C-AE5B-BE53-62CF-2C02FFADD2B5}"/>
                  </a:ext>
                </a:extLst>
              </p:cNvPr>
              <p:cNvSpPr txBox="1"/>
              <p:nvPr/>
            </p:nvSpPr>
            <p:spPr>
              <a:xfrm>
                <a:off x="5405581" y="4360435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=</a:t>
                </a:r>
              </a:p>
            </p:txBody>
          </p:sp>
        </p:grpSp>
        <p:grpSp>
          <p:nvGrpSpPr>
            <p:cNvPr id="15" name="مجموعة 14">
              <a:extLst>
                <a:ext uri="{FF2B5EF4-FFF2-40B4-BE49-F238E27FC236}">
                  <a16:creationId xmlns:a16="http://schemas.microsoft.com/office/drawing/2014/main" id="{54E03088-47EB-400D-0D54-227836ACB608}"/>
                </a:ext>
              </a:extLst>
            </p:cNvPr>
            <p:cNvGrpSpPr/>
            <p:nvPr/>
          </p:nvGrpSpPr>
          <p:grpSpPr>
            <a:xfrm>
              <a:off x="5004048" y="2853606"/>
              <a:ext cx="720080" cy="830997"/>
              <a:chOff x="5872829" y="4216419"/>
              <a:chExt cx="720080" cy="830997"/>
            </a:xfrm>
          </p:grpSpPr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DC5C09B8-8A18-E82F-6D10-B6AAC1260E3F}"/>
                  </a:ext>
                </a:extLst>
              </p:cNvPr>
              <p:cNvSpPr txBox="1"/>
              <p:nvPr/>
            </p:nvSpPr>
            <p:spPr>
              <a:xfrm>
                <a:off x="6015100" y="4216419"/>
                <a:ext cx="504056" cy="83099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14</a:t>
                </a:r>
              </a:p>
            </p:txBody>
          </p:sp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8D940414-2A93-3092-B372-C6FAF31272F0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100</a:t>
                </a:r>
              </a:p>
            </p:txBody>
          </p:sp>
          <p:cxnSp>
            <p:nvCxnSpPr>
              <p:cNvPr id="19" name="رابط مستقيم 18">
                <a:extLst>
                  <a:ext uri="{FF2B5EF4-FFF2-40B4-BE49-F238E27FC236}">
                    <a16:creationId xmlns:a16="http://schemas.microsoft.com/office/drawing/2014/main" id="{A7D11DBE-9D92-27E5-7DA6-2CAA80FBA93E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37B6019A-FA62-9C90-CFE8-64B4FA117E90}"/>
              </a:ext>
            </a:extLst>
          </p:cNvPr>
          <p:cNvSpPr txBox="1"/>
          <p:nvPr/>
        </p:nvSpPr>
        <p:spPr>
          <a:xfrm>
            <a:off x="7280640" y="3814788"/>
            <a:ext cx="20312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100</a:t>
            </a:r>
            <a:r>
              <a:rPr lang="ar-SA" sz="2400" b="1" dirty="0">
                <a:solidFill>
                  <a:srgbClr val="FF0000"/>
                </a:solidFill>
              </a:rPr>
              <a:t>جـ</a:t>
            </a:r>
            <a:r>
              <a:rPr lang="ar-SA" sz="2400" b="1" dirty="0"/>
              <a:t>  =  910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C4A96FE9-85B1-13D2-2A90-4FB15F99D56A}"/>
              </a:ext>
            </a:extLst>
          </p:cNvPr>
          <p:cNvSpPr txBox="1"/>
          <p:nvPr/>
        </p:nvSpPr>
        <p:spPr>
          <a:xfrm>
            <a:off x="7280640" y="4727995"/>
            <a:ext cx="18478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جـ</a:t>
            </a:r>
            <a:r>
              <a:rPr lang="ar-SA" sz="2400" b="1" dirty="0"/>
              <a:t>  =  9.1</a:t>
            </a:r>
          </a:p>
        </p:txBody>
      </p:sp>
      <p:cxnSp>
        <p:nvCxnSpPr>
          <p:cNvPr id="36" name="رابط مستقيم 35">
            <a:extLst>
              <a:ext uri="{FF2B5EF4-FFF2-40B4-BE49-F238E27FC236}">
                <a16:creationId xmlns:a16="http://schemas.microsoft.com/office/drawing/2014/main" id="{7457AC53-1B95-6618-365F-D67EE19F6A53}"/>
              </a:ext>
            </a:extLst>
          </p:cNvPr>
          <p:cNvCxnSpPr/>
          <p:nvPr/>
        </p:nvCxnSpPr>
        <p:spPr>
          <a:xfrm flipH="1">
            <a:off x="8425868" y="4252608"/>
            <a:ext cx="75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رابط مستقيم 36">
            <a:extLst>
              <a:ext uri="{FF2B5EF4-FFF2-40B4-BE49-F238E27FC236}">
                <a16:creationId xmlns:a16="http://schemas.microsoft.com/office/drawing/2014/main" id="{299864C0-5FAF-7E9A-3E04-D8F3495E58D7}"/>
              </a:ext>
            </a:extLst>
          </p:cNvPr>
          <p:cNvCxnSpPr/>
          <p:nvPr/>
        </p:nvCxnSpPr>
        <p:spPr>
          <a:xfrm flipH="1">
            <a:off x="7396190" y="4252608"/>
            <a:ext cx="68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448BA631-D7BF-E8A4-90C1-C840EBCAB361}"/>
              </a:ext>
            </a:extLst>
          </p:cNvPr>
          <p:cNvSpPr txBox="1"/>
          <p:nvPr/>
        </p:nvSpPr>
        <p:spPr>
          <a:xfrm>
            <a:off x="8410005" y="4239256"/>
            <a:ext cx="7514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100</a:t>
            </a: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4ACD89FC-C5C8-1537-5961-3271EE799CF3}"/>
              </a:ext>
            </a:extLst>
          </p:cNvPr>
          <p:cNvSpPr txBox="1"/>
          <p:nvPr/>
        </p:nvSpPr>
        <p:spPr>
          <a:xfrm>
            <a:off x="7307307" y="4239256"/>
            <a:ext cx="7514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100</a:t>
            </a:r>
          </a:p>
        </p:txBody>
      </p:sp>
      <p:cxnSp>
        <p:nvCxnSpPr>
          <p:cNvPr id="40" name="رابط مستقيم 39">
            <a:extLst>
              <a:ext uri="{FF2B5EF4-FFF2-40B4-BE49-F238E27FC236}">
                <a16:creationId xmlns:a16="http://schemas.microsoft.com/office/drawing/2014/main" id="{EEA525AF-F632-D811-5682-408B9EC78E9B}"/>
              </a:ext>
            </a:extLst>
          </p:cNvPr>
          <p:cNvCxnSpPr/>
          <p:nvPr/>
        </p:nvCxnSpPr>
        <p:spPr>
          <a:xfrm flipH="1">
            <a:off x="8818543" y="3958481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>
            <a:extLst>
              <a:ext uri="{FF2B5EF4-FFF2-40B4-BE49-F238E27FC236}">
                <a16:creationId xmlns:a16="http://schemas.microsoft.com/office/drawing/2014/main" id="{753D07B1-A5A4-2CFB-0ED0-AB2066F5DA14}"/>
              </a:ext>
            </a:extLst>
          </p:cNvPr>
          <p:cNvCxnSpPr/>
          <p:nvPr/>
        </p:nvCxnSpPr>
        <p:spPr>
          <a:xfrm flipH="1">
            <a:off x="8663306" y="4369213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A66094DF-BA9C-7F47-0C00-524DE784BF2F}"/>
              </a:ext>
            </a:extLst>
          </p:cNvPr>
          <p:cNvSpPr txBox="1"/>
          <p:nvPr/>
        </p:nvSpPr>
        <p:spPr>
          <a:xfrm>
            <a:off x="7438374" y="5190850"/>
            <a:ext cx="209059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العدد</a:t>
            </a:r>
            <a:r>
              <a:rPr lang="ar-SA" sz="2400" b="1" dirty="0"/>
              <a:t>  =</a:t>
            </a: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11AFF8D2-9D33-72AC-09E6-2ED151F5AB2D}"/>
              </a:ext>
            </a:extLst>
          </p:cNvPr>
          <p:cNvSpPr txBox="1"/>
          <p:nvPr/>
        </p:nvSpPr>
        <p:spPr>
          <a:xfrm>
            <a:off x="7295631" y="5216734"/>
            <a:ext cx="10478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9.1</a:t>
            </a:r>
          </a:p>
        </p:txBody>
      </p: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84E8993-27A3-D6C6-B54F-EE7335D59DE3}"/>
              </a:ext>
            </a:extLst>
          </p:cNvPr>
          <p:cNvGrpSpPr/>
          <p:nvPr/>
        </p:nvGrpSpPr>
        <p:grpSpPr>
          <a:xfrm>
            <a:off x="3650863" y="3718202"/>
            <a:ext cx="1894495" cy="878700"/>
            <a:chOff x="5004048" y="2805903"/>
            <a:chExt cx="1728192" cy="878700"/>
          </a:xfrm>
        </p:grpSpPr>
        <p:grpSp>
          <p:nvGrpSpPr>
            <p:cNvPr id="45" name="مجموعة 44">
              <a:extLst>
                <a:ext uri="{FF2B5EF4-FFF2-40B4-BE49-F238E27FC236}">
                  <a16:creationId xmlns:a16="http://schemas.microsoft.com/office/drawing/2014/main" id="{3605FE15-A8BA-F476-D626-38FE6E2AC3DF}"/>
                </a:ext>
              </a:extLst>
            </p:cNvPr>
            <p:cNvGrpSpPr/>
            <p:nvPr/>
          </p:nvGrpSpPr>
          <p:grpSpPr>
            <a:xfrm>
              <a:off x="5544912" y="2805903"/>
              <a:ext cx="1187328" cy="797235"/>
              <a:chOff x="5405581" y="4168716"/>
              <a:chExt cx="1187328" cy="797235"/>
            </a:xfrm>
          </p:grpSpPr>
          <p:sp>
            <p:nvSpPr>
              <p:cNvPr id="50" name="مربع نص 49">
                <a:extLst>
                  <a:ext uri="{FF2B5EF4-FFF2-40B4-BE49-F238E27FC236}">
                    <a16:creationId xmlns:a16="http://schemas.microsoft.com/office/drawing/2014/main" id="{18083DA7-8E75-A40B-E0DA-C7C30FDEE72E}"/>
                  </a:ext>
                </a:extLst>
              </p:cNvPr>
              <p:cNvSpPr txBox="1"/>
              <p:nvPr/>
            </p:nvSpPr>
            <p:spPr>
              <a:xfrm>
                <a:off x="6016845" y="4168716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>
                    <a:solidFill>
                      <a:srgbClr val="FF0000"/>
                    </a:solidFill>
                  </a:rPr>
                  <a:t>جـ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CA30BC57-8A21-0588-741E-318D60D2573F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249</a:t>
                </a:r>
              </a:p>
            </p:txBody>
          </p:sp>
          <p:cxnSp>
            <p:nvCxnSpPr>
              <p:cNvPr id="52" name="رابط مستقيم 51">
                <a:extLst>
                  <a:ext uri="{FF2B5EF4-FFF2-40B4-BE49-F238E27FC236}">
                    <a16:creationId xmlns:a16="http://schemas.microsoft.com/office/drawing/2014/main" id="{F4AC46E7-64CB-81C0-124E-C3B8A7975818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مربع نص 52">
                <a:extLst>
                  <a:ext uri="{FF2B5EF4-FFF2-40B4-BE49-F238E27FC236}">
                    <a16:creationId xmlns:a16="http://schemas.microsoft.com/office/drawing/2014/main" id="{8A6A38DA-B59B-EC06-49F4-5F99E8F15F70}"/>
                  </a:ext>
                </a:extLst>
              </p:cNvPr>
              <p:cNvSpPr txBox="1"/>
              <p:nvPr/>
            </p:nvSpPr>
            <p:spPr>
              <a:xfrm>
                <a:off x="5405581" y="4360435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=</a:t>
                </a:r>
              </a:p>
            </p:txBody>
          </p:sp>
        </p:grpSp>
        <p:grpSp>
          <p:nvGrpSpPr>
            <p:cNvPr id="46" name="مجموعة 45">
              <a:extLst>
                <a:ext uri="{FF2B5EF4-FFF2-40B4-BE49-F238E27FC236}">
                  <a16:creationId xmlns:a16="http://schemas.microsoft.com/office/drawing/2014/main" id="{CE9B8A06-EF18-A9C8-AC42-3A7C5F0EE457}"/>
                </a:ext>
              </a:extLst>
            </p:cNvPr>
            <p:cNvGrpSpPr/>
            <p:nvPr/>
          </p:nvGrpSpPr>
          <p:grpSpPr>
            <a:xfrm>
              <a:off x="5004048" y="2853606"/>
              <a:ext cx="720080" cy="830997"/>
              <a:chOff x="5872829" y="4216419"/>
              <a:chExt cx="720080" cy="830997"/>
            </a:xfrm>
          </p:grpSpPr>
          <p:sp>
            <p:nvSpPr>
              <p:cNvPr id="47" name="مربع نص 46">
                <a:extLst>
                  <a:ext uri="{FF2B5EF4-FFF2-40B4-BE49-F238E27FC236}">
                    <a16:creationId xmlns:a16="http://schemas.microsoft.com/office/drawing/2014/main" id="{001C7BAF-52F6-1029-57C9-634743D77401}"/>
                  </a:ext>
                </a:extLst>
              </p:cNvPr>
              <p:cNvSpPr txBox="1"/>
              <p:nvPr/>
            </p:nvSpPr>
            <p:spPr>
              <a:xfrm>
                <a:off x="6015100" y="4216419"/>
                <a:ext cx="504056" cy="83099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36</a:t>
                </a:r>
              </a:p>
            </p:txBody>
          </p:sp>
          <p:sp>
            <p:nvSpPr>
              <p:cNvPr id="48" name="مربع نص 47">
                <a:extLst>
                  <a:ext uri="{FF2B5EF4-FFF2-40B4-BE49-F238E27FC236}">
                    <a16:creationId xmlns:a16="http://schemas.microsoft.com/office/drawing/2014/main" id="{A5017AF6-1BE5-A9C7-5DFC-D013264D7DB1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100</a:t>
                </a:r>
              </a:p>
            </p:txBody>
          </p:sp>
          <p:cxnSp>
            <p:nvCxnSpPr>
              <p:cNvPr id="49" name="رابط مستقيم 48">
                <a:extLst>
                  <a:ext uri="{FF2B5EF4-FFF2-40B4-BE49-F238E27FC236}">
                    <a16:creationId xmlns:a16="http://schemas.microsoft.com/office/drawing/2014/main" id="{D81745DB-51AA-8A99-BA72-BD32A983C0F2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5EB423FA-B0A1-2B18-7248-76A08327C0D0}"/>
              </a:ext>
            </a:extLst>
          </p:cNvPr>
          <p:cNvSpPr txBox="1"/>
          <p:nvPr/>
        </p:nvSpPr>
        <p:spPr>
          <a:xfrm>
            <a:off x="3560493" y="4493565"/>
            <a:ext cx="22728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100</a:t>
            </a:r>
            <a:r>
              <a:rPr lang="ar-SA" sz="2400" b="1" dirty="0">
                <a:solidFill>
                  <a:srgbClr val="FF0000"/>
                </a:solidFill>
              </a:rPr>
              <a:t>جـ</a:t>
            </a:r>
            <a:r>
              <a:rPr lang="ar-SA" sz="2400" b="1" dirty="0"/>
              <a:t>  =  8964</a:t>
            </a: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E23366AD-226C-FAD0-4605-A10C8EB8AD04}"/>
              </a:ext>
            </a:extLst>
          </p:cNvPr>
          <p:cNvSpPr txBox="1"/>
          <p:nvPr/>
        </p:nvSpPr>
        <p:spPr>
          <a:xfrm>
            <a:off x="3802175" y="5406772"/>
            <a:ext cx="18478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جـ</a:t>
            </a:r>
            <a:r>
              <a:rPr lang="ar-SA" sz="2400" b="1" dirty="0"/>
              <a:t>  =  89.6</a:t>
            </a:r>
          </a:p>
        </p:txBody>
      </p:sp>
      <p:cxnSp>
        <p:nvCxnSpPr>
          <p:cNvPr id="56" name="رابط مستقيم 55">
            <a:extLst>
              <a:ext uri="{FF2B5EF4-FFF2-40B4-BE49-F238E27FC236}">
                <a16:creationId xmlns:a16="http://schemas.microsoft.com/office/drawing/2014/main" id="{37601774-ADFA-44A0-9ABA-BDE3FBC6E78C}"/>
              </a:ext>
            </a:extLst>
          </p:cNvPr>
          <p:cNvCxnSpPr/>
          <p:nvPr/>
        </p:nvCxnSpPr>
        <p:spPr>
          <a:xfrm flipH="1">
            <a:off x="4947403" y="4931385"/>
            <a:ext cx="75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>
            <a:extLst>
              <a:ext uri="{FF2B5EF4-FFF2-40B4-BE49-F238E27FC236}">
                <a16:creationId xmlns:a16="http://schemas.microsoft.com/office/drawing/2014/main" id="{90AD0687-8089-746E-4D7A-4710813099C5}"/>
              </a:ext>
            </a:extLst>
          </p:cNvPr>
          <p:cNvCxnSpPr/>
          <p:nvPr/>
        </p:nvCxnSpPr>
        <p:spPr>
          <a:xfrm flipH="1">
            <a:off x="3723517" y="4931385"/>
            <a:ext cx="68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مربع نص 57">
            <a:extLst>
              <a:ext uri="{FF2B5EF4-FFF2-40B4-BE49-F238E27FC236}">
                <a16:creationId xmlns:a16="http://schemas.microsoft.com/office/drawing/2014/main" id="{85888D79-5060-8E04-3C67-345911A4B92A}"/>
              </a:ext>
            </a:extLst>
          </p:cNvPr>
          <p:cNvSpPr txBox="1"/>
          <p:nvPr/>
        </p:nvSpPr>
        <p:spPr>
          <a:xfrm>
            <a:off x="4931540" y="4918033"/>
            <a:ext cx="7514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100</a:t>
            </a:r>
          </a:p>
        </p:txBody>
      </p: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56112F99-751E-0331-D96F-77065306DB9C}"/>
              </a:ext>
            </a:extLst>
          </p:cNvPr>
          <p:cNvSpPr txBox="1"/>
          <p:nvPr/>
        </p:nvSpPr>
        <p:spPr>
          <a:xfrm>
            <a:off x="3687191" y="4925811"/>
            <a:ext cx="7514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100</a:t>
            </a:r>
          </a:p>
        </p:txBody>
      </p:sp>
      <p:cxnSp>
        <p:nvCxnSpPr>
          <p:cNvPr id="60" name="رابط مستقيم 59">
            <a:extLst>
              <a:ext uri="{FF2B5EF4-FFF2-40B4-BE49-F238E27FC236}">
                <a16:creationId xmlns:a16="http://schemas.microsoft.com/office/drawing/2014/main" id="{07CF3828-3093-0D29-0D49-8960CAD42DD9}"/>
              </a:ext>
            </a:extLst>
          </p:cNvPr>
          <p:cNvCxnSpPr/>
          <p:nvPr/>
        </p:nvCxnSpPr>
        <p:spPr>
          <a:xfrm flipH="1">
            <a:off x="5340078" y="4637258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>
            <a:extLst>
              <a:ext uri="{FF2B5EF4-FFF2-40B4-BE49-F238E27FC236}">
                <a16:creationId xmlns:a16="http://schemas.microsoft.com/office/drawing/2014/main" id="{20615613-BD0C-7386-A9CE-FE4E1F0AE8FA}"/>
              </a:ext>
            </a:extLst>
          </p:cNvPr>
          <p:cNvCxnSpPr/>
          <p:nvPr/>
        </p:nvCxnSpPr>
        <p:spPr>
          <a:xfrm flipH="1">
            <a:off x="5184841" y="5047990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مربع نص 61">
            <a:extLst>
              <a:ext uri="{FF2B5EF4-FFF2-40B4-BE49-F238E27FC236}">
                <a16:creationId xmlns:a16="http://schemas.microsoft.com/office/drawing/2014/main" id="{9C1627C5-66D1-5483-E135-B8523A9894B5}"/>
              </a:ext>
            </a:extLst>
          </p:cNvPr>
          <p:cNvSpPr txBox="1"/>
          <p:nvPr/>
        </p:nvSpPr>
        <p:spPr>
          <a:xfrm>
            <a:off x="3959909" y="5869627"/>
            <a:ext cx="209059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العدد</a:t>
            </a:r>
            <a:r>
              <a:rPr lang="ar-SA" sz="2400" b="1" dirty="0"/>
              <a:t>  =</a:t>
            </a:r>
          </a:p>
        </p:txBody>
      </p:sp>
      <p:sp>
        <p:nvSpPr>
          <p:cNvPr id="63" name="مربع نص 62">
            <a:extLst>
              <a:ext uri="{FF2B5EF4-FFF2-40B4-BE49-F238E27FC236}">
                <a16:creationId xmlns:a16="http://schemas.microsoft.com/office/drawing/2014/main" id="{13EA12CB-4CD5-A3F4-1435-98A35A2BBE96}"/>
              </a:ext>
            </a:extLst>
          </p:cNvPr>
          <p:cNvSpPr txBox="1"/>
          <p:nvPr/>
        </p:nvSpPr>
        <p:spPr>
          <a:xfrm>
            <a:off x="3703878" y="5895511"/>
            <a:ext cx="10478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89.6</a:t>
            </a:r>
          </a:p>
        </p:txBody>
      </p:sp>
      <p:pic>
        <p:nvPicPr>
          <p:cNvPr id="64" name="صورة 63">
            <a:extLst>
              <a:ext uri="{FF2B5EF4-FFF2-40B4-BE49-F238E27FC236}">
                <a16:creationId xmlns:a16="http://schemas.microsoft.com/office/drawing/2014/main" id="{4FD3C94C-122C-FEE0-8CFF-BF66B69A02A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9956" y="1027008"/>
            <a:ext cx="4336939" cy="209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59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34" grpId="0"/>
      <p:bldP spid="35" grpId="0"/>
      <p:bldP spid="38" grpId="0"/>
      <p:bldP spid="39" grpId="0"/>
      <p:bldP spid="42" grpId="0"/>
      <p:bldP spid="43" grpId="0"/>
      <p:bldP spid="54" grpId="0"/>
      <p:bldP spid="55" grpId="0"/>
      <p:bldP spid="58" grpId="0"/>
      <p:bldP spid="59" grpId="0"/>
      <p:bldP spid="62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1FE4A-1523-79B2-1C8C-232B192AF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BA818C89-A955-A1EC-5003-1351772844BF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2381A488-6EE6-9079-6560-8C175421FA70}"/>
              </a:ext>
            </a:extLst>
          </p:cNvPr>
          <p:cNvSpPr/>
          <p:nvPr/>
        </p:nvSpPr>
        <p:spPr>
          <a:xfrm>
            <a:off x="5763001" y="2470979"/>
            <a:ext cx="3553308" cy="3294187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E5C758E-CC12-CB6A-A225-3BA2B0715317}"/>
              </a:ext>
            </a:extLst>
          </p:cNvPr>
          <p:cNvSpPr/>
          <p:nvPr/>
        </p:nvSpPr>
        <p:spPr>
          <a:xfrm>
            <a:off x="1432640" y="2470979"/>
            <a:ext cx="3830833" cy="3056522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9635A5B9-9A6A-B0F2-EBC8-1105EFC3F648}"/>
              </a:ext>
            </a:extLst>
          </p:cNvPr>
          <p:cNvGrpSpPr/>
          <p:nvPr/>
        </p:nvGrpSpPr>
        <p:grpSpPr>
          <a:xfrm>
            <a:off x="844432" y="566312"/>
            <a:ext cx="1703052" cy="1825574"/>
            <a:chOff x="1261505" y="3939592"/>
            <a:chExt cx="1703052" cy="1825574"/>
          </a:xfrm>
        </p:grpSpPr>
        <p:pic>
          <p:nvPicPr>
            <p:cNvPr id="16" name="صورة 15" descr="فهم علامة النسبة المئوية Uderstand Pecent Mark">
              <a:extLst>
                <a:ext uri="{FF2B5EF4-FFF2-40B4-BE49-F238E27FC236}">
                  <a16:creationId xmlns:a16="http://schemas.microsoft.com/office/drawing/2014/main" id="{22003C3F-6FFB-093F-1077-0EAA16DFF1D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E4E4E4"/>
                </a:clrFrom>
                <a:clrTo>
                  <a:srgbClr val="E4E4E4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14" t="30644" r="45214" b="14002"/>
            <a:stretch/>
          </p:blipFill>
          <p:spPr bwMode="auto">
            <a:xfrm>
              <a:off x="1261505" y="4264503"/>
              <a:ext cx="1487745" cy="1500663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DBACA49E-40CC-ADB3-31B3-01DF6182BA64}"/>
                </a:ext>
              </a:extLst>
            </p:cNvPr>
            <p:cNvSpPr txBox="1"/>
            <p:nvPr/>
          </p:nvSpPr>
          <p:spPr>
            <a:xfrm rot="1732005">
              <a:off x="2154402" y="3939592"/>
              <a:ext cx="810155" cy="5232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1">
              <a:spAutoFit/>
            </a:bodyPr>
            <a:lstStyle/>
            <a:p>
              <a:endParaRPr lang="ar-SA" dirty="0"/>
            </a:p>
          </p:txBody>
        </p:sp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D7FC685F-14FD-5A56-E907-2D4955667E21}"/>
              </a:ext>
            </a:extLst>
          </p:cNvPr>
          <p:cNvGrpSpPr/>
          <p:nvPr/>
        </p:nvGrpSpPr>
        <p:grpSpPr>
          <a:xfrm>
            <a:off x="9605244" y="327106"/>
            <a:ext cx="1945537" cy="6219967"/>
            <a:chOff x="9605244" y="327106"/>
            <a:chExt cx="1945537" cy="6219967"/>
          </a:xfrm>
        </p:grpSpPr>
        <p:pic>
          <p:nvPicPr>
            <p:cNvPr id="21" name="صورة 20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DF5F9CF5-3195-BB84-504B-9E3AD7A197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13335" y="351382"/>
              <a:ext cx="1864615" cy="15255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4" name="صورة 23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9E93D962-0E35-B392-05B5-E91115A0AB6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798577"/>
              <a:ext cx="1929354" cy="174849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5" name="صورة 24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2BF62205-E6E3-9960-0532-40E0724DF1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05244" y="1796430"/>
              <a:ext cx="1913165" cy="3058791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6" name="مربع نص 25">
              <a:extLst>
                <a:ext uri="{FF2B5EF4-FFF2-40B4-BE49-F238E27FC236}">
                  <a16:creationId xmlns:a16="http://schemas.microsoft.com/office/drawing/2014/main" id="{61ABBD60-A292-86B6-E224-938D02EF1F7C}"/>
                </a:ext>
              </a:extLst>
            </p:cNvPr>
            <p:cNvSpPr txBox="1"/>
            <p:nvPr/>
          </p:nvSpPr>
          <p:spPr>
            <a:xfrm>
              <a:off x="9827174" y="850137"/>
              <a:ext cx="143229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تطبيقات النسبة</a:t>
              </a:r>
            </a:p>
            <a:p>
              <a:pPr algn="ctr"/>
              <a:r>
                <a:rPr lang="ar-SA" sz="2000" b="1" dirty="0"/>
                <a:t>المئوية </a:t>
              </a:r>
            </a:p>
          </p:txBody>
        </p:sp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844DCC6F-75A0-7D2E-5A23-90235EC03368}"/>
                </a:ext>
              </a:extLst>
            </p:cNvPr>
            <p:cNvSpPr txBox="1"/>
            <p:nvPr/>
          </p:nvSpPr>
          <p:spPr>
            <a:xfrm>
              <a:off x="9864191" y="327106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>
                  <a:solidFill>
                    <a:schemeClr val="bg1"/>
                  </a:solidFill>
                </a:rPr>
                <a:t>الفصل (5)</a:t>
              </a:r>
            </a:p>
          </p:txBody>
        </p:sp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0D427420-D5CF-C109-065E-997006288B42}"/>
                </a:ext>
              </a:extLst>
            </p:cNvPr>
            <p:cNvSpPr txBox="1"/>
            <p:nvPr/>
          </p:nvSpPr>
          <p:spPr>
            <a:xfrm>
              <a:off x="9848007" y="190124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فكرة الدرس:</a:t>
              </a:r>
            </a:p>
          </p:txBody>
        </p:sp>
        <p:sp>
          <p:nvSpPr>
            <p:cNvPr id="53" name="مربع نص 52">
              <a:extLst>
                <a:ext uri="{FF2B5EF4-FFF2-40B4-BE49-F238E27FC236}">
                  <a16:creationId xmlns:a16="http://schemas.microsoft.com/office/drawing/2014/main" id="{0B4941BE-A693-D679-11CA-849A828FF30D}"/>
                </a:ext>
              </a:extLst>
            </p:cNvPr>
            <p:cNvSpPr txBox="1"/>
            <p:nvPr/>
          </p:nvSpPr>
          <p:spPr>
            <a:xfrm>
              <a:off x="9694256" y="4822854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  <p:sp>
          <p:nvSpPr>
            <p:cNvPr id="54" name="مربع نص 53">
              <a:extLst>
                <a:ext uri="{FF2B5EF4-FFF2-40B4-BE49-F238E27FC236}">
                  <a16:creationId xmlns:a16="http://schemas.microsoft.com/office/drawing/2014/main" id="{8930C820-EA6A-C092-FA6C-B8BB8952BD30}"/>
                </a:ext>
              </a:extLst>
            </p:cNvPr>
            <p:cNvSpPr txBox="1"/>
            <p:nvPr/>
          </p:nvSpPr>
          <p:spPr>
            <a:xfrm>
              <a:off x="9605244" y="2752614"/>
              <a:ext cx="1553675" cy="132343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أحل مسائل</a:t>
              </a:r>
            </a:p>
            <a:p>
              <a:r>
                <a:rPr lang="ar-SA" sz="2000" b="1" dirty="0"/>
                <a:t>مستعملا</a:t>
              </a:r>
            </a:p>
            <a:p>
              <a:r>
                <a:rPr lang="ar-SA" sz="2000" b="1" dirty="0"/>
                <a:t> التناسب</a:t>
              </a:r>
            </a:p>
            <a:p>
              <a:r>
                <a:rPr lang="ar-SA" sz="2000" b="1" dirty="0"/>
                <a:t> المئوي</a:t>
              </a:r>
            </a:p>
          </p:txBody>
        </p:sp>
        <p:sp>
          <p:nvSpPr>
            <p:cNvPr id="55" name="مربع نص 54">
              <a:extLst>
                <a:ext uri="{FF2B5EF4-FFF2-40B4-BE49-F238E27FC236}">
                  <a16:creationId xmlns:a16="http://schemas.microsoft.com/office/drawing/2014/main" id="{A4B0E737-B629-B59E-7029-4D77F06F2B83}"/>
                </a:ext>
              </a:extLst>
            </p:cNvPr>
            <p:cNvSpPr txBox="1"/>
            <p:nvPr/>
          </p:nvSpPr>
          <p:spPr>
            <a:xfrm>
              <a:off x="9645703" y="5565111"/>
              <a:ext cx="166696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highlight>
                    <a:srgbClr val="FFFF00"/>
                  </a:highlight>
                </a:rPr>
                <a:t>التناسب المئوي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AF4F2EDE-CFEC-3A17-E80C-7165368BDB83}"/>
              </a:ext>
            </a:extLst>
          </p:cNvPr>
          <p:cNvGrpSpPr/>
          <p:nvPr/>
        </p:nvGrpSpPr>
        <p:grpSpPr>
          <a:xfrm>
            <a:off x="2530009" y="3179687"/>
            <a:ext cx="1728192" cy="806437"/>
            <a:chOff x="5004048" y="2796701"/>
            <a:chExt cx="1728192" cy="806437"/>
          </a:xfrm>
        </p:grpSpPr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8AE11125-EB47-2C8C-62AD-BEE046CD0289}"/>
                </a:ext>
              </a:extLst>
            </p:cNvPr>
            <p:cNvGrpSpPr/>
            <p:nvPr/>
          </p:nvGrpSpPr>
          <p:grpSpPr>
            <a:xfrm>
              <a:off x="5544912" y="2849445"/>
              <a:ext cx="1187328" cy="753693"/>
              <a:chOff x="5405581" y="4212258"/>
              <a:chExt cx="1187328" cy="753693"/>
            </a:xfrm>
          </p:grpSpPr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7129F7A0-A874-A3F1-1D15-B44005CFA1F8}"/>
                  </a:ext>
                </a:extLst>
              </p:cNvPr>
              <p:cNvSpPr txBox="1"/>
              <p:nvPr/>
            </p:nvSpPr>
            <p:spPr>
              <a:xfrm>
                <a:off x="5871980" y="4212258"/>
                <a:ext cx="63266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75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005D421D-743F-2874-7B16-F266047D5A4E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50</a:t>
                </a:r>
              </a:p>
            </p:txBody>
          </p:sp>
          <p:cxnSp>
            <p:nvCxnSpPr>
              <p:cNvPr id="66" name="رابط مستقيم 65">
                <a:extLst>
                  <a:ext uri="{FF2B5EF4-FFF2-40B4-BE49-F238E27FC236}">
                    <a16:creationId xmlns:a16="http://schemas.microsoft.com/office/drawing/2014/main" id="{8DB9D9D1-AC57-9F94-D587-261EAAE2920D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مربع نص 66">
                <a:extLst>
                  <a:ext uri="{FF2B5EF4-FFF2-40B4-BE49-F238E27FC236}">
                    <a16:creationId xmlns:a16="http://schemas.microsoft.com/office/drawing/2014/main" id="{0990B77C-1307-1B29-9ECA-3DDEF47BD8DD}"/>
                  </a:ext>
                </a:extLst>
              </p:cNvPr>
              <p:cNvSpPr txBox="1"/>
              <p:nvPr/>
            </p:nvSpPr>
            <p:spPr>
              <a:xfrm>
                <a:off x="5405581" y="4360435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=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7EA72ED6-2062-3825-579A-76570AFBA80D}"/>
                </a:ext>
              </a:extLst>
            </p:cNvPr>
            <p:cNvGrpSpPr/>
            <p:nvPr/>
          </p:nvGrpSpPr>
          <p:grpSpPr>
            <a:xfrm>
              <a:off x="5004048" y="2796701"/>
              <a:ext cx="720080" cy="806437"/>
              <a:chOff x="5872829" y="4159514"/>
              <a:chExt cx="720080" cy="806437"/>
            </a:xfrm>
          </p:grpSpPr>
          <p:sp>
            <p:nvSpPr>
              <p:cNvPr id="61" name="مربع نص 60">
                <a:extLst>
                  <a:ext uri="{FF2B5EF4-FFF2-40B4-BE49-F238E27FC236}">
                    <a16:creationId xmlns:a16="http://schemas.microsoft.com/office/drawing/2014/main" id="{38F9CCB7-B87C-4B68-D5C9-423AB1A28AD7}"/>
                  </a:ext>
                </a:extLst>
              </p:cNvPr>
              <p:cNvSpPr txBox="1"/>
              <p:nvPr/>
            </p:nvSpPr>
            <p:spPr>
              <a:xfrm>
                <a:off x="6015100" y="4159514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>
                    <a:solidFill>
                      <a:srgbClr val="FF0000"/>
                    </a:solidFill>
                  </a:rPr>
                  <a:t>ن</a:t>
                </a:r>
              </a:p>
            </p:txBody>
          </p:sp>
          <p:sp>
            <p:nvSpPr>
              <p:cNvPr id="62" name="مربع نص 61">
                <a:extLst>
                  <a:ext uri="{FF2B5EF4-FFF2-40B4-BE49-F238E27FC236}">
                    <a16:creationId xmlns:a16="http://schemas.microsoft.com/office/drawing/2014/main" id="{857DBE2A-16BC-90F1-1B12-BACEC04C888C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100</a:t>
                </a:r>
              </a:p>
            </p:txBody>
          </p:sp>
          <p:cxnSp>
            <p:nvCxnSpPr>
              <p:cNvPr id="63" name="رابط مستقيم 62">
                <a:extLst>
                  <a:ext uri="{FF2B5EF4-FFF2-40B4-BE49-F238E27FC236}">
                    <a16:creationId xmlns:a16="http://schemas.microsoft.com/office/drawing/2014/main" id="{E44E91D3-DC28-CBE5-A0B4-88961A8A9E61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0" name="مربع نص 69">
            <a:extLst>
              <a:ext uri="{FF2B5EF4-FFF2-40B4-BE49-F238E27FC236}">
                <a16:creationId xmlns:a16="http://schemas.microsoft.com/office/drawing/2014/main" id="{1049001D-DC59-73DC-7C5C-76D20C99D133}"/>
              </a:ext>
            </a:extLst>
          </p:cNvPr>
          <p:cNvSpPr txBox="1"/>
          <p:nvPr/>
        </p:nvSpPr>
        <p:spPr>
          <a:xfrm>
            <a:off x="2332178" y="3826508"/>
            <a:ext cx="21238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50 ن  =  7500</a:t>
            </a:r>
          </a:p>
        </p:txBody>
      </p:sp>
      <p:sp>
        <p:nvSpPr>
          <p:cNvPr id="71" name="مربع نص 70">
            <a:extLst>
              <a:ext uri="{FF2B5EF4-FFF2-40B4-BE49-F238E27FC236}">
                <a16:creationId xmlns:a16="http://schemas.microsoft.com/office/drawing/2014/main" id="{098B8218-0712-AEC1-666D-7D96220E7B95}"/>
              </a:ext>
            </a:extLst>
          </p:cNvPr>
          <p:cNvSpPr txBox="1"/>
          <p:nvPr/>
        </p:nvSpPr>
        <p:spPr>
          <a:xfrm>
            <a:off x="2380461" y="4655228"/>
            <a:ext cx="18478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ن  =  15</a:t>
            </a:r>
          </a:p>
        </p:txBody>
      </p:sp>
      <p:cxnSp>
        <p:nvCxnSpPr>
          <p:cNvPr id="72" name="رابط مستقيم 71">
            <a:extLst>
              <a:ext uri="{FF2B5EF4-FFF2-40B4-BE49-F238E27FC236}">
                <a16:creationId xmlns:a16="http://schemas.microsoft.com/office/drawing/2014/main" id="{4D01C4EC-BCBD-A34E-2C20-71339569D068}"/>
              </a:ext>
            </a:extLst>
          </p:cNvPr>
          <p:cNvCxnSpPr/>
          <p:nvPr/>
        </p:nvCxnSpPr>
        <p:spPr>
          <a:xfrm flipH="1">
            <a:off x="3718084" y="4264328"/>
            <a:ext cx="68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رابط مستقيم 72">
            <a:extLst>
              <a:ext uri="{FF2B5EF4-FFF2-40B4-BE49-F238E27FC236}">
                <a16:creationId xmlns:a16="http://schemas.microsoft.com/office/drawing/2014/main" id="{64185980-60B7-5CC2-5F09-A0B3DFA7326B}"/>
              </a:ext>
            </a:extLst>
          </p:cNvPr>
          <p:cNvCxnSpPr/>
          <p:nvPr/>
        </p:nvCxnSpPr>
        <p:spPr>
          <a:xfrm flipH="1">
            <a:off x="2508259" y="4264328"/>
            <a:ext cx="68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مربع نص 73">
            <a:extLst>
              <a:ext uri="{FF2B5EF4-FFF2-40B4-BE49-F238E27FC236}">
                <a16:creationId xmlns:a16="http://schemas.microsoft.com/office/drawing/2014/main" id="{2E5C5250-0D1A-9E8F-4F8C-8B03C8A26E86}"/>
              </a:ext>
            </a:extLst>
          </p:cNvPr>
          <p:cNvSpPr txBox="1"/>
          <p:nvPr/>
        </p:nvSpPr>
        <p:spPr>
          <a:xfrm>
            <a:off x="3651546" y="4250976"/>
            <a:ext cx="7514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50</a:t>
            </a:r>
          </a:p>
        </p:txBody>
      </p:sp>
      <p:sp>
        <p:nvSpPr>
          <p:cNvPr id="75" name="مربع نص 74">
            <a:extLst>
              <a:ext uri="{FF2B5EF4-FFF2-40B4-BE49-F238E27FC236}">
                <a16:creationId xmlns:a16="http://schemas.microsoft.com/office/drawing/2014/main" id="{9AD4D731-F6DF-2DD0-24EE-83330CBAF4EE}"/>
              </a:ext>
            </a:extLst>
          </p:cNvPr>
          <p:cNvSpPr txBox="1"/>
          <p:nvPr/>
        </p:nvSpPr>
        <p:spPr>
          <a:xfrm>
            <a:off x="2471949" y="4243628"/>
            <a:ext cx="7514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50</a:t>
            </a:r>
          </a:p>
        </p:txBody>
      </p:sp>
      <p:cxnSp>
        <p:nvCxnSpPr>
          <p:cNvPr id="76" name="رابط مستقيم 75">
            <a:extLst>
              <a:ext uri="{FF2B5EF4-FFF2-40B4-BE49-F238E27FC236}">
                <a16:creationId xmlns:a16="http://schemas.microsoft.com/office/drawing/2014/main" id="{B875940F-20E7-C2E2-198C-45D1D496BB82}"/>
              </a:ext>
            </a:extLst>
          </p:cNvPr>
          <p:cNvCxnSpPr/>
          <p:nvPr/>
        </p:nvCxnSpPr>
        <p:spPr>
          <a:xfrm flipH="1">
            <a:off x="4060084" y="3970201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>
            <a:extLst>
              <a:ext uri="{FF2B5EF4-FFF2-40B4-BE49-F238E27FC236}">
                <a16:creationId xmlns:a16="http://schemas.microsoft.com/office/drawing/2014/main" id="{768E3F50-95A2-1E24-33FD-5A3E9DAD206A}"/>
              </a:ext>
            </a:extLst>
          </p:cNvPr>
          <p:cNvCxnSpPr/>
          <p:nvPr/>
        </p:nvCxnSpPr>
        <p:spPr>
          <a:xfrm flipH="1">
            <a:off x="3904847" y="4380933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مربع نص 77">
            <a:extLst>
              <a:ext uri="{FF2B5EF4-FFF2-40B4-BE49-F238E27FC236}">
                <a16:creationId xmlns:a16="http://schemas.microsoft.com/office/drawing/2014/main" id="{696B7A40-C41E-0FE4-3BE5-CB3D9EDA29B5}"/>
              </a:ext>
            </a:extLst>
          </p:cNvPr>
          <p:cNvSpPr txBox="1"/>
          <p:nvPr/>
        </p:nvSpPr>
        <p:spPr>
          <a:xfrm>
            <a:off x="2672787" y="5050037"/>
            <a:ext cx="209059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النسبة المئوية  </a:t>
            </a:r>
            <a:r>
              <a:rPr lang="ar-SA" sz="2400" b="1" dirty="0"/>
              <a:t>=</a:t>
            </a:r>
          </a:p>
        </p:txBody>
      </p:sp>
      <p:sp>
        <p:nvSpPr>
          <p:cNvPr id="79" name="مربع نص 78">
            <a:extLst>
              <a:ext uri="{FF2B5EF4-FFF2-40B4-BE49-F238E27FC236}">
                <a16:creationId xmlns:a16="http://schemas.microsoft.com/office/drawing/2014/main" id="{3C2FD69F-8B5C-CB9D-AD2E-8B7E549CA0DD}"/>
              </a:ext>
            </a:extLst>
          </p:cNvPr>
          <p:cNvSpPr txBox="1"/>
          <p:nvPr/>
        </p:nvSpPr>
        <p:spPr>
          <a:xfrm>
            <a:off x="1856515" y="5064718"/>
            <a:ext cx="10478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15٪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81342BF-1622-02D2-6D75-8A491CDD7E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2235" y="511772"/>
            <a:ext cx="3587934" cy="64735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33B247F-7A18-FCB2-32F7-856C217E28E6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19875" t="77602" b="10888"/>
          <a:stretch/>
        </p:blipFill>
        <p:spPr>
          <a:xfrm>
            <a:off x="6034930" y="2655728"/>
            <a:ext cx="3034510" cy="52395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DFE5190-8203-9EB6-9709-10C1E2526FE3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33073" t="88490"/>
          <a:stretch/>
        </p:blipFill>
        <p:spPr>
          <a:xfrm>
            <a:off x="1895810" y="2633055"/>
            <a:ext cx="2949714" cy="52395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2E0D284-60EF-E918-409C-FCBC9686F5C7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40255" b="39464"/>
          <a:stretch/>
        </p:blipFill>
        <p:spPr>
          <a:xfrm>
            <a:off x="4385883" y="1375077"/>
            <a:ext cx="5170813" cy="923231"/>
          </a:xfrm>
          <a:prstGeom prst="rect">
            <a:avLst/>
          </a:prstGeom>
        </p:spPr>
      </p:pic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3947F70A-21C1-0C66-A5FF-E568F1EB70E6}"/>
              </a:ext>
            </a:extLst>
          </p:cNvPr>
          <p:cNvGrpSpPr/>
          <p:nvPr/>
        </p:nvGrpSpPr>
        <p:grpSpPr>
          <a:xfrm>
            <a:off x="6678783" y="3110842"/>
            <a:ext cx="1816705" cy="807481"/>
            <a:chOff x="5004048" y="2795657"/>
            <a:chExt cx="1816705" cy="807481"/>
          </a:xfrm>
        </p:grpSpPr>
        <p:grpSp>
          <p:nvGrpSpPr>
            <p:cNvPr id="11" name="مجموعة 10">
              <a:extLst>
                <a:ext uri="{FF2B5EF4-FFF2-40B4-BE49-F238E27FC236}">
                  <a16:creationId xmlns:a16="http://schemas.microsoft.com/office/drawing/2014/main" id="{11951C58-F0CE-8127-F2F6-6ACDFFB10B30}"/>
                </a:ext>
              </a:extLst>
            </p:cNvPr>
            <p:cNvGrpSpPr/>
            <p:nvPr/>
          </p:nvGrpSpPr>
          <p:grpSpPr>
            <a:xfrm>
              <a:off x="5544912" y="2795657"/>
              <a:ext cx="1275841" cy="807481"/>
              <a:chOff x="5405581" y="4158470"/>
              <a:chExt cx="1275841" cy="807481"/>
            </a:xfrm>
          </p:grpSpPr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E9AE0781-EC93-22E1-BF5E-7073F7445066}"/>
                  </a:ext>
                </a:extLst>
              </p:cNvPr>
              <p:cNvSpPr txBox="1"/>
              <p:nvPr/>
            </p:nvSpPr>
            <p:spPr>
              <a:xfrm>
                <a:off x="5822610" y="4158470"/>
                <a:ext cx="85881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73.8</a:t>
                </a:r>
              </a:p>
            </p:txBody>
          </p:sp>
          <p:sp>
            <p:nvSpPr>
              <p:cNvPr id="19" name="مربع نص 18">
                <a:extLst>
                  <a:ext uri="{FF2B5EF4-FFF2-40B4-BE49-F238E27FC236}">
                    <a16:creationId xmlns:a16="http://schemas.microsoft.com/office/drawing/2014/main" id="{365E981F-3E22-7D48-6F9E-2CA265CFE71A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>
                    <a:solidFill>
                      <a:schemeClr val="tx2">
                        <a:lumMod val="50000"/>
                        <a:lumOff val="50000"/>
                      </a:schemeClr>
                    </a:solidFill>
                  </a:rPr>
                  <a:t>ك</a:t>
                </a:r>
              </a:p>
            </p:txBody>
          </p:sp>
          <p:cxnSp>
            <p:nvCxnSpPr>
              <p:cNvPr id="23" name="رابط مستقيم 22">
                <a:extLst>
                  <a:ext uri="{FF2B5EF4-FFF2-40B4-BE49-F238E27FC236}">
                    <a16:creationId xmlns:a16="http://schemas.microsoft.com/office/drawing/2014/main" id="{F4509C30-D166-2A52-243E-C621D05B607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953825" y="4563753"/>
                <a:ext cx="63114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D6CDEED1-C6D9-9E89-16B9-9A731E0E3517}"/>
                  </a:ext>
                </a:extLst>
              </p:cNvPr>
              <p:cNvSpPr txBox="1"/>
              <p:nvPr/>
            </p:nvSpPr>
            <p:spPr>
              <a:xfrm>
                <a:off x="5405581" y="4360435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=</a:t>
                </a:r>
              </a:p>
            </p:txBody>
          </p:sp>
        </p:grpSp>
        <p:grpSp>
          <p:nvGrpSpPr>
            <p:cNvPr id="12" name="مجموعة 11">
              <a:extLst>
                <a:ext uri="{FF2B5EF4-FFF2-40B4-BE49-F238E27FC236}">
                  <a16:creationId xmlns:a16="http://schemas.microsoft.com/office/drawing/2014/main" id="{9553285C-21CF-9506-551F-92FAE5330061}"/>
                </a:ext>
              </a:extLst>
            </p:cNvPr>
            <p:cNvGrpSpPr/>
            <p:nvPr/>
          </p:nvGrpSpPr>
          <p:grpSpPr>
            <a:xfrm>
              <a:off x="5004048" y="2853606"/>
              <a:ext cx="720080" cy="749532"/>
              <a:chOff x="5872829" y="4216419"/>
              <a:chExt cx="720080" cy="749532"/>
            </a:xfrm>
          </p:grpSpPr>
          <p:sp>
            <p:nvSpPr>
              <p:cNvPr id="13" name="مربع نص 12">
                <a:extLst>
                  <a:ext uri="{FF2B5EF4-FFF2-40B4-BE49-F238E27FC236}">
                    <a16:creationId xmlns:a16="http://schemas.microsoft.com/office/drawing/2014/main" id="{35AC874C-D9B3-69C9-553C-3CAFCC6E7906}"/>
                  </a:ext>
                </a:extLst>
              </p:cNvPr>
              <p:cNvSpPr txBox="1"/>
              <p:nvPr/>
            </p:nvSpPr>
            <p:spPr>
              <a:xfrm>
                <a:off x="5946582" y="4216419"/>
                <a:ext cx="64632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82</a:t>
                </a:r>
              </a:p>
            </p:txBody>
          </p:sp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065E1B3A-8664-CA42-3D8C-A4587B0E1833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100</a:t>
                </a:r>
              </a:p>
            </p:txBody>
          </p:sp>
          <p:cxnSp>
            <p:nvCxnSpPr>
              <p:cNvPr id="15" name="رابط مستقيم 14">
                <a:extLst>
                  <a:ext uri="{FF2B5EF4-FFF2-40B4-BE49-F238E27FC236}">
                    <a16:creationId xmlns:a16="http://schemas.microsoft.com/office/drawing/2014/main" id="{15D37E00-9FDB-34A1-7867-27CE39B34527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5D33BF30-36B3-8E7C-62EC-8369F6903A9A}"/>
              </a:ext>
            </a:extLst>
          </p:cNvPr>
          <p:cNvSpPr txBox="1"/>
          <p:nvPr/>
        </p:nvSpPr>
        <p:spPr>
          <a:xfrm>
            <a:off x="6484134" y="3846477"/>
            <a:ext cx="23195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82 </a:t>
            </a:r>
            <a:r>
              <a:rPr lang="ar-SA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ك </a:t>
            </a:r>
            <a:r>
              <a:rPr lang="ar-SA" sz="2400" b="1" dirty="0"/>
              <a:t>  =  7380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DF7BB4FF-746D-4E9B-EE9F-FD7981B491F2}"/>
              </a:ext>
            </a:extLst>
          </p:cNvPr>
          <p:cNvSpPr txBox="1"/>
          <p:nvPr/>
        </p:nvSpPr>
        <p:spPr>
          <a:xfrm>
            <a:off x="6649542" y="4572595"/>
            <a:ext cx="18478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ك  </a:t>
            </a:r>
            <a:r>
              <a:rPr lang="ar-SA" sz="2400" b="1" dirty="0"/>
              <a:t>=  90</a:t>
            </a:r>
          </a:p>
        </p:txBody>
      </p:sp>
      <p:cxnSp>
        <p:nvCxnSpPr>
          <p:cNvPr id="32" name="رابط مستقيم 31">
            <a:extLst>
              <a:ext uri="{FF2B5EF4-FFF2-40B4-BE49-F238E27FC236}">
                <a16:creationId xmlns:a16="http://schemas.microsoft.com/office/drawing/2014/main" id="{1521BD0E-ED81-A11B-8C13-8F25A6688167}"/>
              </a:ext>
            </a:extLst>
          </p:cNvPr>
          <p:cNvCxnSpPr/>
          <p:nvPr/>
        </p:nvCxnSpPr>
        <p:spPr>
          <a:xfrm flipH="1">
            <a:off x="7917692" y="4284297"/>
            <a:ext cx="75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>
            <a:extLst>
              <a:ext uri="{FF2B5EF4-FFF2-40B4-BE49-F238E27FC236}">
                <a16:creationId xmlns:a16="http://schemas.microsoft.com/office/drawing/2014/main" id="{F8DFAFFB-2677-7473-CA1D-F1B5ECEB53FA}"/>
              </a:ext>
            </a:extLst>
          </p:cNvPr>
          <p:cNvCxnSpPr/>
          <p:nvPr/>
        </p:nvCxnSpPr>
        <p:spPr>
          <a:xfrm flipH="1">
            <a:off x="6674351" y="4284297"/>
            <a:ext cx="68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C5A1F7E3-B71A-1B0E-BDC5-464DA155132D}"/>
              </a:ext>
            </a:extLst>
          </p:cNvPr>
          <p:cNvSpPr txBox="1"/>
          <p:nvPr/>
        </p:nvSpPr>
        <p:spPr>
          <a:xfrm>
            <a:off x="7901829" y="4270945"/>
            <a:ext cx="7514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82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9E66818A-2414-00EF-8603-64E90DBE6A70}"/>
              </a:ext>
            </a:extLst>
          </p:cNvPr>
          <p:cNvSpPr txBox="1"/>
          <p:nvPr/>
        </p:nvSpPr>
        <p:spPr>
          <a:xfrm>
            <a:off x="6585468" y="4270945"/>
            <a:ext cx="7514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82</a:t>
            </a:r>
          </a:p>
        </p:txBody>
      </p:sp>
      <p:cxnSp>
        <p:nvCxnSpPr>
          <p:cNvPr id="36" name="رابط مستقيم 35">
            <a:extLst>
              <a:ext uri="{FF2B5EF4-FFF2-40B4-BE49-F238E27FC236}">
                <a16:creationId xmlns:a16="http://schemas.microsoft.com/office/drawing/2014/main" id="{636FD6F2-9095-641D-E96A-5E4A2C67F12D}"/>
              </a:ext>
            </a:extLst>
          </p:cNvPr>
          <p:cNvCxnSpPr/>
          <p:nvPr/>
        </p:nvCxnSpPr>
        <p:spPr>
          <a:xfrm flipH="1">
            <a:off x="8310367" y="3990170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رابط مستقيم 36">
            <a:extLst>
              <a:ext uri="{FF2B5EF4-FFF2-40B4-BE49-F238E27FC236}">
                <a16:creationId xmlns:a16="http://schemas.microsoft.com/office/drawing/2014/main" id="{0C412B41-D213-A4FC-1B96-51702ED78717}"/>
              </a:ext>
            </a:extLst>
          </p:cNvPr>
          <p:cNvCxnSpPr/>
          <p:nvPr/>
        </p:nvCxnSpPr>
        <p:spPr>
          <a:xfrm flipH="1">
            <a:off x="8155130" y="4400902"/>
            <a:ext cx="342000" cy="172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FBC82A26-9195-C0E9-0949-9428E6B13095}"/>
              </a:ext>
            </a:extLst>
          </p:cNvPr>
          <p:cNvSpPr txBox="1"/>
          <p:nvPr/>
        </p:nvSpPr>
        <p:spPr>
          <a:xfrm>
            <a:off x="6736732" y="5116893"/>
            <a:ext cx="10478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90</a:t>
            </a: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21BF49B7-979F-4697-C5D1-834C688A5041}"/>
              </a:ext>
            </a:extLst>
          </p:cNvPr>
          <p:cNvSpPr txBox="1"/>
          <p:nvPr/>
        </p:nvSpPr>
        <p:spPr>
          <a:xfrm>
            <a:off x="7484265" y="5100859"/>
            <a:ext cx="11253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العدد</a:t>
            </a:r>
            <a:r>
              <a:rPr lang="ar-SA" sz="2400" b="1" dirty="0"/>
              <a:t>  =</a:t>
            </a:r>
          </a:p>
        </p:txBody>
      </p:sp>
    </p:spTree>
    <p:extLst>
      <p:ext uri="{BB962C8B-B14F-4D97-AF65-F5344CB8AC3E}">
        <p14:creationId xmlns:p14="http://schemas.microsoft.com/office/powerpoint/2010/main" val="150852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0" grpId="0"/>
      <p:bldP spid="71" grpId="0"/>
      <p:bldP spid="74" grpId="0"/>
      <p:bldP spid="75" grpId="0"/>
      <p:bldP spid="78" grpId="0"/>
      <p:bldP spid="79" grpId="0"/>
      <p:bldP spid="30" grpId="0"/>
      <p:bldP spid="31" grpId="0"/>
      <p:bldP spid="34" grpId="0"/>
      <p:bldP spid="35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2344F-CC2B-56A3-F50D-FBFB3A387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4AB879EA-6EF4-9D9A-BC8E-BD838E357A46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grpSp>
        <p:nvGrpSpPr>
          <p:cNvPr id="21" name="مجموعة 20">
            <a:extLst>
              <a:ext uri="{FF2B5EF4-FFF2-40B4-BE49-F238E27FC236}">
                <a16:creationId xmlns:a16="http://schemas.microsoft.com/office/drawing/2014/main" id="{97E73824-D87D-C652-CCF0-083112CDD84E}"/>
              </a:ext>
            </a:extLst>
          </p:cNvPr>
          <p:cNvGrpSpPr/>
          <p:nvPr/>
        </p:nvGrpSpPr>
        <p:grpSpPr>
          <a:xfrm>
            <a:off x="9436348" y="327106"/>
            <a:ext cx="2114434" cy="6219967"/>
            <a:chOff x="9605244" y="327106"/>
            <a:chExt cx="1945537" cy="6219967"/>
          </a:xfrm>
        </p:grpSpPr>
        <p:pic>
          <p:nvPicPr>
            <p:cNvPr id="24" name="صورة 23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D8DF2E88-150D-5CFB-4FA0-8215304ADC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13335" y="351382"/>
              <a:ext cx="1864615" cy="15255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5" name="صورة 24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9BC0D0C9-BF68-349C-BFF7-5DC82FBF32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798577"/>
              <a:ext cx="1929354" cy="174849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صورة 25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E31DDD03-A7C9-7F33-A06E-3E31BE030ED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05244" y="1796430"/>
              <a:ext cx="1913165" cy="3058791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5BC11C18-51CB-532E-9F0C-A58237135B70}"/>
                </a:ext>
              </a:extLst>
            </p:cNvPr>
            <p:cNvSpPr txBox="1"/>
            <p:nvPr/>
          </p:nvSpPr>
          <p:spPr>
            <a:xfrm>
              <a:off x="9827174" y="850137"/>
              <a:ext cx="143229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تطبيقات النسبة</a:t>
              </a:r>
            </a:p>
            <a:p>
              <a:pPr algn="ctr"/>
              <a:r>
                <a:rPr lang="ar-SA" sz="2000" b="1" dirty="0"/>
                <a:t>المئوية </a:t>
              </a:r>
            </a:p>
          </p:txBody>
        </p:sp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2FA6509E-A9E8-05E8-CD43-284AEF1DB7EF}"/>
                </a:ext>
              </a:extLst>
            </p:cNvPr>
            <p:cNvSpPr txBox="1"/>
            <p:nvPr/>
          </p:nvSpPr>
          <p:spPr>
            <a:xfrm>
              <a:off x="9864191" y="327106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>
                  <a:solidFill>
                    <a:schemeClr val="bg1"/>
                  </a:solidFill>
                </a:rPr>
                <a:t>الفصل (5)</a:t>
              </a:r>
            </a:p>
          </p:txBody>
        </p:sp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DD0DAA2D-E649-2A73-D932-3310C944DD64}"/>
                </a:ext>
              </a:extLst>
            </p:cNvPr>
            <p:cNvSpPr txBox="1"/>
            <p:nvPr/>
          </p:nvSpPr>
          <p:spPr>
            <a:xfrm>
              <a:off x="9848007" y="190124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فكرة الدرس:</a:t>
              </a:r>
            </a:p>
          </p:txBody>
        </p:sp>
        <p:sp>
          <p:nvSpPr>
            <p:cNvPr id="30" name="مربع نص 29">
              <a:extLst>
                <a:ext uri="{FF2B5EF4-FFF2-40B4-BE49-F238E27FC236}">
                  <a16:creationId xmlns:a16="http://schemas.microsoft.com/office/drawing/2014/main" id="{3BE91EE8-E915-486F-7517-0F54915E6006}"/>
                </a:ext>
              </a:extLst>
            </p:cNvPr>
            <p:cNvSpPr txBox="1"/>
            <p:nvPr/>
          </p:nvSpPr>
          <p:spPr>
            <a:xfrm>
              <a:off x="9694256" y="4822854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A2C6AC7-B60D-8076-0F7D-12182E74E4B7}"/>
              </a:ext>
            </a:extLst>
          </p:cNvPr>
          <p:cNvSpPr txBox="1"/>
          <p:nvPr/>
        </p:nvSpPr>
        <p:spPr>
          <a:xfrm>
            <a:off x="9602703" y="2499934"/>
            <a:ext cx="172734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أقدر النسب باستعمال الكسور الاعتيادية والكسور العشرية.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CC7D8B1E-F06E-60C0-6C69-68A8A9A5C3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2235" y="511772"/>
            <a:ext cx="3587934" cy="64735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C3D75D4-B4C7-23D0-9BCA-ADB5081F2E0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79024"/>
          <a:stretch/>
        </p:blipFill>
        <p:spPr>
          <a:xfrm>
            <a:off x="4499172" y="1376072"/>
            <a:ext cx="4911608" cy="76831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A32BD08-2F8F-C0F1-4F75-22AB9675821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6451" t="19897" r="3879" b="32629"/>
          <a:stretch/>
        </p:blipFill>
        <p:spPr>
          <a:xfrm>
            <a:off x="861956" y="1213922"/>
            <a:ext cx="3192154" cy="1947731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1D48548F-9248-139E-B5C5-4531265A626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0245" t="75324" b="13227"/>
          <a:stretch/>
        </p:blipFill>
        <p:spPr>
          <a:xfrm>
            <a:off x="5932770" y="2187786"/>
            <a:ext cx="3375974" cy="474493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6A0B2979-7116-ECAA-6212-8FED2698204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0245" t="85462"/>
          <a:stretch/>
        </p:blipFill>
        <p:spPr>
          <a:xfrm>
            <a:off x="5632057" y="4133411"/>
            <a:ext cx="3618735" cy="580201"/>
          </a:xfrm>
          <a:prstGeom prst="rect">
            <a:avLst/>
          </a:prstGeom>
        </p:spPr>
      </p:pic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99A170D0-A02A-C5FF-5AB6-6FA0BEB3FAA4}"/>
              </a:ext>
            </a:extLst>
          </p:cNvPr>
          <p:cNvGrpSpPr/>
          <p:nvPr/>
        </p:nvGrpSpPr>
        <p:grpSpPr>
          <a:xfrm>
            <a:off x="6929882" y="2923383"/>
            <a:ext cx="1836296" cy="692138"/>
            <a:chOff x="6143432" y="4043459"/>
            <a:chExt cx="1836296" cy="692138"/>
          </a:xfrm>
        </p:grpSpPr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71C08293-0693-7286-7384-5B744B6F1A24}"/>
                </a:ext>
              </a:extLst>
            </p:cNvPr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/>
                <a:t>× </a:t>
              </a:r>
              <a:r>
                <a:rPr lang="ar-SA" sz="2000" b="1" dirty="0"/>
                <a:t>175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16" name="مجموعة 15">
              <a:extLst>
                <a:ext uri="{FF2B5EF4-FFF2-40B4-BE49-F238E27FC236}">
                  <a16:creationId xmlns:a16="http://schemas.microsoft.com/office/drawing/2014/main" id="{24D461FF-4C5C-3E74-17E1-6EE179954314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692138"/>
              <a:chOff x="5872829" y="4212258"/>
              <a:chExt cx="720080" cy="692138"/>
            </a:xfrm>
          </p:grpSpPr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0EB830B1-F524-C414-90DB-5258CA74F83D}"/>
                  </a:ext>
                </a:extLst>
              </p:cNvPr>
              <p:cNvSpPr txBox="1"/>
              <p:nvPr/>
            </p:nvSpPr>
            <p:spPr>
              <a:xfrm>
                <a:off x="5956869" y="4212258"/>
                <a:ext cx="533259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56</a:t>
                </a:r>
              </a:p>
            </p:txBody>
          </p:sp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B6C70895-8822-83C1-E49C-9670DCEA2CAE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100</a:t>
                </a:r>
              </a:p>
            </p:txBody>
          </p:sp>
          <p:cxnSp>
            <p:nvCxnSpPr>
              <p:cNvPr id="19" name="رابط مستقيم 18">
                <a:extLst>
                  <a:ext uri="{FF2B5EF4-FFF2-40B4-BE49-F238E27FC236}">
                    <a16:creationId xmlns:a16="http://schemas.microsoft.com/office/drawing/2014/main" id="{D4AF66C0-876F-94D6-4D01-8397DC282D3C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BBC49C9-8AA2-3549-348C-A0858E936171}"/>
              </a:ext>
            </a:extLst>
          </p:cNvPr>
          <p:cNvSpPr txBox="1"/>
          <p:nvPr/>
        </p:nvSpPr>
        <p:spPr>
          <a:xfrm>
            <a:off x="5932770" y="3078137"/>
            <a:ext cx="12872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98 طالبا</a:t>
            </a:r>
          </a:p>
        </p:txBody>
      </p:sp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261F1837-7B10-656F-D82E-E90B2B64CDCE}"/>
              </a:ext>
            </a:extLst>
          </p:cNvPr>
          <p:cNvGrpSpPr/>
          <p:nvPr/>
        </p:nvGrpSpPr>
        <p:grpSpPr>
          <a:xfrm>
            <a:off x="6929882" y="4949379"/>
            <a:ext cx="1836296" cy="692138"/>
            <a:chOff x="6143432" y="4043459"/>
            <a:chExt cx="1836296" cy="692138"/>
          </a:xfrm>
        </p:grpSpPr>
        <p:sp>
          <p:nvSpPr>
            <p:cNvPr id="31" name="مربع نص 30">
              <a:extLst>
                <a:ext uri="{FF2B5EF4-FFF2-40B4-BE49-F238E27FC236}">
                  <a16:creationId xmlns:a16="http://schemas.microsoft.com/office/drawing/2014/main" id="{B8766AA8-24A4-829E-D85B-86AC698F8546}"/>
                </a:ext>
              </a:extLst>
            </p:cNvPr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/>
                <a:t>× </a:t>
              </a:r>
              <a:r>
                <a:rPr lang="ar-SA" sz="2000" b="1" dirty="0"/>
                <a:t>175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33" name="مجموعة 32">
              <a:extLst>
                <a:ext uri="{FF2B5EF4-FFF2-40B4-BE49-F238E27FC236}">
                  <a16:creationId xmlns:a16="http://schemas.microsoft.com/office/drawing/2014/main" id="{B309290D-3DDF-21F5-D772-D08202E7DDFA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692138"/>
              <a:chOff x="5872829" y="4212258"/>
              <a:chExt cx="720080" cy="692138"/>
            </a:xfrm>
          </p:grpSpPr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952C5F34-5CB7-0DDE-717F-CB20F113573A}"/>
                  </a:ext>
                </a:extLst>
              </p:cNvPr>
              <p:cNvSpPr txBox="1"/>
              <p:nvPr/>
            </p:nvSpPr>
            <p:spPr>
              <a:xfrm>
                <a:off x="5956869" y="4212258"/>
                <a:ext cx="533259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12</a:t>
                </a:r>
              </a:p>
            </p:txBody>
          </p:sp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4986747E-019D-7C3E-6343-5898330EE638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100</a:t>
                </a:r>
              </a:p>
            </p:txBody>
          </p:sp>
          <p:cxnSp>
            <p:nvCxnSpPr>
              <p:cNvPr id="36" name="رابط مستقيم 35">
                <a:extLst>
                  <a:ext uri="{FF2B5EF4-FFF2-40B4-BE49-F238E27FC236}">
                    <a16:creationId xmlns:a16="http://schemas.microsoft.com/office/drawing/2014/main" id="{E6D92742-B0A8-24E3-E70C-8C398B66FDB5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0C5D1FBF-80A0-5104-0BCA-EC3733BC5ABF}"/>
              </a:ext>
            </a:extLst>
          </p:cNvPr>
          <p:cNvSpPr txBox="1"/>
          <p:nvPr/>
        </p:nvSpPr>
        <p:spPr>
          <a:xfrm>
            <a:off x="6154492" y="5104133"/>
            <a:ext cx="106554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21 طالبا</a:t>
            </a:r>
          </a:p>
        </p:txBody>
      </p:sp>
    </p:spTree>
    <p:extLst>
      <p:ext uri="{BB962C8B-B14F-4D97-AF65-F5344CB8AC3E}">
        <p14:creationId xmlns:p14="http://schemas.microsoft.com/office/powerpoint/2010/main" val="58750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F7084665-FC40-39E9-C8E4-FE9B1E07AC07}"/>
              </a:ext>
            </a:extLst>
          </p:cNvPr>
          <p:cNvCxnSpPr>
            <a:cxnSpLocks/>
          </p:cNvCxnSpPr>
          <p:nvPr/>
        </p:nvCxnSpPr>
        <p:spPr>
          <a:xfrm flipH="1">
            <a:off x="8448092" y="2236838"/>
            <a:ext cx="5519" cy="3391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A442EFD1-5566-4B8F-FF28-69E71919C3DC}"/>
              </a:ext>
            </a:extLst>
          </p:cNvPr>
          <p:cNvCxnSpPr>
            <a:cxnSpLocks/>
          </p:cNvCxnSpPr>
          <p:nvPr/>
        </p:nvCxnSpPr>
        <p:spPr>
          <a:xfrm>
            <a:off x="3454816" y="2234560"/>
            <a:ext cx="0" cy="3737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مستطيل مستدير الزوايا 29">
            <a:extLst>
              <a:ext uri="{FF2B5EF4-FFF2-40B4-BE49-F238E27FC236}">
                <a16:creationId xmlns:a16="http://schemas.microsoft.com/office/drawing/2014/main" id="{7EF8BD16-88E1-9B0D-1DF2-BB8EC47A518B}"/>
              </a:ext>
            </a:extLst>
          </p:cNvPr>
          <p:cNvSpPr/>
          <p:nvPr/>
        </p:nvSpPr>
        <p:spPr>
          <a:xfrm>
            <a:off x="8003311" y="1661336"/>
            <a:ext cx="872635" cy="5872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dirty="0">
                <a:solidFill>
                  <a:schemeClr val="accent6">
                    <a:lumMod val="75000"/>
                  </a:schemeClr>
                </a:solidFill>
              </a:rPr>
              <a:t>الزيادة</a:t>
            </a:r>
          </a:p>
        </p:txBody>
      </p:sp>
      <p:sp>
        <p:nvSpPr>
          <p:cNvPr id="18" name="مستطيل مستدير الزوايا 31">
            <a:extLst>
              <a:ext uri="{FF2B5EF4-FFF2-40B4-BE49-F238E27FC236}">
                <a16:creationId xmlns:a16="http://schemas.microsoft.com/office/drawing/2014/main" id="{D9CE29A2-EB30-868F-80D1-CC65E2D18A53}"/>
              </a:ext>
            </a:extLst>
          </p:cNvPr>
          <p:cNvSpPr/>
          <p:nvPr/>
        </p:nvSpPr>
        <p:spPr>
          <a:xfrm>
            <a:off x="1687503" y="2595303"/>
            <a:ext cx="3534630" cy="33912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/>
              <a:t>هي القيمة التي تخصم من سعر السلعة الأصلي</a:t>
            </a:r>
          </a:p>
        </p:txBody>
      </p:sp>
      <p:sp>
        <p:nvSpPr>
          <p:cNvPr id="19" name="مستطيل مستدير الزوايا 32">
            <a:extLst>
              <a:ext uri="{FF2B5EF4-FFF2-40B4-BE49-F238E27FC236}">
                <a16:creationId xmlns:a16="http://schemas.microsoft.com/office/drawing/2014/main" id="{1D6E0A4E-7677-E3CF-9CEA-5F0383BD2AC1}"/>
              </a:ext>
            </a:extLst>
          </p:cNvPr>
          <p:cNvSpPr/>
          <p:nvPr/>
        </p:nvSpPr>
        <p:spPr>
          <a:xfrm>
            <a:off x="2998462" y="1653244"/>
            <a:ext cx="929387" cy="5812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dirty="0">
                <a:solidFill>
                  <a:srgbClr val="C00000"/>
                </a:solidFill>
              </a:rPr>
              <a:t>الخصم</a:t>
            </a:r>
          </a:p>
        </p:txBody>
      </p:sp>
      <p:sp>
        <p:nvSpPr>
          <p:cNvPr id="20" name="قوس كبير أيمن 19">
            <a:extLst>
              <a:ext uri="{FF2B5EF4-FFF2-40B4-BE49-F238E27FC236}">
                <a16:creationId xmlns:a16="http://schemas.microsoft.com/office/drawing/2014/main" id="{536FCD92-0DB3-FF60-9F88-397E1174308B}"/>
              </a:ext>
            </a:extLst>
          </p:cNvPr>
          <p:cNvSpPr/>
          <p:nvPr/>
        </p:nvSpPr>
        <p:spPr>
          <a:xfrm rot="16200000">
            <a:off x="5533631" y="-1268337"/>
            <a:ext cx="843988" cy="4984937"/>
          </a:xfrm>
          <a:prstGeom prst="rightBrace">
            <a:avLst>
              <a:gd name="adj1" fmla="val 259967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مستدير الزوايا 25">
            <a:extLst>
              <a:ext uri="{FF2B5EF4-FFF2-40B4-BE49-F238E27FC236}">
                <a16:creationId xmlns:a16="http://schemas.microsoft.com/office/drawing/2014/main" id="{EA66B14A-086F-68FB-0FB9-B5BF6DE3EDB1}"/>
              </a:ext>
            </a:extLst>
          </p:cNvPr>
          <p:cNvSpPr/>
          <p:nvPr/>
        </p:nvSpPr>
        <p:spPr>
          <a:xfrm>
            <a:off x="6728961" y="2548763"/>
            <a:ext cx="3534630" cy="4116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/>
              <a:t>هي القيمة التي تضاف إلى سعر السلعة الأصلي</a:t>
            </a:r>
          </a:p>
        </p:txBody>
      </p:sp>
      <p:sp>
        <p:nvSpPr>
          <p:cNvPr id="8" name="مستطيل مستدير الزوايا 34">
            <a:extLst>
              <a:ext uri="{FF2B5EF4-FFF2-40B4-BE49-F238E27FC236}">
                <a16:creationId xmlns:a16="http://schemas.microsoft.com/office/drawing/2014/main" id="{43F7979B-0FD9-2E29-4A8F-59B42948850A}"/>
              </a:ext>
            </a:extLst>
          </p:cNvPr>
          <p:cNvSpPr/>
          <p:nvPr/>
        </p:nvSpPr>
        <p:spPr>
          <a:xfrm>
            <a:off x="4345778" y="358957"/>
            <a:ext cx="3251791" cy="44729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dirty="0">
                <a:solidFill>
                  <a:schemeClr val="accent4">
                    <a:lumMod val="75000"/>
                  </a:schemeClr>
                </a:solidFill>
              </a:rPr>
              <a:t>تطبيقات على النسبة المئوية</a:t>
            </a:r>
          </a:p>
        </p:txBody>
      </p: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590B2E9D-F9BD-9B90-4D02-663B85E634BB}"/>
              </a:ext>
            </a:extLst>
          </p:cNvPr>
          <p:cNvGrpSpPr/>
          <p:nvPr/>
        </p:nvGrpSpPr>
        <p:grpSpPr>
          <a:xfrm>
            <a:off x="5479139" y="2940666"/>
            <a:ext cx="6017895" cy="2577792"/>
            <a:chOff x="5479139" y="2940666"/>
            <a:chExt cx="6017895" cy="2577792"/>
          </a:xfrm>
        </p:grpSpPr>
        <p:sp>
          <p:nvSpPr>
            <p:cNvPr id="9" name="مستطيل مستدير الزوايا 36">
              <a:extLst>
                <a:ext uri="{FF2B5EF4-FFF2-40B4-BE49-F238E27FC236}">
                  <a16:creationId xmlns:a16="http://schemas.microsoft.com/office/drawing/2014/main" id="{94F842EB-F512-A36B-8F27-CED7AF9851ED}"/>
                </a:ext>
              </a:extLst>
            </p:cNvPr>
            <p:cNvSpPr/>
            <p:nvPr/>
          </p:nvSpPr>
          <p:spPr>
            <a:xfrm>
              <a:off x="8348571" y="3822589"/>
              <a:ext cx="3148463" cy="587210"/>
            </a:xfrm>
            <a:prstGeom prst="roundRect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ar-SA" sz="1200" b="1" dirty="0"/>
                <a:t>1) مقدار الزيادة= النسبة المئوية للزيادة × السعر الأصلي</a:t>
              </a:r>
            </a:p>
            <a:p>
              <a:pPr algn="ctr"/>
              <a:r>
                <a:rPr lang="ar-SA" sz="1200" b="1" dirty="0"/>
                <a:t>2) السعر الجديد=السعر الأصلي + مقدار الزيادة </a:t>
              </a:r>
            </a:p>
          </p:txBody>
        </p:sp>
        <p:sp>
          <p:nvSpPr>
            <p:cNvPr id="22" name="قوس كبير أيمن 21">
              <a:extLst>
                <a:ext uri="{FF2B5EF4-FFF2-40B4-BE49-F238E27FC236}">
                  <a16:creationId xmlns:a16="http://schemas.microsoft.com/office/drawing/2014/main" id="{A04AFBE6-EE8E-CFD4-EA56-90DF27494277}"/>
                </a:ext>
              </a:extLst>
            </p:cNvPr>
            <p:cNvSpPr/>
            <p:nvPr/>
          </p:nvSpPr>
          <p:spPr>
            <a:xfrm rot="16200000">
              <a:off x="8026097" y="1887948"/>
              <a:ext cx="843988" cy="2949423"/>
            </a:xfrm>
            <a:prstGeom prst="rightBrace">
              <a:avLst>
                <a:gd name="adj1" fmla="val 259967"/>
                <a:gd name="adj2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" name="مستطيل مستدير الزوايا 36">
              <a:extLst>
                <a:ext uri="{FF2B5EF4-FFF2-40B4-BE49-F238E27FC236}">
                  <a16:creationId xmlns:a16="http://schemas.microsoft.com/office/drawing/2014/main" id="{0C9781A0-5EE7-7A4D-D108-4D95811FA7AB}"/>
                </a:ext>
              </a:extLst>
            </p:cNvPr>
            <p:cNvSpPr/>
            <p:nvPr/>
          </p:nvSpPr>
          <p:spPr>
            <a:xfrm>
              <a:off x="5479139" y="4931248"/>
              <a:ext cx="3148463" cy="587210"/>
            </a:xfrm>
            <a:prstGeom prst="roundRect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228600" indent="-228600" algn="ctr">
                <a:buAutoNum type="arabicParenR"/>
              </a:pPr>
              <a:endParaRPr lang="ar-SA" sz="1200" b="1" dirty="0"/>
            </a:p>
            <a:p>
              <a:pPr algn="ctr"/>
              <a:endParaRPr lang="ar-SA" sz="1200" b="1" dirty="0"/>
            </a:p>
            <a:p>
              <a:pPr marL="228600" indent="-228600" algn="ctr">
                <a:buAutoNum type="arabicParenR"/>
              </a:pPr>
              <a:r>
                <a:rPr lang="ar-SA" sz="1200" b="1" dirty="0"/>
                <a:t>النسبة الكلية = 100% + النسبة المئوية للزيادة</a:t>
              </a:r>
            </a:p>
            <a:p>
              <a:pPr marL="228600" indent="-228600" algn="ctr">
                <a:buAutoNum type="arabicParenR"/>
              </a:pPr>
              <a:r>
                <a:rPr lang="ar-SA" sz="1200" b="1" dirty="0"/>
                <a:t>السعر الجديد = النسبة الكلية × السعر الأصلي</a:t>
              </a:r>
            </a:p>
            <a:p>
              <a:pPr algn="ctr"/>
              <a:r>
                <a:rPr lang="ar-SA" sz="2200" b="1" dirty="0"/>
                <a:t> </a:t>
              </a:r>
            </a:p>
          </p:txBody>
        </p:sp>
        <p:cxnSp>
          <p:nvCxnSpPr>
            <p:cNvPr id="31" name="رابط مستقيم 30">
              <a:extLst>
                <a:ext uri="{FF2B5EF4-FFF2-40B4-BE49-F238E27FC236}">
                  <a16:creationId xmlns:a16="http://schemas.microsoft.com/office/drawing/2014/main" id="{D8ACCB31-209B-4333-F9B2-1BCCE8A2B259}"/>
                </a:ext>
              </a:extLst>
            </p:cNvPr>
            <p:cNvCxnSpPr>
              <a:cxnSpLocks/>
            </p:cNvCxnSpPr>
            <p:nvPr/>
          </p:nvCxnSpPr>
          <p:spPr>
            <a:xfrm>
              <a:off x="6973379" y="3806405"/>
              <a:ext cx="0" cy="111737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B8D745DF-7503-2AB2-586D-F0D9A1A2CA47}"/>
              </a:ext>
            </a:extLst>
          </p:cNvPr>
          <p:cNvGrpSpPr/>
          <p:nvPr/>
        </p:nvGrpSpPr>
        <p:grpSpPr>
          <a:xfrm>
            <a:off x="654937" y="2926920"/>
            <a:ext cx="5698158" cy="2306338"/>
            <a:chOff x="654937" y="2926920"/>
            <a:chExt cx="5698158" cy="2306338"/>
          </a:xfrm>
        </p:grpSpPr>
        <p:sp>
          <p:nvSpPr>
            <p:cNvPr id="23" name="قوس كبير أيمن 22">
              <a:extLst>
                <a:ext uri="{FF2B5EF4-FFF2-40B4-BE49-F238E27FC236}">
                  <a16:creationId xmlns:a16="http://schemas.microsoft.com/office/drawing/2014/main" id="{9161534D-69E2-2440-4AAD-BD60B80C5517}"/>
                </a:ext>
              </a:extLst>
            </p:cNvPr>
            <p:cNvSpPr/>
            <p:nvPr/>
          </p:nvSpPr>
          <p:spPr>
            <a:xfrm rot="16200000">
              <a:off x="3032822" y="1954642"/>
              <a:ext cx="843988" cy="2788544"/>
            </a:xfrm>
            <a:prstGeom prst="rightBrace">
              <a:avLst>
                <a:gd name="adj1" fmla="val 259967"/>
                <a:gd name="adj2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33" name="رابط مستقيم 32">
              <a:extLst>
                <a:ext uri="{FF2B5EF4-FFF2-40B4-BE49-F238E27FC236}">
                  <a16:creationId xmlns:a16="http://schemas.microsoft.com/office/drawing/2014/main" id="{0E85C904-E87F-F701-4902-71224E1CADA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58581" y="3776562"/>
              <a:ext cx="5519" cy="8519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مستطيل مستدير الزوايا 36">
              <a:extLst>
                <a:ext uri="{FF2B5EF4-FFF2-40B4-BE49-F238E27FC236}">
                  <a16:creationId xmlns:a16="http://schemas.microsoft.com/office/drawing/2014/main" id="{F8524280-FBC3-6FA9-DAA4-D0C87B6CE906}"/>
                </a:ext>
              </a:extLst>
            </p:cNvPr>
            <p:cNvSpPr/>
            <p:nvPr/>
          </p:nvSpPr>
          <p:spPr>
            <a:xfrm>
              <a:off x="3204632" y="3788406"/>
              <a:ext cx="3148463" cy="587210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ar-SA" sz="1200" b="1" dirty="0"/>
                <a:t>1) مقدار الخصم = النسبة المئوية للخصم × السعر الأصلي</a:t>
              </a:r>
            </a:p>
            <a:p>
              <a:pPr algn="ctr"/>
              <a:r>
                <a:rPr lang="ar-SA" sz="1200" b="1" dirty="0"/>
                <a:t>2) السعر الجديد=السعر </a:t>
              </a:r>
              <a:r>
                <a:rPr lang="ar-SA" sz="1200" b="1"/>
                <a:t>الأصلي - </a:t>
              </a:r>
              <a:r>
                <a:rPr lang="ar-SA" sz="1200" b="1" dirty="0"/>
                <a:t>مقدار الخصم </a:t>
              </a:r>
            </a:p>
          </p:txBody>
        </p:sp>
        <p:sp>
          <p:nvSpPr>
            <p:cNvPr id="36" name="مستطيل مستدير الزوايا 36">
              <a:extLst>
                <a:ext uri="{FF2B5EF4-FFF2-40B4-BE49-F238E27FC236}">
                  <a16:creationId xmlns:a16="http://schemas.microsoft.com/office/drawing/2014/main" id="{0FB5F010-A358-1FC2-DF0D-3B59D2F7ADBB}"/>
                </a:ext>
              </a:extLst>
            </p:cNvPr>
            <p:cNvSpPr/>
            <p:nvPr/>
          </p:nvSpPr>
          <p:spPr>
            <a:xfrm>
              <a:off x="654937" y="4646048"/>
              <a:ext cx="3148463" cy="587210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228600" indent="-228600" algn="ctr">
                <a:buAutoNum type="arabicParenR"/>
              </a:pPr>
              <a:endParaRPr lang="ar-SA" sz="1200" b="1" dirty="0"/>
            </a:p>
            <a:p>
              <a:pPr algn="ctr"/>
              <a:endParaRPr lang="ar-SA" sz="1200" b="1" dirty="0"/>
            </a:p>
            <a:p>
              <a:pPr marL="228600" indent="-228600" algn="ctr">
                <a:buAutoNum type="arabicParenR"/>
              </a:pPr>
              <a:r>
                <a:rPr lang="ar-SA" sz="1200" b="1" dirty="0"/>
                <a:t>النسبة الكلية = 100% - النسبة المئوية للخصم</a:t>
              </a:r>
            </a:p>
            <a:p>
              <a:pPr marL="228600" indent="-228600" algn="ctr">
                <a:buAutoNum type="arabicParenR"/>
              </a:pPr>
              <a:r>
                <a:rPr lang="ar-SA" sz="1200" b="1" dirty="0"/>
                <a:t>السعر الجديد = النسبة الكلية × السعر الأصلي</a:t>
              </a:r>
            </a:p>
            <a:p>
              <a:pPr algn="ctr"/>
              <a:r>
                <a:rPr lang="ar-SA" sz="2200" b="1" dirty="0"/>
                <a:t> </a:t>
              </a:r>
            </a:p>
          </p:txBody>
        </p:sp>
      </p:grpSp>
      <p:pic>
        <p:nvPicPr>
          <p:cNvPr id="1026" name="Picture 2" descr="فهم علامة النسبة المئوية Uderstand Pecent Mark">
            <a:extLst>
              <a:ext uri="{FF2B5EF4-FFF2-40B4-BE49-F238E27FC236}">
                <a16:creationId xmlns:a16="http://schemas.microsoft.com/office/drawing/2014/main" id="{5C3A9F1C-056F-DC12-9D60-E27891C27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4423" y="4806668"/>
            <a:ext cx="1857836" cy="164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مربع نص 38">
            <a:extLst>
              <a:ext uri="{FF2B5EF4-FFF2-40B4-BE49-F238E27FC236}">
                <a16:creationId xmlns:a16="http://schemas.microsoft.com/office/drawing/2014/main" id="{F1EAC3FA-7402-6676-A754-0D3AA6F37A3F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</p:spTree>
    <p:extLst>
      <p:ext uri="{BB962C8B-B14F-4D97-AF65-F5344CB8AC3E}">
        <p14:creationId xmlns:p14="http://schemas.microsoft.com/office/powerpoint/2010/main" val="3046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15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E30E6-B4BC-4F51-5184-299608CED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مجموعة 22">
            <a:extLst>
              <a:ext uri="{FF2B5EF4-FFF2-40B4-BE49-F238E27FC236}">
                <a16:creationId xmlns:a16="http://schemas.microsoft.com/office/drawing/2014/main" id="{138910E5-EF90-3C73-E9DB-C4CDAC38A546}"/>
              </a:ext>
            </a:extLst>
          </p:cNvPr>
          <p:cNvGrpSpPr/>
          <p:nvPr/>
        </p:nvGrpSpPr>
        <p:grpSpPr>
          <a:xfrm>
            <a:off x="9605244" y="327106"/>
            <a:ext cx="1945537" cy="6219967"/>
            <a:chOff x="9605244" y="327106"/>
            <a:chExt cx="1945537" cy="6219967"/>
          </a:xfrm>
        </p:grpSpPr>
        <p:pic>
          <p:nvPicPr>
            <p:cNvPr id="5" name="صورة 4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1DD45F54-8A7B-3B3E-7CE3-1AFB3A8EC18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13335" y="351382"/>
              <a:ext cx="1864615" cy="15255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6" name="صورة 5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6CCE49F9-32EF-0DF4-50B9-4B093D52E51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798577"/>
              <a:ext cx="1929354" cy="174849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صورة 7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1E7A856B-D7EC-B90A-32D9-5716C222563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05244" y="1796430"/>
              <a:ext cx="1913165" cy="3058791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CABD931D-3C1F-B34D-505C-75A32D2FA61B}"/>
                </a:ext>
              </a:extLst>
            </p:cNvPr>
            <p:cNvSpPr txBox="1"/>
            <p:nvPr/>
          </p:nvSpPr>
          <p:spPr>
            <a:xfrm>
              <a:off x="9827174" y="850137"/>
              <a:ext cx="143229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تطبيقات النسبة</a:t>
              </a:r>
            </a:p>
            <a:p>
              <a:pPr algn="ctr"/>
              <a:r>
                <a:rPr lang="ar-SA" sz="2000" b="1" dirty="0"/>
                <a:t>المئوية </a:t>
              </a:r>
            </a:p>
          </p:txBody>
        </p: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445FC8E1-8EA3-28F3-9631-9E3C886F97AA}"/>
                </a:ext>
              </a:extLst>
            </p:cNvPr>
            <p:cNvSpPr txBox="1"/>
            <p:nvPr/>
          </p:nvSpPr>
          <p:spPr>
            <a:xfrm>
              <a:off x="9864191" y="327106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>
                  <a:solidFill>
                    <a:schemeClr val="bg1"/>
                  </a:solidFill>
                </a:rPr>
                <a:t>الفصل (5)</a:t>
              </a:r>
            </a:p>
          </p:txBody>
        </p:sp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21153E8E-7007-1E83-6887-E0111FB27EE3}"/>
                </a:ext>
              </a:extLst>
            </p:cNvPr>
            <p:cNvSpPr txBox="1"/>
            <p:nvPr/>
          </p:nvSpPr>
          <p:spPr>
            <a:xfrm>
              <a:off x="9848007" y="190124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فكرة الدرس:</a:t>
              </a: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0236BD36-8AAF-5800-2C28-4177239BD870}"/>
                </a:ext>
              </a:extLst>
            </p:cNvPr>
            <p:cNvSpPr txBox="1"/>
            <p:nvPr/>
          </p:nvSpPr>
          <p:spPr>
            <a:xfrm>
              <a:off x="9694256" y="4822854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C57C2D79-23B6-07AE-B188-C76BF843223B}"/>
                </a:ext>
              </a:extLst>
            </p:cNvPr>
            <p:cNvSpPr txBox="1"/>
            <p:nvPr/>
          </p:nvSpPr>
          <p:spPr>
            <a:xfrm>
              <a:off x="9864191" y="2532807"/>
              <a:ext cx="1383740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أحل مسائل</a:t>
              </a:r>
            </a:p>
            <a:p>
              <a:r>
                <a:rPr lang="ar-SA" sz="2000" b="1" dirty="0"/>
                <a:t>تطبيقية على </a:t>
              </a:r>
            </a:p>
            <a:p>
              <a:r>
                <a:rPr lang="ar-SA" sz="2000" b="1" dirty="0"/>
                <a:t>النسبة المئوية</a:t>
              </a:r>
            </a:p>
          </p:txBody>
        </p: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67AB6541-42E4-1BAB-A3F6-2737BBC96A94}"/>
                </a:ext>
              </a:extLst>
            </p:cNvPr>
            <p:cNvSpPr txBox="1"/>
            <p:nvPr/>
          </p:nvSpPr>
          <p:spPr>
            <a:xfrm>
              <a:off x="9799453" y="5334279"/>
              <a:ext cx="1189529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highlight>
                    <a:srgbClr val="FFFF00"/>
                  </a:highlight>
                </a:rPr>
                <a:t>الزيادة</a:t>
              </a:r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820E3DB3-5EF6-21E9-D601-10CC9326D395}"/>
                </a:ext>
              </a:extLst>
            </p:cNvPr>
            <p:cNvSpPr txBox="1"/>
            <p:nvPr/>
          </p:nvSpPr>
          <p:spPr>
            <a:xfrm>
              <a:off x="10123136" y="5814025"/>
              <a:ext cx="892073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highlight>
                    <a:srgbClr val="FFFF00"/>
                  </a:highlight>
                </a:rPr>
                <a:t>الخصم</a:t>
              </a:r>
            </a:p>
          </p:txBody>
        </p:sp>
      </p:grp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BFBE9B3-6E36-7C0E-BF38-7C5ACC3CE822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F5F5B868-557D-A417-74BD-DB602A9A12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2235" y="430852"/>
            <a:ext cx="3587934" cy="59683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637D4E6-AD7D-A559-5E26-60A5B9F743E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84614"/>
          <a:stretch/>
        </p:blipFill>
        <p:spPr>
          <a:xfrm>
            <a:off x="4304963" y="1158117"/>
            <a:ext cx="5170808" cy="74312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B95C41A-C978-1714-B995-B6F387B9D0D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16327" b="76966"/>
          <a:stretch/>
        </p:blipFill>
        <p:spPr>
          <a:xfrm>
            <a:off x="5516513" y="2164234"/>
            <a:ext cx="3689825" cy="500082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E5E8D5D7-F5AC-D04C-CB02-FE58AECE35A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22505" b="60386"/>
          <a:stretch/>
        </p:blipFill>
        <p:spPr>
          <a:xfrm>
            <a:off x="816495" y="2111635"/>
            <a:ext cx="4211961" cy="1050340"/>
          </a:xfrm>
          <a:prstGeom prst="rect">
            <a:avLst/>
          </a:prstGeom>
        </p:spPr>
      </p:pic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26FF6AD-59AB-CD5A-739C-C98E70075D63}"/>
              </a:ext>
            </a:extLst>
          </p:cNvPr>
          <p:cNvSpPr/>
          <p:nvPr/>
        </p:nvSpPr>
        <p:spPr>
          <a:xfrm>
            <a:off x="5420050" y="2010038"/>
            <a:ext cx="4041477" cy="3191292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2D6E6FD-C436-6BBD-1E74-D6C2B30CD3F3}"/>
              </a:ext>
            </a:extLst>
          </p:cNvPr>
          <p:cNvSpPr/>
          <p:nvPr/>
        </p:nvSpPr>
        <p:spPr>
          <a:xfrm>
            <a:off x="873940" y="1966366"/>
            <a:ext cx="4281780" cy="3649508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60CEA46D-CE05-ED74-0B97-71E29E9D1AA2}"/>
              </a:ext>
            </a:extLst>
          </p:cNvPr>
          <p:cNvSpPr txBox="1"/>
          <p:nvPr/>
        </p:nvSpPr>
        <p:spPr>
          <a:xfrm>
            <a:off x="3090358" y="311875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chemeClr val="accent6">
                    <a:lumMod val="75000"/>
                  </a:schemeClr>
                </a:solidFill>
              </a:rPr>
              <a:t>مقدار الزيادة  </a:t>
            </a:r>
            <a:r>
              <a:rPr lang="ar-SA" sz="2400" b="1" dirty="0"/>
              <a:t>=</a:t>
            </a:r>
          </a:p>
        </p:txBody>
      </p:sp>
      <p:grpSp>
        <p:nvGrpSpPr>
          <p:cNvPr id="24" name="مجموعة 23">
            <a:extLst>
              <a:ext uri="{FF2B5EF4-FFF2-40B4-BE49-F238E27FC236}">
                <a16:creationId xmlns:a16="http://schemas.microsoft.com/office/drawing/2014/main" id="{2E4D6E94-6118-ED6F-4DA2-EFF71E90F4BA}"/>
              </a:ext>
            </a:extLst>
          </p:cNvPr>
          <p:cNvGrpSpPr/>
          <p:nvPr/>
        </p:nvGrpSpPr>
        <p:grpSpPr>
          <a:xfrm>
            <a:off x="1045279" y="2959840"/>
            <a:ext cx="2292793" cy="790167"/>
            <a:chOff x="1905215" y="5905176"/>
            <a:chExt cx="2292793" cy="790167"/>
          </a:xfrm>
        </p:grpSpPr>
        <p:sp>
          <p:nvSpPr>
            <p:cNvPr id="25" name="مربع نص 24">
              <a:extLst>
                <a:ext uri="{FF2B5EF4-FFF2-40B4-BE49-F238E27FC236}">
                  <a16:creationId xmlns:a16="http://schemas.microsoft.com/office/drawing/2014/main" id="{26CA763C-9528-A854-B9E9-E866E532B667}"/>
                </a:ext>
              </a:extLst>
            </p:cNvPr>
            <p:cNvSpPr txBox="1"/>
            <p:nvPr/>
          </p:nvSpPr>
          <p:spPr>
            <a:xfrm>
              <a:off x="1905215" y="6059323"/>
              <a:ext cx="173586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/>
                <a:t>× 105.49</a:t>
              </a:r>
            </a:p>
          </p:txBody>
        </p:sp>
        <p:grpSp>
          <p:nvGrpSpPr>
            <p:cNvPr id="26" name="مجموعة 25">
              <a:extLst>
                <a:ext uri="{FF2B5EF4-FFF2-40B4-BE49-F238E27FC236}">
                  <a16:creationId xmlns:a16="http://schemas.microsoft.com/office/drawing/2014/main" id="{843B0C5D-4196-FDF7-51A1-9DF68EFBAC75}"/>
                </a:ext>
              </a:extLst>
            </p:cNvPr>
            <p:cNvGrpSpPr/>
            <p:nvPr/>
          </p:nvGrpSpPr>
          <p:grpSpPr>
            <a:xfrm>
              <a:off x="3270001" y="5905176"/>
              <a:ext cx="928007" cy="790167"/>
              <a:chOff x="5694804" y="4163752"/>
              <a:chExt cx="928007" cy="790167"/>
            </a:xfrm>
          </p:grpSpPr>
          <p:sp>
            <p:nvSpPr>
              <p:cNvPr id="27" name="مربع نص 26">
                <a:extLst>
                  <a:ext uri="{FF2B5EF4-FFF2-40B4-BE49-F238E27FC236}">
                    <a16:creationId xmlns:a16="http://schemas.microsoft.com/office/drawing/2014/main" id="{163945DB-1203-23F5-5FEC-6EF6027DD3DB}"/>
                  </a:ext>
                </a:extLst>
              </p:cNvPr>
              <p:cNvSpPr txBox="1"/>
              <p:nvPr/>
            </p:nvSpPr>
            <p:spPr>
              <a:xfrm>
                <a:off x="5694804" y="4163752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33</a:t>
                </a:r>
              </a:p>
            </p:txBody>
          </p:sp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75A13E5B-7FD3-36CE-80E3-909C396D056E}"/>
                  </a:ext>
                </a:extLst>
              </p:cNvPr>
              <p:cNvSpPr txBox="1"/>
              <p:nvPr/>
            </p:nvSpPr>
            <p:spPr>
              <a:xfrm>
                <a:off x="579311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100</a:t>
                </a:r>
              </a:p>
            </p:txBody>
          </p:sp>
          <p:cxnSp>
            <p:nvCxnSpPr>
              <p:cNvPr id="29" name="رابط مستقيم 28">
                <a:extLst>
                  <a:ext uri="{FF2B5EF4-FFF2-40B4-BE49-F238E27FC236}">
                    <a16:creationId xmlns:a16="http://schemas.microsoft.com/office/drawing/2014/main" id="{7ADFC394-5B6D-815F-42E7-C880E3BFF43B}"/>
                  </a:ext>
                </a:extLst>
              </p:cNvPr>
              <p:cNvCxnSpPr/>
              <p:nvPr/>
            </p:nvCxnSpPr>
            <p:spPr>
              <a:xfrm flipH="1">
                <a:off x="5858701" y="4567067"/>
                <a:ext cx="68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71DAC339-8E28-EE64-26D4-933118BF24F3}"/>
              </a:ext>
            </a:extLst>
          </p:cNvPr>
          <p:cNvSpPr txBox="1"/>
          <p:nvPr/>
        </p:nvSpPr>
        <p:spPr>
          <a:xfrm>
            <a:off x="1901180" y="3679333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  </a:t>
            </a:r>
            <a:r>
              <a:rPr lang="ar-SA" sz="2400" b="1" dirty="0">
                <a:solidFill>
                  <a:schemeClr val="accent6">
                    <a:lumMod val="75000"/>
                  </a:schemeClr>
                </a:solidFill>
              </a:rPr>
              <a:t>34.8117</a:t>
            </a:r>
            <a:endParaRPr lang="ar-SA" sz="2400" b="1" dirty="0"/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E6433E5E-B040-786E-962E-F206FFC26C77}"/>
              </a:ext>
            </a:extLst>
          </p:cNvPr>
          <p:cNvSpPr txBox="1"/>
          <p:nvPr/>
        </p:nvSpPr>
        <p:spPr>
          <a:xfrm>
            <a:off x="3191208" y="4208398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السعر الجديد  </a:t>
            </a:r>
            <a:r>
              <a:rPr lang="ar-SA" sz="2400" b="1" dirty="0"/>
              <a:t>=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AABB387E-ACDA-2E7D-DC66-5FEEB9163329}"/>
              </a:ext>
            </a:extLst>
          </p:cNvPr>
          <p:cNvSpPr txBox="1"/>
          <p:nvPr/>
        </p:nvSpPr>
        <p:spPr>
          <a:xfrm>
            <a:off x="724840" y="4232038"/>
            <a:ext cx="286987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105.49 +  </a:t>
            </a:r>
            <a:r>
              <a:rPr lang="ar-SA" sz="2400" b="1" dirty="0">
                <a:solidFill>
                  <a:schemeClr val="accent6">
                    <a:lumMod val="75000"/>
                  </a:schemeClr>
                </a:solidFill>
              </a:rPr>
              <a:t>34.8117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BB2781B5-0EEC-B19A-A11D-898B0C1F8688}"/>
              </a:ext>
            </a:extLst>
          </p:cNvPr>
          <p:cNvSpPr txBox="1"/>
          <p:nvPr/>
        </p:nvSpPr>
        <p:spPr>
          <a:xfrm>
            <a:off x="1729527" y="4728599"/>
            <a:ext cx="21032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  140.30 ريالا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6E8B708B-1656-3A57-CA2F-38EB0755BCBF}"/>
              </a:ext>
            </a:extLst>
          </p:cNvPr>
          <p:cNvSpPr txBox="1"/>
          <p:nvPr/>
        </p:nvSpPr>
        <p:spPr>
          <a:xfrm>
            <a:off x="7556065" y="2791806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chemeClr val="accent6">
                    <a:lumMod val="75000"/>
                  </a:schemeClr>
                </a:solidFill>
              </a:rPr>
              <a:t>مقدار الخصم  </a:t>
            </a:r>
            <a:r>
              <a:rPr lang="ar-SA" sz="2400" b="1" dirty="0"/>
              <a:t>=</a:t>
            </a:r>
          </a:p>
        </p:txBody>
      </p:sp>
      <p:grpSp>
        <p:nvGrpSpPr>
          <p:cNvPr id="35" name="مجموعة 34">
            <a:extLst>
              <a:ext uri="{FF2B5EF4-FFF2-40B4-BE49-F238E27FC236}">
                <a16:creationId xmlns:a16="http://schemas.microsoft.com/office/drawing/2014/main" id="{93CD12D9-985A-C5C3-AB2C-4340FA116B8C}"/>
              </a:ext>
            </a:extLst>
          </p:cNvPr>
          <p:cNvGrpSpPr/>
          <p:nvPr/>
        </p:nvGrpSpPr>
        <p:grpSpPr>
          <a:xfrm>
            <a:off x="5510986" y="2632890"/>
            <a:ext cx="2292793" cy="790167"/>
            <a:chOff x="1905215" y="5905176"/>
            <a:chExt cx="2292793" cy="790167"/>
          </a:xfrm>
        </p:grpSpPr>
        <p:sp>
          <p:nvSpPr>
            <p:cNvPr id="36" name="مربع نص 35">
              <a:extLst>
                <a:ext uri="{FF2B5EF4-FFF2-40B4-BE49-F238E27FC236}">
                  <a16:creationId xmlns:a16="http://schemas.microsoft.com/office/drawing/2014/main" id="{488BF216-85C1-A011-0188-874FBE489F70}"/>
                </a:ext>
              </a:extLst>
            </p:cNvPr>
            <p:cNvSpPr txBox="1"/>
            <p:nvPr/>
          </p:nvSpPr>
          <p:spPr>
            <a:xfrm>
              <a:off x="1905215" y="6059323"/>
              <a:ext cx="173586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/>
                <a:t>× 2200</a:t>
              </a:r>
            </a:p>
          </p:txBody>
        </p:sp>
        <p:grpSp>
          <p:nvGrpSpPr>
            <p:cNvPr id="37" name="مجموعة 36">
              <a:extLst>
                <a:ext uri="{FF2B5EF4-FFF2-40B4-BE49-F238E27FC236}">
                  <a16:creationId xmlns:a16="http://schemas.microsoft.com/office/drawing/2014/main" id="{522E2560-29A4-3C8A-29FB-AD377B292140}"/>
                </a:ext>
              </a:extLst>
            </p:cNvPr>
            <p:cNvGrpSpPr/>
            <p:nvPr/>
          </p:nvGrpSpPr>
          <p:grpSpPr>
            <a:xfrm>
              <a:off x="3270001" y="5905176"/>
              <a:ext cx="928007" cy="790167"/>
              <a:chOff x="5694804" y="4163752"/>
              <a:chExt cx="928007" cy="790167"/>
            </a:xfrm>
          </p:grpSpPr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2FF73A60-5154-DDAA-A6AA-3BC3620507F8}"/>
                  </a:ext>
                </a:extLst>
              </p:cNvPr>
              <p:cNvSpPr txBox="1"/>
              <p:nvPr/>
            </p:nvSpPr>
            <p:spPr>
              <a:xfrm>
                <a:off x="5694804" y="4163752"/>
                <a:ext cx="92800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6.5</a:t>
                </a:r>
              </a:p>
            </p:txBody>
          </p:sp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8304C658-2C62-8048-A2CC-D66E30F77143}"/>
                  </a:ext>
                </a:extLst>
              </p:cNvPr>
              <p:cNvSpPr txBox="1"/>
              <p:nvPr/>
            </p:nvSpPr>
            <p:spPr>
              <a:xfrm>
                <a:off x="5793113" y="4492254"/>
                <a:ext cx="734672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400" b="1" dirty="0"/>
                  <a:t>100</a:t>
                </a:r>
              </a:p>
            </p:txBody>
          </p:sp>
          <p:cxnSp>
            <p:nvCxnSpPr>
              <p:cNvPr id="40" name="رابط مستقيم 39">
                <a:extLst>
                  <a:ext uri="{FF2B5EF4-FFF2-40B4-BE49-F238E27FC236}">
                    <a16:creationId xmlns:a16="http://schemas.microsoft.com/office/drawing/2014/main" id="{E9ED1D59-ADA8-D61A-3E55-289F1FC3CD5A}"/>
                  </a:ext>
                </a:extLst>
              </p:cNvPr>
              <p:cNvCxnSpPr/>
              <p:nvPr/>
            </p:nvCxnSpPr>
            <p:spPr>
              <a:xfrm flipH="1">
                <a:off x="5858701" y="4567067"/>
                <a:ext cx="68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69D29EC8-E15E-B03E-85FE-3DA346DBBF27}"/>
              </a:ext>
            </a:extLst>
          </p:cNvPr>
          <p:cNvSpPr txBox="1"/>
          <p:nvPr/>
        </p:nvSpPr>
        <p:spPr>
          <a:xfrm>
            <a:off x="6366887" y="3352383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  </a:t>
            </a:r>
            <a:r>
              <a:rPr lang="ar-SA" sz="2400" b="1" dirty="0">
                <a:solidFill>
                  <a:schemeClr val="accent6">
                    <a:lumMod val="75000"/>
                  </a:schemeClr>
                </a:solidFill>
              </a:rPr>
              <a:t>143</a:t>
            </a:r>
            <a:endParaRPr lang="ar-SA" sz="2400" b="1" dirty="0"/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85375AC6-BE26-DA09-68F0-C687AAEF184E}"/>
              </a:ext>
            </a:extLst>
          </p:cNvPr>
          <p:cNvSpPr txBox="1"/>
          <p:nvPr/>
        </p:nvSpPr>
        <p:spPr>
          <a:xfrm>
            <a:off x="7656915" y="3881448"/>
            <a:ext cx="1837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السعر الجديد  </a:t>
            </a:r>
            <a:r>
              <a:rPr lang="ar-SA" sz="2400" b="1" dirty="0"/>
              <a:t>=</a:t>
            </a: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571D9189-8AC3-18CE-14A0-EDB91ABE74DD}"/>
              </a:ext>
            </a:extLst>
          </p:cNvPr>
          <p:cNvSpPr txBox="1"/>
          <p:nvPr/>
        </p:nvSpPr>
        <p:spPr>
          <a:xfrm>
            <a:off x="5190547" y="3905088"/>
            <a:ext cx="286987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2200 -  </a:t>
            </a:r>
            <a:r>
              <a:rPr lang="ar-SA" sz="2400" b="1" dirty="0">
                <a:solidFill>
                  <a:schemeClr val="accent6">
                    <a:lumMod val="75000"/>
                  </a:schemeClr>
                </a:solidFill>
              </a:rPr>
              <a:t>143</a:t>
            </a:r>
          </a:p>
        </p:txBody>
      </p: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75F19B14-1AE9-3C46-C51D-01EE44DAE05A}"/>
              </a:ext>
            </a:extLst>
          </p:cNvPr>
          <p:cNvSpPr txBox="1"/>
          <p:nvPr/>
        </p:nvSpPr>
        <p:spPr>
          <a:xfrm>
            <a:off x="6195234" y="4401649"/>
            <a:ext cx="21032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  2057 ريالا </a:t>
            </a:r>
          </a:p>
        </p:txBody>
      </p:sp>
    </p:spTree>
    <p:extLst>
      <p:ext uri="{BB962C8B-B14F-4D97-AF65-F5344CB8AC3E}">
        <p14:creationId xmlns:p14="http://schemas.microsoft.com/office/powerpoint/2010/main" val="74740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/>
      <p:bldP spid="30" grpId="0"/>
      <p:bldP spid="31" grpId="0"/>
      <p:bldP spid="32" grpId="0"/>
      <p:bldP spid="33" grpId="0"/>
      <p:bldP spid="34" grpId="0"/>
      <p:bldP spid="41" grpId="0"/>
      <p:bldP spid="42" grpId="0"/>
      <p:bldP spid="43" grpId="0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D2283-FD84-B685-635B-938A0D1E1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مربع نص 21">
            <a:extLst>
              <a:ext uri="{FF2B5EF4-FFF2-40B4-BE49-F238E27FC236}">
                <a16:creationId xmlns:a16="http://schemas.microsoft.com/office/drawing/2014/main" id="{342F92FD-153A-9298-6643-4C107FE369A1}"/>
              </a:ext>
            </a:extLst>
          </p:cNvPr>
          <p:cNvSpPr txBox="1"/>
          <p:nvPr/>
        </p:nvSpPr>
        <p:spPr>
          <a:xfrm>
            <a:off x="28919" y="6346445"/>
            <a:ext cx="1929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bg1"/>
                </a:solidFill>
              </a:rPr>
              <a:t>إعداد: سارة العتيبي</a:t>
            </a:r>
          </a:p>
        </p:txBody>
      </p:sp>
      <p:grpSp>
        <p:nvGrpSpPr>
          <p:cNvPr id="29" name="مجموعة 28">
            <a:extLst>
              <a:ext uri="{FF2B5EF4-FFF2-40B4-BE49-F238E27FC236}">
                <a16:creationId xmlns:a16="http://schemas.microsoft.com/office/drawing/2014/main" id="{FD961EA5-111E-CF50-6013-52B887616A4C}"/>
              </a:ext>
            </a:extLst>
          </p:cNvPr>
          <p:cNvGrpSpPr/>
          <p:nvPr/>
        </p:nvGrpSpPr>
        <p:grpSpPr>
          <a:xfrm>
            <a:off x="9605244" y="327106"/>
            <a:ext cx="1945537" cy="6219967"/>
            <a:chOff x="9605244" y="327106"/>
            <a:chExt cx="1945537" cy="6219967"/>
          </a:xfrm>
        </p:grpSpPr>
        <p:pic>
          <p:nvPicPr>
            <p:cNvPr id="30" name="صورة 29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C31A25AA-69D8-511F-2F12-5AFF33B213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" t="33641" r="68212" b="33725"/>
            <a:stretch/>
          </p:blipFill>
          <p:spPr bwMode="auto">
            <a:xfrm rot="10800000">
              <a:off x="9613335" y="351382"/>
              <a:ext cx="1864615" cy="152558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31" name="صورة 30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2213FA05-AA89-8E09-FC27-B2982253C9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885" t="66555" r="2439" b="-121"/>
            <a:stretch/>
          </p:blipFill>
          <p:spPr bwMode="auto">
            <a:xfrm rot="10800000">
              <a:off x="9621427" y="4798577"/>
              <a:ext cx="1929354" cy="1748496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32" name="صورة 31" descr="صورة تحتوي على مستطيل, التلون, ميدان/ مربع, التصميم&#10;&#10;تم إنشاء الوصف تلقائياً">
              <a:extLst>
                <a:ext uri="{FF2B5EF4-FFF2-40B4-BE49-F238E27FC236}">
                  <a16:creationId xmlns:a16="http://schemas.microsoft.com/office/drawing/2014/main" id="{3C0B69AE-3F61-F9E9-08C8-6CC18FF474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767" t="66555" r="35691" b="681"/>
            <a:stretch/>
          </p:blipFill>
          <p:spPr bwMode="auto">
            <a:xfrm rot="10800000">
              <a:off x="9605244" y="1796430"/>
              <a:ext cx="1913165" cy="3058791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CE5A09B3-D4D2-7752-F7C4-B38DA45AB234}"/>
                </a:ext>
              </a:extLst>
            </p:cNvPr>
            <p:cNvSpPr txBox="1"/>
            <p:nvPr/>
          </p:nvSpPr>
          <p:spPr>
            <a:xfrm>
              <a:off x="9827174" y="850137"/>
              <a:ext cx="1432291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تطبيقات النسبة</a:t>
              </a:r>
            </a:p>
            <a:p>
              <a:pPr algn="ctr"/>
              <a:r>
                <a:rPr lang="ar-SA" sz="2000" b="1" dirty="0"/>
                <a:t>المئوية </a:t>
              </a:r>
            </a:p>
          </p:txBody>
        </p:sp>
        <p:sp>
          <p:nvSpPr>
            <p:cNvPr id="34" name="مربع نص 33">
              <a:extLst>
                <a:ext uri="{FF2B5EF4-FFF2-40B4-BE49-F238E27FC236}">
                  <a16:creationId xmlns:a16="http://schemas.microsoft.com/office/drawing/2014/main" id="{AB3BCA65-3C54-9CFD-786E-326E8F4A9E56}"/>
                </a:ext>
              </a:extLst>
            </p:cNvPr>
            <p:cNvSpPr txBox="1"/>
            <p:nvPr/>
          </p:nvSpPr>
          <p:spPr>
            <a:xfrm>
              <a:off x="9864191" y="327106"/>
              <a:ext cx="122998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b="1" dirty="0">
                  <a:solidFill>
                    <a:schemeClr val="bg1"/>
                  </a:solidFill>
                </a:rPr>
                <a:t>الفصل (5)</a:t>
              </a:r>
            </a:p>
          </p:txBody>
        </p:sp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7DA63F11-02FD-9667-CF20-D4B48BDF0630}"/>
                </a:ext>
              </a:extLst>
            </p:cNvPr>
            <p:cNvSpPr txBox="1"/>
            <p:nvPr/>
          </p:nvSpPr>
          <p:spPr>
            <a:xfrm>
              <a:off x="9848007" y="1901244"/>
              <a:ext cx="1399924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200" b="1" dirty="0">
                  <a:solidFill>
                    <a:schemeClr val="bg1"/>
                  </a:solidFill>
                </a:rPr>
                <a:t>فكرة الدرس:</a:t>
              </a:r>
            </a:p>
          </p:txBody>
        </p:sp>
        <p:sp>
          <p:nvSpPr>
            <p:cNvPr id="36" name="مربع نص 35">
              <a:extLst>
                <a:ext uri="{FF2B5EF4-FFF2-40B4-BE49-F238E27FC236}">
                  <a16:creationId xmlns:a16="http://schemas.microsoft.com/office/drawing/2014/main" id="{D2EECDE3-4CDF-EA54-2BCE-B8F3315D61EA}"/>
                </a:ext>
              </a:extLst>
            </p:cNvPr>
            <p:cNvSpPr txBox="1"/>
            <p:nvPr/>
          </p:nvSpPr>
          <p:spPr>
            <a:xfrm>
              <a:off x="9694256" y="4822854"/>
              <a:ext cx="139992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solidFill>
                    <a:schemeClr val="bg1"/>
                  </a:solidFill>
                </a:rPr>
                <a:t>المفردات:</a:t>
              </a:r>
            </a:p>
          </p:txBody>
        </p:sp>
        <p:sp>
          <p:nvSpPr>
            <p:cNvPr id="37" name="مربع نص 36">
              <a:extLst>
                <a:ext uri="{FF2B5EF4-FFF2-40B4-BE49-F238E27FC236}">
                  <a16:creationId xmlns:a16="http://schemas.microsoft.com/office/drawing/2014/main" id="{8CD6850A-DDD2-CB12-0F38-214A8B3D48C3}"/>
                </a:ext>
              </a:extLst>
            </p:cNvPr>
            <p:cNvSpPr txBox="1"/>
            <p:nvPr/>
          </p:nvSpPr>
          <p:spPr>
            <a:xfrm>
              <a:off x="9605244" y="2752614"/>
              <a:ext cx="1553675" cy="132343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/>
                <a:t>أحل مسائل</a:t>
              </a:r>
            </a:p>
            <a:p>
              <a:r>
                <a:rPr lang="ar-SA" sz="2000" b="1" dirty="0"/>
                <a:t>مستعملا</a:t>
              </a:r>
            </a:p>
            <a:p>
              <a:r>
                <a:rPr lang="ar-SA" sz="2000" b="1" dirty="0"/>
                <a:t> التناسب</a:t>
              </a:r>
            </a:p>
            <a:p>
              <a:r>
                <a:rPr lang="ar-SA" sz="2000" b="1" dirty="0"/>
                <a:t> المئوي</a:t>
              </a:r>
            </a:p>
          </p:txBody>
        </p:sp>
        <p:sp>
          <p:nvSpPr>
            <p:cNvPr id="38" name="مربع نص 37">
              <a:extLst>
                <a:ext uri="{FF2B5EF4-FFF2-40B4-BE49-F238E27FC236}">
                  <a16:creationId xmlns:a16="http://schemas.microsoft.com/office/drawing/2014/main" id="{0FDD9CBB-35C6-9371-B297-B45F9084AE17}"/>
                </a:ext>
              </a:extLst>
            </p:cNvPr>
            <p:cNvSpPr txBox="1"/>
            <p:nvPr/>
          </p:nvSpPr>
          <p:spPr>
            <a:xfrm>
              <a:off x="9645703" y="5565111"/>
              <a:ext cx="166696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highlight>
                    <a:srgbClr val="FFFF00"/>
                  </a:highlight>
                </a:rPr>
                <a:t>التناسب المئوي</a:t>
              </a:r>
            </a:p>
          </p:txBody>
        </p:sp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81E851DB-8E9C-2B48-D06A-FE6C148F1C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2235" y="511772"/>
            <a:ext cx="3587934" cy="647359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FAD9447-9668-B0AD-4E0F-8FA7212B4CE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64896" b="1"/>
          <a:stretch/>
        </p:blipFill>
        <p:spPr>
          <a:xfrm>
            <a:off x="647744" y="1571114"/>
            <a:ext cx="4136110" cy="178398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55D8A66-F9D3-BF42-2415-5EC971B150E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43153" b="37255"/>
          <a:stretch/>
        </p:blipFill>
        <p:spPr>
          <a:xfrm>
            <a:off x="5184637" y="1582946"/>
            <a:ext cx="4132753" cy="930638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8BF3C333-14DC-B5AF-8557-DA1CB325FAD6}"/>
              </a:ext>
            </a:extLst>
          </p:cNvPr>
          <p:cNvSpPr/>
          <p:nvPr/>
        </p:nvSpPr>
        <p:spPr>
          <a:xfrm>
            <a:off x="5257029" y="1549495"/>
            <a:ext cx="4216328" cy="4114929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99651BC9-B741-68A8-FC74-06B88193AB48}"/>
              </a:ext>
            </a:extLst>
          </p:cNvPr>
          <p:cNvSpPr/>
          <p:nvPr/>
        </p:nvSpPr>
        <p:spPr>
          <a:xfrm>
            <a:off x="787722" y="1579404"/>
            <a:ext cx="4154152" cy="3377472"/>
          </a:xfrm>
          <a:prstGeom prst="round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71253DA-B3D8-99D7-AF47-C28CEEDAF485}"/>
              </a:ext>
            </a:extLst>
          </p:cNvPr>
          <p:cNvSpPr txBox="1"/>
          <p:nvPr/>
        </p:nvSpPr>
        <p:spPr>
          <a:xfrm>
            <a:off x="5932441" y="4855428"/>
            <a:ext cx="3557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  </a:t>
            </a:r>
            <a:r>
              <a:rPr lang="ar-SA" sz="2200" b="1" dirty="0"/>
              <a:t>45000 – 1125= 34125 ريالا</a:t>
            </a:r>
            <a:endParaRPr lang="ar-SA" sz="2400" b="1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F183A9A-2825-054F-59B8-3B894757EE72}"/>
              </a:ext>
            </a:extLst>
          </p:cNvPr>
          <p:cNvSpPr txBox="1"/>
          <p:nvPr/>
        </p:nvSpPr>
        <p:spPr>
          <a:xfrm>
            <a:off x="7234627" y="2473497"/>
            <a:ext cx="214750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مقدار الزكاة  =</a:t>
            </a:r>
          </a:p>
        </p:txBody>
      </p: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205D1BC2-EEEE-1B4D-E984-0C9918BD90D5}"/>
              </a:ext>
            </a:extLst>
          </p:cNvPr>
          <p:cNvGrpSpPr/>
          <p:nvPr/>
        </p:nvGrpSpPr>
        <p:grpSpPr>
          <a:xfrm>
            <a:off x="5799907" y="2313780"/>
            <a:ext cx="2149658" cy="744875"/>
            <a:chOff x="2048350" y="5919690"/>
            <a:chExt cx="2149658" cy="744875"/>
          </a:xfrm>
        </p:grpSpPr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80C48B60-3DFD-D1C8-7FB4-7AF47940E984}"/>
                </a:ext>
              </a:extLst>
            </p:cNvPr>
            <p:cNvSpPr txBox="1"/>
            <p:nvPr/>
          </p:nvSpPr>
          <p:spPr>
            <a:xfrm>
              <a:off x="2048350" y="6051373"/>
              <a:ext cx="144139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/>
                <a:t>×  </a:t>
              </a:r>
              <a:r>
                <a:rPr lang="ar-SA" sz="2200" b="1" dirty="0"/>
                <a:t>45000</a:t>
              </a:r>
            </a:p>
          </p:txBody>
        </p:sp>
        <p:grpSp>
          <p:nvGrpSpPr>
            <p:cNvPr id="13" name="مجموعة 12">
              <a:extLst>
                <a:ext uri="{FF2B5EF4-FFF2-40B4-BE49-F238E27FC236}">
                  <a16:creationId xmlns:a16="http://schemas.microsoft.com/office/drawing/2014/main" id="{995455FE-2831-C766-3EF7-A275EAB27D89}"/>
                </a:ext>
              </a:extLst>
            </p:cNvPr>
            <p:cNvGrpSpPr/>
            <p:nvPr/>
          </p:nvGrpSpPr>
          <p:grpSpPr>
            <a:xfrm>
              <a:off x="3270001" y="5919690"/>
              <a:ext cx="928007" cy="744875"/>
              <a:chOff x="5694804" y="4178266"/>
              <a:chExt cx="928007" cy="744875"/>
            </a:xfrm>
          </p:grpSpPr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34CDCCCE-EB0D-FDC7-A294-DC6C64E4FDB5}"/>
                  </a:ext>
                </a:extLst>
              </p:cNvPr>
              <p:cNvSpPr txBox="1"/>
              <p:nvPr/>
            </p:nvSpPr>
            <p:spPr>
              <a:xfrm>
                <a:off x="5694804" y="4178266"/>
                <a:ext cx="928007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2,5</a:t>
                </a:r>
              </a:p>
            </p:txBody>
          </p:sp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06105EAD-28F6-0F31-B83D-6B366770CE2A}"/>
                  </a:ext>
                </a:extLst>
              </p:cNvPr>
              <p:cNvSpPr txBox="1"/>
              <p:nvPr/>
            </p:nvSpPr>
            <p:spPr>
              <a:xfrm>
                <a:off x="5793113" y="4492254"/>
                <a:ext cx="734672" cy="43088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200" b="1" dirty="0"/>
                  <a:t>100</a:t>
                </a:r>
              </a:p>
            </p:txBody>
          </p:sp>
          <p:cxnSp>
            <p:nvCxnSpPr>
              <p:cNvPr id="16" name="رابط مستقيم 15">
                <a:extLst>
                  <a:ext uri="{FF2B5EF4-FFF2-40B4-BE49-F238E27FC236}">
                    <a16:creationId xmlns:a16="http://schemas.microsoft.com/office/drawing/2014/main" id="{E60B0081-940A-25A3-8232-2D4E25ADFFBA}"/>
                  </a:ext>
                </a:extLst>
              </p:cNvPr>
              <p:cNvCxnSpPr/>
              <p:nvPr/>
            </p:nvCxnSpPr>
            <p:spPr>
              <a:xfrm flipH="1">
                <a:off x="5931253" y="4567067"/>
                <a:ext cx="50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A36DDCEC-D867-3F18-9E86-C0CA9945E785}"/>
              </a:ext>
            </a:extLst>
          </p:cNvPr>
          <p:cNvSpPr txBox="1"/>
          <p:nvPr/>
        </p:nvSpPr>
        <p:spPr>
          <a:xfrm>
            <a:off x="6112417" y="3008501"/>
            <a:ext cx="20452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  </a:t>
            </a:r>
            <a:r>
              <a:rPr lang="ar-SA" sz="2200" b="1" dirty="0"/>
              <a:t>1125 ريالا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5A3D358E-E4D4-722B-B207-BB38E2A97541}"/>
              </a:ext>
            </a:extLst>
          </p:cNvPr>
          <p:cNvSpPr txBox="1"/>
          <p:nvPr/>
        </p:nvSpPr>
        <p:spPr>
          <a:xfrm>
            <a:off x="7481061" y="4361097"/>
            <a:ext cx="198420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/>
              <a:t>المبلغ المتبقي  =</a:t>
            </a:r>
          </a:p>
        </p:txBody>
      </p:sp>
      <p:grpSp>
        <p:nvGrpSpPr>
          <p:cNvPr id="19" name="مجموعة 18">
            <a:extLst>
              <a:ext uri="{FF2B5EF4-FFF2-40B4-BE49-F238E27FC236}">
                <a16:creationId xmlns:a16="http://schemas.microsoft.com/office/drawing/2014/main" id="{1BCB0AC9-DB0C-AB13-BB2B-F8347CA38210}"/>
              </a:ext>
            </a:extLst>
          </p:cNvPr>
          <p:cNvGrpSpPr/>
          <p:nvPr/>
        </p:nvGrpSpPr>
        <p:grpSpPr>
          <a:xfrm>
            <a:off x="2848251" y="3453628"/>
            <a:ext cx="1836296" cy="692138"/>
            <a:chOff x="6143432" y="4043459"/>
            <a:chExt cx="1836296" cy="692138"/>
          </a:xfrm>
        </p:grpSpPr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D5F92611-145C-7681-977F-6E266E3EE125}"/>
                </a:ext>
              </a:extLst>
            </p:cNvPr>
            <p:cNvSpPr txBox="1"/>
            <p:nvPr/>
          </p:nvSpPr>
          <p:spPr>
            <a:xfrm>
              <a:off x="6143432" y="4172979"/>
              <a:ext cx="122413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/>
                <a:t>× </a:t>
              </a:r>
              <a:r>
                <a:rPr lang="ar-SA" sz="2000" b="1" dirty="0"/>
                <a:t>220</a:t>
              </a:r>
              <a:r>
                <a:rPr lang="ar-SA" sz="2400" b="1" dirty="0"/>
                <a:t> =</a:t>
              </a:r>
            </a:p>
          </p:txBody>
        </p:sp>
        <p:grpSp>
          <p:nvGrpSpPr>
            <p:cNvPr id="21" name="مجموعة 20">
              <a:extLst>
                <a:ext uri="{FF2B5EF4-FFF2-40B4-BE49-F238E27FC236}">
                  <a16:creationId xmlns:a16="http://schemas.microsoft.com/office/drawing/2014/main" id="{1204915E-070C-32FC-9829-91895760D4B2}"/>
                </a:ext>
              </a:extLst>
            </p:cNvPr>
            <p:cNvGrpSpPr/>
            <p:nvPr/>
          </p:nvGrpSpPr>
          <p:grpSpPr>
            <a:xfrm>
              <a:off x="7259648" y="4043459"/>
              <a:ext cx="720080" cy="692138"/>
              <a:chOff x="5872829" y="4212258"/>
              <a:chExt cx="720080" cy="692138"/>
            </a:xfrm>
          </p:grpSpPr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163E7CD3-F8C9-445D-2702-034F318901C8}"/>
                  </a:ext>
                </a:extLst>
              </p:cNvPr>
              <p:cNvSpPr txBox="1"/>
              <p:nvPr/>
            </p:nvSpPr>
            <p:spPr>
              <a:xfrm>
                <a:off x="5956869" y="4212258"/>
                <a:ext cx="533259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45</a:t>
                </a:r>
              </a:p>
            </p:txBody>
          </p:sp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EC4BD489-1F0F-085C-0CAD-92D2EE69068D}"/>
                  </a:ext>
                </a:extLst>
              </p:cNvPr>
              <p:cNvSpPr txBox="1"/>
              <p:nvPr/>
            </p:nvSpPr>
            <p:spPr>
              <a:xfrm>
                <a:off x="5872829" y="4504286"/>
                <a:ext cx="720080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b="1" dirty="0"/>
                  <a:t>100</a:t>
                </a:r>
              </a:p>
            </p:txBody>
          </p:sp>
          <p:cxnSp>
            <p:nvCxnSpPr>
              <p:cNvPr id="25" name="رابط مستقيم 24">
                <a:extLst>
                  <a:ext uri="{FF2B5EF4-FFF2-40B4-BE49-F238E27FC236}">
                    <a16:creationId xmlns:a16="http://schemas.microsoft.com/office/drawing/2014/main" id="{64E6C5C3-DA38-ABFC-38B9-42A8FB4DD311}"/>
                  </a:ext>
                </a:extLst>
              </p:cNvPr>
              <p:cNvCxnSpPr/>
              <p:nvPr/>
            </p:nvCxnSpPr>
            <p:spPr>
              <a:xfrm flipH="1">
                <a:off x="6052757" y="4567067"/>
                <a:ext cx="432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1F3170FF-3C98-29EC-08C3-35F6326654D6}"/>
              </a:ext>
            </a:extLst>
          </p:cNvPr>
          <p:cNvSpPr txBox="1"/>
          <p:nvPr/>
        </p:nvSpPr>
        <p:spPr>
          <a:xfrm>
            <a:off x="2072861" y="3608382"/>
            <a:ext cx="106554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99 كرة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5FA83FB7-C255-1949-457D-700702416318}"/>
              </a:ext>
            </a:extLst>
          </p:cNvPr>
          <p:cNvSpPr txBox="1"/>
          <p:nvPr/>
        </p:nvSpPr>
        <p:spPr>
          <a:xfrm>
            <a:off x="2333560" y="3093572"/>
            <a:ext cx="2350987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عدد الكرات الحمراء </a:t>
            </a:r>
            <a:r>
              <a:rPr lang="ar-SA" sz="2200" b="1" dirty="0"/>
              <a:t>=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2ABD9A58-00EE-5B60-C6C9-ABA1CD86134E}"/>
              </a:ext>
            </a:extLst>
          </p:cNvPr>
          <p:cNvSpPr txBox="1"/>
          <p:nvPr/>
        </p:nvSpPr>
        <p:spPr>
          <a:xfrm>
            <a:off x="2284825" y="4090940"/>
            <a:ext cx="2350987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عدد الكرات الاخرى </a:t>
            </a:r>
            <a:r>
              <a:rPr lang="ar-SA" sz="2200" b="1" dirty="0"/>
              <a:t>=</a:t>
            </a: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05553A9D-D938-198D-DF8F-59D287D572A4}"/>
              </a:ext>
            </a:extLst>
          </p:cNvPr>
          <p:cNvSpPr txBox="1"/>
          <p:nvPr/>
        </p:nvSpPr>
        <p:spPr>
          <a:xfrm>
            <a:off x="1400958" y="4452409"/>
            <a:ext cx="35571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  </a:t>
            </a:r>
            <a:r>
              <a:rPr lang="ar-SA" sz="2200" b="1" dirty="0"/>
              <a:t>220 – 99= 121 كرة</a:t>
            </a:r>
            <a:endParaRPr lang="ar-SA" sz="2400" b="1" dirty="0"/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22CDE2AF-FD24-C72F-4945-845A718782CC}"/>
              </a:ext>
            </a:extLst>
          </p:cNvPr>
          <p:cNvSpPr txBox="1"/>
          <p:nvPr/>
        </p:nvSpPr>
        <p:spPr>
          <a:xfrm>
            <a:off x="5966681" y="3584645"/>
            <a:ext cx="33395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dirty="0">
                <a:solidFill>
                  <a:srgbClr val="FF0000"/>
                </a:solidFill>
              </a:rPr>
              <a:t>طريقة أخرى: </a:t>
            </a:r>
            <a:r>
              <a:rPr lang="ar-SA" sz="1800" b="1" dirty="0"/>
              <a:t>نقسم الرصيد على</a:t>
            </a:r>
            <a:r>
              <a:rPr lang="ar-SA" sz="1800" b="1" dirty="0">
                <a:solidFill>
                  <a:srgbClr val="FF0000"/>
                </a:solidFill>
              </a:rPr>
              <a:t>40</a:t>
            </a:r>
          </a:p>
          <a:p>
            <a:r>
              <a:rPr lang="ar-SA" b="1" dirty="0"/>
              <a:t>45000 ÷ 40 = 1125 ريال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303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7" grpId="0"/>
      <p:bldP spid="18" grpId="0"/>
      <p:bldP spid="26" grpId="0"/>
      <p:bldP spid="27" grpId="0"/>
      <p:bldP spid="28" grpId="0"/>
      <p:bldP spid="39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632</Words>
  <Application>Microsoft Office PowerPoint</Application>
  <PresentationFormat>شاشة عريضة</PresentationFormat>
  <Paragraphs>258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Abdullah Almohandes</dc:creator>
  <cp:lastModifiedBy>Abdullah Almohandes</cp:lastModifiedBy>
  <cp:revision>130</cp:revision>
  <dcterms:created xsi:type="dcterms:W3CDTF">2024-12-22T13:45:54Z</dcterms:created>
  <dcterms:modified xsi:type="dcterms:W3CDTF">2025-01-10T10:18:18Z</dcterms:modified>
</cp:coreProperties>
</file>