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1559" r:id="rId3"/>
    <p:sldId id="1167" r:id="rId4"/>
    <p:sldId id="1168" r:id="rId5"/>
    <p:sldId id="1169" r:id="rId6"/>
    <p:sldId id="1170" r:id="rId7"/>
    <p:sldId id="1171" r:id="rId8"/>
    <p:sldId id="1172" r:id="rId9"/>
    <p:sldId id="1173" r:id="rId10"/>
    <p:sldId id="1174" r:id="rId11"/>
    <p:sldId id="1175" r:id="rId12"/>
    <p:sldId id="1176" r:id="rId13"/>
    <p:sldId id="1177" r:id="rId14"/>
    <p:sldId id="1178" r:id="rId15"/>
    <p:sldId id="1179" r:id="rId16"/>
    <p:sldId id="1180" r:id="rId17"/>
    <p:sldId id="1560" r:id="rId18"/>
    <p:sldId id="1182" r:id="rId19"/>
    <p:sldId id="1183" r:id="rId20"/>
    <p:sldId id="1184" r:id="rId21"/>
    <p:sldId id="1185" r:id="rId22"/>
    <p:sldId id="1186" r:id="rId23"/>
    <p:sldId id="1187" r:id="rId24"/>
    <p:sldId id="1188" r:id="rId25"/>
    <p:sldId id="1561" r:id="rId26"/>
    <p:sldId id="1190" r:id="rId27"/>
    <p:sldId id="1191" r:id="rId2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1" d="100"/>
          <a:sy n="81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BC3990-C975-147E-B8F0-0C89E2044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703CC80-84FB-0A09-D872-DE0C7532D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90E7C23-98C0-810E-A032-E5FD60B7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8D68-5E89-423A-B7CF-6D5F7E9BDC5D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003A92-0D68-0917-78D7-B04AC675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0E1753-C3F4-8287-90A5-09E8AEE4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131-AC8D-419E-8C39-993323992A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91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F51DA4-C04D-C598-AAE0-28B3BBAC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80F8630-2DBC-E50F-49E3-5A30F55D4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586934-A6DF-C4BF-61F3-26EE18B93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8D68-5E89-423A-B7CF-6D5F7E9BDC5D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C63F93-C5BD-B337-81E5-32FC71E2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4D93AE-0812-8BD7-C1BB-3B5300AC6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131-AC8D-419E-8C39-993323992A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265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0825F6C-6BEA-1CD1-0D92-638DA3BDD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47C5420-A198-DF5D-742B-5373E77E1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B03217-88F5-C278-BC24-E57832F5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8D68-5E89-423A-B7CF-6D5F7E9BDC5D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30D8E0-9F70-A6AD-128F-09DB208E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BA7642-4F66-6319-8939-0930413A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131-AC8D-419E-8C39-993323992A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3927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شريحة عنوان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7"/>
          <p:cNvSpPr>
            <a:spLocks noChangeArrowheads="1"/>
          </p:cNvSpPr>
          <p:nvPr/>
        </p:nvSpPr>
        <p:spPr bwMode="gray">
          <a:xfrm>
            <a:off x="-10581" y="0"/>
            <a:ext cx="12192002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ar-SA" sz="1801">
              <a:latin typeface="Arial" charset="0"/>
            </a:endParaRPr>
          </a:p>
        </p:txBody>
      </p:sp>
      <p:pic>
        <p:nvPicPr>
          <p:cNvPr id="5" name="Picture 7" descr="artplus_nature_naturalcity42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3938" y="3167064"/>
            <a:ext cx="5901268" cy="2989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2" descr="artplus_nature_naturalcity42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238" y="3352800"/>
            <a:ext cx="2205566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artplus_nature_naturalcity42_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210" y="2895607"/>
            <a:ext cx="148378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artplus_nature_naturalcity42_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43" y="4594231"/>
            <a:ext cx="6548969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32701" y="1817688"/>
            <a:ext cx="2243668" cy="168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3" descr="artplus_nature_naturalcity42_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3" y="3141663"/>
            <a:ext cx="396239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Users\Welcome\Desktop\dyO06447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41423" y="850901"/>
            <a:ext cx="2400300" cy="144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5" descr="artplus_nature_naturalcity42_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70" y="2862273"/>
            <a:ext cx="831851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7844371" y="2174877"/>
            <a:ext cx="1996018" cy="4613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ar-SA" sz="2398" dirty="0">
                <a:solidFill>
                  <a:schemeClr val="bg1"/>
                </a:solidFill>
                <a:cs typeface="PT Bold Heading" pitchFamily="2" charset="-78"/>
              </a:rPr>
              <a:t>اجتماعيات</a:t>
            </a:r>
            <a:endParaRPr lang="ar-SA" sz="1801" dirty="0"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400" y="4419600"/>
            <a:ext cx="85344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ar-SA" noProof="0"/>
              <a:t>انقر لتحرير نمط عنوان الشكل الرئيسي</a:t>
            </a:r>
            <a:endParaRPr lang="en-US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5715000"/>
            <a:ext cx="8534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1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ar-SA" noProof="0"/>
              <a:t>انقر لتحرير نمط العنوان الفرعي للشكل الرئيسي</a:t>
            </a:r>
            <a:endParaRPr lang="en-US" noProof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06402" y="6477009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fld id="{DD49AF4E-078A-4203-A13C-ADE91DA2B8C9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876802" y="6477009"/>
            <a:ext cx="2844800" cy="168275"/>
          </a:xfrm>
        </p:spPr>
        <p:txBody>
          <a:bodyPr/>
          <a:lstStyle>
            <a:lvl1pPr algn="ctr">
              <a:defRPr/>
            </a:lvl1pPr>
          </a:lstStyle>
          <a:p>
            <a:fld id="{2FA58FA7-D43E-44EE-A246-8356D84D2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966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00" y="2382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9AF4E-078A-4203-A13C-ADE91DA2B8C9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58FA7-D43E-44EE-A246-8356D84D2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900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3" y="4406908"/>
            <a:ext cx="10363202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3" y="2906720"/>
            <a:ext cx="10363202" cy="1500187"/>
          </a:xfrm>
        </p:spPr>
        <p:txBody>
          <a:bodyPr anchor="b"/>
          <a:lstStyle>
            <a:lvl1pPr marL="0" indent="0">
              <a:buNone/>
              <a:defRPr sz="1998"/>
            </a:lvl1pPr>
            <a:lvl2pPr marL="457153" indent="0">
              <a:buNone/>
              <a:defRPr sz="1801"/>
            </a:lvl2pPr>
            <a:lvl3pPr marL="914305" indent="0">
              <a:buNone/>
              <a:defRPr sz="1600"/>
            </a:lvl3pPr>
            <a:lvl4pPr marL="1371461" indent="0">
              <a:buNone/>
              <a:defRPr sz="1401"/>
            </a:lvl4pPr>
            <a:lvl5pPr marL="1828611" indent="0">
              <a:buNone/>
              <a:defRPr sz="1401"/>
            </a:lvl5pPr>
            <a:lvl6pPr marL="2285766" indent="0">
              <a:buNone/>
              <a:defRPr sz="1401"/>
            </a:lvl6pPr>
            <a:lvl7pPr marL="2742917" indent="0">
              <a:buNone/>
              <a:defRPr sz="1401"/>
            </a:lvl7pPr>
            <a:lvl8pPr marL="3200070" indent="0">
              <a:buNone/>
              <a:defRPr sz="1401"/>
            </a:lvl8pPr>
            <a:lvl9pPr marL="3657228" indent="0">
              <a:buNone/>
              <a:defRPr sz="140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9AF4E-078A-4203-A13C-ADE91DA2B8C9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58FA7-D43E-44EE-A246-8356D84D2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7076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5029200"/>
          </a:xfrm>
        </p:spPr>
        <p:txBody>
          <a:bodyPr/>
          <a:lstStyle>
            <a:lvl1pPr>
              <a:defRPr sz="2802"/>
            </a:lvl1pPr>
            <a:lvl2pPr>
              <a:defRPr sz="2398"/>
            </a:lvl2pPr>
            <a:lvl3pPr>
              <a:defRPr sz="1998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5029200"/>
          </a:xfrm>
        </p:spPr>
        <p:txBody>
          <a:bodyPr/>
          <a:lstStyle>
            <a:lvl1pPr>
              <a:defRPr sz="2802"/>
            </a:lvl1pPr>
            <a:lvl2pPr>
              <a:defRPr sz="2398"/>
            </a:lvl2pPr>
            <a:lvl3pPr>
              <a:defRPr sz="1998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9AF4E-078A-4203-A13C-ADE91DA2B8C9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58FA7-D43E-44EE-A246-8356D84D2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788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10" y="1535113"/>
            <a:ext cx="5386917" cy="63976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7153" indent="0">
              <a:buNone/>
              <a:defRPr sz="1998" b="1"/>
            </a:lvl2pPr>
            <a:lvl3pPr marL="914305" indent="0">
              <a:buNone/>
              <a:defRPr sz="1801" b="1"/>
            </a:lvl3pPr>
            <a:lvl4pPr marL="1371461" indent="0">
              <a:buNone/>
              <a:defRPr sz="1600" b="1"/>
            </a:lvl4pPr>
            <a:lvl5pPr marL="1828611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7" indent="0">
              <a:buNone/>
              <a:defRPr sz="1600" b="1"/>
            </a:lvl7pPr>
            <a:lvl8pPr marL="3200070" indent="0">
              <a:buNone/>
              <a:defRPr sz="1600" b="1"/>
            </a:lvl8pPr>
            <a:lvl9pPr marL="3657228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10" y="2174875"/>
            <a:ext cx="5386917" cy="3951288"/>
          </a:xfrm>
        </p:spPr>
        <p:txBody>
          <a:bodyPr/>
          <a:lstStyle>
            <a:lvl1pPr>
              <a:defRPr sz="2398"/>
            </a:lvl1pPr>
            <a:lvl2pPr>
              <a:defRPr sz="1998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7153" indent="0">
              <a:buNone/>
              <a:defRPr sz="1998" b="1"/>
            </a:lvl2pPr>
            <a:lvl3pPr marL="914305" indent="0">
              <a:buNone/>
              <a:defRPr sz="1801" b="1"/>
            </a:lvl3pPr>
            <a:lvl4pPr marL="1371461" indent="0">
              <a:buNone/>
              <a:defRPr sz="1600" b="1"/>
            </a:lvl4pPr>
            <a:lvl5pPr marL="1828611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7" indent="0">
              <a:buNone/>
              <a:defRPr sz="1600" b="1"/>
            </a:lvl7pPr>
            <a:lvl8pPr marL="3200070" indent="0">
              <a:buNone/>
              <a:defRPr sz="1600" b="1"/>
            </a:lvl8pPr>
            <a:lvl9pPr marL="3657228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398"/>
            </a:lvl1pPr>
            <a:lvl2pPr>
              <a:defRPr sz="1998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9AF4E-078A-4203-A13C-ADE91DA2B8C9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58FA7-D43E-44EE-A246-8356D84D2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8963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9AF4E-078A-4203-A13C-ADE91DA2B8C9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58FA7-D43E-44EE-A246-8356D84D2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0128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9AF4E-078A-4203-A13C-ADE91DA2B8C9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58FA7-D43E-44EE-A246-8356D84D2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0399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3" cy="1162050"/>
          </a:xfrm>
        </p:spPr>
        <p:txBody>
          <a:bodyPr anchor="b"/>
          <a:lstStyle>
            <a:lvl1pPr algn="r">
              <a:defRPr sz="1998" b="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8" y="273059"/>
            <a:ext cx="6815668" cy="5853113"/>
          </a:xfrm>
        </p:spPr>
        <p:txBody>
          <a:bodyPr/>
          <a:lstStyle>
            <a:lvl1pPr>
              <a:defRPr sz="3202"/>
            </a:lvl1pPr>
            <a:lvl2pPr>
              <a:defRPr sz="2802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5" y="1435105"/>
            <a:ext cx="4011083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53" indent="0">
              <a:buNone/>
              <a:defRPr sz="1200"/>
            </a:lvl2pPr>
            <a:lvl3pPr marL="914305" indent="0">
              <a:buNone/>
              <a:defRPr sz="1001"/>
            </a:lvl3pPr>
            <a:lvl4pPr marL="1371461" indent="0">
              <a:buNone/>
              <a:defRPr sz="900"/>
            </a:lvl4pPr>
            <a:lvl5pPr marL="1828611" indent="0">
              <a:buNone/>
              <a:defRPr sz="900"/>
            </a:lvl5pPr>
            <a:lvl6pPr marL="2285766" indent="0">
              <a:buNone/>
              <a:defRPr sz="900"/>
            </a:lvl6pPr>
            <a:lvl7pPr marL="2742917" indent="0">
              <a:buNone/>
              <a:defRPr sz="900"/>
            </a:lvl7pPr>
            <a:lvl8pPr marL="3200070" indent="0">
              <a:buNone/>
              <a:defRPr sz="900"/>
            </a:lvl8pPr>
            <a:lvl9pPr marL="3657228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9AF4E-078A-4203-A13C-ADE91DA2B8C9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58FA7-D43E-44EE-A246-8356D84D2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357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AB52A9-50D3-AEF5-9D03-33E5C6D8C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6C7A49B-9E34-2F36-2181-515F8A228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B7E5839-0DBE-F2F2-5DB1-D150AFB33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8D68-5E89-423A-B7CF-6D5F7E9BDC5D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E543522-7150-FB24-1E49-9F549E74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7F3CD6-395A-A119-9B5B-6C6DB140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131-AC8D-419E-8C39-993323992A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2737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1998" b="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2"/>
            </a:lvl1pPr>
            <a:lvl2pPr marL="457153" indent="0">
              <a:buNone/>
              <a:defRPr sz="2802"/>
            </a:lvl2pPr>
            <a:lvl3pPr marL="914305" indent="0">
              <a:buNone/>
              <a:defRPr sz="2398"/>
            </a:lvl3pPr>
            <a:lvl4pPr marL="1371461" indent="0">
              <a:buNone/>
              <a:defRPr sz="1998"/>
            </a:lvl4pPr>
            <a:lvl5pPr marL="1828611" indent="0">
              <a:buNone/>
              <a:defRPr sz="1998"/>
            </a:lvl5pPr>
            <a:lvl6pPr marL="2285766" indent="0">
              <a:buNone/>
              <a:defRPr sz="1998"/>
            </a:lvl6pPr>
            <a:lvl7pPr marL="2742917" indent="0">
              <a:buNone/>
              <a:defRPr sz="1998"/>
            </a:lvl7pPr>
            <a:lvl8pPr marL="3200070" indent="0">
              <a:buNone/>
              <a:defRPr sz="1998"/>
            </a:lvl8pPr>
            <a:lvl9pPr marL="3657228" indent="0">
              <a:buNone/>
              <a:defRPr sz="1998"/>
            </a:lvl9pPr>
          </a:lstStyle>
          <a:p>
            <a:pPr lvl="0"/>
            <a:r>
              <a:rPr lang="ar-SA" noProof="0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53" indent="0">
              <a:buNone/>
              <a:defRPr sz="1200"/>
            </a:lvl2pPr>
            <a:lvl3pPr marL="914305" indent="0">
              <a:buNone/>
              <a:defRPr sz="1001"/>
            </a:lvl3pPr>
            <a:lvl4pPr marL="1371461" indent="0">
              <a:buNone/>
              <a:defRPr sz="900"/>
            </a:lvl4pPr>
            <a:lvl5pPr marL="1828611" indent="0">
              <a:buNone/>
              <a:defRPr sz="900"/>
            </a:lvl5pPr>
            <a:lvl6pPr marL="2285766" indent="0">
              <a:buNone/>
              <a:defRPr sz="900"/>
            </a:lvl6pPr>
            <a:lvl7pPr marL="2742917" indent="0">
              <a:buNone/>
              <a:defRPr sz="900"/>
            </a:lvl7pPr>
            <a:lvl8pPr marL="3200070" indent="0">
              <a:buNone/>
              <a:defRPr sz="900"/>
            </a:lvl8pPr>
            <a:lvl9pPr marL="3657228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9AF4E-078A-4203-A13C-ADE91DA2B8C9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58FA7-D43E-44EE-A246-8356D84D2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9304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9AF4E-078A-4203-A13C-ADE91DA2B8C9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58FA7-D43E-44EE-A246-8356D84D2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9170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0960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6" y="228600"/>
            <a:ext cx="8026398" cy="60960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9AF4E-078A-4203-A13C-ADE91DA2B8C9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58FA7-D43E-44EE-A246-8356D84D2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0440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2" y="228603"/>
            <a:ext cx="10972800" cy="8683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09602" y="1295401"/>
            <a:ext cx="10972800" cy="5029200"/>
          </a:xfrm>
        </p:spPr>
        <p:txBody>
          <a:bodyPr/>
          <a:lstStyle/>
          <a:p>
            <a:pPr lvl="0"/>
            <a:r>
              <a:rPr lang="ar-SA" noProof="0"/>
              <a:t>انقر فوق الأيقونة لإضافة جدول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9AF4E-078A-4203-A13C-ADE91DA2B8C9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58FA7-D43E-44EE-A246-8356D84D2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462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DBBE69-C089-9819-0000-166346FC9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20081E7-A34D-7A3E-E606-3555BC601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C653FED-4472-2F77-4144-222D7397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8D68-5E89-423A-B7CF-6D5F7E9BDC5D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C47DD4-C0FF-E8E8-C174-782EA9C7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A675BA-79C9-E2E3-443A-E8B47BF4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131-AC8D-419E-8C39-993323992A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292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4753AC-1133-E44B-7A0D-1F83EBBAD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DAE9248-1A37-F10E-3AE2-5B3FB7F03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A3D725C-B4D8-8EC8-863E-C70063DC5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56766D4-7A92-8BF6-8004-CAB19A31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8D68-5E89-423A-B7CF-6D5F7E9BDC5D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C0C0507-946A-AAE0-A6E2-B1BCF8D18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A62F34F-52A1-E1C7-EDB6-25D18DA2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131-AC8D-419E-8C39-993323992A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42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6BFAAB-56C9-664B-BEF8-3788B399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C5FA35-A9F7-B4EA-7C26-9CD8ECB86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C677276-D9C0-AD35-2D36-E6F316BC1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C5459F5-5FB8-0B13-2385-BA3900F61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48BB44-82B8-6D8B-75BE-969C1DFF2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933749F-6500-B5C2-83B0-06E4313B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8D68-5E89-423A-B7CF-6D5F7E9BDC5D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3FBF82D-05D4-4AAE-7881-4C84A77F3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05F211A-A538-C6DB-F988-73B3981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131-AC8D-419E-8C39-993323992A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341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66EC58-0335-B276-F82B-60174A0A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C158903-F154-A151-1D41-CF51A1EB8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8D68-5E89-423A-B7CF-6D5F7E9BDC5D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CEBF7AB-7A30-4B6B-9F0B-432ABDBF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E7A6C28-62FE-0223-CF50-8C489FCD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131-AC8D-419E-8C39-993323992A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408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C8B8701-1EC2-FCBF-81B8-6AF1A9B2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8D68-5E89-423A-B7CF-6D5F7E9BDC5D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12FFF1C-1966-C884-27D4-E24B2E4C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CE25B1-A90D-23BD-73DA-D10F81D4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131-AC8D-419E-8C39-993323992A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318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B4579D-14AF-EA23-06EC-39540FEA1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3098BF9-1472-7F93-34F2-5AEC2F035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FD43590-322B-01A0-E507-129558CBF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468FDC9-7FC7-1250-4B75-1BD9E044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8D68-5E89-423A-B7CF-6D5F7E9BDC5D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48391C5-0710-8605-C0AB-7B6CC7B5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8B6A9D5-1699-EDA4-4EF4-9D241463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131-AC8D-419E-8C39-993323992A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790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1E0F07-95CD-888E-F27D-7A6322785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BEA9AA8-AB50-661E-0732-60EE60547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0C541E9-F41B-DFD0-4FBC-7BF3F8CA9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5D5C25C-540E-E971-B1D4-E590C602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8D68-5E89-423A-B7CF-6D5F7E9BDC5D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3F32624-D9E1-DFA1-CE62-7D7637C5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FC6B86F-10A2-C71D-5A27-757E0378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4131-AC8D-419E-8C39-993323992A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294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AFA3B45-94F4-041C-EC02-06D93139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CF4624E-D0A0-1F3D-8479-74C5D236E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F7306A-4764-9E44-98A2-05CB429F7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48D68-5E89-423A-B7CF-6D5F7E9BDC5D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2C5E62-C152-E867-649E-8A86959A0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FD57D89-96F8-B75A-D139-E74BA611E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D4131-AC8D-419E-8C39-993323992A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830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2" y="6324609"/>
            <a:ext cx="12192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2" y="0"/>
            <a:ext cx="12192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ar-SA" sz="1801">
              <a:latin typeface="Arial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2" y="1295401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2" y="6537334"/>
            <a:ext cx="28448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DD49AF4E-078A-4203-A13C-ADE91DA2B8C9}" type="datetimeFigureOut">
              <a:rPr lang="ar-SA" smtClean="0"/>
              <a:t>20/02/47</a:t>
            </a:fld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2" y="6537334"/>
            <a:ext cx="38608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2" y="6537334"/>
            <a:ext cx="28448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FA58FA7-D43E-44EE-A246-8356D84D213C}" type="slidenum">
              <a:rPr lang="ar-SA" smtClean="0"/>
              <a:t>‹#›</a:t>
            </a:fld>
            <a:endParaRPr lang="ar-SA"/>
          </a:p>
        </p:txBody>
      </p:sp>
      <p:pic>
        <p:nvPicPr>
          <p:cNvPr id="1032" name="Picture 9" descr="artplus_nature_naturalcity42_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6" y="5935673"/>
            <a:ext cx="1646766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artplus_nature_naturalcity42_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02" y="5916613"/>
            <a:ext cx="11049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artplus_nature_naturalcity42_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7" y="5608638"/>
            <a:ext cx="57361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2" descr="artplus_nature_naturalcity42_d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470" y="5849945"/>
            <a:ext cx="230716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artplus_nature_naturalcity42_i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22" y="5969010"/>
            <a:ext cx="61594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4" descr="artplus_nature_naturalcity42_c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3" y="5943600"/>
            <a:ext cx="4127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18" y="6334131"/>
            <a:ext cx="182668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228603"/>
            <a:ext cx="109728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355" y="328614"/>
            <a:ext cx="12573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798" y="1371609"/>
            <a:ext cx="1100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46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83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199" b="1" i="1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199" b="1" i="1">
          <a:solidFill>
            <a:schemeClr val="tx1"/>
          </a:solidFill>
          <a:latin typeface="Arial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199" b="1" i="1">
          <a:solidFill>
            <a:schemeClr val="tx1"/>
          </a:solidFill>
          <a:latin typeface="Arial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199" b="1" i="1">
          <a:solidFill>
            <a:schemeClr val="tx1"/>
          </a:solidFill>
          <a:latin typeface="Arial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199" b="1" i="1">
          <a:solidFill>
            <a:schemeClr val="tx1"/>
          </a:solidFill>
          <a:latin typeface="Arial" charset="0"/>
          <a:cs typeface="Arial" pitchFamily="34" charset="0"/>
        </a:defRPr>
      </a:lvl5pPr>
      <a:lvl6pPr marL="457153" algn="ctr" rtl="1" eaLnBrk="1" fontAlgn="base" hangingPunct="1">
        <a:spcBef>
          <a:spcPct val="0"/>
        </a:spcBef>
        <a:spcAft>
          <a:spcPct val="0"/>
        </a:spcAft>
        <a:defRPr sz="4199" b="1" i="1">
          <a:solidFill>
            <a:schemeClr val="tx1"/>
          </a:solidFill>
          <a:latin typeface="Arial" charset="0"/>
        </a:defRPr>
      </a:lvl6pPr>
      <a:lvl7pPr marL="914305" algn="ctr" rtl="1" eaLnBrk="1" fontAlgn="base" hangingPunct="1">
        <a:spcBef>
          <a:spcPct val="0"/>
        </a:spcBef>
        <a:spcAft>
          <a:spcPct val="0"/>
        </a:spcAft>
        <a:defRPr sz="4199" b="1" i="1">
          <a:solidFill>
            <a:schemeClr val="tx1"/>
          </a:solidFill>
          <a:latin typeface="Arial" charset="0"/>
        </a:defRPr>
      </a:lvl7pPr>
      <a:lvl8pPr marL="1371461" algn="ctr" rtl="1" eaLnBrk="1" fontAlgn="base" hangingPunct="1">
        <a:spcBef>
          <a:spcPct val="0"/>
        </a:spcBef>
        <a:spcAft>
          <a:spcPct val="0"/>
        </a:spcAft>
        <a:defRPr sz="4199" b="1" i="1">
          <a:solidFill>
            <a:schemeClr val="tx1"/>
          </a:solidFill>
          <a:latin typeface="Arial" charset="0"/>
        </a:defRPr>
      </a:lvl8pPr>
      <a:lvl9pPr marL="1828611" algn="ctr" rtl="1" eaLnBrk="1" fontAlgn="base" hangingPunct="1">
        <a:spcBef>
          <a:spcPct val="0"/>
        </a:spcBef>
        <a:spcAft>
          <a:spcPct val="0"/>
        </a:spcAft>
        <a:defRPr sz="4199" b="1" i="1">
          <a:solidFill>
            <a:schemeClr val="tx1"/>
          </a:solidFill>
          <a:latin typeface="Arial" charset="0"/>
        </a:defRPr>
      </a:lvl9pPr>
    </p:titleStyle>
    <p:bodyStyle>
      <a:lvl1pPr marL="342864" indent="-342864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2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874" indent="-285721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2">
          <a:solidFill>
            <a:schemeClr val="tx1"/>
          </a:solidFill>
          <a:latin typeface="+mn-lt"/>
          <a:cs typeface="Arial" pitchFamily="34" charset="0"/>
        </a:defRPr>
      </a:lvl2pPr>
      <a:lvl3pPr marL="1142880" indent="-228579" algn="r" rtl="1" eaLnBrk="1" fontAlgn="base" hangingPunct="1">
        <a:spcBef>
          <a:spcPct val="20000"/>
        </a:spcBef>
        <a:spcAft>
          <a:spcPct val="0"/>
        </a:spcAft>
        <a:buChar char="•"/>
        <a:defRPr sz="2398">
          <a:solidFill>
            <a:schemeClr val="tx1"/>
          </a:solidFill>
          <a:latin typeface="+mn-lt"/>
          <a:cs typeface="Arial" pitchFamily="34" charset="0"/>
        </a:defRPr>
      </a:lvl3pPr>
      <a:lvl4pPr marL="1600035" indent="-228579" algn="r" rtl="1" eaLnBrk="1" fontAlgn="base" hangingPunct="1">
        <a:spcBef>
          <a:spcPct val="20000"/>
        </a:spcBef>
        <a:spcAft>
          <a:spcPct val="0"/>
        </a:spcAft>
        <a:buChar char="–"/>
        <a:defRPr sz="1998">
          <a:solidFill>
            <a:schemeClr val="tx1"/>
          </a:solidFill>
          <a:latin typeface="+mn-lt"/>
          <a:cs typeface="Arial" pitchFamily="34" charset="0"/>
        </a:defRPr>
      </a:lvl4pPr>
      <a:lvl5pPr marL="2057191" indent="-228579" algn="r" rtl="1" eaLnBrk="1" fontAlgn="base" hangingPunct="1">
        <a:spcBef>
          <a:spcPct val="20000"/>
        </a:spcBef>
        <a:spcAft>
          <a:spcPct val="0"/>
        </a:spcAft>
        <a:buChar char="»"/>
        <a:defRPr sz="1998">
          <a:solidFill>
            <a:schemeClr val="tx1"/>
          </a:solidFill>
          <a:latin typeface="+mn-lt"/>
          <a:cs typeface="Arial" pitchFamily="34" charset="0"/>
        </a:defRPr>
      </a:lvl5pPr>
      <a:lvl6pPr marL="2514341" indent="-228579" algn="r" rtl="1" eaLnBrk="1" fontAlgn="base" hangingPunct="1">
        <a:spcBef>
          <a:spcPct val="20000"/>
        </a:spcBef>
        <a:spcAft>
          <a:spcPct val="0"/>
        </a:spcAft>
        <a:buChar char="»"/>
        <a:defRPr sz="1998">
          <a:solidFill>
            <a:schemeClr val="tx1"/>
          </a:solidFill>
          <a:latin typeface="+mn-lt"/>
        </a:defRPr>
      </a:lvl6pPr>
      <a:lvl7pPr marL="2971494" indent="-228579" algn="r" rtl="1" eaLnBrk="1" fontAlgn="base" hangingPunct="1">
        <a:spcBef>
          <a:spcPct val="20000"/>
        </a:spcBef>
        <a:spcAft>
          <a:spcPct val="0"/>
        </a:spcAft>
        <a:buChar char="»"/>
        <a:defRPr sz="1998">
          <a:solidFill>
            <a:schemeClr val="tx1"/>
          </a:solidFill>
          <a:latin typeface="+mn-lt"/>
        </a:defRPr>
      </a:lvl7pPr>
      <a:lvl8pPr marL="3428648" indent="-228579" algn="r" rtl="1" eaLnBrk="1" fontAlgn="base" hangingPunct="1">
        <a:spcBef>
          <a:spcPct val="20000"/>
        </a:spcBef>
        <a:spcAft>
          <a:spcPct val="0"/>
        </a:spcAft>
        <a:buChar char="»"/>
        <a:defRPr sz="1998">
          <a:solidFill>
            <a:schemeClr val="tx1"/>
          </a:solidFill>
          <a:latin typeface="+mn-lt"/>
        </a:defRPr>
      </a:lvl8pPr>
      <a:lvl9pPr marL="3885800" indent="-228579" algn="r" rtl="1" eaLnBrk="1" fontAlgn="base" hangingPunct="1">
        <a:spcBef>
          <a:spcPct val="20000"/>
        </a:spcBef>
        <a:spcAft>
          <a:spcPct val="0"/>
        </a:spcAft>
        <a:buChar char="»"/>
        <a:defRPr sz="1998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305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r" defTabSz="914305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r" defTabSz="914305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r" defTabSz="914305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1" algn="r" defTabSz="914305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r" defTabSz="914305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7" algn="r" defTabSz="914305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0" algn="r" defTabSz="914305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8" algn="r" defTabSz="914305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D294224-8BBA-1293-35D2-223F40497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3C399E1-700C-7708-048A-9CA959B048C5}"/>
              </a:ext>
            </a:extLst>
          </p:cNvPr>
          <p:cNvSpPr/>
          <p:nvPr/>
        </p:nvSpPr>
        <p:spPr bwMode="auto">
          <a:xfrm>
            <a:off x="2600695" y="498764"/>
            <a:ext cx="8573985" cy="3515096"/>
          </a:xfrm>
          <a:prstGeom prst="roundRect">
            <a:avLst/>
          </a:prstGeom>
          <a:noFill/>
          <a:ln w="76200"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بوربوينت اختيار من متعدد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الصف الاول متوسط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الفصل الأول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الوحدة الأولى</a:t>
            </a:r>
          </a:p>
        </p:txBody>
      </p:sp>
    </p:spTree>
    <p:extLst>
      <p:ext uri="{BB962C8B-B14F-4D97-AF65-F5344CB8AC3E}">
        <p14:creationId xmlns:p14="http://schemas.microsoft.com/office/powerpoint/2010/main" val="3147609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58F9D-9D54-7521-D1AF-C42650D84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0A69DFA-F864-F49A-F75F-69C093743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"/>
            <a:ext cx="12192002" cy="6858000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B64F590F-085C-E865-E6C7-6EFECBA0B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295417"/>
              </p:ext>
            </p:extLst>
          </p:nvPr>
        </p:nvGraphicFramePr>
        <p:xfrm>
          <a:off x="581890" y="551511"/>
          <a:ext cx="11231944" cy="5267398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596339">
                  <a:extLst>
                    <a:ext uri="{9D8B030D-6E8A-4147-A177-3AD203B41FA5}">
                      <a16:colId xmlns:a16="http://schemas.microsoft.com/office/drawing/2014/main" val="118325574"/>
                    </a:ext>
                  </a:extLst>
                </a:gridCol>
                <a:gridCol w="2814677">
                  <a:extLst>
                    <a:ext uri="{9D8B030D-6E8A-4147-A177-3AD203B41FA5}">
                      <a16:colId xmlns:a16="http://schemas.microsoft.com/office/drawing/2014/main" val="2322685942"/>
                    </a:ext>
                  </a:extLst>
                </a:gridCol>
                <a:gridCol w="450734">
                  <a:extLst>
                    <a:ext uri="{9D8B030D-6E8A-4147-A177-3AD203B41FA5}">
                      <a16:colId xmlns:a16="http://schemas.microsoft.com/office/drawing/2014/main" val="2276341867"/>
                    </a:ext>
                  </a:extLst>
                </a:gridCol>
                <a:gridCol w="2443170">
                  <a:extLst>
                    <a:ext uri="{9D8B030D-6E8A-4147-A177-3AD203B41FA5}">
                      <a16:colId xmlns:a16="http://schemas.microsoft.com/office/drawing/2014/main" val="492782144"/>
                    </a:ext>
                  </a:extLst>
                </a:gridCol>
                <a:gridCol w="471076">
                  <a:extLst>
                    <a:ext uri="{9D8B030D-6E8A-4147-A177-3AD203B41FA5}">
                      <a16:colId xmlns:a16="http://schemas.microsoft.com/office/drawing/2014/main" val="2929209536"/>
                    </a:ext>
                  </a:extLst>
                </a:gridCol>
                <a:gridCol w="2549162">
                  <a:extLst>
                    <a:ext uri="{9D8B030D-6E8A-4147-A177-3AD203B41FA5}">
                      <a16:colId xmlns:a16="http://schemas.microsoft.com/office/drawing/2014/main" val="1164779701"/>
                    </a:ext>
                  </a:extLst>
                </a:gridCol>
                <a:gridCol w="350095">
                  <a:extLst>
                    <a:ext uri="{9D8B030D-6E8A-4147-A177-3AD203B41FA5}">
                      <a16:colId xmlns:a16="http://schemas.microsoft.com/office/drawing/2014/main" val="3016223125"/>
                    </a:ext>
                  </a:extLst>
                </a:gridCol>
                <a:gridCol w="1556691">
                  <a:extLst>
                    <a:ext uri="{9D8B030D-6E8A-4147-A177-3AD203B41FA5}">
                      <a16:colId xmlns:a16="http://schemas.microsoft.com/office/drawing/2014/main" val="3851734140"/>
                    </a:ext>
                  </a:extLst>
                </a:gridCol>
              </a:tblGrid>
              <a:tr h="43895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31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من أبرز مزايا خطوط الطول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120905"/>
                  </a:ext>
                </a:extLst>
              </a:tr>
              <a:tr h="1755799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الدائرة الرئيسية دائرة الاستواء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دائرة كاملة متوازية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أنصاف دوائر متساوية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معرفة المناطق الحرارية على الأرض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503834"/>
                  </a:ext>
                </a:extLst>
              </a:tr>
              <a:tr h="43895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32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سكان الأرض لا يشعرون بحركتها وذلك لان حركتها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3552"/>
                  </a:ext>
                </a:extLst>
              </a:tr>
              <a:tr h="1755799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سريعة وحجم الأرض صغير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منتظمة وحجم الأرض كبير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محدودة تدور في الفضاء الداخلي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ثقيلة تدور مع تجاه عقارب الساعة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762349"/>
                  </a:ext>
                </a:extLst>
              </a:tr>
              <a:tr h="43895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33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يختلف الزمن على سطح الأرض وذلك نتيجة لـدوران الأرض حول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486605"/>
                  </a:ext>
                </a:extLst>
              </a:tr>
              <a:tr h="43895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أ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المجرات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التوابع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الشمس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نفسها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5948610"/>
                  </a:ext>
                </a:extLst>
              </a:tr>
            </a:tbl>
          </a:graphicData>
        </a:graphic>
      </p:graphicFrame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5B459A19-87A6-04CA-86F3-DD47FEEE37DA}"/>
              </a:ext>
            </a:extLst>
          </p:cNvPr>
          <p:cNvCxnSpPr/>
          <p:nvPr/>
        </p:nvCxnSpPr>
        <p:spPr>
          <a:xfrm>
            <a:off x="2885703" y="2493818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8D0DDB8F-0E70-12F5-1909-AB15EB1CE434}"/>
              </a:ext>
            </a:extLst>
          </p:cNvPr>
          <p:cNvCxnSpPr/>
          <p:nvPr/>
        </p:nvCxnSpPr>
        <p:spPr>
          <a:xfrm>
            <a:off x="5807033" y="4607626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5E872CF6-9C28-26D4-7E15-743AE80B6BB1}"/>
              </a:ext>
            </a:extLst>
          </p:cNvPr>
          <p:cNvCxnSpPr/>
          <p:nvPr/>
        </p:nvCxnSpPr>
        <p:spPr>
          <a:xfrm>
            <a:off x="2885703" y="5854535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47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80A56-1C9F-2155-BC5B-645E8F576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BCDDDA4-BAC9-9203-E988-11163F42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"/>
            <a:ext cx="12192002" cy="6858000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EBC2BBDD-6342-0B32-C36A-7805A2E88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758235"/>
              </p:ext>
            </p:extLst>
          </p:nvPr>
        </p:nvGraphicFramePr>
        <p:xfrm>
          <a:off x="700644" y="639917"/>
          <a:ext cx="11018187" cy="5262037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587091">
                  <a:extLst>
                    <a:ext uri="{9D8B030D-6E8A-4147-A177-3AD203B41FA5}">
                      <a16:colId xmlns:a16="http://schemas.microsoft.com/office/drawing/2014/main" val="3902751698"/>
                    </a:ext>
                  </a:extLst>
                </a:gridCol>
                <a:gridCol w="3153905">
                  <a:extLst>
                    <a:ext uri="{9D8B030D-6E8A-4147-A177-3AD203B41FA5}">
                      <a16:colId xmlns:a16="http://schemas.microsoft.com/office/drawing/2014/main" val="996030328"/>
                    </a:ext>
                  </a:extLst>
                </a:gridCol>
                <a:gridCol w="436905">
                  <a:extLst>
                    <a:ext uri="{9D8B030D-6E8A-4147-A177-3AD203B41FA5}">
                      <a16:colId xmlns:a16="http://schemas.microsoft.com/office/drawing/2014/main" val="4257183102"/>
                    </a:ext>
                  </a:extLst>
                </a:gridCol>
                <a:gridCol w="2295849">
                  <a:extLst>
                    <a:ext uri="{9D8B030D-6E8A-4147-A177-3AD203B41FA5}">
                      <a16:colId xmlns:a16="http://schemas.microsoft.com/office/drawing/2014/main" val="1076297830"/>
                    </a:ext>
                  </a:extLst>
                </a:gridCol>
                <a:gridCol w="439005">
                  <a:extLst>
                    <a:ext uri="{9D8B030D-6E8A-4147-A177-3AD203B41FA5}">
                      <a16:colId xmlns:a16="http://schemas.microsoft.com/office/drawing/2014/main" val="149011559"/>
                    </a:ext>
                  </a:extLst>
                </a:gridCol>
                <a:gridCol w="2311603">
                  <a:extLst>
                    <a:ext uri="{9D8B030D-6E8A-4147-A177-3AD203B41FA5}">
                      <a16:colId xmlns:a16="http://schemas.microsoft.com/office/drawing/2014/main" val="2471037249"/>
                    </a:ext>
                  </a:extLst>
                </a:gridCol>
                <a:gridCol w="327678">
                  <a:extLst>
                    <a:ext uri="{9D8B030D-6E8A-4147-A177-3AD203B41FA5}">
                      <a16:colId xmlns:a16="http://schemas.microsoft.com/office/drawing/2014/main" val="604665628"/>
                    </a:ext>
                  </a:extLst>
                </a:gridCol>
                <a:gridCol w="1466151">
                  <a:extLst>
                    <a:ext uri="{9D8B030D-6E8A-4147-A177-3AD203B41FA5}">
                      <a16:colId xmlns:a16="http://schemas.microsoft.com/office/drawing/2014/main" val="3572536170"/>
                    </a:ext>
                  </a:extLst>
                </a:gridCol>
              </a:tblGrid>
              <a:tr h="73476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34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ينتج عن حركة الأرض حول نفسها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49047"/>
                  </a:ext>
                </a:extLst>
              </a:tr>
              <a:tr h="1469533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ميل أشعة الشمس في النصف الشمالي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دورة الأرض حول الشمس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ميل المحور القطبي</a:t>
                      </a:r>
                      <a:endParaRPr lang="en-US" sz="2400" b="1" dirty="0">
                        <a:effectLst/>
                      </a:endParaRPr>
                    </a:p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تعاقب الليل والنهار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113184"/>
                  </a:ext>
                </a:extLst>
              </a:tr>
              <a:tr h="73476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35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يسمى الخط الوهمي الذي يرسم على شكل الكرة الأرضية من القطب إلى القطب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689384"/>
                  </a:ext>
                </a:extLst>
              </a:tr>
              <a:tr h="73476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دوائر العرض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خطوط الطول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القطر الاستوائي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القطر القطبي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965522"/>
                  </a:ext>
                </a:extLst>
              </a:tr>
              <a:tr h="73476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36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أقرب الكواكب الشمسية للشمس هو كوكب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492418"/>
                  </a:ext>
                </a:extLst>
              </a:tr>
              <a:tr h="73476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أ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عطارد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الزهرة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الأرض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المريخ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1742518"/>
                  </a:ext>
                </a:extLst>
              </a:tr>
            </a:tbl>
          </a:graphicData>
        </a:graphic>
      </p:graphicFrame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E630CCB0-D032-FBAB-DE83-2C94FA17B8FD}"/>
              </a:ext>
            </a:extLst>
          </p:cNvPr>
          <p:cNvCxnSpPr>
            <a:cxnSpLocks/>
          </p:cNvCxnSpPr>
          <p:nvPr/>
        </p:nvCxnSpPr>
        <p:spPr>
          <a:xfrm>
            <a:off x="819397" y="2766950"/>
            <a:ext cx="123503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C70A2483-A355-AEF3-8969-97697212C134}"/>
              </a:ext>
            </a:extLst>
          </p:cNvPr>
          <p:cNvCxnSpPr>
            <a:cxnSpLocks/>
          </p:cNvCxnSpPr>
          <p:nvPr/>
        </p:nvCxnSpPr>
        <p:spPr>
          <a:xfrm>
            <a:off x="700644" y="4465122"/>
            <a:ext cx="14844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DFD3E326-9EB3-48FC-10B3-FF7DA3B4F93D}"/>
              </a:ext>
            </a:extLst>
          </p:cNvPr>
          <p:cNvCxnSpPr/>
          <p:nvPr/>
        </p:nvCxnSpPr>
        <p:spPr>
          <a:xfrm>
            <a:off x="8740238" y="5747657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7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2D51F-AB93-91BA-FBE1-0DDF23639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1B9E4BF-EEA0-4E35-E130-212B3D4AB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"/>
            <a:ext cx="12192002" cy="6858000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46F69ED5-0BA5-14C8-CBE2-11161ADD8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256379"/>
              </p:ext>
            </p:extLst>
          </p:nvPr>
        </p:nvGraphicFramePr>
        <p:xfrm>
          <a:off x="712520" y="558835"/>
          <a:ext cx="10970686" cy="5566076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584559">
                  <a:extLst>
                    <a:ext uri="{9D8B030D-6E8A-4147-A177-3AD203B41FA5}">
                      <a16:colId xmlns:a16="http://schemas.microsoft.com/office/drawing/2014/main" val="2972638942"/>
                    </a:ext>
                  </a:extLst>
                </a:gridCol>
                <a:gridCol w="3140308">
                  <a:extLst>
                    <a:ext uri="{9D8B030D-6E8A-4147-A177-3AD203B41FA5}">
                      <a16:colId xmlns:a16="http://schemas.microsoft.com/office/drawing/2014/main" val="861644530"/>
                    </a:ext>
                  </a:extLst>
                </a:gridCol>
                <a:gridCol w="435021">
                  <a:extLst>
                    <a:ext uri="{9D8B030D-6E8A-4147-A177-3AD203B41FA5}">
                      <a16:colId xmlns:a16="http://schemas.microsoft.com/office/drawing/2014/main" val="303574282"/>
                    </a:ext>
                  </a:extLst>
                </a:gridCol>
                <a:gridCol w="2285952">
                  <a:extLst>
                    <a:ext uri="{9D8B030D-6E8A-4147-A177-3AD203B41FA5}">
                      <a16:colId xmlns:a16="http://schemas.microsoft.com/office/drawing/2014/main" val="3056278263"/>
                    </a:ext>
                  </a:extLst>
                </a:gridCol>
                <a:gridCol w="437112">
                  <a:extLst>
                    <a:ext uri="{9D8B030D-6E8A-4147-A177-3AD203B41FA5}">
                      <a16:colId xmlns:a16="http://schemas.microsoft.com/office/drawing/2014/main" val="3209938583"/>
                    </a:ext>
                  </a:extLst>
                </a:gridCol>
                <a:gridCol w="2301638">
                  <a:extLst>
                    <a:ext uri="{9D8B030D-6E8A-4147-A177-3AD203B41FA5}">
                      <a16:colId xmlns:a16="http://schemas.microsoft.com/office/drawing/2014/main" val="1020811769"/>
                    </a:ext>
                  </a:extLst>
                </a:gridCol>
                <a:gridCol w="326266">
                  <a:extLst>
                    <a:ext uri="{9D8B030D-6E8A-4147-A177-3AD203B41FA5}">
                      <a16:colId xmlns:a16="http://schemas.microsoft.com/office/drawing/2014/main" val="3290122672"/>
                    </a:ext>
                  </a:extLst>
                </a:gridCol>
                <a:gridCol w="1459830">
                  <a:extLst>
                    <a:ext uri="{9D8B030D-6E8A-4147-A177-3AD203B41FA5}">
                      <a16:colId xmlns:a16="http://schemas.microsoft.com/office/drawing/2014/main" val="2293355255"/>
                    </a:ext>
                  </a:extLst>
                </a:gridCol>
              </a:tblGrid>
              <a:tr h="751439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37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يحدث الصيف في شمال الكرة الأرضية عندما تتعامد أشعة الشمس على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400895"/>
                  </a:ext>
                </a:extLst>
              </a:tr>
              <a:tr h="751439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مدار الجدي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مدار السرطان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دائرة الاستواء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خط جرينتش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638461"/>
                  </a:ext>
                </a:extLst>
              </a:tr>
              <a:tr h="751439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38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يحدث الشتاء عندما تسقط أشعتها مائلة في النصف الشمالي للأرض تكون الشمس عامودية على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32591"/>
                  </a:ext>
                </a:extLst>
              </a:tr>
              <a:tr h="751439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مدار الجدي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مدار السرطان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دائرة الاستواء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خط جرينتش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131942"/>
                  </a:ext>
                </a:extLst>
              </a:tr>
              <a:tr h="751439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39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تحدث الفصول الأربعة على الأرض بانتظام ويرجع ذلك لعدة أسباب منها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174309"/>
                  </a:ext>
                </a:extLst>
              </a:tr>
              <a:tr h="1502878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أ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ميل أشعة الشمس في النصف الشمالي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انحراف الرياح والتيارات المائية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دورة الأرض حول الشمس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تعاقب الليل والنهار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8973599"/>
                  </a:ext>
                </a:extLst>
              </a:tr>
            </a:tbl>
          </a:graphicData>
        </a:graphic>
      </p:graphicFrame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7209FE02-FBBF-17B3-7EA9-1D994113431A}"/>
              </a:ext>
            </a:extLst>
          </p:cNvPr>
          <p:cNvCxnSpPr/>
          <p:nvPr/>
        </p:nvCxnSpPr>
        <p:spPr>
          <a:xfrm>
            <a:off x="5545775" y="2030680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7ABC28C3-3D41-F4BD-794F-F5DBD28600C1}"/>
              </a:ext>
            </a:extLst>
          </p:cNvPr>
          <p:cNvCxnSpPr/>
          <p:nvPr/>
        </p:nvCxnSpPr>
        <p:spPr>
          <a:xfrm>
            <a:off x="8752114" y="3740727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561FBA6E-9451-4679-859D-02A79F949684}"/>
              </a:ext>
            </a:extLst>
          </p:cNvPr>
          <p:cNvCxnSpPr/>
          <p:nvPr/>
        </p:nvCxnSpPr>
        <p:spPr>
          <a:xfrm>
            <a:off x="2909454" y="5902036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1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4097C-DC40-D14F-70F5-FA68B0EA7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ADC788F-5930-FB39-E1D7-5CC8B0DFA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"/>
            <a:ext cx="12192002" cy="6858000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DC957AA-1780-1944-0EF3-0DC9A4D0E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402405"/>
              </p:ext>
            </p:extLst>
          </p:nvPr>
        </p:nvGraphicFramePr>
        <p:xfrm>
          <a:off x="724395" y="599806"/>
          <a:ext cx="10946935" cy="5207228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583294">
                  <a:extLst>
                    <a:ext uri="{9D8B030D-6E8A-4147-A177-3AD203B41FA5}">
                      <a16:colId xmlns:a16="http://schemas.microsoft.com/office/drawing/2014/main" val="1394500597"/>
                    </a:ext>
                  </a:extLst>
                </a:gridCol>
                <a:gridCol w="3133509">
                  <a:extLst>
                    <a:ext uri="{9D8B030D-6E8A-4147-A177-3AD203B41FA5}">
                      <a16:colId xmlns:a16="http://schemas.microsoft.com/office/drawing/2014/main" val="3282002119"/>
                    </a:ext>
                  </a:extLst>
                </a:gridCol>
                <a:gridCol w="434079">
                  <a:extLst>
                    <a:ext uri="{9D8B030D-6E8A-4147-A177-3AD203B41FA5}">
                      <a16:colId xmlns:a16="http://schemas.microsoft.com/office/drawing/2014/main" val="1568534487"/>
                    </a:ext>
                  </a:extLst>
                </a:gridCol>
                <a:gridCol w="2281003">
                  <a:extLst>
                    <a:ext uri="{9D8B030D-6E8A-4147-A177-3AD203B41FA5}">
                      <a16:colId xmlns:a16="http://schemas.microsoft.com/office/drawing/2014/main" val="779403568"/>
                    </a:ext>
                  </a:extLst>
                </a:gridCol>
                <a:gridCol w="436166">
                  <a:extLst>
                    <a:ext uri="{9D8B030D-6E8A-4147-A177-3AD203B41FA5}">
                      <a16:colId xmlns:a16="http://schemas.microsoft.com/office/drawing/2014/main" val="81315275"/>
                    </a:ext>
                  </a:extLst>
                </a:gridCol>
                <a:gridCol w="2296655">
                  <a:extLst>
                    <a:ext uri="{9D8B030D-6E8A-4147-A177-3AD203B41FA5}">
                      <a16:colId xmlns:a16="http://schemas.microsoft.com/office/drawing/2014/main" val="3777643026"/>
                    </a:ext>
                  </a:extLst>
                </a:gridCol>
                <a:gridCol w="325559">
                  <a:extLst>
                    <a:ext uri="{9D8B030D-6E8A-4147-A177-3AD203B41FA5}">
                      <a16:colId xmlns:a16="http://schemas.microsoft.com/office/drawing/2014/main" val="1087196180"/>
                    </a:ext>
                  </a:extLst>
                </a:gridCol>
                <a:gridCol w="1456670">
                  <a:extLst>
                    <a:ext uri="{9D8B030D-6E8A-4147-A177-3AD203B41FA5}">
                      <a16:colId xmlns:a16="http://schemas.microsoft.com/office/drawing/2014/main" val="336252891"/>
                    </a:ext>
                  </a:extLst>
                </a:gridCol>
              </a:tblGrid>
              <a:tr h="628459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40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أكبر القارات مساحة قارة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772478"/>
                  </a:ext>
                </a:extLst>
              </a:tr>
              <a:tr h="628459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آسيا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ب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أوروبا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إفريقيا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استراليا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824279"/>
                  </a:ext>
                </a:extLst>
              </a:tr>
              <a:tr h="718238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41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EG" sz="3200" b="1" dirty="0">
                          <a:effectLst/>
                        </a:rPr>
                        <a:t>أصغر المحيطات مساحة المحيط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310234"/>
                  </a:ext>
                </a:extLst>
              </a:tr>
              <a:tr h="125691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الهادي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الهندي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الاطلسي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المتجمد الشمالي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844051"/>
                  </a:ext>
                </a:extLst>
              </a:tr>
              <a:tr h="718238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42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EG" sz="3200" b="1" dirty="0">
                          <a:effectLst/>
                        </a:rPr>
                        <a:t>أكبر المحيطات مساحة المحيط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04156"/>
                  </a:ext>
                </a:extLst>
              </a:tr>
              <a:tr h="125691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أ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الهادي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الهندي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الاطلسي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المتجمد الشمالي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9909627"/>
                  </a:ext>
                </a:extLst>
              </a:tr>
            </a:tbl>
          </a:graphicData>
        </a:graphic>
      </p:graphicFrame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26AF33AB-A7A6-A37B-4DE3-2CB51F9D1B54}"/>
              </a:ext>
            </a:extLst>
          </p:cNvPr>
          <p:cNvCxnSpPr/>
          <p:nvPr/>
        </p:nvCxnSpPr>
        <p:spPr>
          <a:xfrm>
            <a:off x="8704612" y="1781299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03640CFF-67CC-9557-7028-FD2BB6D7F028}"/>
              </a:ext>
            </a:extLst>
          </p:cNvPr>
          <p:cNvCxnSpPr>
            <a:cxnSpLocks/>
          </p:cNvCxnSpPr>
          <p:nvPr/>
        </p:nvCxnSpPr>
        <p:spPr>
          <a:xfrm>
            <a:off x="902525" y="3788229"/>
            <a:ext cx="12825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E179AED6-3581-83F3-CBD5-3E1CB7DC522C}"/>
              </a:ext>
            </a:extLst>
          </p:cNvPr>
          <p:cNvCxnSpPr/>
          <p:nvPr/>
        </p:nvCxnSpPr>
        <p:spPr>
          <a:xfrm>
            <a:off x="8942118" y="5545777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10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8E4CE-D90E-CDC9-0E03-A0A389480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993BC33-FA1A-FEF4-4D7D-00603D030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"/>
            <a:ext cx="12192002" cy="6858000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9AB87E49-C8F2-19D0-CF6C-D7F8FC851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937593"/>
              </p:ext>
            </p:extLst>
          </p:nvPr>
        </p:nvGraphicFramePr>
        <p:xfrm>
          <a:off x="779545" y="645127"/>
          <a:ext cx="10891785" cy="5007525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580356">
                  <a:extLst>
                    <a:ext uri="{9D8B030D-6E8A-4147-A177-3AD203B41FA5}">
                      <a16:colId xmlns:a16="http://schemas.microsoft.com/office/drawing/2014/main" val="2870863675"/>
                    </a:ext>
                  </a:extLst>
                </a:gridCol>
                <a:gridCol w="3117723">
                  <a:extLst>
                    <a:ext uri="{9D8B030D-6E8A-4147-A177-3AD203B41FA5}">
                      <a16:colId xmlns:a16="http://schemas.microsoft.com/office/drawing/2014/main" val="1092147855"/>
                    </a:ext>
                  </a:extLst>
                </a:gridCol>
                <a:gridCol w="431892">
                  <a:extLst>
                    <a:ext uri="{9D8B030D-6E8A-4147-A177-3AD203B41FA5}">
                      <a16:colId xmlns:a16="http://schemas.microsoft.com/office/drawing/2014/main" val="1160907946"/>
                    </a:ext>
                  </a:extLst>
                </a:gridCol>
                <a:gridCol w="2269511">
                  <a:extLst>
                    <a:ext uri="{9D8B030D-6E8A-4147-A177-3AD203B41FA5}">
                      <a16:colId xmlns:a16="http://schemas.microsoft.com/office/drawing/2014/main" val="216099399"/>
                    </a:ext>
                  </a:extLst>
                </a:gridCol>
                <a:gridCol w="433969">
                  <a:extLst>
                    <a:ext uri="{9D8B030D-6E8A-4147-A177-3AD203B41FA5}">
                      <a16:colId xmlns:a16="http://schemas.microsoft.com/office/drawing/2014/main" val="1036207014"/>
                    </a:ext>
                  </a:extLst>
                </a:gridCol>
                <a:gridCol w="2285085">
                  <a:extLst>
                    <a:ext uri="{9D8B030D-6E8A-4147-A177-3AD203B41FA5}">
                      <a16:colId xmlns:a16="http://schemas.microsoft.com/office/drawing/2014/main" val="449901317"/>
                    </a:ext>
                  </a:extLst>
                </a:gridCol>
                <a:gridCol w="323919">
                  <a:extLst>
                    <a:ext uri="{9D8B030D-6E8A-4147-A177-3AD203B41FA5}">
                      <a16:colId xmlns:a16="http://schemas.microsoft.com/office/drawing/2014/main" val="2967324407"/>
                    </a:ext>
                  </a:extLst>
                </a:gridCol>
                <a:gridCol w="1449330">
                  <a:extLst>
                    <a:ext uri="{9D8B030D-6E8A-4147-A177-3AD203B41FA5}">
                      <a16:colId xmlns:a16="http://schemas.microsoft.com/office/drawing/2014/main" val="3739319356"/>
                    </a:ext>
                  </a:extLst>
                </a:gridCol>
              </a:tblGrid>
              <a:tr h="1001505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43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تفيد خطوط الطول في تحديد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349262"/>
                  </a:ext>
                </a:extLst>
              </a:tr>
              <a:tr h="171686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الأقاليم المناخية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خط الاستواء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الزمن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الارتفاع والانخفاض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801924"/>
                  </a:ext>
                </a:extLst>
              </a:tr>
              <a:tr h="1001505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44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الخط الوهمي المستقيم الواصل بين القطبين والمار بمركز الأرض يعرف بـ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512398"/>
                  </a:ext>
                </a:extLst>
              </a:tr>
              <a:tr h="1287649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أ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القطر القطبي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خط الاستواء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خط جرينتش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القطر الاستوائي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573744"/>
                  </a:ext>
                </a:extLst>
              </a:tr>
            </a:tbl>
          </a:graphicData>
        </a:graphic>
      </p:graphicFrame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4BB18487-F6A8-7796-B21E-DD420EAAC819}"/>
              </a:ext>
            </a:extLst>
          </p:cNvPr>
          <p:cNvCxnSpPr/>
          <p:nvPr/>
        </p:nvCxnSpPr>
        <p:spPr>
          <a:xfrm>
            <a:off x="2885703" y="2992581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FF964447-985D-B7C7-FB7D-9EE5C0347767}"/>
              </a:ext>
            </a:extLst>
          </p:cNvPr>
          <p:cNvCxnSpPr/>
          <p:nvPr/>
        </p:nvCxnSpPr>
        <p:spPr>
          <a:xfrm>
            <a:off x="2885703" y="5367647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5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C544-5E8B-617A-0128-1B84ADB2F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DABD1F9-97D7-5E03-7254-BC5C6AEA7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"/>
            <a:ext cx="12192002" cy="6858000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5E46334B-8C23-6EC8-02BB-2ECC040D2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176101"/>
              </p:ext>
            </p:extLst>
          </p:nvPr>
        </p:nvGraphicFramePr>
        <p:xfrm>
          <a:off x="665019" y="599804"/>
          <a:ext cx="11048162" cy="5242856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566217">
                  <a:extLst>
                    <a:ext uri="{9D8B030D-6E8A-4147-A177-3AD203B41FA5}">
                      <a16:colId xmlns:a16="http://schemas.microsoft.com/office/drawing/2014/main" val="65866364"/>
                    </a:ext>
                  </a:extLst>
                </a:gridCol>
                <a:gridCol w="3156313">
                  <a:extLst>
                    <a:ext uri="{9D8B030D-6E8A-4147-A177-3AD203B41FA5}">
                      <a16:colId xmlns:a16="http://schemas.microsoft.com/office/drawing/2014/main" val="30582612"/>
                    </a:ext>
                  </a:extLst>
                </a:gridCol>
                <a:gridCol w="443590">
                  <a:extLst>
                    <a:ext uri="{9D8B030D-6E8A-4147-A177-3AD203B41FA5}">
                      <a16:colId xmlns:a16="http://schemas.microsoft.com/office/drawing/2014/main" val="4287512696"/>
                    </a:ext>
                  </a:extLst>
                </a:gridCol>
                <a:gridCol w="2302189">
                  <a:extLst>
                    <a:ext uri="{9D8B030D-6E8A-4147-A177-3AD203B41FA5}">
                      <a16:colId xmlns:a16="http://schemas.microsoft.com/office/drawing/2014/main" val="1876144489"/>
                    </a:ext>
                  </a:extLst>
                </a:gridCol>
                <a:gridCol w="444656">
                  <a:extLst>
                    <a:ext uri="{9D8B030D-6E8A-4147-A177-3AD203B41FA5}">
                      <a16:colId xmlns:a16="http://schemas.microsoft.com/office/drawing/2014/main" val="2354289511"/>
                    </a:ext>
                  </a:extLst>
                </a:gridCol>
                <a:gridCol w="2321383">
                  <a:extLst>
                    <a:ext uri="{9D8B030D-6E8A-4147-A177-3AD203B41FA5}">
                      <a16:colId xmlns:a16="http://schemas.microsoft.com/office/drawing/2014/main" val="1782101281"/>
                    </a:ext>
                  </a:extLst>
                </a:gridCol>
                <a:gridCol w="336958">
                  <a:extLst>
                    <a:ext uri="{9D8B030D-6E8A-4147-A177-3AD203B41FA5}">
                      <a16:colId xmlns:a16="http://schemas.microsoft.com/office/drawing/2014/main" val="4195438489"/>
                    </a:ext>
                  </a:extLst>
                </a:gridCol>
                <a:gridCol w="1476856">
                  <a:extLst>
                    <a:ext uri="{9D8B030D-6E8A-4147-A177-3AD203B41FA5}">
                      <a16:colId xmlns:a16="http://schemas.microsoft.com/office/drawing/2014/main" val="1193877703"/>
                    </a:ext>
                  </a:extLst>
                </a:gridCol>
              </a:tblGrid>
              <a:tr h="65535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45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تنتمي مجموعتنا الشمسية لمجرة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411185"/>
                  </a:ext>
                </a:extLst>
              </a:tr>
              <a:tr h="65535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زهرة الشمس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ب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درب التبانة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المذنب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العين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526786"/>
                  </a:ext>
                </a:extLst>
              </a:tr>
              <a:tr h="65535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46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أصغر كواكب المجموعة الشمسية: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531605"/>
                  </a:ext>
                </a:extLst>
              </a:tr>
              <a:tr h="65535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زحل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عطارد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المشتري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الأرض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172591"/>
                  </a:ext>
                </a:extLst>
              </a:tr>
              <a:tr h="65535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47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سبب تعاقب الليل والنهار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023610"/>
                  </a:ext>
                </a:extLst>
              </a:tr>
              <a:tr h="1966071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أ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دوران الأرض حول الشمس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ميل محور الأرض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دوران الأرض حول نفسها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ثبات ميل محور الأرض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7411268"/>
                  </a:ext>
                </a:extLst>
              </a:tr>
            </a:tbl>
          </a:graphicData>
        </a:graphic>
      </p:graphicFrame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0CAAF9B0-FA8E-E4EC-AD8C-18496897D34B}"/>
              </a:ext>
            </a:extLst>
          </p:cNvPr>
          <p:cNvCxnSpPr/>
          <p:nvPr/>
        </p:nvCxnSpPr>
        <p:spPr>
          <a:xfrm>
            <a:off x="5510150" y="1816925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A59AED4B-C931-C46D-9369-BDD9B3E76E26}"/>
              </a:ext>
            </a:extLst>
          </p:cNvPr>
          <p:cNvCxnSpPr/>
          <p:nvPr/>
        </p:nvCxnSpPr>
        <p:spPr>
          <a:xfrm>
            <a:off x="5620986" y="3135086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73A57F62-D330-1CF6-359E-565D517BE4C9}"/>
              </a:ext>
            </a:extLst>
          </p:cNvPr>
          <p:cNvCxnSpPr/>
          <p:nvPr/>
        </p:nvCxnSpPr>
        <p:spPr>
          <a:xfrm>
            <a:off x="2968831" y="5415148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42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D294224-8BBA-1293-35D2-223F40497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3C399E1-700C-7708-048A-9CA959B048C5}"/>
              </a:ext>
            </a:extLst>
          </p:cNvPr>
          <p:cNvSpPr/>
          <p:nvPr/>
        </p:nvSpPr>
        <p:spPr bwMode="auto">
          <a:xfrm>
            <a:off x="2600695" y="498764"/>
            <a:ext cx="8573985" cy="3515096"/>
          </a:xfrm>
          <a:prstGeom prst="roundRect">
            <a:avLst/>
          </a:prstGeom>
          <a:noFill/>
          <a:ln w="76200"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بوربوينت اختيار من متعدد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الصف الاول متوسط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الفصل الأول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الوحدة الثانية</a:t>
            </a:r>
          </a:p>
        </p:txBody>
      </p:sp>
    </p:spTree>
    <p:extLst>
      <p:ext uri="{BB962C8B-B14F-4D97-AF65-F5344CB8AC3E}">
        <p14:creationId xmlns:p14="http://schemas.microsoft.com/office/powerpoint/2010/main" val="2163301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EB332-9D51-7CE6-84B3-90E66DD9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2ECA125-81B3-AC15-212E-02361B8AD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"/>
            <a:ext cx="12192002" cy="6858000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F148408-3567-BC01-6AD8-B7D42A74A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126513"/>
              </p:ext>
            </p:extLst>
          </p:nvPr>
        </p:nvGraphicFramePr>
        <p:xfrm>
          <a:off x="700644" y="573977"/>
          <a:ext cx="10958811" cy="524493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690475">
                  <a:extLst>
                    <a:ext uri="{9D8B030D-6E8A-4147-A177-3AD203B41FA5}">
                      <a16:colId xmlns:a16="http://schemas.microsoft.com/office/drawing/2014/main" val="1887917555"/>
                    </a:ext>
                  </a:extLst>
                </a:gridCol>
                <a:gridCol w="3090946">
                  <a:extLst>
                    <a:ext uri="{9D8B030D-6E8A-4147-A177-3AD203B41FA5}">
                      <a16:colId xmlns:a16="http://schemas.microsoft.com/office/drawing/2014/main" val="3434921154"/>
                    </a:ext>
                  </a:extLst>
                </a:gridCol>
                <a:gridCol w="434550">
                  <a:extLst>
                    <a:ext uri="{9D8B030D-6E8A-4147-A177-3AD203B41FA5}">
                      <a16:colId xmlns:a16="http://schemas.microsoft.com/office/drawing/2014/main" val="3551643573"/>
                    </a:ext>
                  </a:extLst>
                </a:gridCol>
                <a:gridCol w="2259452">
                  <a:extLst>
                    <a:ext uri="{9D8B030D-6E8A-4147-A177-3AD203B41FA5}">
                      <a16:colId xmlns:a16="http://schemas.microsoft.com/office/drawing/2014/main" val="421555583"/>
                    </a:ext>
                  </a:extLst>
                </a:gridCol>
                <a:gridCol w="434550">
                  <a:extLst>
                    <a:ext uri="{9D8B030D-6E8A-4147-A177-3AD203B41FA5}">
                      <a16:colId xmlns:a16="http://schemas.microsoft.com/office/drawing/2014/main" val="896505663"/>
                    </a:ext>
                  </a:extLst>
                </a:gridCol>
                <a:gridCol w="2271987">
                  <a:extLst>
                    <a:ext uri="{9D8B030D-6E8A-4147-A177-3AD203B41FA5}">
                      <a16:colId xmlns:a16="http://schemas.microsoft.com/office/drawing/2014/main" val="3665701825"/>
                    </a:ext>
                  </a:extLst>
                </a:gridCol>
                <a:gridCol w="325913">
                  <a:extLst>
                    <a:ext uri="{9D8B030D-6E8A-4147-A177-3AD203B41FA5}">
                      <a16:colId xmlns:a16="http://schemas.microsoft.com/office/drawing/2014/main" val="878350895"/>
                    </a:ext>
                  </a:extLst>
                </a:gridCol>
                <a:gridCol w="1450938">
                  <a:extLst>
                    <a:ext uri="{9D8B030D-6E8A-4147-A177-3AD203B41FA5}">
                      <a16:colId xmlns:a16="http://schemas.microsoft.com/office/drawing/2014/main" val="2637024617"/>
                    </a:ext>
                  </a:extLst>
                </a:gridCol>
              </a:tblGrid>
              <a:tr h="492812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1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تفاعل المجموعات البشرية مع البيئات المحيطة بهم تسمى بـ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479173"/>
                  </a:ext>
                </a:extLst>
              </a:tr>
              <a:tr h="492812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الحضارة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القرون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ج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التاريخ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النهضة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453310"/>
                  </a:ext>
                </a:extLst>
              </a:tr>
              <a:tr h="492812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2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تقوم الحضارات على العديد من العوامل أهمها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11017"/>
                  </a:ext>
                </a:extLst>
              </a:tr>
              <a:tr h="915223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التضاريس والرياح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الموقع والتضاريس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المناخ والتربة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الصخور والرياح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496579"/>
                  </a:ext>
                </a:extLst>
              </a:tr>
              <a:tr h="492812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3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أقدم الحضارات التي نشأت في بلاد ما بين النهرين في العراق هي حضارة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884443"/>
                  </a:ext>
                </a:extLst>
              </a:tr>
              <a:tr h="492812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البابلية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المصرية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الصينية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بلاد الرافدين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309706"/>
                  </a:ext>
                </a:extLst>
              </a:tr>
              <a:tr h="492812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4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النظم السياسية في الإسلام نظام</a:t>
                      </a:r>
                      <a:r>
                        <a:rPr lang="en-US" sz="2400" b="1" dirty="0">
                          <a:effectLst/>
                        </a:rPr>
                        <a:t>: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258661"/>
                  </a:ext>
                </a:extLst>
              </a:tr>
              <a:tr h="1372835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أ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الإمارة والدواوين والبيعة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البيعة والشورى والوزارة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الجيش والعسس والشورى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الشرطة والبريد والخالفة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5753916"/>
                  </a:ext>
                </a:extLst>
              </a:tr>
            </a:tbl>
          </a:graphicData>
        </a:graphic>
      </p:graphicFrame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1B70FD09-D339-7A97-4CE5-435DCACDE1BF}"/>
              </a:ext>
            </a:extLst>
          </p:cNvPr>
          <p:cNvCxnSpPr/>
          <p:nvPr/>
        </p:nvCxnSpPr>
        <p:spPr>
          <a:xfrm>
            <a:off x="8597734" y="1496290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2BBE238B-1BFC-F8CF-DAC5-E46B297ACC6D}"/>
              </a:ext>
            </a:extLst>
          </p:cNvPr>
          <p:cNvCxnSpPr/>
          <p:nvPr/>
        </p:nvCxnSpPr>
        <p:spPr>
          <a:xfrm>
            <a:off x="5486399" y="2814452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AD6B741E-2C38-FA46-4985-A056B0D6C9AB}"/>
              </a:ext>
            </a:extLst>
          </p:cNvPr>
          <p:cNvCxnSpPr/>
          <p:nvPr/>
        </p:nvCxnSpPr>
        <p:spPr>
          <a:xfrm>
            <a:off x="8597734" y="3930732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90BEBBB4-1F6D-666C-631A-842DE9CDFBCA}"/>
              </a:ext>
            </a:extLst>
          </p:cNvPr>
          <p:cNvCxnSpPr/>
          <p:nvPr/>
        </p:nvCxnSpPr>
        <p:spPr>
          <a:xfrm>
            <a:off x="8692737" y="5486399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40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1C663-0B82-8785-3673-D37FBD04D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17FBB57-2E85-046D-5007-91E600059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"/>
            <a:ext cx="12192002" cy="6858000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9F30D5E4-EA45-5770-8F84-5D267A4B6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208033"/>
              </p:ext>
            </p:extLst>
          </p:nvPr>
        </p:nvGraphicFramePr>
        <p:xfrm>
          <a:off x="1009403" y="355965"/>
          <a:ext cx="10851933" cy="546294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06070">
                  <a:extLst>
                    <a:ext uri="{9D8B030D-6E8A-4147-A177-3AD203B41FA5}">
                      <a16:colId xmlns:a16="http://schemas.microsoft.com/office/drawing/2014/main" val="1880842792"/>
                    </a:ext>
                  </a:extLst>
                </a:gridCol>
                <a:gridCol w="3438473">
                  <a:extLst>
                    <a:ext uri="{9D8B030D-6E8A-4147-A177-3AD203B41FA5}">
                      <a16:colId xmlns:a16="http://schemas.microsoft.com/office/drawing/2014/main" val="672325155"/>
                    </a:ext>
                  </a:extLst>
                </a:gridCol>
                <a:gridCol w="430312">
                  <a:extLst>
                    <a:ext uri="{9D8B030D-6E8A-4147-A177-3AD203B41FA5}">
                      <a16:colId xmlns:a16="http://schemas.microsoft.com/office/drawing/2014/main" val="573144732"/>
                    </a:ext>
                  </a:extLst>
                </a:gridCol>
                <a:gridCol w="2237416">
                  <a:extLst>
                    <a:ext uri="{9D8B030D-6E8A-4147-A177-3AD203B41FA5}">
                      <a16:colId xmlns:a16="http://schemas.microsoft.com/office/drawing/2014/main" val="1705684085"/>
                    </a:ext>
                  </a:extLst>
                </a:gridCol>
                <a:gridCol w="430312">
                  <a:extLst>
                    <a:ext uri="{9D8B030D-6E8A-4147-A177-3AD203B41FA5}">
                      <a16:colId xmlns:a16="http://schemas.microsoft.com/office/drawing/2014/main" val="3297251334"/>
                    </a:ext>
                  </a:extLst>
                </a:gridCol>
                <a:gridCol w="2249829">
                  <a:extLst>
                    <a:ext uri="{9D8B030D-6E8A-4147-A177-3AD203B41FA5}">
                      <a16:colId xmlns:a16="http://schemas.microsoft.com/office/drawing/2014/main" val="3151744044"/>
                    </a:ext>
                  </a:extLst>
                </a:gridCol>
                <a:gridCol w="322734">
                  <a:extLst>
                    <a:ext uri="{9D8B030D-6E8A-4147-A177-3AD203B41FA5}">
                      <a16:colId xmlns:a16="http://schemas.microsoft.com/office/drawing/2014/main" val="3132920071"/>
                    </a:ext>
                  </a:extLst>
                </a:gridCol>
                <a:gridCol w="1436787">
                  <a:extLst>
                    <a:ext uri="{9D8B030D-6E8A-4147-A177-3AD203B41FA5}">
                      <a16:colId xmlns:a16="http://schemas.microsoft.com/office/drawing/2014/main" val="2636558605"/>
                    </a:ext>
                  </a:extLst>
                </a:gridCol>
              </a:tblGrid>
              <a:tr h="516765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5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000" b="1" dirty="0">
                          <a:effectLst/>
                        </a:rPr>
                        <a:t>يشمل النظام الإداري في الحضارة الإسلامية على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051344"/>
                  </a:ext>
                </a:extLst>
              </a:tr>
              <a:tr h="95970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أ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effectLst/>
                        </a:rPr>
                        <a:t>البيعة والوزارة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ب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effectLst/>
                        </a:rPr>
                        <a:t>الإمارة والجيش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ج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العلوم الشرعية والطبيعية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د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رصد النجوم والفلك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205298"/>
                  </a:ext>
                </a:extLst>
              </a:tr>
              <a:tr h="516765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6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000" b="1" dirty="0">
                          <a:effectLst/>
                        </a:rPr>
                        <a:t>اتسعت رقعة الدولة الإسلامية في عهد الخليفة عمر بن الخطاب فقسم الدولة إلى أقاليم إدارية كبرى وذلك من أجل</a:t>
                      </a:r>
                      <a:r>
                        <a:rPr lang="en-US" sz="2000" b="1" dirty="0">
                          <a:effectLst/>
                        </a:rPr>
                        <a:t>: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30948"/>
                  </a:ext>
                </a:extLst>
              </a:tr>
              <a:tr h="95970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أ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effectLst/>
                        </a:rPr>
                        <a:t>تفويض من الخليفة للوزير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ب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تنفيذ أوامر الخليفة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effectLst/>
                        </a:rPr>
                        <a:t>ج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سهولة الحكم و الإشراف عليها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د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الدفاع على الإسلام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594303"/>
                  </a:ext>
                </a:extLst>
              </a:tr>
              <a:tr h="516765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7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000" b="1" dirty="0">
                          <a:effectLst/>
                        </a:rPr>
                        <a:t>نشأة الدواوين في عهد الخليفة عمر بن الخطاب رضي الله عنه وذلك بسبب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320658"/>
                  </a:ext>
                </a:extLst>
              </a:tr>
              <a:tr h="95970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أ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effectLst/>
                        </a:rPr>
                        <a:t>المعاونة والمساعدة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ب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effectLst/>
                        </a:rPr>
                        <a:t>ضبط أحواله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ج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للاستكفاء والاستيلاء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د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للتنظيم والكفاءة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821967"/>
                  </a:ext>
                </a:extLst>
              </a:tr>
              <a:tr h="516765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8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000" b="1" dirty="0">
                          <a:effectLst/>
                        </a:rPr>
                        <a:t>المصدر الثاني للتشريع الإسلامي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880299"/>
                  </a:ext>
                </a:extLst>
              </a:tr>
              <a:tr h="516765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أ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التوحيد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ب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التفسير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ج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الحديث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د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effectLst/>
                        </a:rPr>
                        <a:t>الفقه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8700510"/>
                  </a:ext>
                </a:extLst>
              </a:tr>
            </a:tbl>
          </a:graphicData>
        </a:graphic>
      </p:graphicFrame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99A624D7-0934-FDFF-4C55-73A4800BB3B0}"/>
              </a:ext>
            </a:extLst>
          </p:cNvPr>
          <p:cNvCxnSpPr/>
          <p:nvPr/>
        </p:nvCxnSpPr>
        <p:spPr>
          <a:xfrm>
            <a:off x="9072747" y="1638794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D8E725C4-6171-135B-DE77-E11A2E069967}"/>
              </a:ext>
            </a:extLst>
          </p:cNvPr>
          <p:cNvCxnSpPr/>
          <p:nvPr/>
        </p:nvCxnSpPr>
        <p:spPr>
          <a:xfrm>
            <a:off x="3123210" y="3170711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BD164311-EA3A-5B56-D3B7-C4E06068F6B2}"/>
              </a:ext>
            </a:extLst>
          </p:cNvPr>
          <p:cNvCxnSpPr>
            <a:cxnSpLocks/>
          </p:cNvCxnSpPr>
          <p:nvPr/>
        </p:nvCxnSpPr>
        <p:spPr>
          <a:xfrm>
            <a:off x="1175657" y="4655128"/>
            <a:ext cx="11637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30386303-CFDF-0689-EB06-930D1D300564}"/>
              </a:ext>
            </a:extLst>
          </p:cNvPr>
          <p:cNvCxnSpPr/>
          <p:nvPr/>
        </p:nvCxnSpPr>
        <p:spPr>
          <a:xfrm>
            <a:off x="3123210" y="5771406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80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E5187-B591-ABE8-84B3-9A8CD7300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DDD7F6-0D6B-5F0B-FB71-96842551A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"/>
            <a:ext cx="12192002" cy="6858000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343E1E13-8593-9895-A442-6F42FC821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75970"/>
              </p:ext>
            </p:extLst>
          </p:nvPr>
        </p:nvGraphicFramePr>
        <p:xfrm>
          <a:off x="748145" y="557744"/>
          <a:ext cx="11041937" cy="5284915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695713">
                  <a:extLst>
                    <a:ext uri="{9D8B030D-6E8A-4147-A177-3AD203B41FA5}">
                      <a16:colId xmlns:a16="http://schemas.microsoft.com/office/drawing/2014/main" val="1592861148"/>
                    </a:ext>
                  </a:extLst>
                </a:gridCol>
                <a:gridCol w="3114392">
                  <a:extLst>
                    <a:ext uri="{9D8B030D-6E8A-4147-A177-3AD203B41FA5}">
                      <a16:colId xmlns:a16="http://schemas.microsoft.com/office/drawing/2014/main" val="3629112062"/>
                    </a:ext>
                  </a:extLst>
                </a:gridCol>
                <a:gridCol w="437846">
                  <a:extLst>
                    <a:ext uri="{9D8B030D-6E8A-4147-A177-3AD203B41FA5}">
                      <a16:colId xmlns:a16="http://schemas.microsoft.com/office/drawing/2014/main" val="381303031"/>
                    </a:ext>
                  </a:extLst>
                </a:gridCol>
                <a:gridCol w="2276590">
                  <a:extLst>
                    <a:ext uri="{9D8B030D-6E8A-4147-A177-3AD203B41FA5}">
                      <a16:colId xmlns:a16="http://schemas.microsoft.com/office/drawing/2014/main" val="2118279859"/>
                    </a:ext>
                  </a:extLst>
                </a:gridCol>
                <a:gridCol w="437846">
                  <a:extLst>
                    <a:ext uri="{9D8B030D-6E8A-4147-A177-3AD203B41FA5}">
                      <a16:colId xmlns:a16="http://schemas.microsoft.com/office/drawing/2014/main" val="3864721292"/>
                    </a:ext>
                  </a:extLst>
                </a:gridCol>
                <a:gridCol w="2289221">
                  <a:extLst>
                    <a:ext uri="{9D8B030D-6E8A-4147-A177-3AD203B41FA5}">
                      <a16:colId xmlns:a16="http://schemas.microsoft.com/office/drawing/2014/main" val="3304598708"/>
                    </a:ext>
                  </a:extLst>
                </a:gridCol>
                <a:gridCol w="328385">
                  <a:extLst>
                    <a:ext uri="{9D8B030D-6E8A-4147-A177-3AD203B41FA5}">
                      <a16:colId xmlns:a16="http://schemas.microsoft.com/office/drawing/2014/main" val="4029688788"/>
                    </a:ext>
                  </a:extLst>
                </a:gridCol>
                <a:gridCol w="1461944">
                  <a:extLst>
                    <a:ext uri="{9D8B030D-6E8A-4147-A177-3AD203B41FA5}">
                      <a16:colId xmlns:a16="http://schemas.microsoft.com/office/drawing/2014/main" val="3285991943"/>
                    </a:ext>
                  </a:extLst>
                </a:gridCol>
              </a:tblGrid>
              <a:tr h="55630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9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تميزت الفنون الإسلامية بعدة مميزات أهمها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212125"/>
                  </a:ext>
                </a:extLst>
              </a:tr>
              <a:tr h="1033141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أ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الارتباط بالدين الإسلامي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ب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تنوع الأغراض العسكرية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تطور القطاع الاقتصادي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نشأة القرى حول القالع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524796"/>
                  </a:ext>
                </a:extLst>
              </a:tr>
              <a:tr h="55630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10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بناء المدن الإسلامية بسبب أغراض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361104"/>
                  </a:ext>
                </a:extLst>
              </a:tr>
              <a:tr h="1033141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أ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علميه وحضارية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اجتماعية وثقافية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سياسية وتجارية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دينية وعسكرية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712818"/>
                  </a:ext>
                </a:extLst>
              </a:tr>
              <a:tr h="55630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11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اهتمام المسلمين بالزراعة بسبب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159851"/>
                  </a:ext>
                </a:extLst>
              </a:tr>
              <a:tr h="1549712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أ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ضعف الأمن والأمان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كثرة الثروات وتنوعها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المصدر الأول للإنسان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تنوع المستوى المعيشي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254504"/>
                  </a:ext>
                </a:extLst>
              </a:tr>
            </a:tbl>
          </a:graphicData>
        </a:graphic>
      </p:graphicFrame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01339BE3-E541-1260-F88A-5B79FFA793DB}"/>
              </a:ext>
            </a:extLst>
          </p:cNvPr>
          <p:cNvCxnSpPr/>
          <p:nvPr/>
        </p:nvCxnSpPr>
        <p:spPr>
          <a:xfrm>
            <a:off x="8740238" y="1923802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20F81D81-55FE-580F-B5FD-449CC4CE98BF}"/>
              </a:ext>
            </a:extLst>
          </p:cNvPr>
          <p:cNvCxnSpPr/>
          <p:nvPr/>
        </p:nvCxnSpPr>
        <p:spPr>
          <a:xfrm>
            <a:off x="2802576" y="3538846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77FD2A8C-AA5E-A6FF-CE67-158D64B58921}"/>
              </a:ext>
            </a:extLst>
          </p:cNvPr>
          <p:cNvCxnSpPr>
            <a:cxnSpLocks/>
          </p:cNvCxnSpPr>
          <p:nvPr/>
        </p:nvCxnSpPr>
        <p:spPr>
          <a:xfrm>
            <a:off x="902525" y="5747656"/>
            <a:ext cx="133003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26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CBAFB-4F57-5B8A-99DF-A348D8EB1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063ED6D-F4CD-3095-8F5B-F749AC433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"/>
            <a:ext cx="12192002" cy="6858000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19C566A0-F7C0-0205-B58F-794386CA2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740510"/>
              </p:ext>
            </p:extLst>
          </p:nvPr>
        </p:nvGraphicFramePr>
        <p:xfrm>
          <a:off x="712520" y="319942"/>
          <a:ext cx="10998246" cy="573500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670178">
                  <a:extLst>
                    <a:ext uri="{9D8B030D-6E8A-4147-A177-3AD203B41FA5}">
                      <a16:colId xmlns:a16="http://schemas.microsoft.com/office/drawing/2014/main" val="1568896116"/>
                    </a:ext>
                  </a:extLst>
                </a:gridCol>
                <a:gridCol w="2982291">
                  <a:extLst>
                    <a:ext uri="{9D8B030D-6E8A-4147-A177-3AD203B41FA5}">
                      <a16:colId xmlns:a16="http://schemas.microsoft.com/office/drawing/2014/main" val="2293557302"/>
                    </a:ext>
                  </a:extLst>
                </a:gridCol>
                <a:gridCol w="430380">
                  <a:extLst>
                    <a:ext uri="{9D8B030D-6E8A-4147-A177-3AD203B41FA5}">
                      <a16:colId xmlns:a16="http://schemas.microsoft.com/office/drawing/2014/main" val="2358279651"/>
                    </a:ext>
                  </a:extLst>
                </a:gridCol>
                <a:gridCol w="2139333">
                  <a:extLst>
                    <a:ext uri="{9D8B030D-6E8A-4147-A177-3AD203B41FA5}">
                      <a16:colId xmlns:a16="http://schemas.microsoft.com/office/drawing/2014/main" val="3627953041"/>
                    </a:ext>
                  </a:extLst>
                </a:gridCol>
                <a:gridCol w="408390">
                  <a:extLst>
                    <a:ext uri="{9D8B030D-6E8A-4147-A177-3AD203B41FA5}">
                      <a16:colId xmlns:a16="http://schemas.microsoft.com/office/drawing/2014/main" val="3469132590"/>
                    </a:ext>
                  </a:extLst>
                </a:gridCol>
                <a:gridCol w="2447196">
                  <a:extLst>
                    <a:ext uri="{9D8B030D-6E8A-4147-A177-3AD203B41FA5}">
                      <a16:colId xmlns:a16="http://schemas.microsoft.com/office/drawing/2014/main" val="1270385115"/>
                    </a:ext>
                  </a:extLst>
                </a:gridCol>
                <a:gridCol w="400012">
                  <a:extLst>
                    <a:ext uri="{9D8B030D-6E8A-4147-A177-3AD203B41FA5}">
                      <a16:colId xmlns:a16="http://schemas.microsoft.com/office/drawing/2014/main" val="1526020283"/>
                    </a:ext>
                  </a:extLst>
                </a:gridCol>
                <a:gridCol w="1520466">
                  <a:extLst>
                    <a:ext uri="{9D8B030D-6E8A-4147-A177-3AD203B41FA5}">
                      <a16:colId xmlns:a16="http://schemas.microsoft.com/office/drawing/2014/main" val="3806845302"/>
                    </a:ext>
                  </a:extLst>
                </a:gridCol>
              </a:tblGrid>
              <a:tr h="679949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1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أكبر قارات العالم مساحة قارة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594691"/>
                  </a:ext>
                </a:extLst>
              </a:tr>
              <a:tr h="679949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أ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آسيا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ب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أستراليا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ج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أفريقيا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د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أوروبا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762193"/>
                  </a:ext>
                </a:extLst>
              </a:tr>
              <a:tr h="679949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2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EG" sz="3200" b="1" dirty="0">
                          <a:effectLst/>
                        </a:rPr>
                        <a:t>خط الطول الرئيسي هو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488399"/>
                  </a:ext>
                </a:extLst>
              </a:tr>
              <a:tr h="679949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أ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جرينتش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ب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السرطان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ج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الجدي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د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الاستواء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075874"/>
                  </a:ext>
                </a:extLst>
              </a:tr>
              <a:tr h="679949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3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يبلغ عدد دوائر العرض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933548"/>
                  </a:ext>
                </a:extLst>
              </a:tr>
              <a:tr h="679949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أ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360 دائرة 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ب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180 دائرة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ج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150 دائرة 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د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120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950329"/>
                  </a:ext>
                </a:extLst>
              </a:tr>
              <a:tr h="679949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4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يحدث فصل الصيف في شمال الكرة الأرضية عندما تتعامد اشعة الشمس على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74324"/>
                  </a:ext>
                </a:extLst>
              </a:tr>
              <a:tr h="679949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أ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مدار السرطان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ب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مدار الجدي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ج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خط الاستواء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د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خط جرينتش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4917973"/>
                  </a:ext>
                </a:extLst>
              </a:tr>
            </a:tbl>
          </a:graphicData>
        </a:graphic>
      </p:graphicFrame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7D775278-4707-BCFE-11BB-2E875DCB0C46}"/>
              </a:ext>
            </a:extLst>
          </p:cNvPr>
          <p:cNvCxnSpPr/>
          <p:nvPr/>
        </p:nvCxnSpPr>
        <p:spPr>
          <a:xfrm>
            <a:off x="8740239" y="1579418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98372743-06FB-7302-235B-46B7B43B7E3E}"/>
              </a:ext>
            </a:extLst>
          </p:cNvPr>
          <p:cNvCxnSpPr/>
          <p:nvPr/>
        </p:nvCxnSpPr>
        <p:spPr>
          <a:xfrm>
            <a:off x="8621486" y="2968831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B13733A-8E22-6F35-76C6-1B340A99CE69}"/>
              </a:ext>
            </a:extLst>
          </p:cNvPr>
          <p:cNvCxnSpPr/>
          <p:nvPr/>
        </p:nvCxnSpPr>
        <p:spPr>
          <a:xfrm>
            <a:off x="5676405" y="4322618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208735B6-425F-8018-A67C-46459131F813}"/>
              </a:ext>
            </a:extLst>
          </p:cNvPr>
          <p:cNvCxnSpPr/>
          <p:nvPr/>
        </p:nvCxnSpPr>
        <p:spPr>
          <a:xfrm>
            <a:off x="8740239" y="5818909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84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F5556-4B52-4BFD-1C4C-50376EF30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8EB5242-DF1E-878E-67F2-A2631AD7C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"/>
            <a:ext cx="12192002" cy="6858000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192E8CA-D80E-52A4-69CA-1F4188F94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127559"/>
              </p:ext>
            </p:extLst>
          </p:nvPr>
        </p:nvGraphicFramePr>
        <p:xfrm>
          <a:off x="748146" y="435926"/>
          <a:ext cx="10970686" cy="5442362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691223">
                  <a:extLst>
                    <a:ext uri="{9D8B030D-6E8A-4147-A177-3AD203B41FA5}">
                      <a16:colId xmlns:a16="http://schemas.microsoft.com/office/drawing/2014/main" val="208222364"/>
                    </a:ext>
                  </a:extLst>
                </a:gridCol>
                <a:gridCol w="3094296">
                  <a:extLst>
                    <a:ext uri="{9D8B030D-6E8A-4147-A177-3AD203B41FA5}">
                      <a16:colId xmlns:a16="http://schemas.microsoft.com/office/drawing/2014/main" val="3692294015"/>
                    </a:ext>
                  </a:extLst>
                </a:gridCol>
                <a:gridCol w="435021">
                  <a:extLst>
                    <a:ext uri="{9D8B030D-6E8A-4147-A177-3AD203B41FA5}">
                      <a16:colId xmlns:a16="http://schemas.microsoft.com/office/drawing/2014/main" val="2352505250"/>
                    </a:ext>
                  </a:extLst>
                </a:gridCol>
                <a:gridCol w="2261900">
                  <a:extLst>
                    <a:ext uri="{9D8B030D-6E8A-4147-A177-3AD203B41FA5}">
                      <a16:colId xmlns:a16="http://schemas.microsoft.com/office/drawing/2014/main" val="3919301222"/>
                    </a:ext>
                  </a:extLst>
                </a:gridCol>
                <a:gridCol w="435021">
                  <a:extLst>
                    <a:ext uri="{9D8B030D-6E8A-4147-A177-3AD203B41FA5}">
                      <a16:colId xmlns:a16="http://schemas.microsoft.com/office/drawing/2014/main" val="181855283"/>
                    </a:ext>
                  </a:extLst>
                </a:gridCol>
                <a:gridCol w="2274449">
                  <a:extLst>
                    <a:ext uri="{9D8B030D-6E8A-4147-A177-3AD203B41FA5}">
                      <a16:colId xmlns:a16="http://schemas.microsoft.com/office/drawing/2014/main" val="1320600706"/>
                    </a:ext>
                  </a:extLst>
                </a:gridCol>
                <a:gridCol w="326266">
                  <a:extLst>
                    <a:ext uri="{9D8B030D-6E8A-4147-A177-3AD203B41FA5}">
                      <a16:colId xmlns:a16="http://schemas.microsoft.com/office/drawing/2014/main" val="898773560"/>
                    </a:ext>
                  </a:extLst>
                </a:gridCol>
                <a:gridCol w="1452510">
                  <a:extLst>
                    <a:ext uri="{9D8B030D-6E8A-4147-A177-3AD203B41FA5}">
                      <a16:colId xmlns:a16="http://schemas.microsoft.com/office/drawing/2014/main" val="797131324"/>
                    </a:ext>
                  </a:extLst>
                </a:gridCol>
              </a:tblGrid>
              <a:tr h="464592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10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ازدهار التجارة في الدولة الإسلامية بسبب</a:t>
                      </a:r>
                      <a:r>
                        <a:rPr lang="en-US" sz="2400" b="1" dirty="0">
                          <a:effectLst/>
                        </a:rPr>
                        <a:t>: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600486"/>
                  </a:ext>
                </a:extLst>
              </a:tr>
              <a:tr h="862813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اكتمال رقي الدولة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تنوع المحاصيل الزراعية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اختلاف المناخ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بعدها عن البحار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085431"/>
                  </a:ext>
                </a:extLst>
              </a:tr>
              <a:tr h="464592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12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تعد صناعة الأدوية من الصناعات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461666"/>
                  </a:ext>
                </a:extLst>
              </a:tr>
              <a:tr h="464592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الغذائية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الكيميائية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الزجاجية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المعدنية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163065"/>
                  </a:ext>
                </a:extLst>
              </a:tr>
              <a:tr h="464592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13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عرفت الكتابة الهيروغليفية في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430982"/>
                  </a:ext>
                </a:extLst>
              </a:tr>
              <a:tr h="464592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السودان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مصر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النيجر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السينغال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581211"/>
                  </a:ext>
                </a:extLst>
              </a:tr>
              <a:tr h="464592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14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الحضارة السابقة التي استفاد منها المسلمون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894679"/>
                  </a:ext>
                </a:extLst>
              </a:tr>
              <a:tr h="464592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كلدة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العموريين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الفارسية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السومريين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685809"/>
                  </a:ext>
                </a:extLst>
              </a:tr>
              <a:tr h="862813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15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استفاد الأوروبيون من التحسينات التي أدخلها المسلمون على الملاحة البحرية </a:t>
                      </a:r>
                    </a:p>
                    <a:p>
                      <a:pPr algn="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كاستعمال البوصلة و----------- في تعيين الاتجاه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34540"/>
                  </a:ext>
                </a:extLst>
              </a:tr>
              <a:tr h="464592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أ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الموقع الجغرافي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حركة الشمس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ج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الخط الزمني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الإسطرلاب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8749258"/>
                  </a:ext>
                </a:extLst>
              </a:tr>
            </a:tbl>
          </a:graphicData>
        </a:graphic>
      </p:graphicFrame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765FACD2-B3A9-26D4-6CC8-E9F3E9CDB1A8}"/>
              </a:ext>
            </a:extLst>
          </p:cNvPr>
          <p:cNvCxnSpPr/>
          <p:nvPr/>
        </p:nvCxnSpPr>
        <p:spPr>
          <a:xfrm>
            <a:off x="5581402" y="1745672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4B54AE7B-092D-E0E6-D9FA-DAD2AD6FE7A2}"/>
              </a:ext>
            </a:extLst>
          </p:cNvPr>
          <p:cNvCxnSpPr/>
          <p:nvPr/>
        </p:nvCxnSpPr>
        <p:spPr>
          <a:xfrm>
            <a:off x="5581402" y="2683823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47C85220-75E9-517B-60B4-FF26A4323143}"/>
              </a:ext>
            </a:extLst>
          </p:cNvPr>
          <p:cNvCxnSpPr/>
          <p:nvPr/>
        </p:nvCxnSpPr>
        <p:spPr>
          <a:xfrm>
            <a:off x="5581402" y="3610098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C1F75724-B3FA-2946-F2FA-B5568BE0AF97}"/>
              </a:ext>
            </a:extLst>
          </p:cNvPr>
          <p:cNvCxnSpPr/>
          <p:nvPr/>
        </p:nvCxnSpPr>
        <p:spPr>
          <a:xfrm>
            <a:off x="2933204" y="4512623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5C5D8F9B-E25C-89A3-07F8-4F6F7D0748BF}"/>
              </a:ext>
            </a:extLst>
          </p:cNvPr>
          <p:cNvCxnSpPr>
            <a:cxnSpLocks/>
          </p:cNvCxnSpPr>
          <p:nvPr/>
        </p:nvCxnSpPr>
        <p:spPr>
          <a:xfrm>
            <a:off x="866899" y="5866412"/>
            <a:ext cx="12587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0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31DD2-06B7-C75E-E7AD-EFD96E639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8F68481-DE73-9E79-85FE-D97F7FB0A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"/>
            <a:ext cx="12192002" cy="6858000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3C047AF5-0720-E1C7-031F-D53E413C0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693367"/>
              </p:ext>
            </p:extLst>
          </p:nvPr>
        </p:nvGraphicFramePr>
        <p:xfrm>
          <a:off x="712519" y="493553"/>
          <a:ext cx="11006942" cy="5360982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587228">
                  <a:extLst>
                    <a:ext uri="{9D8B030D-6E8A-4147-A177-3AD203B41FA5}">
                      <a16:colId xmlns:a16="http://schemas.microsoft.com/office/drawing/2014/main" val="2791774256"/>
                    </a:ext>
                  </a:extLst>
                </a:gridCol>
                <a:gridCol w="3142192">
                  <a:extLst>
                    <a:ext uri="{9D8B030D-6E8A-4147-A177-3AD203B41FA5}">
                      <a16:colId xmlns:a16="http://schemas.microsoft.com/office/drawing/2014/main" val="738335950"/>
                    </a:ext>
                  </a:extLst>
                </a:gridCol>
                <a:gridCol w="383245">
                  <a:extLst>
                    <a:ext uri="{9D8B030D-6E8A-4147-A177-3AD203B41FA5}">
                      <a16:colId xmlns:a16="http://schemas.microsoft.com/office/drawing/2014/main" val="182393887"/>
                    </a:ext>
                  </a:extLst>
                </a:gridCol>
                <a:gridCol w="2282982">
                  <a:extLst>
                    <a:ext uri="{9D8B030D-6E8A-4147-A177-3AD203B41FA5}">
                      <a16:colId xmlns:a16="http://schemas.microsoft.com/office/drawing/2014/main" val="3469155045"/>
                    </a:ext>
                  </a:extLst>
                </a:gridCol>
                <a:gridCol w="365731">
                  <a:extLst>
                    <a:ext uri="{9D8B030D-6E8A-4147-A177-3AD203B41FA5}">
                      <a16:colId xmlns:a16="http://schemas.microsoft.com/office/drawing/2014/main" val="713712941"/>
                    </a:ext>
                  </a:extLst>
                </a:gridCol>
                <a:gridCol w="2304617">
                  <a:extLst>
                    <a:ext uri="{9D8B030D-6E8A-4147-A177-3AD203B41FA5}">
                      <a16:colId xmlns:a16="http://schemas.microsoft.com/office/drawing/2014/main" val="3327295394"/>
                    </a:ext>
                  </a:extLst>
                </a:gridCol>
                <a:gridCol w="311128">
                  <a:extLst>
                    <a:ext uri="{9D8B030D-6E8A-4147-A177-3AD203B41FA5}">
                      <a16:colId xmlns:a16="http://schemas.microsoft.com/office/drawing/2014/main" val="2731606002"/>
                    </a:ext>
                  </a:extLst>
                </a:gridCol>
                <a:gridCol w="1629819">
                  <a:extLst>
                    <a:ext uri="{9D8B030D-6E8A-4147-A177-3AD203B41FA5}">
                      <a16:colId xmlns:a16="http://schemas.microsoft.com/office/drawing/2014/main" val="3721015660"/>
                    </a:ext>
                  </a:extLst>
                </a:gridCol>
              </a:tblGrid>
              <a:tr h="60043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16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3600" b="1" dirty="0">
                          <a:effectLst/>
                        </a:rPr>
                        <a:t>تشمل العلوم الطبيعية علم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122613"/>
                  </a:ext>
                </a:extLst>
              </a:tr>
              <a:tr h="120086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600" b="1" dirty="0">
                          <a:effectLst/>
                        </a:rPr>
                        <a:t>الأدب والنحو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600" b="1" dirty="0">
                          <a:effectLst/>
                        </a:rPr>
                        <a:t>ب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600" b="1">
                          <a:effectLst/>
                        </a:rPr>
                        <a:t>التفسير والفقه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600" b="1">
                          <a:effectLst/>
                        </a:rPr>
                        <a:t>ج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600" b="1">
                          <a:effectLst/>
                        </a:rPr>
                        <a:t>الفيزياء والكيمياء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600" b="1">
                          <a:effectLst/>
                        </a:rPr>
                        <a:t>د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600" b="1">
                          <a:effectLst/>
                        </a:rPr>
                        <a:t>الحاسب والرياضة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367596"/>
                  </a:ext>
                </a:extLst>
              </a:tr>
              <a:tr h="60043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17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3600" b="1" dirty="0">
                          <a:effectLst/>
                        </a:rPr>
                        <a:t>أشهر المساجد التي بناها المسلمون مسجد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710594"/>
                  </a:ext>
                </a:extLst>
              </a:tr>
              <a:tr h="60043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600" b="1" dirty="0">
                          <a:effectLst/>
                        </a:rPr>
                        <a:t>عكا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600" b="1">
                          <a:effectLst/>
                        </a:rPr>
                        <a:t>ب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600" b="1">
                          <a:effectLst/>
                        </a:rPr>
                        <a:t>الحصن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600" b="1">
                          <a:effectLst/>
                        </a:rPr>
                        <a:t>ج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600" b="1" dirty="0" err="1">
                          <a:effectLst/>
                        </a:rPr>
                        <a:t>الريض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600" b="1">
                          <a:effectLst/>
                        </a:rPr>
                        <a:t>د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600" b="1">
                          <a:effectLst/>
                        </a:rPr>
                        <a:t>قرطبة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709892"/>
                  </a:ext>
                </a:extLst>
              </a:tr>
              <a:tr h="57898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18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أول الشعوب التي سكنت جنوب العراق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295129"/>
                  </a:ext>
                </a:extLst>
              </a:tr>
              <a:tr h="60043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الأكاديون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600" b="1">
                          <a:effectLst/>
                        </a:rPr>
                        <a:t>ب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الكلدانيون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600" b="1">
                          <a:effectLst/>
                        </a:rPr>
                        <a:t>ج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الآشوريون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600" b="1">
                          <a:effectLst/>
                        </a:rPr>
                        <a:t>د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السومريون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503459"/>
                  </a:ext>
                </a:extLst>
              </a:tr>
              <a:tr h="57898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19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انتهى العصر الفرعوني على يد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895340"/>
                  </a:ext>
                </a:extLst>
              </a:tr>
              <a:tr h="60043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أ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السومريون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600" b="1">
                          <a:effectLst/>
                        </a:rPr>
                        <a:t>ب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الفرس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600" b="1">
                          <a:effectLst/>
                        </a:rPr>
                        <a:t>ج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الرومان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600" b="1">
                          <a:effectLst/>
                        </a:rPr>
                        <a:t>د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العرب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1377360"/>
                  </a:ext>
                </a:extLst>
              </a:tr>
            </a:tbl>
          </a:graphicData>
        </a:graphic>
      </p:graphicFrame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78F75E62-72FA-BBB7-4847-793FF2713442}"/>
              </a:ext>
            </a:extLst>
          </p:cNvPr>
          <p:cNvCxnSpPr/>
          <p:nvPr/>
        </p:nvCxnSpPr>
        <p:spPr>
          <a:xfrm>
            <a:off x="3087584" y="2280062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835E3B0A-276B-2912-FA7F-4C5909E64BB6}"/>
              </a:ext>
            </a:extLst>
          </p:cNvPr>
          <p:cNvCxnSpPr>
            <a:cxnSpLocks/>
          </p:cNvCxnSpPr>
          <p:nvPr/>
        </p:nvCxnSpPr>
        <p:spPr>
          <a:xfrm>
            <a:off x="843148" y="3515096"/>
            <a:ext cx="14725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13028247-2ED0-B68A-A780-755F5864A98F}"/>
              </a:ext>
            </a:extLst>
          </p:cNvPr>
          <p:cNvCxnSpPr/>
          <p:nvPr/>
        </p:nvCxnSpPr>
        <p:spPr>
          <a:xfrm>
            <a:off x="5795157" y="4643252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2A58DC1-3609-67C1-A665-3D68B4C1FA20}"/>
              </a:ext>
            </a:extLst>
          </p:cNvPr>
          <p:cNvCxnSpPr/>
          <p:nvPr/>
        </p:nvCxnSpPr>
        <p:spPr>
          <a:xfrm>
            <a:off x="8573984" y="5854535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37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1D234-2DC1-5260-C7C3-3C142495F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F2F2A87-D6E9-4A67-D387-245F242A7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"/>
            <a:ext cx="12192002" cy="6858000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4CF01568-B801-135F-8E1A-C13C6D963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057003"/>
              </p:ext>
            </p:extLst>
          </p:nvPr>
        </p:nvGraphicFramePr>
        <p:xfrm>
          <a:off x="771896" y="463486"/>
          <a:ext cx="11125695" cy="5607979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593564">
                  <a:extLst>
                    <a:ext uri="{9D8B030D-6E8A-4147-A177-3AD203B41FA5}">
                      <a16:colId xmlns:a16="http://schemas.microsoft.com/office/drawing/2014/main" val="1410980538"/>
                    </a:ext>
                  </a:extLst>
                </a:gridCol>
                <a:gridCol w="3176092">
                  <a:extLst>
                    <a:ext uri="{9D8B030D-6E8A-4147-A177-3AD203B41FA5}">
                      <a16:colId xmlns:a16="http://schemas.microsoft.com/office/drawing/2014/main" val="2136770932"/>
                    </a:ext>
                  </a:extLst>
                </a:gridCol>
                <a:gridCol w="387380">
                  <a:extLst>
                    <a:ext uri="{9D8B030D-6E8A-4147-A177-3AD203B41FA5}">
                      <a16:colId xmlns:a16="http://schemas.microsoft.com/office/drawing/2014/main" val="4179373517"/>
                    </a:ext>
                  </a:extLst>
                </a:gridCol>
                <a:gridCol w="2307613">
                  <a:extLst>
                    <a:ext uri="{9D8B030D-6E8A-4147-A177-3AD203B41FA5}">
                      <a16:colId xmlns:a16="http://schemas.microsoft.com/office/drawing/2014/main" val="1298720936"/>
                    </a:ext>
                  </a:extLst>
                </a:gridCol>
                <a:gridCol w="369677">
                  <a:extLst>
                    <a:ext uri="{9D8B030D-6E8A-4147-A177-3AD203B41FA5}">
                      <a16:colId xmlns:a16="http://schemas.microsoft.com/office/drawing/2014/main" val="722547234"/>
                    </a:ext>
                  </a:extLst>
                </a:gridCol>
                <a:gridCol w="2329481">
                  <a:extLst>
                    <a:ext uri="{9D8B030D-6E8A-4147-A177-3AD203B41FA5}">
                      <a16:colId xmlns:a16="http://schemas.microsoft.com/office/drawing/2014/main" val="858143461"/>
                    </a:ext>
                  </a:extLst>
                </a:gridCol>
                <a:gridCol w="314485">
                  <a:extLst>
                    <a:ext uri="{9D8B030D-6E8A-4147-A177-3AD203B41FA5}">
                      <a16:colId xmlns:a16="http://schemas.microsoft.com/office/drawing/2014/main" val="2952743492"/>
                    </a:ext>
                  </a:extLst>
                </a:gridCol>
                <a:gridCol w="1647403">
                  <a:extLst>
                    <a:ext uri="{9D8B030D-6E8A-4147-A177-3AD203B41FA5}">
                      <a16:colId xmlns:a16="http://schemas.microsoft.com/office/drawing/2014/main" val="3471940298"/>
                    </a:ext>
                  </a:extLst>
                </a:gridCol>
              </a:tblGrid>
              <a:tr h="446113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20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قامت حضارة بلاد الرافدين على ضفاف نهري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201383"/>
                  </a:ext>
                </a:extLst>
              </a:tr>
              <a:tr h="89222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دجلة والفرات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النيل الابيض والأزرق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الأصفر ومنطقة اليانغتسي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سيحون وجيحون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754053"/>
                  </a:ext>
                </a:extLst>
              </a:tr>
              <a:tr h="446113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21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من النظم السياسية في الإسلام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776924"/>
                  </a:ext>
                </a:extLst>
              </a:tr>
              <a:tr h="46263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الوزارة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الإمارة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الشرطة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القضاء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875809"/>
                  </a:ext>
                </a:extLst>
              </a:tr>
              <a:tr h="446113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22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تعني المعاونة في تحمل أعباء الحكم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711778"/>
                  </a:ext>
                </a:extLst>
              </a:tr>
              <a:tr h="46263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الخلافة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الوزارة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البيعة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الدواوين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026414"/>
                  </a:ext>
                </a:extLst>
              </a:tr>
              <a:tr h="446113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23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العناية بتوفير وسائل الري ببناء السدود وإقامة الجسور من مظاهر العناية بـ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904314"/>
                  </a:ext>
                </a:extLst>
              </a:tr>
              <a:tr h="46263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الزراعة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الصناعة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التجارة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السياحة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379805"/>
                  </a:ext>
                </a:extLst>
              </a:tr>
              <a:tr h="446113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24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تحول الجيش الإسلامي إلى جيش نظامي في عهد الخليفة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434582"/>
                  </a:ext>
                </a:extLst>
              </a:tr>
              <a:tr h="89222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أ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عثمان بن عفان </a:t>
                      </a:r>
                      <a:r>
                        <a:rPr lang="ar-SA" sz="1400" b="1" dirty="0">
                          <a:effectLst/>
                        </a:rPr>
                        <a:t>رضي الله عنه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0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</a:endParaRPr>
                    </a:p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علي بن أبي طالب رضي الله عنه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عمر بن الخطاب رضي الله عنه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أبو بكر الصديق رضي الله عنه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3630016"/>
                  </a:ext>
                </a:extLst>
              </a:tr>
            </a:tbl>
          </a:graphicData>
        </a:graphic>
      </p:graphicFrame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ECD1FA40-C1C4-9434-C61E-D47B046C8102}"/>
              </a:ext>
            </a:extLst>
          </p:cNvPr>
          <p:cNvCxnSpPr/>
          <p:nvPr/>
        </p:nvCxnSpPr>
        <p:spPr>
          <a:xfrm>
            <a:off x="8930243" y="1626919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74B41876-7D1F-696A-013A-8844181B9B32}"/>
              </a:ext>
            </a:extLst>
          </p:cNvPr>
          <p:cNvCxnSpPr/>
          <p:nvPr/>
        </p:nvCxnSpPr>
        <p:spPr>
          <a:xfrm>
            <a:off x="8835240" y="2683823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91851E13-7E12-0311-1C73-D6852CC319F8}"/>
              </a:ext>
            </a:extLst>
          </p:cNvPr>
          <p:cNvCxnSpPr/>
          <p:nvPr/>
        </p:nvCxnSpPr>
        <p:spPr>
          <a:xfrm>
            <a:off x="8835240" y="3538846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3AEBB76D-6F90-9363-06C7-4E78DD0B5153}"/>
              </a:ext>
            </a:extLst>
          </p:cNvPr>
          <p:cNvCxnSpPr/>
          <p:nvPr/>
        </p:nvCxnSpPr>
        <p:spPr>
          <a:xfrm>
            <a:off x="8930243" y="4476997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7AE9673F-81B8-01E5-DFCE-C220D48CA75A}"/>
              </a:ext>
            </a:extLst>
          </p:cNvPr>
          <p:cNvCxnSpPr/>
          <p:nvPr/>
        </p:nvCxnSpPr>
        <p:spPr>
          <a:xfrm>
            <a:off x="5783283" y="5949538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15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B78E8-51B2-4C00-5C84-2BAAF8DBE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67F14BE-9271-2430-6100-682B4A796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"/>
            <a:ext cx="12192002" cy="6858000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8FE88E2-7531-6674-5751-CB12B1369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780038"/>
              </p:ext>
            </p:extLst>
          </p:nvPr>
        </p:nvGraphicFramePr>
        <p:xfrm>
          <a:off x="665019" y="491344"/>
          <a:ext cx="11113818" cy="5446319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592930">
                  <a:extLst>
                    <a:ext uri="{9D8B030D-6E8A-4147-A177-3AD203B41FA5}">
                      <a16:colId xmlns:a16="http://schemas.microsoft.com/office/drawing/2014/main" val="464378786"/>
                    </a:ext>
                  </a:extLst>
                </a:gridCol>
                <a:gridCol w="3172702">
                  <a:extLst>
                    <a:ext uri="{9D8B030D-6E8A-4147-A177-3AD203B41FA5}">
                      <a16:colId xmlns:a16="http://schemas.microsoft.com/office/drawing/2014/main" val="2732385119"/>
                    </a:ext>
                  </a:extLst>
                </a:gridCol>
                <a:gridCol w="386966">
                  <a:extLst>
                    <a:ext uri="{9D8B030D-6E8A-4147-A177-3AD203B41FA5}">
                      <a16:colId xmlns:a16="http://schemas.microsoft.com/office/drawing/2014/main" val="1264935123"/>
                    </a:ext>
                  </a:extLst>
                </a:gridCol>
                <a:gridCol w="2305150">
                  <a:extLst>
                    <a:ext uri="{9D8B030D-6E8A-4147-A177-3AD203B41FA5}">
                      <a16:colId xmlns:a16="http://schemas.microsoft.com/office/drawing/2014/main" val="2831976516"/>
                    </a:ext>
                  </a:extLst>
                </a:gridCol>
                <a:gridCol w="369282">
                  <a:extLst>
                    <a:ext uri="{9D8B030D-6E8A-4147-A177-3AD203B41FA5}">
                      <a16:colId xmlns:a16="http://schemas.microsoft.com/office/drawing/2014/main" val="1124387094"/>
                    </a:ext>
                  </a:extLst>
                </a:gridCol>
                <a:gridCol w="2326995">
                  <a:extLst>
                    <a:ext uri="{9D8B030D-6E8A-4147-A177-3AD203B41FA5}">
                      <a16:colId xmlns:a16="http://schemas.microsoft.com/office/drawing/2014/main" val="854315413"/>
                    </a:ext>
                  </a:extLst>
                </a:gridCol>
                <a:gridCol w="314149">
                  <a:extLst>
                    <a:ext uri="{9D8B030D-6E8A-4147-A177-3AD203B41FA5}">
                      <a16:colId xmlns:a16="http://schemas.microsoft.com/office/drawing/2014/main" val="3981637282"/>
                    </a:ext>
                  </a:extLst>
                </a:gridCol>
                <a:gridCol w="1645644">
                  <a:extLst>
                    <a:ext uri="{9D8B030D-6E8A-4147-A177-3AD203B41FA5}">
                      <a16:colId xmlns:a16="http://schemas.microsoft.com/office/drawing/2014/main" val="505240012"/>
                    </a:ext>
                  </a:extLst>
                </a:gridCol>
              </a:tblGrid>
              <a:tr h="59294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effectLst/>
                        </a:rPr>
                        <a:t>25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اعتنى المسلمون بـ ....... لأنها المصدر الأول لغذاء الإنسان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980071"/>
                  </a:ext>
                </a:extLst>
              </a:tr>
              <a:tr h="61490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المعادن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التجارة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الصناعة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الزراعة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524760"/>
                  </a:ext>
                </a:extLst>
              </a:tr>
              <a:tr h="61490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26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من منجزات المسلمين في علم الرياضيات: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358094"/>
                  </a:ext>
                </a:extLst>
              </a:tr>
              <a:tr h="61490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الحضارة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الفنون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الترجمة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العمارة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998483"/>
                  </a:ext>
                </a:extLst>
              </a:tr>
              <a:tr h="59294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27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من أشهر المساجد التي بناها المسلمون في دمشق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74051"/>
                  </a:ext>
                </a:extLst>
              </a:tr>
              <a:tr h="61490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مسجد عقبة بن نافع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المسجد الأموي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المسجد الأقصى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مسجد القبلتين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771432"/>
                  </a:ext>
                </a:extLst>
              </a:tr>
              <a:tr h="61490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28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اعتنى المسلمون ببناء القلاع والحصون: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814563"/>
                  </a:ext>
                </a:extLst>
              </a:tr>
              <a:tr h="1185892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أ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لتكون عواصم للدول الإسلامية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لأغراض اقتصادية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>
                          <a:effectLst/>
                        </a:rPr>
                        <a:t>لأغراض دينية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400" b="1" dirty="0">
                          <a:effectLst/>
                        </a:rPr>
                        <a:t>لحماية حدود الدولة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5742192"/>
                  </a:ext>
                </a:extLst>
              </a:tr>
            </a:tbl>
          </a:graphicData>
        </a:graphic>
      </p:graphicFrame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58C4F815-F3E6-606A-31CA-2CD8F98938E5}"/>
              </a:ext>
            </a:extLst>
          </p:cNvPr>
          <p:cNvCxnSpPr>
            <a:cxnSpLocks/>
          </p:cNvCxnSpPr>
          <p:nvPr/>
        </p:nvCxnSpPr>
        <p:spPr>
          <a:xfrm>
            <a:off x="665019" y="1662546"/>
            <a:ext cx="16150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4E6D2B07-CBAE-3A3E-1D99-DC4828FD75FE}"/>
              </a:ext>
            </a:extLst>
          </p:cNvPr>
          <p:cNvCxnSpPr>
            <a:cxnSpLocks/>
          </p:cNvCxnSpPr>
          <p:nvPr/>
        </p:nvCxnSpPr>
        <p:spPr>
          <a:xfrm>
            <a:off x="795647" y="2861953"/>
            <a:ext cx="14844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F29BAA37-43FA-4CFB-29EC-4715BEA5AC76}"/>
              </a:ext>
            </a:extLst>
          </p:cNvPr>
          <p:cNvCxnSpPr/>
          <p:nvPr/>
        </p:nvCxnSpPr>
        <p:spPr>
          <a:xfrm>
            <a:off x="5593278" y="4049486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1AF575D5-6D6B-70DD-2413-69DC30B22DDC}"/>
              </a:ext>
            </a:extLst>
          </p:cNvPr>
          <p:cNvCxnSpPr>
            <a:cxnSpLocks/>
          </p:cNvCxnSpPr>
          <p:nvPr/>
        </p:nvCxnSpPr>
        <p:spPr>
          <a:xfrm>
            <a:off x="795647" y="5795159"/>
            <a:ext cx="14844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81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D294224-8BBA-1293-35D2-223F40497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3C399E1-700C-7708-048A-9CA959B048C5}"/>
              </a:ext>
            </a:extLst>
          </p:cNvPr>
          <p:cNvSpPr/>
          <p:nvPr/>
        </p:nvSpPr>
        <p:spPr bwMode="auto">
          <a:xfrm>
            <a:off x="2600695" y="498764"/>
            <a:ext cx="8573985" cy="3515096"/>
          </a:xfrm>
          <a:prstGeom prst="roundRect">
            <a:avLst/>
          </a:prstGeom>
          <a:noFill/>
          <a:ln w="76200"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بوربوينت اختيار من متعدد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الصف الأول متوسط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الفصل الأول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الوحدة الثالثة</a:t>
            </a:r>
          </a:p>
        </p:txBody>
      </p:sp>
    </p:spTree>
    <p:extLst>
      <p:ext uri="{BB962C8B-B14F-4D97-AF65-F5344CB8AC3E}">
        <p14:creationId xmlns:p14="http://schemas.microsoft.com/office/powerpoint/2010/main" val="2986402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FA4D4-9FBF-0676-5210-FA9AFF981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ED16BA7-C3B1-5D5A-697A-F1C29BF1A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C5A0688-3F98-297B-CD27-202558954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498812"/>
              </p:ext>
            </p:extLst>
          </p:nvPr>
        </p:nvGraphicFramePr>
        <p:xfrm>
          <a:off x="688768" y="485934"/>
          <a:ext cx="11137571" cy="5214222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594198">
                  <a:extLst>
                    <a:ext uri="{9D8B030D-6E8A-4147-A177-3AD203B41FA5}">
                      <a16:colId xmlns:a16="http://schemas.microsoft.com/office/drawing/2014/main" val="1310667040"/>
                    </a:ext>
                  </a:extLst>
                </a:gridCol>
                <a:gridCol w="3179482">
                  <a:extLst>
                    <a:ext uri="{9D8B030D-6E8A-4147-A177-3AD203B41FA5}">
                      <a16:colId xmlns:a16="http://schemas.microsoft.com/office/drawing/2014/main" val="1672446141"/>
                    </a:ext>
                  </a:extLst>
                </a:gridCol>
                <a:gridCol w="387793">
                  <a:extLst>
                    <a:ext uri="{9D8B030D-6E8A-4147-A177-3AD203B41FA5}">
                      <a16:colId xmlns:a16="http://schemas.microsoft.com/office/drawing/2014/main" val="3637490090"/>
                    </a:ext>
                  </a:extLst>
                </a:gridCol>
                <a:gridCol w="2310076">
                  <a:extLst>
                    <a:ext uri="{9D8B030D-6E8A-4147-A177-3AD203B41FA5}">
                      <a16:colId xmlns:a16="http://schemas.microsoft.com/office/drawing/2014/main" val="3428218086"/>
                    </a:ext>
                  </a:extLst>
                </a:gridCol>
                <a:gridCol w="370072">
                  <a:extLst>
                    <a:ext uri="{9D8B030D-6E8A-4147-A177-3AD203B41FA5}">
                      <a16:colId xmlns:a16="http://schemas.microsoft.com/office/drawing/2014/main" val="2187805535"/>
                    </a:ext>
                  </a:extLst>
                </a:gridCol>
                <a:gridCol w="2331968">
                  <a:extLst>
                    <a:ext uri="{9D8B030D-6E8A-4147-A177-3AD203B41FA5}">
                      <a16:colId xmlns:a16="http://schemas.microsoft.com/office/drawing/2014/main" val="3487908370"/>
                    </a:ext>
                  </a:extLst>
                </a:gridCol>
                <a:gridCol w="314821">
                  <a:extLst>
                    <a:ext uri="{9D8B030D-6E8A-4147-A177-3AD203B41FA5}">
                      <a16:colId xmlns:a16="http://schemas.microsoft.com/office/drawing/2014/main" val="1225880688"/>
                    </a:ext>
                  </a:extLst>
                </a:gridCol>
                <a:gridCol w="1649161">
                  <a:extLst>
                    <a:ext uri="{9D8B030D-6E8A-4147-A177-3AD203B41FA5}">
                      <a16:colId xmlns:a16="http://schemas.microsoft.com/office/drawing/2014/main" val="680344772"/>
                    </a:ext>
                  </a:extLst>
                </a:gridCol>
              </a:tblGrid>
              <a:tr h="579358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1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يساعدنا التخطيط على تحقيق عدد من الأهداف منها</a:t>
                      </a:r>
                      <a:r>
                        <a:rPr lang="en-US" sz="2800" b="1" dirty="0">
                          <a:effectLst/>
                        </a:rPr>
                        <a:t> :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19172"/>
                  </a:ext>
                </a:extLst>
              </a:tr>
              <a:tr h="115871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هدر الوقت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النجاح والتفوق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ج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ضياع الصحة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ضعف الشخصية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769068"/>
                  </a:ext>
                </a:extLst>
              </a:tr>
              <a:tr h="579358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2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فوائد تنظيم الوقت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236285"/>
                  </a:ext>
                </a:extLst>
              </a:tr>
              <a:tr h="115871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الحد من التوتر والقلق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تنظيم المكان وتهيئته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حصر الأعمال اليومية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تصميم جدول الأعمال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421974"/>
                  </a:ext>
                </a:extLst>
              </a:tr>
              <a:tr h="579358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3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نتائج التخطيط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190082"/>
                  </a:ext>
                </a:extLst>
              </a:tr>
              <a:tr h="115871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أ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اهدار الوقت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ضياع الصحة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تحقيق الأهداف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عدم مواكبة التغيرات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9404199"/>
                  </a:ext>
                </a:extLst>
              </a:tr>
            </a:tbl>
          </a:graphicData>
        </a:graphic>
      </p:graphicFrame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68322A98-D6D2-9C16-48BE-B09E419E72A1}"/>
              </a:ext>
            </a:extLst>
          </p:cNvPr>
          <p:cNvCxnSpPr/>
          <p:nvPr/>
        </p:nvCxnSpPr>
        <p:spPr>
          <a:xfrm>
            <a:off x="2897579" y="2030681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1CEC8594-93D0-AEF6-6F2C-9A5914A86F32}"/>
              </a:ext>
            </a:extLst>
          </p:cNvPr>
          <p:cNvCxnSpPr/>
          <p:nvPr/>
        </p:nvCxnSpPr>
        <p:spPr>
          <a:xfrm>
            <a:off x="8657112" y="3740728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CD8BC9BF-B27D-29F6-F4CD-EF9E8B05406B}"/>
              </a:ext>
            </a:extLst>
          </p:cNvPr>
          <p:cNvCxnSpPr/>
          <p:nvPr/>
        </p:nvCxnSpPr>
        <p:spPr>
          <a:xfrm>
            <a:off x="2897579" y="5522026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D62E8-A0DF-13AE-7C4E-A4AC736F8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0FE91CA-64D3-AF15-04EB-F9E9A9BD5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"/>
            <a:ext cx="12192002" cy="6858000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0144F78C-3794-4EA6-0F99-A47DD0E99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998568"/>
              </p:ext>
            </p:extLst>
          </p:nvPr>
        </p:nvGraphicFramePr>
        <p:xfrm>
          <a:off x="938151" y="475906"/>
          <a:ext cx="10793186" cy="5331128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575824">
                  <a:extLst>
                    <a:ext uri="{9D8B030D-6E8A-4147-A177-3AD203B41FA5}">
                      <a16:colId xmlns:a16="http://schemas.microsoft.com/office/drawing/2014/main" val="4028883482"/>
                    </a:ext>
                  </a:extLst>
                </a:gridCol>
                <a:gridCol w="3081170">
                  <a:extLst>
                    <a:ext uri="{9D8B030D-6E8A-4147-A177-3AD203B41FA5}">
                      <a16:colId xmlns:a16="http://schemas.microsoft.com/office/drawing/2014/main" val="2564277079"/>
                    </a:ext>
                  </a:extLst>
                </a:gridCol>
                <a:gridCol w="375802">
                  <a:extLst>
                    <a:ext uri="{9D8B030D-6E8A-4147-A177-3AD203B41FA5}">
                      <a16:colId xmlns:a16="http://schemas.microsoft.com/office/drawing/2014/main" val="3345070232"/>
                    </a:ext>
                  </a:extLst>
                </a:gridCol>
                <a:gridCol w="2238646">
                  <a:extLst>
                    <a:ext uri="{9D8B030D-6E8A-4147-A177-3AD203B41FA5}">
                      <a16:colId xmlns:a16="http://schemas.microsoft.com/office/drawing/2014/main" val="2144559269"/>
                    </a:ext>
                  </a:extLst>
                </a:gridCol>
                <a:gridCol w="358629">
                  <a:extLst>
                    <a:ext uri="{9D8B030D-6E8A-4147-A177-3AD203B41FA5}">
                      <a16:colId xmlns:a16="http://schemas.microsoft.com/office/drawing/2014/main" val="3880493452"/>
                    </a:ext>
                  </a:extLst>
                </a:gridCol>
                <a:gridCol w="2259861">
                  <a:extLst>
                    <a:ext uri="{9D8B030D-6E8A-4147-A177-3AD203B41FA5}">
                      <a16:colId xmlns:a16="http://schemas.microsoft.com/office/drawing/2014/main" val="1842243286"/>
                    </a:ext>
                  </a:extLst>
                </a:gridCol>
                <a:gridCol w="305086">
                  <a:extLst>
                    <a:ext uri="{9D8B030D-6E8A-4147-A177-3AD203B41FA5}">
                      <a16:colId xmlns:a16="http://schemas.microsoft.com/office/drawing/2014/main" val="3816715057"/>
                    </a:ext>
                  </a:extLst>
                </a:gridCol>
                <a:gridCol w="1598168">
                  <a:extLst>
                    <a:ext uri="{9D8B030D-6E8A-4147-A177-3AD203B41FA5}">
                      <a16:colId xmlns:a16="http://schemas.microsoft.com/office/drawing/2014/main" val="3373605227"/>
                    </a:ext>
                  </a:extLst>
                </a:gridCol>
              </a:tblGrid>
              <a:tr h="666391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4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يؤدي التخطيط إلى</a:t>
                      </a:r>
                      <a:r>
                        <a:rPr lang="en-US" sz="2800" b="1" dirty="0">
                          <a:effectLst/>
                        </a:rPr>
                        <a:t> :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136031"/>
                  </a:ext>
                </a:extLst>
              </a:tr>
              <a:tr h="666391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تسويف الأعمال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قلة التفكير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بناء الشخصية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قلة الإنتاجية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806883"/>
                  </a:ext>
                </a:extLst>
              </a:tr>
              <a:tr h="666391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5    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أهم خطوات تنظيم الوقت</a:t>
                      </a:r>
                      <a:r>
                        <a:rPr lang="en-US" sz="2800" b="1" dirty="0">
                          <a:effectLst/>
                        </a:rPr>
                        <a:t> :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4776"/>
                  </a:ext>
                </a:extLst>
              </a:tr>
              <a:tr h="1332782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العمل أربعة وعشرون ساعة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حصر الأعمال اليومية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ترتيب الأعمال الغير مهمة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عدم التوازن بين العمالة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315646"/>
                  </a:ext>
                </a:extLst>
              </a:tr>
              <a:tr h="1332782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6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مرحلة تحضيرية للعمل وخطوة ممنهجة ومنظمة لتحديد المهام والأعمال ومواعيد القيام بها وكيفية إنجازها يطلق عليها بـ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158581"/>
                  </a:ext>
                </a:extLst>
              </a:tr>
              <a:tr h="666391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>
                          <a:effectLst/>
                        </a:rPr>
                        <a:t>أ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التخطيط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الانجاز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التطوير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الطموح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0303344"/>
                  </a:ext>
                </a:extLst>
              </a:tr>
            </a:tbl>
          </a:graphicData>
        </a:graphic>
      </p:graphicFrame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65FEA26F-ECDD-3FB5-CB49-5B3C230D7722}"/>
              </a:ext>
            </a:extLst>
          </p:cNvPr>
          <p:cNvCxnSpPr/>
          <p:nvPr/>
        </p:nvCxnSpPr>
        <p:spPr>
          <a:xfrm>
            <a:off x="3099460" y="1745673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DACA28A4-F6EA-9A01-3D1D-A69A9CFD6D9F}"/>
              </a:ext>
            </a:extLst>
          </p:cNvPr>
          <p:cNvCxnSpPr/>
          <p:nvPr/>
        </p:nvCxnSpPr>
        <p:spPr>
          <a:xfrm>
            <a:off x="5605154" y="3693227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9E124214-B27B-2B90-3A2D-F21A57544D6D}"/>
              </a:ext>
            </a:extLst>
          </p:cNvPr>
          <p:cNvCxnSpPr/>
          <p:nvPr/>
        </p:nvCxnSpPr>
        <p:spPr>
          <a:xfrm>
            <a:off x="8704613" y="5688281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08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9590A-A320-FF24-E416-093FC0ECF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8C6AC34-E964-71DA-21D1-D8EEDE2B1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"/>
            <a:ext cx="12192002" cy="6858000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090D031C-BB23-634D-D1CE-AB2916A22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337536"/>
              </p:ext>
            </p:extLst>
          </p:nvPr>
        </p:nvGraphicFramePr>
        <p:xfrm>
          <a:off x="700644" y="438695"/>
          <a:ext cx="11116999" cy="5683049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677414">
                  <a:extLst>
                    <a:ext uri="{9D8B030D-6E8A-4147-A177-3AD203B41FA5}">
                      <a16:colId xmlns:a16="http://schemas.microsoft.com/office/drawing/2014/main" val="2077737908"/>
                    </a:ext>
                  </a:extLst>
                </a:gridCol>
                <a:gridCol w="3014492">
                  <a:extLst>
                    <a:ext uri="{9D8B030D-6E8A-4147-A177-3AD203B41FA5}">
                      <a16:colId xmlns:a16="http://schemas.microsoft.com/office/drawing/2014/main" val="2593559209"/>
                    </a:ext>
                  </a:extLst>
                </a:gridCol>
                <a:gridCol w="435027">
                  <a:extLst>
                    <a:ext uri="{9D8B030D-6E8A-4147-A177-3AD203B41FA5}">
                      <a16:colId xmlns:a16="http://schemas.microsoft.com/office/drawing/2014/main" val="523287118"/>
                    </a:ext>
                  </a:extLst>
                </a:gridCol>
                <a:gridCol w="2162433">
                  <a:extLst>
                    <a:ext uri="{9D8B030D-6E8A-4147-A177-3AD203B41FA5}">
                      <a16:colId xmlns:a16="http://schemas.microsoft.com/office/drawing/2014/main" val="3033288755"/>
                    </a:ext>
                  </a:extLst>
                </a:gridCol>
                <a:gridCol w="412799">
                  <a:extLst>
                    <a:ext uri="{9D8B030D-6E8A-4147-A177-3AD203B41FA5}">
                      <a16:colId xmlns:a16="http://schemas.microsoft.com/office/drawing/2014/main" val="3246127038"/>
                    </a:ext>
                  </a:extLst>
                </a:gridCol>
                <a:gridCol w="2473620">
                  <a:extLst>
                    <a:ext uri="{9D8B030D-6E8A-4147-A177-3AD203B41FA5}">
                      <a16:colId xmlns:a16="http://schemas.microsoft.com/office/drawing/2014/main" val="1905240670"/>
                    </a:ext>
                  </a:extLst>
                </a:gridCol>
                <a:gridCol w="404331">
                  <a:extLst>
                    <a:ext uri="{9D8B030D-6E8A-4147-A177-3AD203B41FA5}">
                      <a16:colId xmlns:a16="http://schemas.microsoft.com/office/drawing/2014/main" val="2960673306"/>
                    </a:ext>
                  </a:extLst>
                </a:gridCol>
                <a:gridCol w="1536883">
                  <a:extLst>
                    <a:ext uri="{9D8B030D-6E8A-4147-A177-3AD203B41FA5}">
                      <a16:colId xmlns:a16="http://schemas.microsoft.com/office/drawing/2014/main" val="3451088102"/>
                    </a:ext>
                  </a:extLst>
                </a:gridCol>
              </a:tblGrid>
              <a:tr h="67252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5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يبلغ عدد قارات العالم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665252"/>
                  </a:ext>
                </a:extLst>
              </a:tr>
              <a:tr h="67252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أ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6 قارات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ب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7 قارات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ج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8 قارات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د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9 قارات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739072"/>
                  </a:ext>
                </a:extLst>
              </a:tr>
              <a:tr h="67252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6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ترتيب الأرض من حيث القرب من الشمس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445976"/>
                  </a:ext>
                </a:extLst>
              </a:tr>
              <a:tr h="67252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أ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1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ب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2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ج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3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د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4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463214"/>
                  </a:ext>
                </a:extLst>
              </a:tr>
              <a:tr h="67252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7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تتميز جميع كواكب المجموعة الشمسية بأنها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289839"/>
                  </a:ext>
                </a:extLst>
              </a:tr>
              <a:tr h="67252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أ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شديدة الحرارة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ب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شديدة البرودة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ج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ذات شكل كروي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د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929081"/>
                  </a:ext>
                </a:extLst>
              </a:tr>
              <a:tr h="67252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8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الخط الرئيسي من خطوط الطول هو خط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316878"/>
                  </a:ext>
                </a:extLst>
              </a:tr>
              <a:tr h="67252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أ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مدار السرطان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ب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مدار الجدي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ج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خط الاستواء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>
                          <a:effectLst/>
                        </a:rPr>
                        <a:t>د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3200" b="1" dirty="0">
                          <a:effectLst/>
                        </a:rPr>
                        <a:t>خط جرينتش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9042099"/>
                  </a:ext>
                </a:extLst>
              </a:tr>
            </a:tbl>
          </a:graphicData>
        </a:graphic>
      </p:graphicFrame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EA9CF6F9-FA3C-402C-0D0A-127FE2F12E4C}"/>
              </a:ext>
            </a:extLst>
          </p:cNvPr>
          <p:cNvCxnSpPr/>
          <p:nvPr/>
        </p:nvCxnSpPr>
        <p:spPr>
          <a:xfrm>
            <a:off x="5688280" y="1721922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D3534E96-640E-6843-26A2-2BA87DF4E80F}"/>
              </a:ext>
            </a:extLst>
          </p:cNvPr>
          <p:cNvCxnSpPr/>
          <p:nvPr/>
        </p:nvCxnSpPr>
        <p:spPr>
          <a:xfrm>
            <a:off x="3123210" y="3004457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9B982052-AA87-9DBC-A65E-186CA61E6BD1}"/>
              </a:ext>
            </a:extLst>
          </p:cNvPr>
          <p:cNvCxnSpPr/>
          <p:nvPr/>
        </p:nvCxnSpPr>
        <p:spPr>
          <a:xfrm>
            <a:off x="3123210" y="4393870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6270306-A137-AEA6-D342-4773E9E16C36}"/>
              </a:ext>
            </a:extLst>
          </p:cNvPr>
          <p:cNvCxnSpPr>
            <a:cxnSpLocks/>
          </p:cNvCxnSpPr>
          <p:nvPr/>
        </p:nvCxnSpPr>
        <p:spPr>
          <a:xfrm>
            <a:off x="700644" y="6121744"/>
            <a:ext cx="133003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65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89057-F1B7-B268-8B8B-F63C672F6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042EB7C-50E1-6889-33B7-00D7900AE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"/>
            <a:ext cx="12192002" cy="6858000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C844E662-D987-3F64-9FEF-E990D838B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525463"/>
              </p:ext>
            </p:extLst>
          </p:nvPr>
        </p:nvGraphicFramePr>
        <p:xfrm>
          <a:off x="724396" y="509948"/>
          <a:ext cx="11010120" cy="5392088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670901">
                  <a:extLst>
                    <a:ext uri="{9D8B030D-6E8A-4147-A177-3AD203B41FA5}">
                      <a16:colId xmlns:a16="http://schemas.microsoft.com/office/drawing/2014/main" val="3863146964"/>
                    </a:ext>
                  </a:extLst>
                </a:gridCol>
                <a:gridCol w="2985511">
                  <a:extLst>
                    <a:ext uri="{9D8B030D-6E8A-4147-A177-3AD203B41FA5}">
                      <a16:colId xmlns:a16="http://schemas.microsoft.com/office/drawing/2014/main" val="887090275"/>
                    </a:ext>
                  </a:extLst>
                </a:gridCol>
                <a:gridCol w="430844">
                  <a:extLst>
                    <a:ext uri="{9D8B030D-6E8A-4147-A177-3AD203B41FA5}">
                      <a16:colId xmlns:a16="http://schemas.microsoft.com/office/drawing/2014/main" val="3404993280"/>
                    </a:ext>
                  </a:extLst>
                </a:gridCol>
                <a:gridCol w="2141643">
                  <a:extLst>
                    <a:ext uri="{9D8B030D-6E8A-4147-A177-3AD203B41FA5}">
                      <a16:colId xmlns:a16="http://schemas.microsoft.com/office/drawing/2014/main" val="2492570719"/>
                    </a:ext>
                  </a:extLst>
                </a:gridCol>
                <a:gridCol w="408831">
                  <a:extLst>
                    <a:ext uri="{9D8B030D-6E8A-4147-A177-3AD203B41FA5}">
                      <a16:colId xmlns:a16="http://schemas.microsoft.com/office/drawing/2014/main" val="3387954610"/>
                    </a:ext>
                  </a:extLst>
                </a:gridCol>
                <a:gridCol w="2449838">
                  <a:extLst>
                    <a:ext uri="{9D8B030D-6E8A-4147-A177-3AD203B41FA5}">
                      <a16:colId xmlns:a16="http://schemas.microsoft.com/office/drawing/2014/main" val="2325371336"/>
                    </a:ext>
                  </a:extLst>
                </a:gridCol>
                <a:gridCol w="400444">
                  <a:extLst>
                    <a:ext uri="{9D8B030D-6E8A-4147-A177-3AD203B41FA5}">
                      <a16:colId xmlns:a16="http://schemas.microsoft.com/office/drawing/2014/main" val="950513247"/>
                    </a:ext>
                  </a:extLst>
                </a:gridCol>
                <a:gridCol w="1522108">
                  <a:extLst>
                    <a:ext uri="{9D8B030D-6E8A-4147-A177-3AD203B41FA5}">
                      <a16:colId xmlns:a16="http://schemas.microsoft.com/office/drawing/2014/main" val="3648929957"/>
                    </a:ext>
                  </a:extLst>
                </a:gridCol>
              </a:tblGrid>
              <a:tr h="674011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9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يبلغ عدد المناطق الزمنية على سطح الأرض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965672"/>
                  </a:ext>
                </a:extLst>
              </a:tr>
              <a:tr h="674011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20 منطقة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24 منطقة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28 منطقة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32 منطقة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459927"/>
                  </a:ext>
                </a:extLst>
              </a:tr>
              <a:tr h="674011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10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يبلغ عدد كواكب المجموعة الشمسية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023046"/>
                  </a:ext>
                </a:extLst>
              </a:tr>
              <a:tr h="674011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6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7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8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9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162951"/>
                  </a:ext>
                </a:extLst>
              </a:tr>
              <a:tr h="674011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11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لا يشعر سكان الأرض بحركتها بسبب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360912"/>
                  </a:ext>
                </a:extLst>
              </a:tr>
              <a:tr h="674011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كبر حجمها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ثقلها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عدم انتظام حركتها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استدارتها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101238"/>
                  </a:ext>
                </a:extLst>
              </a:tr>
              <a:tr h="674011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10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يغطي الماء سطح الأرض بنسبة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939312"/>
                  </a:ext>
                </a:extLst>
              </a:tr>
              <a:tr h="674011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أ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51 % 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61 % 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71 % 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81 %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4112330"/>
                  </a:ext>
                </a:extLst>
              </a:tr>
            </a:tbl>
          </a:graphicData>
        </a:graphic>
      </p:graphicFrame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1F979F7F-51AD-712C-540F-1D6AD028327D}"/>
              </a:ext>
            </a:extLst>
          </p:cNvPr>
          <p:cNvCxnSpPr/>
          <p:nvPr/>
        </p:nvCxnSpPr>
        <p:spPr>
          <a:xfrm>
            <a:off x="5747657" y="1721922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55D17B67-1E46-CAD4-9109-ABA6EA6BE183}"/>
              </a:ext>
            </a:extLst>
          </p:cNvPr>
          <p:cNvCxnSpPr/>
          <p:nvPr/>
        </p:nvCxnSpPr>
        <p:spPr>
          <a:xfrm>
            <a:off x="3051958" y="3099459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68B4373D-1788-B7DB-E903-AFB09E1467F4}"/>
              </a:ext>
            </a:extLst>
          </p:cNvPr>
          <p:cNvCxnSpPr/>
          <p:nvPr/>
        </p:nvCxnSpPr>
        <p:spPr>
          <a:xfrm>
            <a:off x="8740239" y="4488872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4F8CA7A-846D-7BC0-F809-D1F061E421C2}"/>
              </a:ext>
            </a:extLst>
          </p:cNvPr>
          <p:cNvCxnSpPr/>
          <p:nvPr/>
        </p:nvCxnSpPr>
        <p:spPr>
          <a:xfrm>
            <a:off x="3051958" y="5723906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69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EFA23-78C3-65F0-2C3C-EB6EE0D8C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1E21E42-32AD-2D63-59A6-54C888676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"/>
            <a:ext cx="12192002" cy="6858000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0EF3C7AA-E46A-A5C2-974B-A19DEBB16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531563"/>
              </p:ext>
            </p:extLst>
          </p:nvPr>
        </p:nvGraphicFramePr>
        <p:xfrm>
          <a:off x="605643" y="563222"/>
          <a:ext cx="11033872" cy="5208184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672350">
                  <a:extLst>
                    <a:ext uri="{9D8B030D-6E8A-4147-A177-3AD203B41FA5}">
                      <a16:colId xmlns:a16="http://schemas.microsoft.com/office/drawing/2014/main" val="4293819364"/>
                    </a:ext>
                  </a:extLst>
                </a:gridCol>
                <a:gridCol w="2991952">
                  <a:extLst>
                    <a:ext uri="{9D8B030D-6E8A-4147-A177-3AD203B41FA5}">
                      <a16:colId xmlns:a16="http://schemas.microsoft.com/office/drawing/2014/main" val="435399157"/>
                    </a:ext>
                  </a:extLst>
                </a:gridCol>
                <a:gridCol w="431774">
                  <a:extLst>
                    <a:ext uri="{9D8B030D-6E8A-4147-A177-3AD203B41FA5}">
                      <a16:colId xmlns:a16="http://schemas.microsoft.com/office/drawing/2014/main" val="1459117663"/>
                    </a:ext>
                  </a:extLst>
                </a:gridCol>
                <a:gridCol w="2146263">
                  <a:extLst>
                    <a:ext uri="{9D8B030D-6E8A-4147-A177-3AD203B41FA5}">
                      <a16:colId xmlns:a16="http://schemas.microsoft.com/office/drawing/2014/main" val="473024340"/>
                    </a:ext>
                  </a:extLst>
                </a:gridCol>
                <a:gridCol w="409711">
                  <a:extLst>
                    <a:ext uri="{9D8B030D-6E8A-4147-A177-3AD203B41FA5}">
                      <a16:colId xmlns:a16="http://schemas.microsoft.com/office/drawing/2014/main" val="4282588524"/>
                    </a:ext>
                  </a:extLst>
                </a:gridCol>
                <a:gridCol w="2455123">
                  <a:extLst>
                    <a:ext uri="{9D8B030D-6E8A-4147-A177-3AD203B41FA5}">
                      <a16:colId xmlns:a16="http://schemas.microsoft.com/office/drawing/2014/main" val="3524351073"/>
                    </a:ext>
                  </a:extLst>
                </a:gridCol>
                <a:gridCol w="401308">
                  <a:extLst>
                    <a:ext uri="{9D8B030D-6E8A-4147-A177-3AD203B41FA5}">
                      <a16:colId xmlns:a16="http://schemas.microsoft.com/office/drawing/2014/main" val="3858845494"/>
                    </a:ext>
                  </a:extLst>
                </a:gridCol>
                <a:gridCol w="1525391">
                  <a:extLst>
                    <a:ext uri="{9D8B030D-6E8A-4147-A177-3AD203B41FA5}">
                      <a16:colId xmlns:a16="http://schemas.microsoft.com/office/drawing/2014/main" val="693671844"/>
                    </a:ext>
                  </a:extLst>
                </a:gridCol>
              </a:tblGrid>
              <a:tr h="57868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12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كل ما يحيط بنا من نجوم ومجرات ومخلوقات حية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305382"/>
                  </a:ext>
                </a:extLst>
              </a:tr>
              <a:tr h="57868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الكون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الشهب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النيازك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الكواكب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492006"/>
                  </a:ext>
                </a:extLst>
              </a:tr>
              <a:tr h="57868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13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درجة مدار السرطان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762052"/>
                  </a:ext>
                </a:extLst>
              </a:tr>
              <a:tr h="1157375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23,5 ْ جنوباً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23,5 ْ شمالاً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ج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endParaRPr lang="ar-SA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effectLst/>
                        </a:rPr>
                        <a:t>66,5 ْ شمالاً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buNone/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23.5 ْ شمالاً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621182"/>
                  </a:ext>
                </a:extLst>
              </a:tr>
              <a:tr h="57868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14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للأرض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217912"/>
                  </a:ext>
                </a:extLst>
              </a:tr>
              <a:tr h="57868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حركة واحدة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ثلاث حركات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حركتان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أربع حركات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441245"/>
                  </a:ext>
                </a:extLst>
              </a:tr>
              <a:tr h="57868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15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ترتيب الأرض من حيث القرب من الشمس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577568"/>
                  </a:ext>
                </a:extLst>
              </a:tr>
              <a:tr h="57868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1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2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3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4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383009"/>
                  </a:ext>
                </a:extLst>
              </a:tr>
            </a:tbl>
          </a:graphicData>
        </a:graphic>
      </p:graphicFrame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AE3220E9-10DC-4ACC-ADC9-4DEF8DAEEEB7}"/>
              </a:ext>
            </a:extLst>
          </p:cNvPr>
          <p:cNvCxnSpPr/>
          <p:nvPr/>
        </p:nvCxnSpPr>
        <p:spPr>
          <a:xfrm>
            <a:off x="8704612" y="1662545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2C3F52DF-9F60-8081-C8E1-3222E59FEE91}"/>
              </a:ext>
            </a:extLst>
          </p:cNvPr>
          <p:cNvCxnSpPr/>
          <p:nvPr/>
        </p:nvCxnSpPr>
        <p:spPr>
          <a:xfrm>
            <a:off x="5690259" y="3239984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BD45D2C3-98DF-C699-59EE-5C3606AF030B}"/>
              </a:ext>
            </a:extLst>
          </p:cNvPr>
          <p:cNvCxnSpPr/>
          <p:nvPr/>
        </p:nvCxnSpPr>
        <p:spPr>
          <a:xfrm>
            <a:off x="2978727" y="4534394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E8E58B84-11D0-FF50-103E-C3A411DE34AF}"/>
              </a:ext>
            </a:extLst>
          </p:cNvPr>
          <p:cNvCxnSpPr/>
          <p:nvPr/>
        </p:nvCxnSpPr>
        <p:spPr>
          <a:xfrm>
            <a:off x="2978727" y="5733800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8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E4441-8477-1A1B-7CE0-127F8B56B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6F0C393-4F73-BCAE-0CE1-424CD529B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"/>
            <a:ext cx="12192002" cy="6858000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F58DBF4-6CA1-E16E-012C-319D1CAC4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798756"/>
              </p:ext>
            </p:extLst>
          </p:nvPr>
        </p:nvGraphicFramePr>
        <p:xfrm>
          <a:off x="688770" y="319612"/>
          <a:ext cx="11089438" cy="5546799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588773">
                  <a:extLst>
                    <a:ext uri="{9D8B030D-6E8A-4147-A177-3AD203B41FA5}">
                      <a16:colId xmlns:a16="http://schemas.microsoft.com/office/drawing/2014/main" val="1133973859"/>
                    </a:ext>
                  </a:extLst>
                </a:gridCol>
                <a:gridCol w="2778966">
                  <a:extLst>
                    <a:ext uri="{9D8B030D-6E8A-4147-A177-3AD203B41FA5}">
                      <a16:colId xmlns:a16="http://schemas.microsoft.com/office/drawing/2014/main" val="97474705"/>
                    </a:ext>
                  </a:extLst>
                </a:gridCol>
                <a:gridCol w="445015">
                  <a:extLst>
                    <a:ext uri="{9D8B030D-6E8A-4147-A177-3AD203B41FA5}">
                      <a16:colId xmlns:a16="http://schemas.microsoft.com/office/drawing/2014/main" val="1044794206"/>
                    </a:ext>
                  </a:extLst>
                </a:gridCol>
                <a:gridCol w="2412172">
                  <a:extLst>
                    <a:ext uri="{9D8B030D-6E8A-4147-A177-3AD203B41FA5}">
                      <a16:colId xmlns:a16="http://schemas.microsoft.com/office/drawing/2014/main" val="258978696"/>
                    </a:ext>
                  </a:extLst>
                </a:gridCol>
                <a:gridCol w="465099">
                  <a:extLst>
                    <a:ext uri="{9D8B030D-6E8A-4147-A177-3AD203B41FA5}">
                      <a16:colId xmlns:a16="http://schemas.microsoft.com/office/drawing/2014/main" val="1826818964"/>
                    </a:ext>
                  </a:extLst>
                </a:gridCol>
                <a:gridCol w="2516819">
                  <a:extLst>
                    <a:ext uri="{9D8B030D-6E8A-4147-A177-3AD203B41FA5}">
                      <a16:colId xmlns:a16="http://schemas.microsoft.com/office/drawing/2014/main" val="1940336235"/>
                    </a:ext>
                  </a:extLst>
                </a:gridCol>
                <a:gridCol w="345653">
                  <a:extLst>
                    <a:ext uri="{9D8B030D-6E8A-4147-A177-3AD203B41FA5}">
                      <a16:colId xmlns:a16="http://schemas.microsoft.com/office/drawing/2014/main" val="3126095028"/>
                    </a:ext>
                  </a:extLst>
                </a:gridCol>
                <a:gridCol w="1536941">
                  <a:extLst>
                    <a:ext uri="{9D8B030D-6E8A-4147-A177-3AD203B41FA5}">
                      <a16:colId xmlns:a16="http://schemas.microsoft.com/office/drawing/2014/main" val="3232399514"/>
                    </a:ext>
                  </a:extLst>
                </a:gridCol>
              </a:tblGrid>
              <a:tr h="55468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18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EG" sz="2800" b="1" dirty="0">
                          <a:effectLst/>
                        </a:rPr>
                        <a:t>أكبر كواكب المجموعة الشمسية حجما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388543"/>
                  </a:ext>
                </a:extLst>
              </a:tr>
              <a:tr h="55468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أورانوس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نبتون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المشتري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زحل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332509"/>
                  </a:ext>
                </a:extLst>
              </a:tr>
              <a:tr h="55468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20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EG" sz="2800" b="1" dirty="0">
                          <a:effectLst/>
                        </a:rPr>
                        <a:t>تقع دائرة الجدي في نصف الأرض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537627"/>
                  </a:ext>
                </a:extLst>
              </a:tr>
              <a:tr h="55468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الشمالي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الجنوبي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الشرقي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الغربي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788442"/>
                  </a:ext>
                </a:extLst>
              </a:tr>
              <a:tr h="55468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21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EG" sz="2800" b="1" dirty="0">
                          <a:effectLst/>
                        </a:rPr>
                        <a:t>عدد الفصول المناخية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271467"/>
                  </a:ext>
                </a:extLst>
              </a:tr>
              <a:tr h="55468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خمس فصول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ستة فصول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أربعة فصول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فصلان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487210"/>
                  </a:ext>
                </a:extLst>
              </a:tr>
              <a:tr h="55468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22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تتكون المجموعة الشمسية من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670402"/>
                  </a:ext>
                </a:extLst>
              </a:tr>
              <a:tr h="1664039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أ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الشمس وعطارد والكواكب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الشمس والنيازك وزحل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الشمس وعطارد وزحل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الشمس والكواكب والتوابع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6383573"/>
                  </a:ext>
                </a:extLst>
              </a:tr>
            </a:tbl>
          </a:graphicData>
        </a:graphic>
      </p:graphicFrame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4EB0E80B-7C30-90CB-59F6-70F2C14AD8E7}"/>
              </a:ext>
            </a:extLst>
          </p:cNvPr>
          <p:cNvCxnSpPr/>
          <p:nvPr/>
        </p:nvCxnSpPr>
        <p:spPr>
          <a:xfrm>
            <a:off x="2897579" y="1401288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0913352D-3CCC-CE9B-6D42-F097D99568FC}"/>
              </a:ext>
            </a:extLst>
          </p:cNvPr>
          <p:cNvCxnSpPr/>
          <p:nvPr/>
        </p:nvCxnSpPr>
        <p:spPr>
          <a:xfrm>
            <a:off x="5878285" y="2541319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8ED69899-FD4F-D03E-E03C-ED18BDAAB846}"/>
              </a:ext>
            </a:extLst>
          </p:cNvPr>
          <p:cNvCxnSpPr/>
          <p:nvPr/>
        </p:nvCxnSpPr>
        <p:spPr>
          <a:xfrm>
            <a:off x="3075708" y="3621973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DF6943AA-2F62-F866-16D2-16F9F326E686}"/>
              </a:ext>
            </a:extLst>
          </p:cNvPr>
          <p:cNvCxnSpPr>
            <a:cxnSpLocks/>
          </p:cNvCxnSpPr>
          <p:nvPr/>
        </p:nvCxnSpPr>
        <p:spPr>
          <a:xfrm>
            <a:off x="688770" y="5866411"/>
            <a:ext cx="142503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38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1E14B-C43F-AFF4-B035-B3F7E26C2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7C38E0A-428A-D091-55CE-2D1CBC571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"/>
            <a:ext cx="12192002" cy="6858000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6D5408E7-A520-59D1-C268-0727BFC18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941439"/>
              </p:ext>
            </p:extLst>
          </p:nvPr>
        </p:nvGraphicFramePr>
        <p:xfrm>
          <a:off x="760021" y="495103"/>
          <a:ext cx="11148815" cy="5395057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591925">
                  <a:extLst>
                    <a:ext uri="{9D8B030D-6E8A-4147-A177-3AD203B41FA5}">
                      <a16:colId xmlns:a16="http://schemas.microsoft.com/office/drawing/2014/main" val="805993152"/>
                    </a:ext>
                  </a:extLst>
                </a:gridCol>
                <a:gridCol w="2793846">
                  <a:extLst>
                    <a:ext uri="{9D8B030D-6E8A-4147-A177-3AD203B41FA5}">
                      <a16:colId xmlns:a16="http://schemas.microsoft.com/office/drawing/2014/main" val="445978714"/>
                    </a:ext>
                  </a:extLst>
                </a:gridCol>
                <a:gridCol w="447398">
                  <a:extLst>
                    <a:ext uri="{9D8B030D-6E8A-4147-A177-3AD203B41FA5}">
                      <a16:colId xmlns:a16="http://schemas.microsoft.com/office/drawing/2014/main" val="2023890448"/>
                    </a:ext>
                  </a:extLst>
                </a:gridCol>
                <a:gridCol w="2425088">
                  <a:extLst>
                    <a:ext uri="{9D8B030D-6E8A-4147-A177-3AD203B41FA5}">
                      <a16:colId xmlns:a16="http://schemas.microsoft.com/office/drawing/2014/main" val="1230342727"/>
                    </a:ext>
                  </a:extLst>
                </a:gridCol>
                <a:gridCol w="467589">
                  <a:extLst>
                    <a:ext uri="{9D8B030D-6E8A-4147-A177-3AD203B41FA5}">
                      <a16:colId xmlns:a16="http://schemas.microsoft.com/office/drawing/2014/main" val="2942204638"/>
                    </a:ext>
                  </a:extLst>
                </a:gridCol>
                <a:gridCol w="2530295">
                  <a:extLst>
                    <a:ext uri="{9D8B030D-6E8A-4147-A177-3AD203B41FA5}">
                      <a16:colId xmlns:a16="http://schemas.microsoft.com/office/drawing/2014/main" val="1750536705"/>
                    </a:ext>
                  </a:extLst>
                </a:gridCol>
                <a:gridCol w="347504">
                  <a:extLst>
                    <a:ext uri="{9D8B030D-6E8A-4147-A177-3AD203B41FA5}">
                      <a16:colId xmlns:a16="http://schemas.microsoft.com/office/drawing/2014/main" val="2683908423"/>
                    </a:ext>
                  </a:extLst>
                </a:gridCol>
                <a:gridCol w="1545170">
                  <a:extLst>
                    <a:ext uri="{9D8B030D-6E8A-4147-A177-3AD203B41FA5}">
                      <a16:colId xmlns:a16="http://schemas.microsoft.com/office/drawing/2014/main" val="2084236831"/>
                    </a:ext>
                  </a:extLst>
                </a:gridCol>
              </a:tblGrid>
              <a:tr h="53950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23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الخصائص المشتركة بين كواكب المجموعة الشمسية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478934"/>
                  </a:ext>
                </a:extLst>
              </a:tr>
              <a:tr h="161851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أصغر حجماً وشكل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تدور حول نفسها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تقع في المنتصف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تستمد الحرارة من الأرض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799737"/>
                  </a:ext>
                </a:extLst>
              </a:tr>
              <a:tr h="53950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24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أول رائد فضاء مسلم هو الأمير</a:t>
                      </a:r>
                      <a:r>
                        <a:rPr lang="en-US" sz="2800" b="1" dirty="0">
                          <a:effectLst/>
                        </a:rPr>
                        <a:t> :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549114"/>
                  </a:ext>
                </a:extLst>
              </a:tr>
              <a:tr h="1079011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سلطان بن سلمان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سلطان بن عبدالعزيز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سلطان بن فهد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سلطان بن عبدالله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516740"/>
                  </a:ext>
                </a:extLst>
              </a:tr>
              <a:tr h="53950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24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كان تحديد موضع معين على سطح الكرة الأرضية أمراً صعباً وذلك بسبب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477425"/>
                  </a:ext>
                </a:extLst>
              </a:tr>
              <a:tr h="1079011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أ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دوران الأرض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اختلاف الزمن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كبر المساحة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انحراف الرياح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8216813"/>
                  </a:ext>
                </a:extLst>
              </a:tr>
            </a:tbl>
          </a:graphicData>
        </a:graphic>
      </p:graphicFrame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F174F772-3DED-FA94-38E9-2707383AE31A}"/>
              </a:ext>
            </a:extLst>
          </p:cNvPr>
          <p:cNvCxnSpPr>
            <a:cxnSpLocks/>
          </p:cNvCxnSpPr>
          <p:nvPr/>
        </p:nvCxnSpPr>
        <p:spPr>
          <a:xfrm>
            <a:off x="760021" y="2588821"/>
            <a:ext cx="14725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CD9A4429-D4C5-AB73-A7D9-0A0F71883E07}"/>
              </a:ext>
            </a:extLst>
          </p:cNvPr>
          <p:cNvCxnSpPr/>
          <p:nvPr/>
        </p:nvCxnSpPr>
        <p:spPr>
          <a:xfrm>
            <a:off x="9143999" y="4061361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6CA771ED-66BF-0398-BA1F-E8F4D068BFD9}"/>
              </a:ext>
            </a:extLst>
          </p:cNvPr>
          <p:cNvCxnSpPr/>
          <p:nvPr/>
        </p:nvCxnSpPr>
        <p:spPr>
          <a:xfrm>
            <a:off x="3063833" y="5664529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2810C-5DE8-E64E-77AC-7893972C2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B8B7617-531A-D1F7-A83A-7FD2ADFE0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"/>
            <a:ext cx="12192002" cy="6858000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94DD367-D745-6704-2FA6-FF9B557FB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729442"/>
              </p:ext>
            </p:extLst>
          </p:nvPr>
        </p:nvGraphicFramePr>
        <p:xfrm>
          <a:off x="783770" y="542605"/>
          <a:ext cx="11018188" cy="531193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628565">
                  <a:extLst>
                    <a:ext uri="{9D8B030D-6E8A-4147-A177-3AD203B41FA5}">
                      <a16:colId xmlns:a16="http://schemas.microsoft.com/office/drawing/2014/main" val="2875217923"/>
                    </a:ext>
                  </a:extLst>
                </a:gridCol>
                <a:gridCol w="2749579">
                  <a:extLst>
                    <a:ext uri="{9D8B030D-6E8A-4147-A177-3AD203B41FA5}">
                      <a16:colId xmlns:a16="http://schemas.microsoft.com/office/drawing/2014/main" val="3412782551"/>
                    </a:ext>
                  </a:extLst>
                </a:gridCol>
                <a:gridCol w="440309">
                  <a:extLst>
                    <a:ext uri="{9D8B030D-6E8A-4147-A177-3AD203B41FA5}">
                      <a16:colId xmlns:a16="http://schemas.microsoft.com/office/drawing/2014/main" val="1700629432"/>
                    </a:ext>
                  </a:extLst>
                </a:gridCol>
                <a:gridCol w="2386664">
                  <a:extLst>
                    <a:ext uri="{9D8B030D-6E8A-4147-A177-3AD203B41FA5}">
                      <a16:colId xmlns:a16="http://schemas.microsoft.com/office/drawing/2014/main" val="3781932252"/>
                    </a:ext>
                  </a:extLst>
                </a:gridCol>
                <a:gridCol w="460181">
                  <a:extLst>
                    <a:ext uri="{9D8B030D-6E8A-4147-A177-3AD203B41FA5}">
                      <a16:colId xmlns:a16="http://schemas.microsoft.com/office/drawing/2014/main" val="3239054808"/>
                    </a:ext>
                  </a:extLst>
                </a:gridCol>
                <a:gridCol w="2490204">
                  <a:extLst>
                    <a:ext uri="{9D8B030D-6E8A-4147-A177-3AD203B41FA5}">
                      <a16:colId xmlns:a16="http://schemas.microsoft.com/office/drawing/2014/main" val="2568692173"/>
                    </a:ext>
                  </a:extLst>
                </a:gridCol>
                <a:gridCol w="341998">
                  <a:extLst>
                    <a:ext uri="{9D8B030D-6E8A-4147-A177-3AD203B41FA5}">
                      <a16:colId xmlns:a16="http://schemas.microsoft.com/office/drawing/2014/main" val="42606725"/>
                    </a:ext>
                  </a:extLst>
                </a:gridCol>
                <a:gridCol w="1520688">
                  <a:extLst>
                    <a:ext uri="{9D8B030D-6E8A-4147-A177-3AD203B41FA5}">
                      <a16:colId xmlns:a16="http://schemas.microsoft.com/office/drawing/2014/main" val="1218346653"/>
                    </a:ext>
                  </a:extLst>
                </a:gridCol>
              </a:tblGrid>
              <a:tr h="531193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26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تم تقسيم دول العالم إلى 24 منطقة زمنية كل منطقة تعادل 15درجة طولية وذلك بسبب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135414"/>
                  </a:ext>
                </a:extLst>
              </a:tr>
              <a:tr h="1593579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تجنبا لاختلاف التوقيت داخل الدولة الواحدة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لتشابه التوقيت داخل حدود الدولة الواحدة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لوقوعها بين دائرتي عرض شمالية وجنوبية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لاختلاف المناطق الحرارية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459726"/>
                  </a:ext>
                </a:extLst>
              </a:tr>
              <a:tr h="531193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27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تم تقسيم سطح الأرض إلى مناطق حرارية وذلك بسبب</a:t>
                      </a:r>
                      <a:r>
                        <a:rPr lang="en-US" sz="2800" b="1" dirty="0">
                          <a:effectLst/>
                        </a:rPr>
                        <a:t> :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236507"/>
                  </a:ext>
                </a:extLst>
              </a:tr>
              <a:tr h="2655965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أ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ar-SA" sz="2800" b="1">
                          <a:effectLst/>
                        </a:rPr>
                        <a:t>تقسيم خطوط الطول إلى دوائر غير متساوية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اختلف زاوية سقوط أشعة الشمس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تعامد أشعة الشمس على الدائرة القطبية الشمالية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تقسيم الأرض إلى قسمين شمالي وجنوبي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9940761"/>
                  </a:ext>
                </a:extLst>
              </a:tr>
            </a:tbl>
          </a:graphicData>
        </a:graphic>
      </p:graphicFrame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D390B823-100E-47AD-0A3A-E99F93FDBA81}"/>
              </a:ext>
            </a:extLst>
          </p:cNvPr>
          <p:cNvCxnSpPr>
            <a:cxnSpLocks/>
          </p:cNvCxnSpPr>
          <p:nvPr/>
        </p:nvCxnSpPr>
        <p:spPr>
          <a:xfrm>
            <a:off x="8550234" y="2434441"/>
            <a:ext cx="242256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11C30D83-91DB-9653-7C9A-E48054E52F5E}"/>
              </a:ext>
            </a:extLst>
          </p:cNvPr>
          <p:cNvCxnSpPr/>
          <p:nvPr/>
        </p:nvCxnSpPr>
        <p:spPr>
          <a:xfrm>
            <a:off x="6008913" y="5177642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71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72E4C-52F3-EBD4-6A87-BFA271E1F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FEA9E3F-D64A-D2A9-B475-092602536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"/>
            <a:ext cx="12192002" cy="6858000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E52412E2-6274-B0E1-B543-FAF53A387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070092"/>
              </p:ext>
            </p:extLst>
          </p:nvPr>
        </p:nvGraphicFramePr>
        <p:xfrm>
          <a:off x="748145" y="511432"/>
          <a:ext cx="11041939" cy="554959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586251">
                  <a:extLst>
                    <a:ext uri="{9D8B030D-6E8A-4147-A177-3AD203B41FA5}">
                      <a16:colId xmlns:a16="http://schemas.microsoft.com/office/drawing/2014/main" val="524955772"/>
                    </a:ext>
                  </a:extLst>
                </a:gridCol>
                <a:gridCol w="2767063">
                  <a:extLst>
                    <a:ext uri="{9D8B030D-6E8A-4147-A177-3AD203B41FA5}">
                      <a16:colId xmlns:a16="http://schemas.microsoft.com/office/drawing/2014/main" val="272608331"/>
                    </a:ext>
                  </a:extLst>
                </a:gridCol>
                <a:gridCol w="443109">
                  <a:extLst>
                    <a:ext uri="{9D8B030D-6E8A-4147-A177-3AD203B41FA5}">
                      <a16:colId xmlns:a16="http://schemas.microsoft.com/office/drawing/2014/main" val="3041603901"/>
                    </a:ext>
                  </a:extLst>
                </a:gridCol>
                <a:gridCol w="2401840">
                  <a:extLst>
                    <a:ext uri="{9D8B030D-6E8A-4147-A177-3AD203B41FA5}">
                      <a16:colId xmlns:a16="http://schemas.microsoft.com/office/drawing/2014/main" val="3245753191"/>
                    </a:ext>
                  </a:extLst>
                </a:gridCol>
                <a:gridCol w="463107">
                  <a:extLst>
                    <a:ext uri="{9D8B030D-6E8A-4147-A177-3AD203B41FA5}">
                      <a16:colId xmlns:a16="http://schemas.microsoft.com/office/drawing/2014/main" val="4085389134"/>
                    </a:ext>
                  </a:extLst>
                </a:gridCol>
                <a:gridCol w="2506039">
                  <a:extLst>
                    <a:ext uri="{9D8B030D-6E8A-4147-A177-3AD203B41FA5}">
                      <a16:colId xmlns:a16="http://schemas.microsoft.com/office/drawing/2014/main" val="124211880"/>
                    </a:ext>
                  </a:extLst>
                </a:gridCol>
                <a:gridCol w="344173">
                  <a:extLst>
                    <a:ext uri="{9D8B030D-6E8A-4147-A177-3AD203B41FA5}">
                      <a16:colId xmlns:a16="http://schemas.microsoft.com/office/drawing/2014/main" val="4173885439"/>
                    </a:ext>
                  </a:extLst>
                </a:gridCol>
                <a:gridCol w="1530357">
                  <a:extLst>
                    <a:ext uri="{9D8B030D-6E8A-4147-A177-3AD203B41FA5}">
                      <a16:colId xmlns:a16="http://schemas.microsoft.com/office/drawing/2014/main" val="2973372057"/>
                    </a:ext>
                  </a:extLst>
                </a:gridCol>
              </a:tblGrid>
              <a:tr h="480339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28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دوائر العرض ترسم على شكل الكرة الأرضية وتفيد في تحديد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290263"/>
                  </a:ext>
                </a:extLst>
              </a:tr>
              <a:tr h="960677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الزمن والمسافة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المناطق الحرارية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خط جرينتش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الارتفاع والانخفاض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713819"/>
                  </a:ext>
                </a:extLst>
              </a:tr>
              <a:tr h="480339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29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عندما تكون الطائرة في الجو يشعر الركاب بحركتها رغم سرعتها وذلك بسبب</a:t>
                      </a:r>
                      <a:r>
                        <a:rPr lang="en-US" sz="2800" b="1" dirty="0">
                          <a:effectLst/>
                        </a:rPr>
                        <a:t> :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072305"/>
                  </a:ext>
                </a:extLst>
              </a:tr>
              <a:tr h="144101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أ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دوران الأرض بسرعة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انحراف الأجسام المتحركة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كبر حجمها وقوتها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لأنها تتحرك بجميع أجزائها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455602"/>
                  </a:ext>
                </a:extLst>
              </a:tr>
              <a:tr h="480339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30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تشترك خطوط الطول ودوائر العرض في تحديد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766876"/>
                  </a:ext>
                </a:extLst>
              </a:tr>
              <a:tr h="1441016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أ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الأقاليم المناخية على سطح الأرض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ب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الموقع على سطح الكرة الأرضية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ج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معرفة الزمن في مختلف جهات العالم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>
                          <a:effectLst/>
                        </a:rPr>
                        <a:t>د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800" b="1" dirty="0">
                          <a:effectLst/>
                        </a:rPr>
                        <a:t>التساوي في الأطوال والمنخفضات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7846790"/>
                  </a:ext>
                </a:extLst>
              </a:tr>
            </a:tbl>
          </a:graphicData>
        </a:graphic>
      </p:graphicFrame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CF74B480-F9EE-C06F-7405-5E3A1F3D6985}"/>
              </a:ext>
            </a:extLst>
          </p:cNvPr>
          <p:cNvCxnSpPr/>
          <p:nvPr/>
        </p:nvCxnSpPr>
        <p:spPr>
          <a:xfrm>
            <a:off x="5985163" y="1793174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51D98883-B547-F026-C067-9A0D5B6842F4}"/>
              </a:ext>
            </a:extLst>
          </p:cNvPr>
          <p:cNvCxnSpPr>
            <a:cxnSpLocks/>
          </p:cNvCxnSpPr>
          <p:nvPr/>
        </p:nvCxnSpPr>
        <p:spPr>
          <a:xfrm>
            <a:off x="878774" y="3811979"/>
            <a:ext cx="13419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E36A8D3-E7AB-0222-AF10-61B7DCEACAAF}"/>
              </a:ext>
            </a:extLst>
          </p:cNvPr>
          <p:cNvCxnSpPr/>
          <p:nvPr/>
        </p:nvCxnSpPr>
        <p:spPr>
          <a:xfrm>
            <a:off x="5985163" y="5723906"/>
            <a:ext cx="17100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3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اجتماعيات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اجتماعيات" id="{F7B7A4D8-4567-40CE-9CF2-30B42F3DC88F}" vid="{E781E8E0-34A1-4DF3-934B-D2ED06A36E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1703</Words>
  <Application>Microsoft Office PowerPoint</Application>
  <PresentationFormat>شاشة عريضة</PresentationFormat>
  <Paragraphs>816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PT Bold Heading</vt:lpstr>
      <vt:lpstr>Times New Roman</vt:lpstr>
      <vt:lpstr>Wingdings</vt:lpstr>
      <vt:lpstr>نسق Office</vt:lpstr>
      <vt:lpstr>اجتماعيات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Maged ailharbiy</dc:creator>
  <cp:lastModifiedBy>Maged ailharbiy</cp:lastModifiedBy>
  <cp:revision>6</cp:revision>
  <dcterms:created xsi:type="dcterms:W3CDTF">2025-08-14T04:22:21Z</dcterms:created>
  <dcterms:modified xsi:type="dcterms:W3CDTF">2025-08-14T16:59:44Z</dcterms:modified>
</cp:coreProperties>
</file>