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96" r:id="rId2"/>
    <p:sldMasterId id="2147483810" r:id="rId3"/>
    <p:sldMasterId id="2147483906" r:id="rId4"/>
    <p:sldMasterId id="2147483942" r:id="rId5"/>
    <p:sldMasterId id="2147483954" r:id="rId6"/>
    <p:sldMasterId id="2147483966" r:id="rId7"/>
    <p:sldMasterId id="2147483990" r:id="rId8"/>
    <p:sldMasterId id="2147484014" r:id="rId9"/>
    <p:sldMasterId id="2147484026" r:id="rId10"/>
    <p:sldMasterId id="2147484038" r:id="rId11"/>
    <p:sldMasterId id="2147484062" r:id="rId12"/>
    <p:sldMasterId id="2147484074" r:id="rId13"/>
  </p:sldMasterIdLst>
  <p:notesMasterIdLst>
    <p:notesMasterId r:id="rId38"/>
  </p:notesMasterIdLst>
  <p:sldIdLst>
    <p:sldId id="304" r:id="rId14"/>
    <p:sldId id="3028" r:id="rId15"/>
    <p:sldId id="1782" r:id="rId16"/>
    <p:sldId id="1095" r:id="rId17"/>
    <p:sldId id="1079" r:id="rId18"/>
    <p:sldId id="372" r:id="rId19"/>
    <p:sldId id="389" r:id="rId20"/>
    <p:sldId id="1854" r:id="rId21"/>
    <p:sldId id="296" r:id="rId22"/>
    <p:sldId id="1863" r:id="rId23"/>
    <p:sldId id="393" r:id="rId24"/>
    <p:sldId id="394" r:id="rId25"/>
    <p:sldId id="268" r:id="rId26"/>
    <p:sldId id="1860" r:id="rId27"/>
    <p:sldId id="395" r:id="rId28"/>
    <p:sldId id="1859" r:id="rId29"/>
    <p:sldId id="396" r:id="rId30"/>
    <p:sldId id="1092" r:id="rId31"/>
    <p:sldId id="1109" r:id="rId32"/>
    <p:sldId id="1818" r:id="rId33"/>
    <p:sldId id="311" r:id="rId34"/>
    <p:sldId id="1057" r:id="rId35"/>
    <p:sldId id="2996" r:id="rId36"/>
    <p:sldId id="3027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5050"/>
    <a:srgbClr val="996633"/>
    <a:srgbClr val="CC6600"/>
    <a:srgbClr val="FF99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20" autoAdjust="0"/>
    <p:restoredTop sz="94248" autoAdjust="0"/>
  </p:normalViewPr>
  <p:slideViewPr>
    <p:cSldViewPr snapToGrid="0">
      <p:cViewPr varScale="1">
        <p:scale>
          <a:sx n="74" d="100"/>
          <a:sy n="74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C5EFB4-D4B3-4A97-894D-09BBF1A4E629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02EDA3-FA7E-4755-868F-9DD5BB8A4A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477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>
            <a:extLst>
              <a:ext uri="{FF2B5EF4-FFF2-40B4-BE49-F238E27FC236}">
                <a16:creationId xmlns:a16="http://schemas.microsoft.com/office/drawing/2014/main" id="{5B9E93E4-E88D-462E-54D1-C35AA403A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عنصر نائب للملاحظات 2">
            <a:extLst>
              <a:ext uri="{FF2B5EF4-FFF2-40B4-BE49-F238E27FC236}">
                <a16:creationId xmlns:a16="http://schemas.microsoft.com/office/drawing/2014/main" id="{83D9F2B8-5B53-B8E2-EE3A-ECF53027E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0420" name="عنصر نائب لرقم الشريحة 3">
            <a:extLst>
              <a:ext uri="{FF2B5EF4-FFF2-40B4-BE49-F238E27FC236}">
                <a16:creationId xmlns:a16="http://schemas.microsoft.com/office/drawing/2014/main" id="{DB7499C1-7A4F-9568-D200-AD2192DB9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1015FC-CF97-4D09-87F6-BA32FB6D6EFD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KW" sz="1200"/>
              <a:t>اعداد المعلمة :</a:t>
            </a:r>
            <a:r>
              <a:rPr lang="ar-KW" sz="1200">
                <a:solidFill>
                  <a:srgbClr val="00B0F0"/>
                </a:solidFill>
              </a:rPr>
              <a:t>عايشة الكندري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44C0-50AD-4457-9D25-8716987F57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1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فكرة</a:t>
            </a:r>
            <a:r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:</a:t>
            </a:r>
            <a:r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عايشة الكندري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44C0-50AD-4457-9D25-8716987F57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8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2EDA3-FA7E-4755-868F-9DD5BB8A4A5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84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حل رقم 9 : المكون الأكبر للنفايات هو الورق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حل رقم 10 : يزيد الورق على الطعام بـ 3 مرات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حل رقم 11 : عدد الكيلو جرامات من البلاستيك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في 200 مليون كيلو جرام من النفايات = 0.24 × 200000000 = 48 مليون كجم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2EDA3-FA7E-4755-868F-9DD5BB8A4A5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7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النسبة المئوية التقريبية للذين اختاروا الرياضيات = 12.5 % تقريباً 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لأن الإنجليزي نصف الدائرة تقريباً أو 50 % , والعلوم ربع الدائرة تقريباً أو 25 % , والرياضيات نصف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العلوم أو 12.5 % </a:t>
            </a:r>
            <a:endParaRPr lang="ar-SA" altLang="ar-SA" dirty="0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9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3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>
            <a:extLst>
              <a:ext uri="{FF2B5EF4-FFF2-40B4-BE49-F238E27FC236}">
                <a16:creationId xmlns:a16="http://schemas.microsoft.com/office/drawing/2014/main" id="{5B9E93E4-E88D-462E-54D1-C35AA403A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عنصر نائب للملاحظات 2">
            <a:extLst>
              <a:ext uri="{FF2B5EF4-FFF2-40B4-BE49-F238E27FC236}">
                <a16:creationId xmlns:a16="http://schemas.microsoft.com/office/drawing/2014/main" id="{83D9F2B8-5B53-B8E2-EE3A-ECF53027E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0420" name="عنصر نائب لرقم الشريحة 3">
            <a:extLst>
              <a:ext uri="{FF2B5EF4-FFF2-40B4-BE49-F238E27FC236}">
                <a16:creationId xmlns:a16="http://schemas.microsoft.com/office/drawing/2014/main" id="{DB7499C1-7A4F-9568-D200-AD2192DB9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1015FC-CF97-4D09-87F6-BA32FB6D6EFD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12C889-A737-792A-475A-8447D542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9F7674-B1E6-877F-E147-1244A3B0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DE581E-E6EA-5426-DF5A-8B98AB54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AF730C0-96E6-4ED9-A84B-D0F41F30693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6453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729399-A8DF-22AB-9F4A-17E51F3D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357C4A-0DF9-805A-4755-74D59E9D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7CB77D-4D31-433D-2F4B-A7D03F96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3D7A45E-06D1-423A-8F96-3A7A016220E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138494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EB6204-742D-3DAA-0011-114C16ABD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CE737D7-EB14-094F-7F46-9439EF021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346213-033F-0C61-FD3B-4C25D0F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0F8A9E-0F3A-0955-91FA-8DDAF7B8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232198-1537-591D-BC53-5EBD36BF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71C95-BB46-499F-A090-F1BEE9E6BDF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429522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D0F7F2-A7B5-1E01-506D-BAC73778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4B2A95-F0A3-9BA7-4D54-5F647D8C0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DA9502-1DC6-DC0A-E924-2552B111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7AD421-84A7-591F-910E-8F5F72A4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3E7AE7-4F6D-19B0-C9FA-6A44A063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C2787-19B5-4328-B9C1-021A9CF6499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609069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CCDE0F-3312-AE95-AD11-E7556DA8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AC6644E-2321-6B00-B517-1E773521F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DCAE5A-24FA-09BC-F1E9-70AD588C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9AD4E2-1B82-F4B7-4CC8-1E34CBCE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6A3FB5-6BAD-97AE-901D-2633B576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BBCE8-E1F7-4777-BE50-93486848C3D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756185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80CC36-9806-BAD3-F89A-2CA15D48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5B5FBB-7615-6E90-60B5-31B599162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EFA29D-AB69-B968-8947-E574E1DA1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CAC9B5-618E-FFF6-7469-9DE040E9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A2F0B9-8BE4-B77B-6693-578D0753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5C0EAC6-3254-D13A-BE10-2F878788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0CEAA-B159-4E5F-957F-FBFEC66847A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811697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AAFB9B-1117-1D13-1A17-611EEFDD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548A59-E82B-C811-2171-6BFF56790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C5505F-4822-FDEC-F4E8-443B4396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0CDA199-851F-72DC-D302-F7FC75547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60EDAB6-5075-4E11-B676-F84D8B3B4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032CB89-6D60-CE3A-AC1B-B92A5FAF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152AA3-BEC7-38E2-14BC-A5D56C05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037B2EF-55AD-6736-ACF9-04CD8105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80506-1243-4BE3-9446-034C28729C7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16275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C938ED-C61E-3054-305E-74688D54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227D7E6-1A41-83BA-FF51-39380C8D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377199B-E4A2-85F6-D8B1-E5751A6F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5109977-E31E-4556-518C-1D2E7401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1BB3F-64C5-4286-A09D-9758BACC453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431610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7D81246-D644-53E5-9F66-4FC8FF27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7831BD8-4BA4-867C-D890-177F022F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9CE50D3-C1B7-1234-3B3F-EFC146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DF581-BCA5-4D2D-88B9-A77751212A0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14254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86D736-12AF-D0A3-F2E6-B1E66E4B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CF18C8-30AC-7B04-AD24-9F964DB4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74A183-6735-4DF7-1EEB-3B8DB2CB7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5ECC969-4B67-E723-7C23-0100D46D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F2353C-B395-61B8-186E-DB5F4BB0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CB37381-8A18-1D76-DA75-6B38D540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250D0-AF59-493B-A753-3FB27A31AC4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094423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EB8E2A-8184-A592-D11D-C87E3B96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E9A25A8-A89A-5AC4-80C9-40B1CA294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2F03DD1-01D3-74FE-B9CA-D11A76117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D105345-3CBA-1164-AD51-44023597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D5C0F-433A-63C9-7657-37C5405A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B9E9B3-0CA4-9613-2AE3-26A35ADF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1B090-C0EA-479B-BCE4-1A4AFEFA52E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571183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1A8163-5D62-A1AD-C3FC-55B50D1B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6A5351-BAD3-A8C2-AE37-3819F7AE3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0B8A79-C8E4-B496-E51F-BDBDA787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DE338C-DF31-01B2-4B17-C1EC35C3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1DD45A-DDE0-4F17-3855-6542BB81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8DEC8-2AE1-4BD9-9BD7-8D38518EB79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4731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1632ED-2035-EC16-D4C5-3A97BE95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A08C25-5C0B-8731-8759-3CA1195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E88DC1-8BE5-BCA1-7F66-CD4E6987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B97B32F-FCE2-4A3E-B76D-A204A162597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216535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5AA1489-01C6-6464-10AB-0F6E5E017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C8E689-44EE-1420-6611-3BD7ADEBB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9150A9-59CF-493F-8493-3654026E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7E9C70-B01F-C12F-55EC-066B57A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DB1210-5E7A-C4CE-2F85-DC790B96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CD6C-A20C-4FAF-9652-05E1C730B4D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810648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E47C61-85CC-CECD-22B1-054806A0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E08D-ABEC-492B-AF00-6E9A26B95CD3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B089D1-9942-745D-EF06-F9D83FD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3AA40D-3CC8-30A4-76BA-BF36802C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C7EC-0CEE-4D88-9499-C908461378B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7007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E135DE-7139-A8BF-5271-963A5B4E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3D86-24F0-486A-A363-7FA17CBD00A2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D2AC10-2037-00FE-0AC9-9B925BD4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259E3-D7AE-7BA6-E925-2CA2BC5A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532A-6033-4449-9681-D4FA57D2EA1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195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452350-8D44-8A4E-4599-5A3EAE35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A6C8-E138-47E8-B6AC-51EE85514A63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94AEA0-DD6E-29D1-6206-EC3D12E2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F0B9CD-ACE1-BC51-80EF-428106CF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29AB-3276-4421-A521-76A646CACDC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9200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2332F81-C830-EAE2-41E2-569B7552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8ABD-CAF6-4E37-86C3-96B92140600C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A9C1E8E-454A-B047-0E7F-21D7D133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6AAED09-DE71-29A4-EB01-6A129DD8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E7C7-1E79-44FC-9047-4BEF105ECA9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767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D178B5B5-07A2-666C-DC09-C6F19693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F16E-E2D5-4FEA-93A9-18CDBC40B08B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6427581-27C1-D29C-BC63-3BA0B8E4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371B89F8-2CF4-0DBA-BD3B-38B37B76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0CDE-5188-429F-85F0-5DE2F3B88C0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0457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6BF60B4D-D1C0-117A-D239-779E4861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0F77-AC41-49A7-9BAD-BBB2ECF2E9F5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4119C7E-C7ED-9402-D473-A6A79798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BFDED7BF-8D81-4D61-A7D3-BBD5D4A4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D8D9-2D58-48ED-976D-304CFC00F1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8806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EB0E922-5AC0-0DFE-BA05-EB312126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FFFC-DB7E-40AE-B575-DE2AD2952971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9A47EA7D-1345-5CA8-DD28-8127C572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9F22E34-6947-A76A-0B30-629DBD81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67DA-C899-4231-A2F7-406516466A4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6957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FD2F559-AF0D-9458-1C77-2301E76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B04D-CD0D-4C37-BD55-AC68FBC497D3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9264680-A328-3E9D-206B-BFA1EFE0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0A802F2-221E-A0E6-40B3-8E03385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FE36-DA5D-45A0-ACAD-11357E6E13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2548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F1F8607-9E33-1A20-DDED-D9C977E1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AFF6-E339-437D-80F5-821D1CE73F30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3173339-2DFE-28D2-DDD3-EED50374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652F047-8562-381D-FC43-7ECC70E7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C89E-7597-468C-9FF3-C4635CA03E5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124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BFF143-2B51-E039-992C-CBCD4DB5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1B5C53-3BB2-E269-0EBA-8B7DC6E5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9F6651-48AD-72A1-BCC2-01658E7D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10F307F4-8A0B-44F7-9C48-5B3D94A790D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810856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64185F-FB12-627D-872D-2A4D75D1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7E73-ED98-48FA-B4A9-1130C0BE925B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801D98-7B2D-1BFE-B30C-3AA92148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7681DB-C036-BAE8-B795-499C4F89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E0DC-A220-40F8-9CD3-7D6776EABB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6985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A27C2A-4944-A0A4-68B6-13B755EA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08FB-5023-4220-AAA8-548E86B878DA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009746-355F-FFBC-7CD9-8A6C724F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7B30CF-D638-C810-DE93-C0EF7E11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1532-EC49-4971-A343-E135C1E8CB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0317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65987-DD41-3D0F-483D-FF842A2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636F-B23A-4EE4-B9CE-64B779CA358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F5EE1-0277-C0A5-36C1-2E26941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8DEE93-55C7-132C-729B-B251732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C6A4-2EDD-43EE-82BD-0E66C76B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79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83CDC-9F09-CE6C-3110-7AF85C9E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6D71-522B-48E8-915C-EBE11502BBCF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65D2F-E889-3D97-C337-3A860FD5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93BD1-78DE-AC1A-B780-20DFBD8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57DF-DDB5-44E9-8E89-F0FFBCF9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34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D1EF0F-0A12-6CB8-CC3E-FCC4B497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391-4AF3-4596-B239-AE96345ED2D8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957A6F-E70E-4EAA-4F1E-D99F26D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FFB80D-36E1-2699-DDD5-BEC3105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6F-F5F3-4320-B666-2B0769E9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A90964-B4AA-7CD5-8F90-7AECE9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E8A3-CC13-4789-BDF9-F937E994DB3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1B0F319-A34A-402A-3744-DA57C129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A3CF66D-EC16-248E-04D4-79C4471D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D23-1506-4571-96A9-F14F709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68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756C77C-034F-7AAC-51E1-0CE688D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32B-62BF-45D8-B43F-EF632BA51D83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71D592C-3ED5-8166-6AE7-4F0CB9D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F911A9B-CF2C-4E03-7942-149A8CA4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F5B-2638-4E23-9B90-7318F1DF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860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ADBBAB8E-9AA8-1ED1-29CF-9CDFFF87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2456-9506-4548-B2E8-AF7221AF5F21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B3ED532-E5DA-5E19-05FD-5F20E1E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6523FAE-3F4F-10F9-90BB-7B627A0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C248-5C1B-4AAB-A007-E86CFC04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407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C2EC608-7FA9-AE5A-983A-957A341C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474A-4EE4-4F9B-9421-51410EFD19F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1CB3717-2624-078A-FEF0-542FC28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5929950-927B-E599-3C73-0081D437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35A9-F4EA-4A51-96D9-B438053F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51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DD5C656-DA73-A5F6-D0AC-B40BA43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A5BC-E4B4-4BC3-A77A-47D3D46400B8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C1F4D6F-0A13-1090-D7E1-2D50168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7D76655-7039-0447-E27A-5BD86401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872-6E3C-48A1-B5A1-83B7E9D1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215282-105C-6B59-6E55-EDF3D67E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57B470-7952-9AF2-0739-519F5457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7BAEF6-4E2B-20A1-D683-0B09E49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67A1EFF-586F-4C85-8735-AB02ECB3CA7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189743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5BB76A7-EAE2-2B3F-FF38-A7F06313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5E96-8C8F-4EBC-9F42-5BCDF56E384C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A9D2349-B601-F5DE-914F-F508511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EB5695-7FAF-CB9C-8996-2FF7F56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2BCD-D961-42D0-8D0F-6D9615CDE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49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0DF388-EFB3-73E5-55F4-646F3FAE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5154-026F-4B0A-81D6-980E18E0F597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551535-049E-426E-EF82-A3B1D085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07870-048C-4996-1C67-D21C132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6603-E17D-4D6B-8D25-3778F10D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4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B229E4-BB1B-12A6-EDD0-4387B56F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861E-B54D-4E82-98D4-7B76044C58A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CA78B8-A827-E98D-4A0D-6E08148E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45208-D116-69ED-87AB-5C09D4F5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7C2D-193D-450F-82F0-4DA0A14E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060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50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419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8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96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648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9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0134DF-E7BF-1784-7ACF-B99FE3FD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68F775-399B-A0AE-6078-CE3CA4E9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183D9C-2D15-084B-5534-57C009F6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4C3D5257-7D20-4011-B8A9-D9CD254C3F3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661541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313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418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791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19E2F4-9AEB-A270-735A-65A8F38C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149847-9B49-A0CD-BE76-DC76A30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607EA83-CC79-8E9D-A818-C78E2E08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6A3532E1-F3AD-4DB9-BD69-C917F40423E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4076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1F40B6F-961A-110E-F823-C8794CEC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95BEAB7-2FEE-E1A0-F25C-F1DDF5FE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4EF9E0D-D44F-370C-8103-2ACB61EC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0DDFDE9-4A85-4E93-8B13-D3F27F4B0E9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84499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C63507A-9487-7873-A42B-E98A357B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E82CA41-801A-036D-1CC8-B33199B2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1096C53-DA0D-DF0D-2193-E55159A2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368FC72-9E13-49D9-89F5-AC99DA2F272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1073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ADACE2F-6346-6B95-499C-2D04ABE7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65A5FE3-A8EF-ACA0-57D3-E67C611E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67FC7AB-5C66-F0EA-B8B0-3F1860B0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4815E5AC-7B69-4DF6-B1EA-BD6F18186CB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81569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587851-7C43-8533-1BA1-CEB4B2F3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67E7F2-A547-2781-E267-849C6C06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9D5CF6-FE45-0A68-75B0-929DF63A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FB2F7F3-164E-4929-B64C-6B820CC25EC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1831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6E8310-E4AC-C6B5-F0CE-411FFE34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32431E-DB4A-D7CF-AF25-B01A1E59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8E9F82-11AC-B5D7-FD0A-1937555B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11986E51-54B3-4F52-8182-94E7FCD6E9E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29694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8A4D24-A423-282D-F673-C60D8B84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49AE97-65AB-9D5F-F098-D9CB4759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827B3A-0C69-0791-DE70-6850EE3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4DA69470-9794-4DDF-90A0-F49F613E353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0625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829534-DBB1-16EB-2A11-ADBC69F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27B252-0B90-1E50-CCF1-0C1502D1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1B5259-6575-42CC-80A3-4DBE39CF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6A7A826A-AE30-4ADA-A712-B782A23A74E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59885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0089F2-9F41-43BF-7DD4-724D2613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6EFFD1-7ACE-6C77-0CB9-8DE6A821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F6F67E-D914-6767-D4D7-E2C680F2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42EDB70E-A78F-49DA-BACB-1D1C21C2F2B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9640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705C70-8977-0309-8B69-377D16E5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CF0654-7A11-CCE3-72D1-4BE74665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ED0FB1-A386-ADA9-0767-C5FC2C26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4D5F6316-8CE5-4A8C-8001-10C9A776146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51470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D56BD1-3ABC-5429-2960-011FE18A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840C73-0EA6-F4CE-BA58-59D54277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9A2BA0-0CA6-499D-EBAA-DCF88A59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B8DD38AB-245B-410E-8ACA-6755B9CB7DE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7761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A1105E-34B6-0D4A-D9C1-673946FB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054DC1-9267-414F-0CD7-056E6CD6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58534D-1470-7FFA-6E8B-6C229441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B518FBA9-9FEB-4380-96AE-8B69AD92882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62797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8E385A-936C-B804-26C7-826D7FBD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EABA38-6811-4562-DF74-73DE10D2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1319B0-E1F6-9752-DA8B-BC01BC1A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667D8064-0EA2-4A28-9B7A-28835E628FE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6459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B21506C-9529-EAC9-DC35-2C6A4CD4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C283D69-7768-0FF4-7394-3F476E74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4A9A800-80BA-8AA7-A24C-C8B62AF0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E774DB2D-A927-4308-9950-B4C0C89F665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70020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4D2AAF8-3E97-9D07-C16E-2FF39F07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FDB57F6-4778-0A8B-1AA4-8A5DF654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870BEAC-3768-5DEE-28C2-04C95C09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36D19A64-CCE4-41EA-B4DD-17D34C80F68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6416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F98517F-EF55-BD1A-B24F-7556113B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72E200-529F-499A-7E57-462C672B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70314D-C824-553B-E39D-316A44DE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84ED7AF9-FE4F-4B0B-9EAA-C8B0FFA0D48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4383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F95902-1E39-ADD8-01ED-8ABC1A41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60BF64-F092-B536-57A6-B44294B9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D1BB71-5B0B-257F-2DA1-3ED86209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33452336-296E-4189-9448-0DCD02F363D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94368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6F23E7-9A21-BD58-1ED4-7501A39E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CD7507-EC7C-45AA-8EA8-2518ACC1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353E25-83A4-FE6D-FA72-0AACC6FB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D240B8D5-762B-40BD-936B-56D28719589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88261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4E0343-8F80-55FE-9E97-4E3DFB39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17E527-CA95-E6E8-A872-233B6C9F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B6E708-3EC7-3EC4-2B37-AAD3FA1D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5B4852E8-1CE3-4514-ADDB-382C0430D51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48010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9F6D0A-7B87-AC47-4FC9-F2F23760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BE5442-8EEA-A8DD-33DE-CEE74BEE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11CFF1-A5AB-28A4-36FA-B4CA3136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99DA176C-02E6-4645-8006-785FD9C7F9F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79229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199AA5-5510-F03A-9348-43FE5ABA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E8207D-E4C0-3C04-0EAE-CE9A4A93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80E170-5652-53A8-C40E-E2C32E09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8A0B56E7-3C3B-4576-9A0C-3C8CD82516A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99374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8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30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6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8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06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2AA3A0-7F1A-463C-8F8D-5986C7C0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95F36E-ED04-DC0D-936A-3408F6C0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BD0018-1F9B-D7FE-2990-D3FEDCD5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C48A7D8-FC22-42D2-B60A-9B77EA042A1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1177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7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4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2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51D6D0-503E-4A9A-9BB5-D8AB1E82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74F879-1770-430E-8F2B-DFDDF322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84CD07-FEB8-40C1-8946-D8C55AA7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F0A9BB-5C0C-48D1-98CC-513507BA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B97758-31B5-4BB1-B307-D6C92BF2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78042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AD826-588E-48F8-955A-A117CBDE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B7915A-CC60-410C-8721-EE5AABAA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9CA09E-DCEF-49FD-80FC-B8C2A327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C08341-D388-4421-9967-3B576BD6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B88C90-BD82-4EC3-AEC7-15C522E8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70122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C968D4-74A8-4867-B8A2-5E8BE4B0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F83E3B-9434-4E12-BF64-9C9E9F9E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26DFE-3BDF-4CB5-A43C-FDC945C3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E26693-DDD7-4EBE-9D74-1108FD55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40B067-BDF0-48DB-8200-DDA6B11D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08691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8F29C-9254-413F-991E-C021A108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78A604-FFD4-4548-A3E8-FAFDE3F8E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6D5AF7-7607-44AC-AFA0-E48BC7D9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5653C2-AA40-42A1-A9C2-10EFD420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018412-266E-425A-8603-2AB71BF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214C10-A8A3-429B-B170-35BC4A24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0474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D9E02-D5E0-49A8-9EFD-9E0D28E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FDC872-BB57-4F28-AF86-135CBC1F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57BB9B-A4C3-45A4-A226-E05D5E72B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7AC276-364B-4E51-B468-29AF2C7F7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ECD257E-8E8A-4D01-87AE-BE458007A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0BBFF75-034E-4A46-B7E4-EE194683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F107F2A-C01F-471C-9C33-2125459C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76EB60D-24A2-4D13-9FD1-D217E5BF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38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5B5A0E-282D-20FF-A345-85F3B468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7861170-31EA-8BEB-2E1A-0D2F090F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7CFE8A9-A158-2148-C591-9300E48D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0F84A77-0EAD-4FB5-902B-FA0D921C45D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70397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C6481-B3EE-4DF1-B81C-DEF3C116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899DF-025F-42DD-B5AE-90B25A9B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379A56B-D3A8-4A87-8F4F-A0A36CF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9F47B5F-3F5A-4EE0-A80E-67A0EB6F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5696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B03D1C-04E2-4EA5-8079-BE54E18A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0C74D37-5700-424E-9506-8ABD9CED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34466D-6ED6-41A0-BE2D-02ADAD3B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5224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50970-7031-4C93-8AF7-8A4E88FA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E8E362-2CEA-4B01-A7F6-2452A53B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FB652C-57BA-48D6-88A3-A5D86F44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E8AEC2-E580-4C9F-9D51-EE4319B2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A4B048-A24A-42E2-A734-16EE5B01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370D87-D985-4892-A797-B7E36B35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2951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41F54E-D91E-47F8-84EE-DE7A5AAC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91F621-843C-44EE-9330-6B9F8BE6D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EA8E6D-8032-431F-B8A3-C9F21155E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987237-E430-4256-B0BA-E009CFFA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C3781A-A44D-479C-89FE-D9AD5963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D3DA4-F7DF-413D-9E12-54FB4CCE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61353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963FCD-0337-44F5-AA50-33E7A368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0FA960-9585-4330-92C8-887AA57F8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1B18D2-2CF6-42EA-BFF2-B7AD2D55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38ED14-3A1D-4210-95EA-F1B535F8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CDCA7-A5FB-4357-A5CC-9ACBB9F4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2648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524F42-FCE1-4D94-9884-EF2F93DF7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4CA75F8-F917-4F22-80ED-004159D4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9136EE-9116-4672-8222-E8B04AC0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82195-16EB-404A-9C96-4B6CD887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3A9930-1BBE-43BA-8122-E9F77EAE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06072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5EB202-BF79-DAA7-C492-9FDD7B98A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685C3F7-5E94-953C-F1C9-98478497F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311B8B-926D-37AC-67C3-DBD8868D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BBC6C2-905C-FE3B-256B-E0EF3A97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55C77A-E910-8103-2A40-0D51F9FC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659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38BC06-903A-CCD5-D10A-0739D6BB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57644E-78C6-EFA1-4105-E7095D60F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63CBBC-FC5F-7CD8-CF76-B40FF4A5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C02BA3-942E-FACD-ADF9-D0751C72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C6FDDD-ABE3-2554-CFA6-D6B00384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722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F04404-2D9E-2841-0E6B-37FAFCB6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188A5F-0787-6A76-5516-A3E160B1E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A81803-948E-F2C1-7E66-FDF913B2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5F62C-D323-5291-4D94-1292F754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430F3D-0F08-FAE3-BA13-D318A65F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03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16DE8-1294-15B5-8B75-80F58617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A91673-B5AB-6099-48CF-03121CDEC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CFBFC92-FCBE-2FA3-D043-B1B26FE9F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026974-C3F1-87C9-BA6F-D8055581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341C28-C100-E778-F5AC-8E04AAB3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136D19-9F84-2F07-CA97-38D37F6B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68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CB9118F-AB33-449C-0C10-C8EE1D7F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A49285E-22F9-4C56-E739-6E0D84E3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1ACED34-BE82-5B36-E696-1749D54A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4FBD96B-D219-44D0-8622-CAEC69A0365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41463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6AD1E2-AEB8-E696-1490-64806B73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3BD7F1F-CD76-0686-ED66-3F0D979CA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8B595D-356D-AB76-90E5-31446956E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C9ECDCF-10BA-A110-CEC2-1423DBF07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EE12072-E3D4-A906-FAC5-742F26E06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F0C21F3-6262-EDDF-E2C7-FCFA3BB1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27CB1C1-5616-7F33-3581-8EC0738F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17D7C22-FC5C-8901-9E19-16B1262E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4540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20630E-B077-B8BF-E0E8-374CBAC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2065879-953C-BE48-0A5F-310CF5BD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445775E-026A-C0A2-DB6E-175B3E7C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E1CA4BE-DB5F-B7F2-1A4E-1ABCE1E5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5288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BF92A5E-C319-1D96-7C18-68027F82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8127FD-81AD-A2D9-6566-7CA5D6D9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63EEFE2-0DC8-E595-EF6C-56A9FF6A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076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D78F7D-6C9B-91FF-2A68-299B781B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3C2A87-36A1-8C9B-5017-38AE65E87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0CEB66-E692-F035-25B3-BECB2ED10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5B11D3-DB61-7D4D-F170-3C56E0BD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DE82FA-7E08-2302-B7F2-CA7FDCCF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9F62DD-90DE-21AD-69D0-F5860B77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2686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4AE74-C6F0-61EB-60A2-930C9683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BFD617E-8AD0-2CED-98A7-4E5D7130A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76B83E-2647-1713-EEB6-D2903FDD3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598EDA-6CFF-1870-5B82-24FB4DB2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AC5DCD-2515-9824-F5A9-303F120A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5CF4C2-23B6-FE4A-5E44-A626AFD0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947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637726-D436-E398-49F0-19A37EC2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E43A36-3845-6165-06C2-4BFA220DD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831C56-1C0D-18A8-00CE-F738E330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31B775-ECE2-B3EA-9D64-0A06FE99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D089F4-357E-76AB-2CDA-4F1AC617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6929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9B5638D-0085-D0CB-473C-14D20C2CE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6A7D0D-0B3F-0E4E-5BFD-D07454772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F3CF43-1D04-3339-149A-CA9C9BA5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4B7A09-CFE6-661C-50C2-F38279EA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91298E-002A-8E26-95D0-63EF27A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833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A6B3D-B6A0-7E4B-8A7C-17881248F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36536-6C21-43C6-3EDF-709E7E1CC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B1A28-4A24-19EC-42D6-5E4D4E590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A50B-3C07-4BAF-976C-BACF6D79B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28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62490-B25C-681D-05E7-BE2548EFD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330E0-3BE9-1086-518D-F8DDF041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72982-C6B5-48BE-5632-EC81B7E8B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D839-D262-4B94-8254-C21411D2C6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6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C0B21-2AF4-F1BF-625D-4B0CAC1A3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F6828-E8C2-D45F-2A1B-4F1BC030F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F65A5-1BA6-C200-A3C7-DA213B581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5DD7-DB7A-4773-9EF5-BF09CB7A70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8F9BBB3-32F4-7B4B-724F-62F3A69B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4AB3A3E-F409-24D3-3013-D094CDB8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6D9919-B4E3-0F64-0AA5-8CBC1392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9F9F4C7-1AD5-42A7-B053-E7B58278322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53183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6CDBE-412E-5C1A-264E-D0672A962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E9C28-E02B-55BE-22CC-3294AEE6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EC8A4-CE1C-977E-5907-FBCECDCFB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92CC-5B28-4D99-A0C8-6ECDF0DAF0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6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DB9DFA-704B-CF9C-BAE9-55CD4E034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EDB108-46AB-D271-C4C8-7573B116D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8921F6-CAE0-2CCD-D96E-1743D7512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C455-88D4-455B-AE68-A0384B586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2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779EA3-0E81-4AA3-EAD2-753F11431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B9C939-8D07-FB20-4BEB-DE6867F50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4C58C-2317-5F4F-39F3-0CE42075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575F-BD44-49A0-A515-95741146BC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05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F82B8F-17E0-7754-C5A8-6FD0D85CE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4E6DC3-FAA9-836B-B0F1-AD428D37E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21226E-7EEA-9CFC-E87C-B9FEE2C4A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2E20-0D03-405A-AF69-6A651F18FE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65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D9795-8632-ED00-2681-4ADEFF261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8D49E-8D08-E31E-E6C0-5CDBE209E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B18ED-99A7-43C0-CBF4-CD40A606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90FD-F9C7-4C6B-B367-CC04E4B684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6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3FB8C-3ED4-A117-9793-D70C853B3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2F718-2D4D-D870-C50B-B041BD027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D6F16-E362-F46C-CBBE-F9D833D30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E796-BE78-4BEC-8C5B-30DF8E13D0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143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4EC982-6C49-2AFD-A1E4-E3CF00138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67862-9FA0-E7C0-5FF4-15AB2103D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2FDAD-2B3C-A764-63DC-447E94537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C599-DC20-478D-9329-2FF7E26C38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4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51C53-0E0B-558F-A758-E92702C7C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9727F-AE4A-1E7E-B85B-5BBEC8FCD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DD8435-0BEC-887C-DF06-32CC12E64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DB7A-C270-4D10-8C60-370E2C43D3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6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7C38-CBA6-4521-9EF1-C4844ECBA17B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98405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8C8C-E612-4066-A2AA-B1245D0B4E38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736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092700-FC22-D6E4-B183-C7AD3CB3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CAD7B2-FC75-13B7-DA9B-2EE3845C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D7B9A9-361C-6C48-0134-F327D5F2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FD0E122-0219-4FF7-8DAC-84239571D18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03751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E3A8-093F-471B-AE0A-726D8B003F36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7614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AC4-01AC-4EAA-80D6-55073C6DC5C8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53880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76D7-E63B-4816-9EF9-7F17A8C9A62D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899580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543-8617-4535-9A43-19A6B7A3871E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267409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4AA6-9F41-4190-8327-358453D19911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43125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2EEE-A673-4DD0-94DA-00946C0ED643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75567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7F7-EF3F-4310-8D42-E6B922425D2E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516262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4E82-C543-403C-9F07-5F600357871A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70715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9896-3230-487F-A709-730BD4A8E681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199805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107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BA7702-3CC5-C8F9-AB52-F199DFD2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B12AB8-C17C-A260-B6D4-0B1336EC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23F77F-D6C3-39A4-FBC3-777AD7E7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47D2BAC1-317C-4CB6-A0E3-6BFD48C1399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53064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5123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2371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759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8194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0640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6997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3643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6367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78152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72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ABEE217-BB4D-7877-241B-73D4C0A8B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E748128-0B98-1F40-C6D2-56BDA598C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A9AA05-DA4B-A8CA-21E8-5FE2F59D3B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C4DEF7-A67B-8642-A76D-DF19A23352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63584A-3C80-8473-A910-148745971E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>
                <a:solidFill>
                  <a:srgbClr val="000000"/>
                </a:solidFill>
              </a:defRPr>
            </a:lvl1pPr>
          </a:lstStyle>
          <a:p>
            <a:fld id="{63C158DF-9BE0-4409-B001-F113C16C8AF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58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C59F72-B02F-D212-16FF-D93052827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F81DDD-C916-EDC4-1282-047A36327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46E9A5-9EEB-53D3-EF92-D22A9488E0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DB7BF2-C544-F6F9-41AB-C5D9A6A634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4DE432-8CCD-D787-2FA1-3F7A295A2C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7A171C4-64B1-4715-8E78-C3B9159802F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132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عنوان 1">
            <a:extLst>
              <a:ext uri="{FF2B5EF4-FFF2-40B4-BE49-F238E27FC236}">
                <a16:creationId xmlns:a16="http://schemas.microsoft.com/office/drawing/2014/main" id="{82B41167-ED49-A4F0-426C-5ED4994E5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9219" name="عنصر نائب للنص 2">
            <a:extLst>
              <a:ext uri="{FF2B5EF4-FFF2-40B4-BE49-F238E27FC236}">
                <a16:creationId xmlns:a16="http://schemas.microsoft.com/office/drawing/2014/main" id="{88E5522D-4C4B-7CC8-8984-62343C812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38C1FB-9291-0268-BB0A-AE81EEB84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129CFF-7F38-4C50-86DE-9A6D0535907E}" type="datetimeFigureOut">
              <a:rPr lang="ar-SA"/>
              <a:pPr>
                <a:defRPr/>
              </a:pPr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50999C-657B-3902-28AA-1C7E9D229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36E158-6A44-98CA-9535-21F49EB52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63D0D5-883B-45EC-BA14-648F479D67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7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640CD900-13D3-731C-D4E9-C06C682A4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31F3A0A4-8AD7-DB66-BC5F-0BB4047AA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EC021E-7347-6DFB-2EBC-77D8C173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6BCB2-6546-4A02-B634-FF258AAD8762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489EBC-187A-6E8C-DEEC-59A5D186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B4F05-F5DA-EF47-C310-FB0D5ECC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D17C9-50EC-416E-BDCA-2210F822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E733C12-41C5-462C-47F3-1190427F4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8CF1EE-7D73-2ED2-EC67-47CD313A6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8CE67F-5636-C41E-0BDD-7FCD658358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BCE49E-6456-92FC-D8F2-1F43288A12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34BAA6-3295-5344-BD7F-6F3055B680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>
                <a:solidFill>
                  <a:srgbClr val="000000"/>
                </a:solidFill>
              </a:defRPr>
            </a:lvl1pPr>
          </a:lstStyle>
          <a:p>
            <a:fld id="{0F4A68DB-66F0-4F2C-B673-5B36D20F832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0861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52039A1-4EB7-2068-2363-72EFFDAF4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535FE20-929D-EB27-3456-A4A8E8737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91A26B-D3EC-1E7D-A4F6-BE0009EC78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83D239-98E5-2C95-5F88-5A8BD0B05C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677396-B614-CF6A-4E71-F764E923FB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A87580-F63B-491A-B71C-13714588257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327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DEB3B75-1CCD-4904-9756-96AFD243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3B323F-6645-47F0-ACD0-5A7383FE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1B26E9-08FE-47E0-ABA8-339699EBD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2620-7220-466E-BE41-63926EF2417F}" type="datetimeFigureOut">
              <a:rPr lang="ar-KW" smtClean="0"/>
              <a:t>04/10/1446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72038B-CA8D-4BE1-A229-B2466C876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A890E-3FF9-437E-8052-F3ECAF529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59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6D20D42-A03C-97E1-DCA4-60F5F343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D7C7D1-CF42-FA0B-DEFD-24FFF1ADC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A2D030-0126-C043-ABF3-67A021ECB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59DA-533E-481A-BB62-64496674D732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788443-7CE6-83E4-9108-6662BDA9D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3FF0CA-BDE0-7AEC-3904-072B37B5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FBD5-452F-45E3-953E-1BF69E58FB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1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53586B7-3FC0-1024-29B0-6534B1097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BEE0C6E-A1DD-A4A7-CDF5-02C195588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CF4CD4-F947-88B2-088C-36140CB6FF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8AEBD2-DA3D-3C0A-DE48-1CD8ECEFE2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5A0AB1-6AF1-3067-6418-7BA47069DC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DA0361CE-3F06-42EC-A30F-82CB5D0764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6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58DF-9BE0-4409-B001-F113C16C8AF4}" type="slidenum">
              <a:rPr lang="ar-SA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477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9305-B9F7-4ED4-B76F-3D5A5F3AC1C0}" type="datetimeFigureOut">
              <a:rPr lang="ar-SA" smtClean="0"/>
              <a:t>04/10/46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AD62-100E-46BA-869D-5EE3CCA198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53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4.png"/><Relationship Id="rId7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7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6" Type="http://schemas.openxmlformats.org/officeDocument/2006/relationships/hyperlink" Target="https://t.me/asmaalawfym1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Relationship Id="rId6" Type="http://schemas.openxmlformats.org/officeDocument/2006/relationships/hyperlink" Target="https://t.me/asmaalawfym1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0" name="Picture 6">
            <a:extLst>
              <a:ext uri="{FF2B5EF4-FFF2-40B4-BE49-F238E27FC236}">
                <a16:creationId xmlns:a16="http://schemas.microsoft.com/office/drawing/2014/main" id="{D08FA200-348B-0277-761E-1A77F023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11113"/>
            <a:ext cx="407511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4158C10B-AC99-5DF5-C998-799F29BE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68413"/>
            <a:ext cx="56896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E0CFF10-83D3-A9F7-4105-5D1C3D2E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608264"/>
            <a:ext cx="3198812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7C14-9763-A933-95E7-55FEA7F65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3E1025D-0E05-08A1-0AA4-18C08CBEC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21220"/>
              </p:ext>
            </p:extLst>
          </p:nvPr>
        </p:nvGraphicFramePr>
        <p:xfrm>
          <a:off x="6142874" y="2997305"/>
          <a:ext cx="5916276" cy="3637498"/>
        </p:xfrm>
        <a:graphic>
          <a:graphicData uri="http://schemas.openxmlformats.org/drawingml/2006/table">
            <a:tbl>
              <a:tblPr firstRow="1" bandRow="1"/>
              <a:tblGrid>
                <a:gridCol w="386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68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زاوية كل قطاع</a:t>
                      </a:r>
                      <a:r>
                        <a:rPr lang="ar-SA" sz="1800" b="1" baseline="0" dirty="0"/>
                        <a:t> </a:t>
                      </a:r>
                    </a:p>
                    <a:p>
                      <a:pPr algn="ctr"/>
                      <a:r>
                        <a:rPr lang="ar-SA" sz="1800" b="1">
                          <a:solidFill>
                            <a:schemeClr val="bg1"/>
                          </a:solidFill>
                        </a:rPr>
                        <a:t>النسبة المئوية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العدد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/>
                        <a:t>النوع</a:t>
                      </a:r>
                      <a:endParaRPr lang="en-US" sz="1800" b="1" dirty="0"/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7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القوارب المائية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7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9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العاب الكترونية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0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39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السيارات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9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17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القطار السريع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/>
                        <a:t>8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الصحن الدوار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95855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/>
                        <a:t>80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المجموع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1731"/>
                  </a:ext>
                </a:extLst>
              </a:tr>
            </a:tbl>
          </a:graphicData>
        </a:graphic>
      </p:graphicFrame>
      <p:sp>
        <p:nvSpPr>
          <p:cNvPr id="47" name="Text Box 97">
            <a:extLst>
              <a:ext uri="{FF2B5EF4-FFF2-40B4-BE49-F238E27FC236}">
                <a16:creationId xmlns:a16="http://schemas.microsoft.com/office/drawing/2014/main" id="{3B1A55E6-DE24-B1E7-CF8C-E70B5A8B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26" y="2160392"/>
            <a:ext cx="263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الرياضة المفضلة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2BD8648-E3BF-4B60-53E9-4D07CE39CA2C}"/>
              </a:ext>
            </a:extLst>
          </p:cNvPr>
          <p:cNvGrpSpPr/>
          <p:nvPr/>
        </p:nvGrpSpPr>
        <p:grpSpPr>
          <a:xfrm>
            <a:off x="8208819" y="3584693"/>
            <a:ext cx="1755068" cy="681038"/>
            <a:chOff x="4977177" y="4421981"/>
            <a:chExt cx="1755068" cy="681038"/>
          </a:xfrm>
        </p:grpSpPr>
        <p:grpSp>
          <p:nvGrpSpPr>
            <p:cNvPr id="50" name="Group 101">
              <a:extLst>
                <a:ext uri="{FF2B5EF4-FFF2-40B4-BE49-F238E27FC236}">
                  <a16:creationId xmlns:a16="http://schemas.microsoft.com/office/drawing/2014/main" id="{409299BA-11AB-C3B1-9737-D4B81A8E6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52" name="Text Box 102">
                <a:extLst>
                  <a:ext uri="{FF2B5EF4-FFF2-40B4-BE49-F238E27FC236}">
                    <a16:creationId xmlns:a16="http://schemas.microsoft.com/office/drawing/2014/main" id="{503C48D7-E444-79E2-68C7-CBEE851D3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Line 103">
                <a:extLst>
                  <a:ext uri="{FF2B5EF4-FFF2-40B4-BE49-F238E27FC236}">
                    <a16:creationId xmlns:a16="http://schemas.microsoft.com/office/drawing/2014/main" id="{98C320DD-F945-E756-0913-8B0212AAA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4">
                <a:extLst>
                  <a:ext uri="{FF2B5EF4-FFF2-40B4-BE49-F238E27FC236}">
                    <a16:creationId xmlns:a16="http://schemas.microsoft.com/office/drawing/2014/main" id="{631DFD1B-54FA-D00F-62A0-6C40BE752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 Box 8">
              <a:extLst>
                <a:ext uri="{FF2B5EF4-FFF2-40B4-BE49-F238E27FC236}">
                  <a16:creationId xmlns:a16="http://schemas.microsoft.com/office/drawing/2014/main" id="{C0F98633-C0B2-3410-1885-0340A5B1F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177" y="4536830"/>
              <a:ext cx="12365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Text Box 8">
            <a:extLst>
              <a:ext uri="{FF2B5EF4-FFF2-40B4-BE49-F238E27FC236}">
                <a16:creationId xmlns:a16="http://schemas.microsoft.com/office/drawing/2014/main" id="{DF449764-5C89-2895-889F-8FBE5C44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084" y="3713014"/>
            <a:ext cx="1561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0,9 × 360=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2D6F15FF-CEC8-8BE8-A7F4-9B46FE6579F2}"/>
              </a:ext>
            </a:extLst>
          </p:cNvPr>
          <p:cNvGrpSpPr/>
          <p:nvPr/>
        </p:nvGrpSpPr>
        <p:grpSpPr>
          <a:xfrm>
            <a:off x="8333508" y="4168878"/>
            <a:ext cx="1711713" cy="681038"/>
            <a:chOff x="5020532" y="4421981"/>
            <a:chExt cx="1711713" cy="681038"/>
          </a:xfrm>
        </p:grpSpPr>
        <p:grpSp>
          <p:nvGrpSpPr>
            <p:cNvPr id="57" name="Group 101">
              <a:extLst>
                <a:ext uri="{FF2B5EF4-FFF2-40B4-BE49-F238E27FC236}">
                  <a16:creationId xmlns:a16="http://schemas.microsoft.com/office/drawing/2014/main" id="{CD6E9A1F-161E-382E-1CF7-C24C2F3A2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59" name="Text Box 102">
                <a:extLst>
                  <a:ext uri="{FF2B5EF4-FFF2-40B4-BE49-F238E27FC236}">
                    <a16:creationId xmlns:a16="http://schemas.microsoft.com/office/drawing/2014/main" id="{566E486D-5210-4755-582B-DDE0B401A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Line 103">
                <a:extLst>
                  <a:ext uri="{FF2B5EF4-FFF2-40B4-BE49-F238E27FC236}">
                    <a16:creationId xmlns:a16="http://schemas.microsoft.com/office/drawing/2014/main" id="{6D9D0BD3-03FC-32E6-BECD-69C80D006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104">
                <a:extLst>
                  <a:ext uri="{FF2B5EF4-FFF2-40B4-BE49-F238E27FC236}">
                    <a16:creationId xmlns:a16="http://schemas.microsoft.com/office/drawing/2014/main" id="{3D2D106D-A549-F082-7104-DA5B003B9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 Box 8">
              <a:extLst>
                <a:ext uri="{FF2B5EF4-FFF2-40B4-BE49-F238E27FC236}">
                  <a16:creationId xmlns:a16="http://schemas.microsoft.com/office/drawing/2014/main" id="{56808A0C-1BE4-FDA4-EBF4-04055A920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0532" y="4536830"/>
              <a:ext cx="11230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 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Text Box 8">
            <a:extLst>
              <a:ext uri="{FF2B5EF4-FFF2-40B4-BE49-F238E27FC236}">
                <a16:creationId xmlns:a16="http://schemas.microsoft.com/office/drawing/2014/main" id="{C4C3A0D6-C850-731F-5154-A98184EB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692" y="4286016"/>
            <a:ext cx="1502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0,11 ×360=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6CC28CAA-97AA-3120-7718-9F1D3CEBCB2E}"/>
              </a:ext>
            </a:extLst>
          </p:cNvPr>
          <p:cNvGrpSpPr/>
          <p:nvPr/>
        </p:nvGrpSpPr>
        <p:grpSpPr>
          <a:xfrm>
            <a:off x="8343899" y="4670673"/>
            <a:ext cx="1689153" cy="681038"/>
            <a:chOff x="5043092" y="4421981"/>
            <a:chExt cx="1689153" cy="681038"/>
          </a:xfrm>
        </p:grpSpPr>
        <p:grpSp>
          <p:nvGrpSpPr>
            <p:cNvPr id="64" name="Group 101">
              <a:extLst>
                <a:ext uri="{FF2B5EF4-FFF2-40B4-BE49-F238E27FC236}">
                  <a16:creationId xmlns:a16="http://schemas.microsoft.com/office/drawing/2014/main" id="{E65387A1-2A0F-71EF-469D-551F080AD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66" name="Text Box 102">
                <a:extLst>
                  <a:ext uri="{FF2B5EF4-FFF2-40B4-BE49-F238E27FC236}">
                    <a16:creationId xmlns:a16="http://schemas.microsoft.com/office/drawing/2014/main" id="{4ADE53A7-6401-8659-A90E-F8EC8FE8D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39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103">
                <a:extLst>
                  <a:ext uri="{FF2B5EF4-FFF2-40B4-BE49-F238E27FC236}">
                    <a16:creationId xmlns:a16="http://schemas.microsoft.com/office/drawing/2014/main" id="{41B3AA59-157D-F4E6-6704-32D7D02FE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104">
                <a:extLst>
                  <a:ext uri="{FF2B5EF4-FFF2-40B4-BE49-F238E27FC236}">
                    <a16:creationId xmlns:a16="http://schemas.microsoft.com/office/drawing/2014/main" id="{5C069EE3-A68F-8F7E-C2E9-12E7721D8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5" name="Text Box 8">
              <a:extLst>
                <a:ext uri="{FF2B5EF4-FFF2-40B4-BE49-F238E27FC236}">
                  <a16:creationId xmlns:a16="http://schemas.microsoft.com/office/drawing/2014/main" id="{ABA4BE36-DCEC-1BB4-376D-473C39C63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092" y="4536830"/>
              <a:ext cx="11004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Text Box 8">
            <a:extLst>
              <a:ext uri="{FF2B5EF4-FFF2-40B4-BE49-F238E27FC236}">
                <a16:creationId xmlns:a16="http://schemas.microsoft.com/office/drawing/2014/main" id="{8606890D-6D7A-7AD0-8011-AB06220A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609" y="4767520"/>
            <a:ext cx="1638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0,49 × 360 =</a:t>
            </a:r>
            <a:endParaRPr lang="en-US" sz="2200" b="1" dirty="0">
              <a:solidFill>
                <a:prstClr val="black"/>
              </a:solidFill>
            </a:endParaRP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775769A1-1CF8-D2F0-79B9-33C1FBA2A8EE}"/>
              </a:ext>
            </a:extLst>
          </p:cNvPr>
          <p:cNvGrpSpPr/>
          <p:nvPr/>
        </p:nvGrpSpPr>
        <p:grpSpPr>
          <a:xfrm>
            <a:off x="8458199" y="5209613"/>
            <a:ext cx="1615117" cy="681038"/>
            <a:chOff x="5117128" y="4421981"/>
            <a:chExt cx="1615117" cy="681038"/>
          </a:xfrm>
        </p:grpSpPr>
        <p:grpSp>
          <p:nvGrpSpPr>
            <p:cNvPr id="71" name="Group 101">
              <a:extLst>
                <a:ext uri="{FF2B5EF4-FFF2-40B4-BE49-F238E27FC236}">
                  <a16:creationId xmlns:a16="http://schemas.microsoft.com/office/drawing/2014/main" id="{BA8D1A22-AC14-0305-9636-303084E24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73" name="Text Box 102">
                <a:extLst>
                  <a:ext uri="{FF2B5EF4-FFF2-40B4-BE49-F238E27FC236}">
                    <a16:creationId xmlns:a16="http://schemas.microsoft.com/office/drawing/2014/main" id="{8669B7A4-27C8-AF20-C940-9CF706362E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17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ne 103">
                <a:extLst>
                  <a:ext uri="{FF2B5EF4-FFF2-40B4-BE49-F238E27FC236}">
                    <a16:creationId xmlns:a16="http://schemas.microsoft.com/office/drawing/2014/main" id="{A04E2183-5F25-9379-E78B-99236F0D2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104">
                <a:extLst>
                  <a:ext uri="{FF2B5EF4-FFF2-40B4-BE49-F238E27FC236}">
                    <a16:creationId xmlns:a16="http://schemas.microsoft.com/office/drawing/2014/main" id="{6E8475BA-7922-B3D6-BD1E-6B803769E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Text Box 8">
              <a:extLst>
                <a:ext uri="{FF2B5EF4-FFF2-40B4-BE49-F238E27FC236}">
                  <a16:creationId xmlns:a16="http://schemas.microsoft.com/office/drawing/2014/main" id="{0521E813-0E12-649E-218B-BF423F553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7128" y="4536830"/>
              <a:ext cx="10264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 Box 8">
            <a:extLst>
              <a:ext uri="{FF2B5EF4-FFF2-40B4-BE49-F238E27FC236}">
                <a16:creationId xmlns:a16="http://schemas.microsoft.com/office/drawing/2014/main" id="{EE0FE4D4-26C1-8F87-204F-70B5B8AA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262515"/>
            <a:ext cx="1664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0,21 × 360 =</a:t>
            </a:r>
            <a:endParaRPr lang="en-US" sz="2200" b="1" dirty="0">
              <a:solidFill>
                <a:prstClr val="black"/>
              </a:solidFill>
            </a:endParaRPr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CD8D507A-4F43-C33F-A1D3-0FFDCECF1613}"/>
              </a:ext>
            </a:extLst>
          </p:cNvPr>
          <p:cNvGrpSpPr/>
          <p:nvPr/>
        </p:nvGrpSpPr>
        <p:grpSpPr>
          <a:xfrm>
            <a:off x="2515141" y="2666188"/>
            <a:ext cx="3060700" cy="3059112"/>
            <a:chOff x="323850" y="3573463"/>
            <a:chExt cx="3060700" cy="3059112"/>
          </a:xfrm>
        </p:grpSpPr>
        <p:sp>
          <p:nvSpPr>
            <p:cNvPr id="78" name="Oval 98">
              <a:extLst>
                <a:ext uri="{FF2B5EF4-FFF2-40B4-BE49-F238E27FC236}">
                  <a16:creationId xmlns:a16="http://schemas.microsoft.com/office/drawing/2014/main" id="{401AEB50-266F-A3F2-76A9-442B2733D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Text Box 8">
              <a:extLst>
                <a:ext uri="{FF2B5EF4-FFF2-40B4-BE49-F238E27FC236}">
                  <a16:creationId xmlns:a16="http://schemas.microsoft.com/office/drawing/2014/main" id="{665C5B31-8D97-249C-04DF-C94072D74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•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دائري 82">
            <a:extLst>
              <a:ext uri="{FF2B5EF4-FFF2-40B4-BE49-F238E27FC236}">
                <a16:creationId xmlns:a16="http://schemas.microsoft.com/office/drawing/2014/main" id="{05A454FA-B344-2961-ABB2-0E0CF1F98C3B}"/>
              </a:ext>
            </a:extLst>
          </p:cNvPr>
          <p:cNvSpPr/>
          <p:nvPr/>
        </p:nvSpPr>
        <p:spPr>
          <a:xfrm>
            <a:off x="2543766" y="2680666"/>
            <a:ext cx="3060000" cy="3060000"/>
          </a:xfrm>
          <a:prstGeom prst="pie">
            <a:avLst>
              <a:gd name="adj1" fmla="val 11166582"/>
              <a:gd name="adj2" fmla="val 21557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دائري 87">
            <a:extLst>
              <a:ext uri="{FF2B5EF4-FFF2-40B4-BE49-F238E27FC236}">
                <a16:creationId xmlns:a16="http://schemas.microsoft.com/office/drawing/2014/main" id="{7B0D3220-5692-8719-FCD0-0D9BECF5782A}"/>
              </a:ext>
            </a:extLst>
          </p:cNvPr>
          <p:cNvSpPr/>
          <p:nvPr/>
        </p:nvSpPr>
        <p:spPr>
          <a:xfrm rot="18839578">
            <a:off x="2494821" y="2650401"/>
            <a:ext cx="3060000" cy="3060000"/>
          </a:xfrm>
          <a:prstGeom prst="pie">
            <a:avLst>
              <a:gd name="adj1" fmla="val 11889530"/>
              <a:gd name="adj2" fmla="val 138680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دائري 88">
            <a:extLst>
              <a:ext uri="{FF2B5EF4-FFF2-40B4-BE49-F238E27FC236}">
                <a16:creationId xmlns:a16="http://schemas.microsoft.com/office/drawing/2014/main" id="{13DDD867-3CFA-793E-DBAA-8AF743A8A9DF}"/>
              </a:ext>
            </a:extLst>
          </p:cNvPr>
          <p:cNvSpPr/>
          <p:nvPr/>
        </p:nvSpPr>
        <p:spPr>
          <a:xfrm rot="2192195">
            <a:off x="2490851" y="2680482"/>
            <a:ext cx="3060000" cy="3060000"/>
          </a:xfrm>
          <a:prstGeom prst="pie">
            <a:avLst>
              <a:gd name="adj1" fmla="val 87836"/>
              <a:gd name="adj2" fmla="val 45099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دائري 89">
            <a:extLst>
              <a:ext uri="{FF2B5EF4-FFF2-40B4-BE49-F238E27FC236}">
                <a16:creationId xmlns:a16="http://schemas.microsoft.com/office/drawing/2014/main" id="{88709779-1798-2ABC-492C-83A6A0B92A35}"/>
              </a:ext>
            </a:extLst>
          </p:cNvPr>
          <p:cNvSpPr/>
          <p:nvPr/>
        </p:nvSpPr>
        <p:spPr>
          <a:xfrm rot="1559364">
            <a:off x="2480764" y="2646041"/>
            <a:ext cx="3060000" cy="3060000"/>
          </a:xfrm>
          <a:prstGeom prst="pie">
            <a:avLst>
              <a:gd name="adj1" fmla="val 5090802"/>
              <a:gd name="adj2" fmla="val 75445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1" name="Group 43">
            <a:extLst>
              <a:ext uri="{FF2B5EF4-FFF2-40B4-BE49-F238E27FC236}">
                <a16:creationId xmlns:a16="http://schemas.microsoft.com/office/drawing/2014/main" id="{F49706CB-080D-2587-9003-393FDA8DD61B}"/>
              </a:ext>
            </a:extLst>
          </p:cNvPr>
          <p:cNvGrpSpPr>
            <a:grpSpLocks/>
          </p:cNvGrpSpPr>
          <p:nvPr/>
        </p:nvGrpSpPr>
        <p:grpSpPr bwMode="auto">
          <a:xfrm>
            <a:off x="3434972" y="3194243"/>
            <a:ext cx="1143603" cy="658500"/>
            <a:chOff x="1921" y="2205"/>
            <a:chExt cx="755" cy="625"/>
          </a:xfrm>
        </p:grpSpPr>
        <p:sp>
          <p:nvSpPr>
            <p:cNvPr id="92" name="Text Box 44">
              <a:extLst>
                <a:ext uri="{FF2B5EF4-FFF2-40B4-BE49-F238E27FC236}">
                  <a16:creationId xmlns:a16="http://schemas.microsoft.com/office/drawing/2014/main" id="{9C5BB3DA-D40E-EAD5-811B-E12C6F8D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2450"/>
              <a:ext cx="75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السيارات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 Box 45">
              <a:extLst>
                <a:ext uri="{FF2B5EF4-FFF2-40B4-BE49-F238E27FC236}">
                  <a16:creationId xmlns:a16="http://schemas.microsoft.com/office/drawing/2014/main" id="{BEB74B09-A272-86D2-814D-1DA10986C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176٪</a:t>
              </a:r>
            </a:p>
          </p:txBody>
        </p:sp>
      </p:grpSp>
      <p:grpSp>
        <p:nvGrpSpPr>
          <p:cNvPr id="94" name="Group 43">
            <a:extLst>
              <a:ext uri="{FF2B5EF4-FFF2-40B4-BE49-F238E27FC236}">
                <a16:creationId xmlns:a16="http://schemas.microsoft.com/office/drawing/2014/main" id="{F085FA78-6FC4-7EDA-51A0-FB9C3F3AF045}"/>
              </a:ext>
            </a:extLst>
          </p:cNvPr>
          <p:cNvGrpSpPr>
            <a:grpSpLocks/>
          </p:cNvGrpSpPr>
          <p:nvPr/>
        </p:nvGrpSpPr>
        <p:grpSpPr bwMode="auto">
          <a:xfrm>
            <a:off x="1765872" y="4067640"/>
            <a:ext cx="1541970" cy="658500"/>
            <a:chOff x="1703" y="2205"/>
            <a:chExt cx="1018" cy="625"/>
          </a:xfrm>
        </p:grpSpPr>
        <p:sp>
          <p:nvSpPr>
            <p:cNvPr id="95" name="Text Box 44">
              <a:extLst>
                <a:ext uri="{FF2B5EF4-FFF2-40B4-BE49-F238E27FC236}">
                  <a16:creationId xmlns:a16="http://schemas.microsoft.com/office/drawing/2014/main" id="{90ABDF14-AA08-A9CF-60C7-3E0EDB16E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" y="2450"/>
              <a:ext cx="101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القوارب المائية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 Box 45">
              <a:extLst>
                <a:ext uri="{FF2B5EF4-FFF2-40B4-BE49-F238E27FC236}">
                  <a16:creationId xmlns:a16="http://schemas.microsoft.com/office/drawing/2014/main" id="{42A1D1B2-C22D-35F5-1B24-D2B86E2D2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32٪</a:t>
              </a:r>
            </a:p>
          </p:txBody>
        </p:sp>
      </p:grpSp>
      <p:grpSp>
        <p:nvGrpSpPr>
          <p:cNvPr id="97" name="Group 43">
            <a:extLst>
              <a:ext uri="{FF2B5EF4-FFF2-40B4-BE49-F238E27FC236}">
                <a16:creationId xmlns:a16="http://schemas.microsoft.com/office/drawing/2014/main" id="{58A5238F-28B0-7D75-9610-17AD1D108AD9}"/>
              </a:ext>
            </a:extLst>
          </p:cNvPr>
          <p:cNvGrpSpPr>
            <a:grpSpLocks/>
          </p:cNvGrpSpPr>
          <p:nvPr/>
        </p:nvGrpSpPr>
        <p:grpSpPr bwMode="auto">
          <a:xfrm>
            <a:off x="1994700" y="4886912"/>
            <a:ext cx="1488955" cy="658500"/>
            <a:chOff x="1738" y="2205"/>
            <a:chExt cx="983" cy="625"/>
          </a:xfrm>
        </p:grpSpPr>
        <p:sp>
          <p:nvSpPr>
            <p:cNvPr id="98" name="Text Box 44">
              <a:extLst>
                <a:ext uri="{FF2B5EF4-FFF2-40B4-BE49-F238E27FC236}">
                  <a16:creationId xmlns:a16="http://schemas.microsoft.com/office/drawing/2014/main" id="{607EFDFA-5A2D-72A4-0B51-5024D0DA7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8" y="2450"/>
              <a:ext cx="983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العاب الكترونية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517F3D5C-1613-29B4-3A74-7663DC142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40٪</a:t>
              </a:r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36E03810-FA11-824D-3EEF-9B6B8DDA2E00}"/>
              </a:ext>
            </a:extLst>
          </p:cNvPr>
          <p:cNvGrpSpPr>
            <a:grpSpLocks/>
          </p:cNvGrpSpPr>
          <p:nvPr/>
        </p:nvGrpSpPr>
        <p:grpSpPr bwMode="auto">
          <a:xfrm>
            <a:off x="3512299" y="5217122"/>
            <a:ext cx="1357176" cy="669036"/>
            <a:chOff x="1921" y="2205"/>
            <a:chExt cx="896" cy="635"/>
          </a:xfrm>
        </p:grpSpPr>
        <p:sp>
          <p:nvSpPr>
            <p:cNvPr id="109" name="Text Box 44">
              <a:extLst>
                <a:ext uri="{FF2B5EF4-FFF2-40B4-BE49-F238E27FC236}">
                  <a16:creationId xmlns:a16="http://schemas.microsoft.com/office/drawing/2014/main" id="{E0ABC4EB-6180-09D2-B8DE-BE5D94845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2460"/>
              <a:ext cx="896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القطار السريع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 Box 45">
              <a:extLst>
                <a:ext uri="{FF2B5EF4-FFF2-40B4-BE49-F238E27FC236}">
                  <a16:creationId xmlns:a16="http://schemas.microsoft.com/office/drawing/2014/main" id="{4DF29D99-7D12-F538-44C5-B9DDAC9A0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76٪</a:t>
              </a:r>
            </a:p>
          </p:txBody>
        </p:sp>
      </p:grpSp>
      <p:pic>
        <p:nvPicPr>
          <p:cNvPr id="3" name="Picture 36">
            <a:extLst>
              <a:ext uri="{FF2B5EF4-FFF2-40B4-BE49-F238E27FC236}">
                <a16:creationId xmlns:a16="http://schemas.microsoft.com/office/drawing/2014/main" id="{E99B470B-1215-82C8-A0DB-8C011CB3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53" y="2109838"/>
            <a:ext cx="4159568" cy="23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6">
            <a:extLst>
              <a:ext uri="{FF2B5EF4-FFF2-40B4-BE49-F238E27FC236}">
                <a16:creationId xmlns:a16="http://schemas.microsoft.com/office/drawing/2014/main" id="{FA27F2A5-48DA-16D4-ADF0-4DCAD9927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9274">
            <a:off x="1453603" y="3784215"/>
            <a:ext cx="4159568" cy="23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6">
            <a:extLst>
              <a:ext uri="{FF2B5EF4-FFF2-40B4-BE49-F238E27FC236}">
                <a16:creationId xmlns:a16="http://schemas.microsoft.com/office/drawing/2014/main" id="{4D507EB4-27BC-2003-EE33-254E6E4E4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0033">
            <a:off x="2432106" y="3791767"/>
            <a:ext cx="4159568" cy="23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9A566F87-5859-DD0F-DC8D-AB2D7AEB8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184" y="3849414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0D86A69-FC30-5821-7AA8-9CF9271E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273" y="4690576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689CD593-2EAC-04B6-DEB7-9D5A5CCC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838" y="5405987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A106C3B-6F25-EF35-AF1C-258D6C3F3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235" y="3988827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D59033F-4938-5AF2-F7CB-E07DFADCE3A1}"/>
              </a:ext>
            </a:extLst>
          </p:cNvPr>
          <p:cNvCxnSpPr>
            <a:cxnSpLocks/>
          </p:cNvCxnSpPr>
          <p:nvPr/>
        </p:nvCxnSpPr>
        <p:spPr>
          <a:xfrm flipH="1" flipV="1">
            <a:off x="2530549" y="4061637"/>
            <a:ext cx="1520456" cy="116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D4059138-45ED-E7AB-FD51-F619E3CB8FE7}"/>
              </a:ext>
            </a:extLst>
          </p:cNvPr>
          <p:cNvCxnSpPr>
            <a:cxnSpLocks/>
          </p:cNvCxnSpPr>
          <p:nvPr/>
        </p:nvCxnSpPr>
        <p:spPr>
          <a:xfrm flipH="1">
            <a:off x="4042064" y="4186144"/>
            <a:ext cx="15349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98574126-7283-5506-C12F-C05D4451A899}"/>
              </a:ext>
            </a:extLst>
          </p:cNvPr>
          <p:cNvCxnSpPr>
            <a:cxnSpLocks/>
          </p:cNvCxnSpPr>
          <p:nvPr/>
        </p:nvCxnSpPr>
        <p:spPr>
          <a:xfrm flipV="1">
            <a:off x="2680855" y="4171747"/>
            <a:ext cx="1351599" cy="732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121C3D5F-4350-A4DE-3D14-1B3747C64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5450" y="725330"/>
            <a:ext cx="5335076" cy="4000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AE7A64E-4249-8B6D-2003-A427A692D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AE75FB8-CE75-ECEF-90F4-2162996E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" y="111383"/>
            <a:ext cx="2305422" cy="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9296C01-25DF-470D-41B7-C5D4B5783279}"/>
              </a:ext>
            </a:extLst>
          </p:cNvPr>
          <p:cNvGrpSpPr/>
          <p:nvPr/>
        </p:nvGrpSpPr>
        <p:grpSpPr>
          <a:xfrm>
            <a:off x="8354290" y="5673741"/>
            <a:ext cx="1673999" cy="681038"/>
            <a:chOff x="5058246" y="4421981"/>
            <a:chExt cx="1673999" cy="681038"/>
          </a:xfrm>
        </p:grpSpPr>
        <p:grpSp>
          <p:nvGrpSpPr>
            <p:cNvPr id="20" name="Group 101">
              <a:extLst>
                <a:ext uri="{FF2B5EF4-FFF2-40B4-BE49-F238E27FC236}">
                  <a16:creationId xmlns:a16="http://schemas.microsoft.com/office/drawing/2014/main" id="{18170A37-2CEB-6522-0B2F-2CAF69FEB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2" name="Text Box 102">
                <a:extLst>
                  <a:ext uri="{FF2B5EF4-FFF2-40B4-BE49-F238E27FC236}">
                    <a16:creationId xmlns:a16="http://schemas.microsoft.com/office/drawing/2014/main" id="{FF6DE813-8E03-78D5-0926-6B27204DC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103">
                <a:extLst>
                  <a:ext uri="{FF2B5EF4-FFF2-40B4-BE49-F238E27FC236}">
                    <a16:creationId xmlns:a16="http://schemas.microsoft.com/office/drawing/2014/main" id="{73E23B38-EAA1-21DD-999A-F941FC7EF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04">
                <a:extLst>
                  <a:ext uri="{FF2B5EF4-FFF2-40B4-BE49-F238E27FC236}">
                    <a16:creationId xmlns:a16="http://schemas.microsoft.com/office/drawing/2014/main" id="{6D7CE5D6-035A-C4BA-6D75-234D55739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C23D1AEB-8D72-8BB7-8F9A-D90D88200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246" y="4536830"/>
              <a:ext cx="10852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 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ext Box 8">
            <a:extLst>
              <a:ext uri="{FF2B5EF4-FFF2-40B4-BE49-F238E27FC236}">
                <a16:creationId xmlns:a16="http://schemas.microsoft.com/office/drawing/2014/main" id="{85BFC1BD-D48D-2D97-16D9-2162ADE9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09" y="5757815"/>
            <a:ext cx="17546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0,10 × 360 =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16466A00-02E5-4419-4FF2-F3BC1E0D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936" y="3740721"/>
            <a:ext cx="674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E92C3E65-C1BD-9D3C-912B-B5AB59DB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508" y="4755567"/>
            <a:ext cx="8788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176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BB27C240-B679-D821-6972-AC7695C9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618" y="4294903"/>
            <a:ext cx="674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712BCB47-A7F1-2642-1711-E36AD01CC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5275113"/>
            <a:ext cx="80610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0EE309D8-8EAC-C7A3-E131-E27365C7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908" y="5753095"/>
            <a:ext cx="674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6F1F5FFD-4EC3-8B40-FA84-A8D0B1681237}"/>
              </a:ext>
            </a:extLst>
          </p:cNvPr>
          <p:cNvCxnSpPr>
            <a:cxnSpLocks/>
          </p:cNvCxnSpPr>
          <p:nvPr/>
        </p:nvCxnSpPr>
        <p:spPr>
          <a:xfrm flipH="1">
            <a:off x="3449782" y="4166755"/>
            <a:ext cx="561109" cy="1433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43">
            <a:extLst>
              <a:ext uri="{FF2B5EF4-FFF2-40B4-BE49-F238E27FC236}">
                <a16:creationId xmlns:a16="http://schemas.microsoft.com/office/drawing/2014/main" id="{E842EC06-2CDC-FA90-A683-32AC946B18BF}"/>
              </a:ext>
            </a:extLst>
          </p:cNvPr>
          <p:cNvGrpSpPr>
            <a:grpSpLocks/>
          </p:cNvGrpSpPr>
          <p:nvPr/>
        </p:nvGrpSpPr>
        <p:grpSpPr bwMode="auto">
          <a:xfrm>
            <a:off x="4604090" y="4173274"/>
            <a:ext cx="1104220" cy="914525"/>
            <a:chOff x="2109" y="2205"/>
            <a:chExt cx="729" cy="868"/>
          </a:xfrm>
        </p:grpSpPr>
        <p:sp>
          <p:nvSpPr>
            <p:cNvPr id="82" name="Text Box 44">
              <a:extLst>
                <a:ext uri="{FF2B5EF4-FFF2-40B4-BE49-F238E27FC236}">
                  <a16:creationId xmlns:a16="http://schemas.microsoft.com/office/drawing/2014/main" id="{84655B5C-5FA4-4107-CBDD-1DBAC8FC4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7" y="2401"/>
              <a:ext cx="661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الصحن الدوار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 Box 45">
              <a:extLst>
                <a:ext uri="{FF2B5EF4-FFF2-40B4-BE49-F238E27FC236}">
                  <a16:creationId xmlns:a16="http://schemas.microsoft.com/office/drawing/2014/main" id="{0F71700D-F9A4-AB12-B342-90CE9C67A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36٪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464B238E-2087-6C7E-2BAC-AF0CFFF83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501" y="1185934"/>
            <a:ext cx="2491200" cy="1730899"/>
          </a:xfrm>
          <a:prstGeom prst="rect">
            <a:avLst/>
          </a:prstGeom>
        </p:spPr>
      </p:pic>
      <p:sp>
        <p:nvSpPr>
          <p:cNvPr id="39" name="Text Box 8">
            <a:extLst>
              <a:ext uri="{FF2B5EF4-FFF2-40B4-BE49-F238E27FC236}">
                <a16:creationId xmlns:a16="http://schemas.microsoft.com/office/drawing/2014/main" id="{6C52A2A8-F1C3-4AFC-DF88-236069F9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482" y="3980531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Picture 36">
            <a:extLst>
              <a:ext uri="{FF2B5EF4-FFF2-40B4-BE49-F238E27FC236}">
                <a16:creationId xmlns:a16="http://schemas.microsoft.com/office/drawing/2014/main" id="{C8305654-D7B9-1C6F-F8FA-CDCB185E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0195">
            <a:off x="2568324" y="2333577"/>
            <a:ext cx="4159568" cy="23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8">
            <a:extLst>
              <a:ext uri="{FF2B5EF4-FFF2-40B4-BE49-F238E27FC236}">
                <a16:creationId xmlns:a16="http://schemas.microsoft.com/office/drawing/2014/main" id="{7C78EDB7-E7A7-D3A9-3B60-A3637924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636" y="4939878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29565B27-A37B-712D-828A-62CE14CFAD1F}"/>
              </a:ext>
            </a:extLst>
          </p:cNvPr>
          <p:cNvCxnSpPr>
            <a:cxnSpLocks/>
          </p:cNvCxnSpPr>
          <p:nvPr/>
        </p:nvCxnSpPr>
        <p:spPr>
          <a:xfrm>
            <a:off x="4035701" y="4170300"/>
            <a:ext cx="1211708" cy="9835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5" grpId="0"/>
      <p:bldP spid="62" grpId="0"/>
      <p:bldP spid="69" grpId="0"/>
      <p:bldP spid="76" grpId="0"/>
      <p:bldP spid="83" grpId="0" animBg="1"/>
      <p:bldP spid="88" grpId="0" animBg="1"/>
      <p:bldP spid="89" grpId="0" animBg="1"/>
      <p:bldP spid="90" grpId="0" animBg="1"/>
      <p:bldP spid="6" grpId="0"/>
      <p:bldP spid="7" grpId="0"/>
      <p:bldP spid="8" grpId="0"/>
      <p:bldP spid="25" grpId="0"/>
      <p:bldP spid="26" grpId="0"/>
      <p:bldP spid="27" grpId="0"/>
      <p:bldP spid="28" grpId="0"/>
      <p:bldP spid="29" grpId="0"/>
      <p:bldP spid="3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399F38E-4462-1B89-5D8B-1B7FE8FCF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754" y="1063550"/>
            <a:ext cx="7438744" cy="7716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44FA31B-D8E1-8907-F9B9-C2ECFE3611B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4000" y="2044059"/>
            <a:ext cx="3486150" cy="4953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C1699F7-FC3C-CDE7-FFDC-72D16F37CB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5711" y="3225927"/>
            <a:ext cx="3943350" cy="5715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73DE1D1-4AED-30EA-B243-126C9F8F782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3568" y="4552299"/>
            <a:ext cx="5762625" cy="9810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7942574-C3A2-089F-6D25-FB58085A9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61" y="1867710"/>
            <a:ext cx="2961845" cy="250875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FD89A34-4C90-AF70-A34B-B86E9E1FF3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59ED1-18E9-CA30-911F-9CBA4514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" y="111383"/>
            <a:ext cx="2305422" cy="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5E4B3B9-FA3C-2D3A-BC32-20814710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162" y="2054082"/>
            <a:ext cx="9572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ar-SA" altLang="ar-SA" sz="2000" b="1" dirty="0">
                <a:solidFill>
                  <a:srgbClr val="0000CC"/>
                </a:solidFill>
                <a:cs typeface="AdvertisingBold" pitchFamily="2" charset="-78"/>
              </a:rPr>
              <a:t>الورق</a:t>
            </a:r>
            <a:endParaRPr lang="en-US" altLang="ar-SA" sz="2000" b="1" dirty="0">
              <a:solidFill>
                <a:srgbClr val="0000CC"/>
              </a:solidFill>
              <a:cs typeface="AdvertisingBold" pitchFamily="2" charset="-78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D85F884-2970-3914-619D-56B46C72E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3306907"/>
            <a:ext cx="172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ar-SA" altLang="ar-SA" sz="2000" b="1" dirty="0">
                <a:solidFill>
                  <a:srgbClr val="0000CC"/>
                </a:solidFill>
                <a:cs typeface="AdvertisingBold" pitchFamily="2" charset="-78"/>
              </a:rPr>
              <a:t>3 مرات تقريباً</a:t>
            </a:r>
            <a:endParaRPr lang="en-US" altLang="ar-SA" sz="2000" b="1" dirty="0">
              <a:solidFill>
                <a:srgbClr val="0000CC"/>
              </a:solidFill>
              <a:cs typeface="AdvertisingBold" pitchFamily="2" charset="-78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A00109A-84E5-D769-27D2-7917C6F4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730" y="5683250"/>
            <a:ext cx="35274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0٫24× 200= 48كيلوجرام</a:t>
            </a:r>
          </a:p>
        </p:txBody>
      </p:sp>
    </p:spTree>
    <p:extLst>
      <p:ext uri="{BB962C8B-B14F-4D97-AF65-F5344CB8AC3E}">
        <p14:creationId xmlns:p14="http://schemas.microsoft.com/office/powerpoint/2010/main" val="1493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759D7B5-62F8-E6EB-4640-0684666A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923" y="1318993"/>
            <a:ext cx="3376116" cy="22755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C6899A4-A6EC-9128-544E-A56D2605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60" y="1121566"/>
            <a:ext cx="3043575" cy="243339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0365FC8-FC4F-5175-E1CF-B9B7190E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45" y="3717349"/>
            <a:ext cx="56457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قيمة س 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٪ 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759AB6-3386-661D-4EDD-349186E7E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64" y="3720235"/>
            <a:ext cx="6021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قيمة س 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C31583A-6C9E-E313-E332-34AD75A6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4243822"/>
            <a:ext cx="21197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EC6FACD-145E-B58B-64C0-DFB8AFD7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427" y="4721804"/>
            <a:ext cx="12988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ar-SA" sz="2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B4AB41-D55F-224D-E16B-B8E3298F7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063" y="4319442"/>
            <a:ext cx="20484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BF998B3-617C-9B3A-BA95-A51EA1013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426" y="4897949"/>
            <a:ext cx="1272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endParaRPr lang="en-US" altLang="ar-SA" sz="2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0EAE02F-E201-C0E0-3606-5C5B7E681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3F62AA0-4306-4594-5E92-EE7ED315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13"/>
            <a:ext cx="1659259" cy="19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A9DEE57-B22D-FCF8-E770-D20409A48B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7213" y="711412"/>
            <a:ext cx="4732430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30A99EF5-00F5-6C00-B91C-35D4392D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4" y="173039"/>
            <a:ext cx="44672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E08D059F-5342-9A2C-5A2A-BB72898C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692150"/>
            <a:ext cx="3136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2E2BEA1C-1746-D269-FDAA-467FF342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311275"/>
            <a:ext cx="694213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EF2297AF-E571-2D2D-CAF2-A082E5CEC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4149726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مجموع النسب 100٪ 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EB09EC35-2B67-2204-BEC3-3726BFF8E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4581526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40٪ + 10٪</a:t>
            </a:r>
            <a:r>
              <a:rPr lang="ar-SA" alt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ar-SA" altLang="ar-S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س٪</a:t>
            </a:r>
            <a:r>
              <a:rPr lang="ar-SA" alt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ar-SA" altLang="ar-S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15٪</a:t>
            </a:r>
            <a:r>
              <a:rPr lang="ar-SA" alt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ar-SA" altLang="ar-S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20٪</a:t>
            </a:r>
            <a:r>
              <a:rPr lang="ar-SA" alt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ar-SA" altLang="ar-S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100٪</a:t>
            </a:r>
            <a:r>
              <a:rPr lang="ar-SA" alt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31C7E61F-ADC1-0835-FFD2-BB9342ECC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5013326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85٪ 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B29C9CD8-114E-A878-9C35-320FD36A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5272088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ـــ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85٪           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28D95AF3-B6D7-32B9-EC43-D33962A415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80526" y="5013326"/>
            <a:ext cx="271463" cy="652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7EA9023B-1AD0-BF08-F84F-DB45EE529F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764" y="5732463"/>
            <a:ext cx="21605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86C59D41-01AE-0EB3-16EE-B19630A2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580548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س٪ =  15٪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58ABFF97-CDD1-B3B3-C34B-BCDED7D48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3932238"/>
            <a:ext cx="0" cy="2520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4C784E2A-ACE5-9AB1-5CA0-710182913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22116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مجموع النسب 100٪ 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24C38035-E558-A214-0AA5-3E51660A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65296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5٪ + 10٪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5٪ 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A0CEAD48-FEEC-14AC-30CA-F016CAB17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08476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60٪ 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09B69CB1-3C9A-0E67-B517-5334F698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4" y="5343526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ـــ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60٪           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 </a:t>
            </a: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36D11DDB-58C8-DD4D-C265-6B649A84EF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2013" y="5084763"/>
            <a:ext cx="271462" cy="652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7A538D2B-3F9B-6CBB-C027-95E41493F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0" y="5803900"/>
            <a:ext cx="21605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FA83C7B3-5424-26E9-FB81-C4550F0B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5876926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س٪ =  40٪</a:t>
            </a:r>
            <a:r>
              <a:rPr lang="ar-SA" alt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/>
      <p:bldP spid="22540" grpId="0"/>
      <p:bldP spid="22542" grpId="0"/>
      <p:bldP spid="22543" grpId="0"/>
      <p:bldP spid="22544" grpId="0"/>
      <p:bldP spid="22545" grpId="0"/>
      <p:bldP spid="225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75E3C-33D4-6695-EBE2-384B5028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85286F5-3A3A-1FE8-6F7E-ABE55B68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923" y="1318993"/>
            <a:ext cx="3376116" cy="22755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9D7BE53-B9C1-D538-4506-905E7BF71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60" y="1121566"/>
            <a:ext cx="3043575" cy="243339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D965255-4931-D776-8821-73EF195B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45" y="3717349"/>
            <a:ext cx="56457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س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altLang="ar-S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ar-SA" altLang="ar-SA" sz="2200" b="1" dirty="0"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CC023B-65DF-81EE-33F6-9B10A63E4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720235"/>
            <a:ext cx="4919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س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altLang="ar-SA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FEE1B3F-1628-A75E-CD02-73A31567E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212649"/>
            <a:ext cx="2431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altLang="ar-SA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ar-SA" altLang="ar-SA" sz="2200" b="1" dirty="0">
                <a:solidFill>
                  <a:prstClr val="black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552B81D-2088-BE91-0EBF-9082BC58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5527" y="5230959"/>
            <a:ext cx="12988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ar-SA" sz="2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93F4EC0-B9B8-57E4-92D6-830A87AF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35" y="4257097"/>
            <a:ext cx="2567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altLang="ar-SA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ar-SA" altLang="ar-SA" sz="2200" b="1" dirty="0">
                <a:solidFill>
                  <a:prstClr val="black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822CEF4-0B82-2819-1BC2-14A355D42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216" y="5272022"/>
            <a:ext cx="1272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ar-SA" altLang="ar-SA" sz="2200" b="1" dirty="0">
                <a:solidFill>
                  <a:srgbClr val="FF505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endParaRPr lang="en-US" altLang="ar-SA" sz="2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8F9F205-9FAA-AA66-8D8D-67330B83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CDFC898-97CC-6DB7-7280-FCEC88DB4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13"/>
            <a:ext cx="1659259" cy="19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188DA4-42AA-C2E5-C47A-1FEE5D3E9BB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7213" y="711412"/>
            <a:ext cx="4732430" cy="42675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2644306-8AAE-565A-B895-5F2F702B6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209" y="4718340"/>
            <a:ext cx="26877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ar-SA" altLang="ar-SA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ar-SA" altLang="ar-SA" sz="2200" b="1" dirty="0">
                <a:solidFill>
                  <a:prstClr val="black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  -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altLang="ar-SA" sz="22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EA6EAD6-24F2-7A91-7C66-514253D1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482" y="4777222"/>
            <a:ext cx="26877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 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ar-SA" altLang="ar-SA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ar-SA" altLang="ar-SA" sz="2200" b="1" dirty="0">
                <a:solidFill>
                  <a:prstClr val="black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  - 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ar-SA" altLang="ar-SA" sz="2200" b="1" dirty="0">
                <a:solidFill>
                  <a:srgbClr val="996633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r>
              <a:rPr lang="ar-SA" altLang="ar-S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altLang="ar-SA" sz="22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703FA9A-8EBE-D22A-2D39-C901B88B8F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3679" y="900860"/>
            <a:ext cx="7384040" cy="84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F7BCD9F-1EA5-F1DE-9C5B-F71BD6C6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698" y="2057400"/>
            <a:ext cx="3617567" cy="236068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07DE45D-30F9-97AC-17F4-46B0256FF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77" y="2140526"/>
            <a:ext cx="3320678" cy="2218851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5AA6589-B690-475D-412E-12542D24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4DB"/>
              </a:clrFrom>
              <a:clrTo>
                <a:srgbClr val="FFF4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33" y="4430425"/>
            <a:ext cx="2124075" cy="20955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08D92B1-EDC4-792F-F88D-855EF4D3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4DB"/>
              </a:clrFrom>
              <a:clrTo>
                <a:srgbClr val="FFF4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51" y="4440815"/>
            <a:ext cx="2181225" cy="20558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277D63BA-0768-C66E-B713-4E43C331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91" y="4664108"/>
            <a:ext cx="2822864" cy="143535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2320D33-1D6A-D3C9-BF0F-2C997A65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4426527"/>
            <a:ext cx="1870809" cy="20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8F41D-369A-43CF-09A0-5774FC6FE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71B2D3-BBB2-8E98-3170-B56D4D16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3777" y="853233"/>
            <a:ext cx="6362700" cy="5238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CD1AF59-9BB2-CD5B-431A-E4A816F6CA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9638" y="1866388"/>
            <a:ext cx="4743450" cy="5619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CF16DF-02FF-C93C-479F-870D6ED90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293" y="1376084"/>
            <a:ext cx="2224907" cy="156011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73C0505-F519-95A1-7995-EA6C79089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4DC2BC-5645-E8E6-666D-E4FE3E68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" y="111383"/>
            <a:ext cx="2305422" cy="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2BB4FA-F346-89D9-169B-01379E30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56" y="1458625"/>
            <a:ext cx="2166072" cy="1924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ADD126E-A954-2E6E-4F5D-1D79FAFDDD72}"/>
              </a:ext>
            </a:extLst>
          </p:cNvPr>
          <p:cNvSpPr txBox="1"/>
          <p:nvPr/>
        </p:nvSpPr>
        <p:spPr>
          <a:xfrm>
            <a:off x="3241963" y="2813980"/>
            <a:ext cx="79464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أولاً : المجموع الكلي للمساحات = 9468 سم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ثانياً : حساب النسب المئوية في صورة كسر عشري مقرباً لمنزلتين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993 ÷ 9468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0.10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2301 ÷ 9468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0.24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2240 ÷ 9468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0.24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752 ÷ 9468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0.08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3182 ÷ 9468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0.34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ثالثاً : حساب الدرجات مع التقريب لأقرب درجة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0.10 × 360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= 36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,   0.24 × 360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86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,  0.08 × 360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29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0.34 × 360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122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, 0.24 × 360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86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, رابعاً : نمثل البيانات كما في الشكل , المجموع 359 درجة  بسبب التقريب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766D00-069C-41C4-2D55-8FC8322320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3777" y="853233"/>
            <a:ext cx="6362700" cy="5238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5A9EB3-55FC-BC63-980B-83D31F337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2861" y="1647911"/>
            <a:ext cx="5543550" cy="9810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05902DC-2645-AC6C-FB45-A2528BFEDE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7924" y="3710924"/>
            <a:ext cx="4867275" cy="5048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C44369-923A-519D-7B95-FD384A03F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293" y="1376084"/>
            <a:ext cx="2224907" cy="156011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5CE15DD-5A56-8AD6-FDB3-19E27EB76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261B43-0D23-F044-42BE-06CA919D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" y="111383"/>
            <a:ext cx="2305422" cy="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F804105-45DE-E7A9-2298-270CB5300968}"/>
              </a:ext>
            </a:extLst>
          </p:cNvPr>
          <p:cNvSpPr txBox="1"/>
          <p:nvPr/>
        </p:nvSpPr>
        <p:spPr>
          <a:xfrm>
            <a:off x="6442363" y="3011131"/>
            <a:ext cx="418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 و جـ قطعتين متساويتين في المساحة تقريباً </a:t>
            </a:r>
            <a:endParaRPr lang="en-US" sz="2400" dirty="0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0194A91-BBDE-2C62-E02E-143C54390D4A}"/>
              </a:ext>
            </a:extLst>
          </p:cNvPr>
          <p:cNvSpPr txBox="1"/>
          <p:nvPr/>
        </p:nvSpPr>
        <p:spPr>
          <a:xfrm>
            <a:off x="6161809" y="4389658"/>
            <a:ext cx="4752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مساحة القطعة د تساوي  ثلث مساحة القطعة جـ تقريباً </a:t>
            </a:r>
            <a:endParaRPr lang="en-US" sz="2400" dirty="0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9D6FF53-78A5-18D9-BBD6-CC8A66FF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38" y="3141952"/>
            <a:ext cx="2166072" cy="1924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1713464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695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5">
            <a:extLst>
              <a:ext uri="{FF2B5EF4-FFF2-40B4-BE49-F238E27FC236}">
                <a16:creationId xmlns:a16="http://schemas.microsoft.com/office/drawing/2014/main" id="{EBC86DB7-2215-D995-B364-9FB645A5F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129" y="3068639"/>
            <a:ext cx="5063936" cy="515809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104" name="صورة 18">
            <a:extLst>
              <a:ext uri="{FF2B5EF4-FFF2-40B4-BE49-F238E27FC236}">
                <a16:creationId xmlns:a16="http://schemas.microsoft.com/office/drawing/2014/main" id="{D2437393-4AAD-831D-3DA9-FD16A91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96" y="6360688"/>
            <a:ext cx="45100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40204B-50B1-5581-EE30-3049BAB6F05E}"/>
              </a:ext>
            </a:extLst>
          </p:cNvPr>
          <p:cNvSpPr txBox="1"/>
          <p:nvPr/>
        </p:nvSpPr>
        <p:spPr>
          <a:xfrm>
            <a:off x="4152122" y="3143537"/>
            <a:ext cx="74864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النسبة المئوية التقريبية للذين اختاروا الرياضيات = 12.5 % تقريباً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C77D5DE-0985-385C-0A3C-A3C61274341D}"/>
              </a:ext>
            </a:extLst>
          </p:cNvPr>
          <p:cNvSpPr txBox="1"/>
          <p:nvPr/>
        </p:nvSpPr>
        <p:spPr>
          <a:xfrm>
            <a:off x="4568625" y="3714112"/>
            <a:ext cx="71532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: لتوضيح الإجابة نقول : أن الإنجليزي نصف الدائرة تقريباً أو 50 % ,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والعلوم ربع الدائرة تقريباً أو 25 % , والرياضيات نصف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العلوم أو 12.5 %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40610B-464B-A2EB-50DA-EB7294ADB9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2527" y="1261877"/>
            <a:ext cx="43434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EDA63C-505E-5358-1B92-302F9FCC72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471" y="1261877"/>
            <a:ext cx="1800225" cy="19716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4DC647E-0EEA-66A3-D27B-324C4CCB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13"/>
            <a:ext cx="1659259" cy="19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A1B3111-04C2-BD66-280E-24A2DB3FC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0429" y="3670638"/>
            <a:ext cx="2209272" cy="16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oneTexte 2">
            <a:extLst>
              <a:ext uri="{FF2B5EF4-FFF2-40B4-BE49-F238E27FC236}">
                <a16:creationId xmlns:a16="http://schemas.microsoft.com/office/drawing/2014/main" id="{B9CDA159-94AE-8082-4EE5-1877F8D0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493839"/>
            <a:ext cx="418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59395" name="ZoneTexte 2">
            <a:extLst>
              <a:ext uri="{FF2B5EF4-FFF2-40B4-BE49-F238E27FC236}">
                <a16:creationId xmlns:a16="http://schemas.microsoft.com/office/drawing/2014/main" id="{FDFFFAC2-91AC-F09E-A75B-3EC21F94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2455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7831C6F-3FA5-13B6-2FD5-94689B7A88DD}"/>
              </a:ext>
            </a:extLst>
          </p:cNvPr>
          <p:cNvSpPr txBox="1">
            <a:spLocks/>
          </p:cNvSpPr>
          <p:nvPr/>
        </p:nvSpPr>
        <p:spPr>
          <a:xfrm>
            <a:off x="4547422" y="3091631"/>
            <a:ext cx="3096893" cy="330994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أول متوسط أسماء العوفي </a:t>
            </a:r>
          </a:p>
        </p:txBody>
      </p:sp>
      <p:pic>
        <p:nvPicPr>
          <p:cNvPr id="59397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1ABA3E4D-24E8-7D56-1E29-A594BD53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3"/>
            <a:extLst>
              <a:ext uri="{FF2B5EF4-FFF2-40B4-BE49-F238E27FC236}">
                <a16:creationId xmlns:a16="http://schemas.microsoft.com/office/drawing/2014/main" id="{48268D25-132C-3563-BCBA-F8ACA4C16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562351"/>
            <a:ext cx="5016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76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399" name="صورة 2">
            <a:extLst>
              <a:ext uri="{FF2B5EF4-FFF2-40B4-BE49-F238E27FC236}">
                <a16:creationId xmlns:a16="http://schemas.microsoft.com/office/drawing/2014/main" id="{ACD81652-0875-215B-D1C6-A0DE22BE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3373438"/>
            <a:ext cx="13636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صورة 6">
            <a:hlinkClick r:id="rId6"/>
            <a:extLst>
              <a:ext uri="{FF2B5EF4-FFF2-40B4-BE49-F238E27FC236}">
                <a16:creationId xmlns:a16="http://schemas.microsoft.com/office/drawing/2014/main" id="{7CA07BA1-594B-A055-6A6B-48916D7F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08364"/>
            <a:ext cx="2122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ZoneTexte 2">
            <a:extLst>
              <a:ext uri="{FF2B5EF4-FFF2-40B4-BE49-F238E27FC236}">
                <a16:creationId xmlns:a16="http://schemas.microsoft.com/office/drawing/2014/main" id="{B4C38383-7227-7060-7F02-B052A5C9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195763"/>
            <a:ext cx="520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–ولاأسمح بنشرها من أي حساب آخر في التلقرام أو مواقع الانترنت </a:t>
            </a:r>
          </a:p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104" name="صورة 18">
            <a:extLst>
              <a:ext uri="{FF2B5EF4-FFF2-40B4-BE49-F238E27FC236}">
                <a16:creationId xmlns:a16="http://schemas.microsoft.com/office/drawing/2014/main" id="{D2437393-4AAD-831D-3DA9-FD16A91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96" y="6360688"/>
            <a:ext cx="45100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40204B-50B1-5581-EE30-3049BAB6F05E}"/>
              </a:ext>
            </a:extLst>
          </p:cNvPr>
          <p:cNvSpPr txBox="1"/>
          <p:nvPr/>
        </p:nvSpPr>
        <p:spPr>
          <a:xfrm>
            <a:off x="6129189" y="3321644"/>
            <a:ext cx="805776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C77D5DE-0985-385C-0A3C-A3C61274341D}"/>
              </a:ext>
            </a:extLst>
          </p:cNvPr>
          <p:cNvSpPr txBox="1"/>
          <p:nvPr/>
        </p:nvSpPr>
        <p:spPr>
          <a:xfrm>
            <a:off x="3278221" y="3804965"/>
            <a:ext cx="6542234" cy="116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لا , لأن مجموع النسب المئوية أكثر من 100 % , ولأن الأشخاص اللذين تم استبيانهم يجب أن لا يُسمح لهم باختيار أكثر من نوع من العصائر 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FDC00C8-0850-B511-564D-7D203EC747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3509" y="1460355"/>
            <a:ext cx="410527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A4329B7-75DD-74C6-ADDE-FBF6AD0CE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5666" y="1393680"/>
            <a:ext cx="2247900" cy="14097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20F7456-F24A-D4D7-90B9-903DC333B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13"/>
            <a:ext cx="1659259" cy="19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AF967B2-B69D-D810-B5E1-4C2E2F70F917}"/>
              </a:ext>
            </a:extLst>
          </p:cNvPr>
          <p:cNvSpPr txBox="1"/>
          <p:nvPr/>
        </p:nvSpPr>
        <p:spPr>
          <a:xfrm>
            <a:off x="2752531" y="2803380"/>
            <a:ext cx="1046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المجموع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9C77ED-EEFF-2114-755E-DF84C37CD28E}"/>
              </a:ext>
            </a:extLst>
          </p:cNvPr>
          <p:cNvSpPr txBox="1"/>
          <p:nvPr/>
        </p:nvSpPr>
        <p:spPr>
          <a:xfrm>
            <a:off x="1711016" y="2819239"/>
            <a:ext cx="1046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154%</a:t>
            </a:r>
          </a:p>
        </p:txBody>
      </p:sp>
      <p:sp>
        <p:nvSpPr>
          <p:cNvPr id="2" name="سهم للأسفل 8">
            <a:extLst>
              <a:ext uri="{FF2B5EF4-FFF2-40B4-BE49-F238E27FC236}">
                <a16:creationId xmlns:a16="http://schemas.microsoft.com/office/drawing/2014/main" id="{5E7969C6-2A10-5F46-FC7E-0DCC806FD4D0}"/>
              </a:ext>
            </a:extLst>
          </p:cNvPr>
          <p:cNvSpPr/>
          <p:nvPr/>
        </p:nvSpPr>
        <p:spPr>
          <a:xfrm rot="18940856">
            <a:off x="1040391" y="1895187"/>
            <a:ext cx="609600" cy="1219200"/>
          </a:xfrm>
          <a:prstGeom prst="downArrow">
            <a:avLst/>
          </a:prstGeom>
          <a:gradFill rotWithShape="1">
            <a:gsLst>
              <a:gs pos="0">
                <a:srgbClr val="F3A447">
                  <a:shade val="51000"/>
                  <a:satMod val="130000"/>
                </a:srgbClr>
              </a:gs>
              <a:gs pos="80000">
                <a:srgbClr val="F3A447">
                  <a:shade val="93000"/>
                  <a:satMod val="130000"/>
                </a:srgbClr>
              </a:gs>
              <a:gs pos="100000">
                <a:srgbClr val="F3A447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3A44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D5DD806-8148-1D59-9239-FD7B6D65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582" y="1492121"/>
            <a:ext cx="8705850" cy="419022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F22618A-F106-336A-3DCD-D3E355255A85}"/>
              </a:ext>
            </a:extLst>
          </p:cNvPr>
          <p:cNvSpPr txBox="1"/>
          <p:nvPr/>
        </p:nvSpPr>
        <p:spPr>
          <a:xfrm>
            <a:off x="4935895" y="3188549"/>
            <a:ext cx="5381844" cy="4809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مربع نص 1">
            <a:extLst>
              <a:ext uri="{FF2B5EF4-FFF2-40B4-BE49-F238E27FC236}">
                <a16:creationId xmlns:a16="http://schemas.microsoft.com/office/drawing/2014/main" id="{C7282D13-1DC2-F618-9077-F0955467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874" y="338456"/>
            <a:ext cx="5280025" cy="62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00B050"/>
                </a:solidFill>
                <a:cs typeface="Sultan bold" pitchFamily="2" charset="-78"/>
              </a:rPr>
              <a:t>تم الاستفادة من عروض بوربوينت 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3333FF"/>
                </a:solidFill>
                <a:cs typeface="Sultan bold" pitchFamily="2" charset="-78"/>
              </a:rPr>
              <a:t>من إعداد</a:t>
            </a:r>
            <a:r>
              <a:rPr lang="ar-SA" altLang="ar-SA" sz="1800" dirty="0">
                <a:solidFill>
                  <a:srgbClr val="FF0000"/>
                </a:solidFill>
                <a:cs typeface="Sultan bold" pitchFamily="2" charset="-78"/>
              </a:rPr>
              <a:t>: تركي الحارثي  رحمه الله 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FF0000"/>
                </a:solidFill>
                <a:cs typeface="Sultan bold" pitchFamily="2" charset="-78"/>
              </a:rPr>
              <a:t> </a:t>
            </a:r>
            <a:r>
              <a:rPr lang="ar-SA" altLang="ar-SA" sz="1800" dirty="0">
                <a:solidFill>
                  <a:srgbClr val="3333FF"/>
                </a:solidFill>
                <a:cs typeface="Sultan bold" pitchFamily="2" charset="-78"/>
              </a:rPr>
              <a:t>( اغلب </a:t>
            </a:r>
            <a:r>
              <a:rPr lang="ar-SA" altLang="ar-SA" sz="1800" dirty="0" err="1">
                <a:solidFill>
                  <a:srgbClr val="3333FF"/>
                </a:solidFill>
                <a:cs typeface="Sultan bold" pitchFamily="2" charset="-78"/>
              </a:rPr>
              <a:t>الشرايح</a:t>
            </a:r>
            <a:r>
              <a:rPr lang="ar-SA" altLang="ar-SA" sz="1800" dirty="0">
                <a:solidFill>
                  <a:srgbClr val="3333FF"/>
                </a:solidFill>
                <a:cs typeface="Sultan bold" pitchFamily="2" charset="-78"/>
              </a:rPr>
              <a:t>  نقلتها من عروضه)</a:t>
            </a:r>
            <a:endParaRPr lang="ar-SA" altLang="ar-SA" sz="1800" dirty="0">
              <a:solidFill>
                <a:srgbClr val="FF0000"/>
              </a:solidFill>
              <a:cs typeface="Sultan bold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000000"/>
                </a:solidFill>
                <a:cs typeface="Sultan bold" pitchFamily="2" charset="-78"/>
              </a:rPr>
              <a:t>في منتديات يزيد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000000"/>
                </a:solidFill>
                <a:cs typeface="Sultan bold" pitchFamily="2" charset="-78"/>
              </a:rPr>
              <a:t>اللهم ارحمه واغفر له وتجاوز عنه وارفع منزلته  في الجنة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000000"/>
                </a:solidFill>
                <a:cs typeface="Sultan bold" pitchFamily="2" charset="-78"/>
              </a:rPr>
              <a:t>الله انه كفانا هم الدنيا </a:t>
            </a:r>
            <a:r>
              <a:rPr lang="ar-SA" altLang="ar-SA" sz="1800" dirty="0" err="1">
                <a:solidFill>
                  <a:srgbClr val="000000"/>
                </a:solidFill>
                <a:cs typeface="Sultan bold" pitchFamily="2" charset="-78"/>
              </a:rPr>
              <a:t>فاكفه</a:t>
            </a:r>
            <a:r>
              <a:rPr lang="ar-SA" altLang="ar-SA" sz="1800" dirty="0">
                <a:solidFill>
                  <a:srgbClr val="000000"/>
                </a:solidFill>
                <a:cs typeface="Sultan bold" pitchFamily="2" charset="-78"/>
              </a:rPr>
              <a:t> هم </a:t>
            </a:r>
            <a:r>
              <a:rPr lang="ar-SA" altLang="ar-SA" sz="1800" dirty="0" err="1">
                <a:solidFill>
                  <a:srgbClr val="000000"/>
                </a:solidFill>
                <a:cs typeface="Sultan bold" pitchFamily="2" charset="-78"/>
              </a:rPr>
              <a:t>مابعدها</a:t>
            </a:r>
            <a:endParaRPr lang="ar-SA" altLang="ar-SA" sz="1800" dirty="0">
              <a:solidFill>
                <a:srgbClr val="000000"/>
              </a:solidFill>
              <a:cs typeface="Sultan bold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 dirty="0">
              <a:solidFill>
                <a:srgbClr val="000000"/>
              </a:solidFill>
              <a:cs typeface="Sultan bold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FF0000"/>
                </a:solidFill>
                <a:cs typeface="Sultan bold" pitchFamily="2" charset="-78"/>
              </a:rPr>
              <a:t>وعروض: زهير الحازمي 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FF0000"/>
                </a:solidFill>
                <a:cs typeface="Sultan bold" pitchFamily="2" charset="-78"/>
              </a:rPr>
              <a:t> </a:t>
            </a:r>
            <a:r>
              <a:rPr lang="ar-SA" altLang="ar-SA" sz="1800" dirty="0">
                <a:solidFill>
                  <a:srgbClr val="3333FF"/>
                </a:solidFill>
                <a:cs typeface="Sultan bold" pitchFamily="2" charset="-78"/>
              </a:rPr>
              <a:t>( اغلب  </a:t>
            </a:r>
            <a:r>
              <a:rPr lang="ar-SA" altLang="ar-SA" sz="1800" dirty="0" err="1">
                <a:solidFill>
                  <a:srgbClr val="3333FF"/>
                </a:solidFill>
                <a:cs typeface="Sultan bold" pitchFamily="2" charset="-78"/>
              </a:rPr>
              <a:t>الشرايح</a:t>
            </a:r>
            <a:r>
              <a:rPr lang="ar-SA" altLang="ar-SA" sz="1800" dirty="0">
                <a:solidFill>
                  <a:srgbClr val="3333FF"/>
                </a:solidFill>
                <a:cs typeface="Sultan bold" pitchFamily="2" charset="-78"/>
              </a:rPr>
              <a:t>  نقلتها من عروضه)</a:t>
            </a:r>
            <a:endParaRPr lang="ar-SA" altLang="ar-SA" sz="1800" dirty="0">
              <a:solidFill>
                <a:srgbClr val="FF0000"/>
              </a:solidFill>
              <a:cs typeface="Sultan bold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000000"/>
                </a:solidFill>
                <a:cs typeface="Sultan bold" pitchFamily="2" charset="-78"/>
              </a:rPr>
              <a:t>في منتديات يزيد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 dirty="0">
              <a:solidFill>
                <a:srgbClr val="000000"/>
              </a:solidFill>
              <a:cs typeface="Sultan bold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000000"/>
                </a:solidFill>
                <a:cs typeface="Sultan bold" pitchFamily="2" charset="-78"/>
              </a:rPr>
              <a:t>اٍسأل الله أن ييسر أمره  ويفرج همه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000000"/>
                </a:solidFill>
                <a:cs typeface="Sultan bold" pitchFamily="2" charset="-78"/>
              </a:rPr>
              <a:t>ويغفر ذنبه ويكتب له الاجر العظيم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 dirty="0">
              <a:solidFill>
                <a:srgbClr val="000000"/>
              </a:solidFill>
              <a:cs typeface="Sultan bold" pitchFamily="2" charset="-78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 dirty="0">
              <a:solidFill>
                <a:srgbClr val="000000"/>
              </a:solidFill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875" y="404858"/>
            <a:ext cx="6554787" cy="62368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C00000"/>
                </a:solidFill>
                <a:cs typeface="Sultan bold" pitchFamily="2" charset="-78"/>
              </a:rPr>
              <a:t>تم الاستفادة 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C00000"/>
                </a:solidFill>
                <a:cs typeface="Sultan bold" pitchFamily="2" charset="-78"/>
              </a:rPr>
              <a:t>من حلول العضو: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3333FF"/>
                </a:solidFill>
                <a:cs typeface="Sultan bold" pitchFamily="2" charset="-78"/>
              </a:rPr>
              <a:t>عقيل الزبيدي ( رحمه الله ) 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C00000"/>
                </a:solidFill>
                <a:cs typeface="Sultan bold" pitchFamily="2" charset="-78"/>
              </a:rPr>
              <a:t>وحلول الاستاذ: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3333FF"/>
                </a:solidFill>
                <a:cs typeface="Sultan bold" pitchFamily="2" charset="-78"/>
              </a:rPr>
              <a:t>أحمد صالح الديني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C00000"/>
                </a:solidFill>
                <a:cs typeface="Sultan bold" pitchFamily="2" charset="-78"/>
              </a:rPr>
              <a:t>وأوراق عمل :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3333FF"/>
                </a:solidFill>
                <a:cs typeface="Sultan bold" pitchFamily="2" charset="-78"/>
              </a:rPr>
              <a:t>غادة الشاعر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C00000"/>
                </a:solidFill>
                <a:cs typeface="Sultan bold" pitchFamily="2" charset="-78"/>
              </a:rPr>
              <a:t>جزاهم الله خير  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جزاهم الله  خير عني وعن كل من استفاد من أعمالهم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C00000"/>
                </a:solidFill>
                <a:cs typeface="Sultan bold" pitchFamily="2" charset="-78"/>
              </a:rPr>
              <a:t>وأجزل لهم المثوبة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C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>
                <a:solidFill>
                  <a:srgbClr val="558ED5"/>
                </a:solidFill>
                <a:cs typeface="Sultan bold" pitchFamily="2" charset="-78"/>
              </a:rPr>
              <a:t>اللهم إنهما قد كفونا هم الدنيا </a:t>
            </a:r>
            <a:r>
              <a:rPr lang="ar-SA" altLang="ar-SA" sz="2000" dirty="0" err="1">
                <a:solidFill>
                  <a:srgbClr val="558ED5"/>
                </a:solidFill>
                <a:cs typeface="Sultan bold" pitchFamily="2" charset="-78"/>
              </a:rPr>
              <a:t>فاكفهم</a:t>
            </a:r>
            <a:r>
              <a:rPr lang="ar-SA" altLang="ar-SA" sz="2000" dirty="0">
                <a:solidFill>
                  <a:srgbClr val="558ED5"/>
                </a:solidFill>
                <a:cs typeface="Sultan bold" pitchFamily="2" charset="-78"/>
              </a:rPr>
              <a:t> هم البرزخ والاخرة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000" dirty="0" err="1">
                <a:solidFill>
                  <a:srgbClr val="558ED5"/>
                </a:solidFill>
                <a:latin typeface="Arial" panose="020B0604020202020204" pitchFamily="34" charset="0"/>
                <a:cs typeface="Sultan bold" pitchFamily="2" charset="-78"/>
              </a:rPr>
              <a:t>يارب</a:t>
            </a:r>
            <a:r>
              <a:rPr lang="ar-SA" altLang="ar-SA" sz="2000" dirty="0">
                <a:solidFill>
                  <a:srgbClr val="558ED5"/>
                </a:solidFill>
                <a:latin typeface="Arial" panose="020B0604020202020204" pitchFamily="34" charset="0"/>
                <a:cs typeface="Sultan bold" pitchFamily="2" charset="-78"/>
              </a:rPr>
              <a:t> يامن من وسعت رحمته كل شي </a:t>
            </a:r>
            <a:r>
              <a:rPr lang="ar-SA" altLang="ar-SA" sz="2000" dirty="0">
                <a:solidFill>
                  <a:srgbClr val="558ED5"/>
                </a:solidFill>
                <a:cs typeface="Sultan bold" pitchFamily="2" charset="-78"/>
              </a:rPr>
              <a:t> </a:t>
            </a:r>
            <a:r>
              <a:rPr lang="ar-SA" altLang="ar-SA" sz="2000" dirty="0" err="1">
                <a:solidFill>
                  <a:srgbClr val="558ED5"/>
                </a:solidFill>
                <a:cs typeface="Sultan bold" pitchFamily="2" charset="-78"/>
              </a:rPr>
              <a:t>اغفرلتركي</a:t>
            </a:r>
            <a:r>
              <a:rPr lang="ar-SA" altLang="ar-SA" sz="2000" dirty="0">
                <a:solidFill>
                  <a:srgbClr val="558ED5"/>
                </a:solidFill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675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oneTexte 2">
            <a:extLst>
              <a:ext uri="{FF2B5EF4-FFF2-40B4-BE49-F238E27FC236}">
                <a16:creationId xmlns:a16="http://schemas.microsoft.com/office/drawing/2014/main" id="{B9CDA159-94AE-8082-4EE5-1877F8D0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493839"/>
            <a:ext cx="418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59395" name="ZoneTexte 2">
            <a:extLst>
              <a:ext uri="{FF2B5EF4-FFF2-40B4-BE49-F238E27FC236}">
                <a16:creationId xmlns:a16="http://schemas.microsoft.com/office/drawing/2014/main" id="{FDFFFAC2-91AC-F09E-A75B-3EC21F94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2455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7831C6F-3FA5-13B6-2FD5-94689B7A88DD}"/>
              </a:ext>
            </a:extLst>
          </p:cNvPr>
          <p:cNvSpPr txBox="1">
            <a:spLocks/>
          </p:cNvSpPr>
          <p:nvPr/>
        </p:nvSpPr>
        <p:spPr>
          <a:xfrm>
            <a:off x="4547422" y="3091631"/>
            <a:ext cx="3096893" cy="330994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أول متوسط أسماء العوفي </a:t>
            </a:r>
          </a:p>
        </p:txBody>
      </p:sp>
      <p:pic>
        <p:nvPicPr>
          <p:cNvPr id="59397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1ABA3E4D-24E8-7D56-1E29-A594BD53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3"/>
            <a:extLst>
              <a:ext uri="{FF2B5EF4-FFF2-40B4-BE49-F238E27FC236}">
                <a16:creationId xmlns:a16="http://schemas.microsoft.com/office/drawing/2014/main" id="{48268D25-132C-3563-BCBA-F8ACA4C16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562351"/>
            <a:ext cx="5016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76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399" name="صورة 2">
            <a:extLst>
              <a:ext uri="{FF2B5EF4-FFF2-40B4-BE49-F238E27FC236}">
                <a16:creationId xmlns:a16="http://schemas.microsoft.com/office/drawing/2014/main" id="{ACD81652-0875-215B-D1C6-A0DE22BE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3373438"/>
            <a:ext cx="13636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صورة 6">
            <a:hlinkClick r:id="rId6"/>
            <a:extLst>
              <a:ext uri="{FF2B5EF4-FFF2-40B4-BE49-F238E27FC236}">
                <a16:creationId xmlns:a16="http://schemas.microsoft.com/office/drawing/2014/main" id="{7CA07BA1-594B-A055-6A6B-48916D7F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08364"/>
            <a:ext cx="2122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ZoneTexte 2">
            <a:extLst>
              <a:ext uri="{FF2B5EF4-FFF2-40B4-BE49-F238E27FC236}">
                <a16:creationId xmlns:a16="http://schemas.microsoft.com/office/drawing/2014/main" id="{B4C38383-7227-7060-7F02-B052A5C9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195763"/>
            <a:ext cx="520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–ولاأسمح بنشرها من أي حساب آخر في التلقرام أو مواقع الانترنت </a:t>
            </a:r>
          </a:p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95CD94-B0F4-4A51-BD46-ED4FCACC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" y="542294"/>
            <a:ext cx="11583404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E923885-0D4C-50FF-EE3D-C65C220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0"/>
            <a:ext cx="6521302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5734DA8-4D60-4FDB-F753-6E2200DC1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21" y="3441632"/>
            <a:ext cx="3295006" cy="331528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4BAF03-6587-1B46-5DFA-F6B7053CC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96" y="963579"/>
            <a:ext cx="3295006" cy="331528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5CBE76E-1276-CB44-05C5-AD9873574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40" y="3542717"/>
            <a:ext cx="3295006" cy="331528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95D307B-CEDE-4F7F-A65E-685F22F4CF25}"/>
              </a:ext>
            </a:extLst>
          </p:cNvPr>
          <p:cNvSpPr txBox="1"/>
          <p:nvPr/>
        </p:nvSpPr>
        <p:spPr>
          <a:xfrm>
            <a:off x="6914003" y="132582"/>
            <a:ext cx="30884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 Alm Bon " panose="00000500000000000000" pitchFamily="50" charset="-78"/>
                <a:ea typeface="+mn-ea"/>
                <a:cs typeface="Ara Alm Bon " panose="00000500000000000000" pitchFamily="50" charset="-78"/>
              </a:rPr>
              <a:t>نجمات التحدي الثالث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79875E2-6C21-9682-4640-6D6768BC9C68}"/>
              </a:ext>
            </a:extLst>
          </p:cNvPr>
          <p:cNvSpPr txBox="1"/>
          <p:nvPr/>
        </p:nvSpPr>
        <p:spPr>
          <a:xfrm>
            <a:off x="7277223" y="2425969"/>
            <a:ext cx="17433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Khalid Art bold" pitchFamily="2" charset="-78"/>
              </a:rPr>
              <a:t>-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CD441CC-11AE-BEC6-657C-8BDD82AC0027}"/>
              </a:ext>
            </a:extLst>
          </p:cNvPr>
          <p:cNvSpPr txBox="1"/>
          <p:nvPr/>
        </p:nvSpPr>
        <p:spPr>
          <a:xfrm>
            <a:off x="4396211" y="4901691"/>
            <a:ext cx="2172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Khalid Art bold" pitchFamily="2" charset="-78"/>
              </a:rPr>
              <a:t>-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88D9B00-54BA-F0AB-E06E-C86785EA7B4D}"/>
              </a:ext>
            </a:extLst>
          </p:cNvPr>
          <p:cNvSpPr txBox="1"/>
          <p:nvPr/>
        </p:nvSpPr>
        <p:spPr>
          <a:xfrm>
            <a:off x="9454367" y="4901692"/>
            <a:ext cx="17433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rgbClr val="FF0000"/>
                </a:solidFill>
                <a:latin typeface="Calibri" panose="020F0502020204030204"/>
                <a:cs typeface="Khalid Art bold" pitchFamily="2" charset="-78"/>
              </a:rPr>
              <a:t>-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5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695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>
            <a:extLst>
              <a:ext uri="{FF2B5EF4-FFF2-40B4-BE49-F238E27FC236}">
                <a16:creationId xmlns:a16="http://schemas.microsoft.com/office/drawing/2014/main" id="{A0D1F2F6-9906-8A92-074A-5EC5CAD1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4" y="173039"/>
            <a:ext cx="4467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5" name="Picture 3">
            <a:extLst>
              <a:ext uri="{FF2B5EF4-FFF2-40B4-BE49-F238E27FC236}">
                <a16:creationId xmlns:a16="http://schemas.microsoft.com/office/drawing/2014/main" id="{49DEF887-7CE7-F7A1-8E77-C78FA9B9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58813"/>
            <a:ext cx="313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2BFBDCBE-12DD-2D5B-3962-1E844C0C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95389"/>
            <a:ext cx="72024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0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4" descr="C:\Users\Dell\Pictures\protractor.png">
            <a:extLst>
              <a:ext uri="{FF2B5EF4-FFF2-40B4-BE49-F238E27FC236}">
                <a16:creationId xmlns:a16="http://schemas.microsoft.com/office/drawing/2014/main" id="{59442E1E-0F30-846B-4C4A-1465C34B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6709">
            <a:off x="650086" y="1741460"/>
            <a:ext cx="4954588" cy="260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جدول 34">
            <a:extLst>
              <a:ext uri="{FF2B5EF4-FFF2-40B4-BE49-F238E27FC236}">
                <a16:creationId xmlns:a16="http://schemas.microsoft.com/office/drawing/2014/main" id="{4B6173CA-624A-51BC-343E-59D2AF38EACB}"/>
              </a:ext>
            </a:extLst>
          </p:cNvPr>
          <p:cNvGraphicFramePr>
            <a:graphicFrameLocks noGrp="1"/>
          </p:cNvGraphicFramePr>
          <p:nvPr/>
        </p:nvGraphicFramePr>
        <p:xfrm>
          <a:off x="6600073" y="3064732"/>
          <a:ext cx="5189538" cy="2944812"/>
        </p:xfrm>
        <a:graphic>
          <a:graphicData uri="http://schemas.openxmlformats.org/drawingml/2006/table">
            <a:tbl>
              <a:tblPr firstRow="1" bandRow="1"/>
              <a:tblGrid>
                <a:gridCol w="271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4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dirty="0"/>
                        <a:t>زاوية كل قطاع</a:t>
                      </a:r>
                      <a:r>
                        <a:rPr lang="ar-SA" sz="1800" baseline="0" dirty="0"/>
                        <a:t> </a:t>
                      </a:r>
                      <a:endParaRPr lang="en-US" sz="1800" dirty="0"/>
                    </a:p>
                  </a:txBody>
                  <a:tcPr marL="91448" marR="91448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dirty="0"/>
                        <a:t>النسبة المئوية </a:t>
                      </a:r>
                      <a:endParaRPr lang="en-US" sz="1800" dirty="0"/>
                    </a:p>
                  </a:txBody>
                  <a:tcPr marL="91448" marR="91448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dirty="0"/>
                        <a:t>النوع</a:t>
                      </a:r>
                      <a:endParaRPr lang="en-US" sz="1800" dirty="0"/>
                    </a:p>
                  </a:txBody>
                  <a:tcPr marL="91448" marR="91448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79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48" marR="9144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 ٪ </a:t>
                      </a:r>
                      <a:endParaRPr kumimoji="0" lang="ar-SA" altLang="ar-SA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بنزين 91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48" marR="9144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 b="1"/>
                        <a:t>8 </a:t>
                      </a:r>
                      <a:r>
                        <a:rPr kumimoji="0" lang="ar-SA" altLang="ar-SA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٪</a:t>
                      </a:r>
                      <a:endParaRPr lang="en-US" sz="2400" b="1" dirty="0"/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بنزين 95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3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48" marR="9144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 </a:t>
                      </a:r>
                      <a:r>
                        <a:rPr kumimoji="0" lang="ar-SA" altLang="ar-SA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٪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ديزل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kumimoji="0" lang="ar-SA" altLang="ar-SA" sz="2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٪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>
                          <a:solidFill>
                            <a:srgbClr val="FF0000"/>
                          </a:solidFill>
                        </a:rPr>
                        <a:t>المجموع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51" name="Text Box 7">
            <a:extLst>
              <a:ext uri="{FF2B5EF4-FFF2-40B4-BE49-F238E27FC236}">
                <a16:creationId xmlns:a16="http://schemas.microsoft.com/office/drawing/2014/main" id="{CEEE4D53-B8A1-07A7-BB25-77D2DA8B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660" y="3820865"/>
            <a:ext cx="1935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0.86 × 360 </a:t>
            </a:r>
            <a:r>
              <a:rPr kumimoji="0" lang="ar-SA" alt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62990772-3AF1-53CE-93F0-54BE8CA6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006" y="4382592"/>
            <a:ext cx="1824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0.08 × 360 </a:t>
            </a:r>
            <a:r>
              <a:rPr kumimoji="0" lang="ar-SA" alt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08BB4C0D-4399-D141-0299-0625160E1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005" y="4915204"/>
            <a:ext cx="1824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0.6 × 360 </a:t>
            </a:r>
            <a:r>
              <a:rPr kumimoji="0" lang="ar-SA" alt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164" name="Group 20">
            <a:extLst>
              <a:ext uri="{FF2B5EF4-FFF2-40B4-BE49-F238E27FC236}">
                <a16:creationId xmlns:a16="http://schemas.microsoft.com/office/drawing/2014/main" id="{F9322693-897B-A634-2E11-C944B643A4FF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2708275"/>
            <a:ext cx="2795587" cy="2808288"/>
            <a:chOff x="304" y="958"/>
            <a:chExt cx="1134" cy="1134"/>
          </a:xfrm>
        </p:grpSpPr>
        <p:sp>
          <p:nvSpPr>
            <p:cNvPr id="289839" name="Oval 21">
              <a:extLst>
                <a:ext uri="{FF2B5EF4-FFF2-40B4-BE49-F238E27FC236}">
                  <a16:creationId xmlns:a16="http://schemas.microsoft.com/office/drawing/2014/main" id="{1F98D528-E449-F112-1C54-25F1778D1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958"/>
              <a:ext cx="1134" cy="1134"/>
            </a:xfrm>
            <a:prstGeom prst="ellipse">
              <a:avLst/>
            </a:prstGeom>
            <a:solidFill>
              <a:srgbClr val="FF0000">
                <a:alpha val="34901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840" name="Text Box 22">
              <a:extLst>
                <a:ext uri="{FF2B5EF4-FFF2-40B4-BE49-F238E27FC236}">
                  <a16:creationId xmlns:a16="http://schemas.microsoft.com/office/drawing/2014/main" id="{7CE2C6B9-F354-E2A1-CC1F-E530F99FC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1403"/>
              <a:ext cx="27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67" name="Text Box 23">
            <a:extLst>
              <a:ext uri="{FF2B5EF4-FFF2-40B4-BE49-F238E27FC236}">
                <a16:creationId xmlns:a16="http://schemas.microsoft.com/office/drawing/2014/main" id="{C310759B-33C9-AAAF-4CAC-BFE81BB4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736" y="4084092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8" name="Line 24">
            <a:extLst>
              <a:ext uri="{FF2B5EF4-FFF2-40B4-BE49-F238E27FC236}">
                <a16:creationId xmlns:a16="http://schemas.microsoft.com/office/drawing/2014/main" id="{75E48C4D-DF06-23D4-4A9D-D7C219E55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464" y="4160838"/>
            <a:ext cx="14303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9" name="Line 25">
            <a:extLst>
              <a:ext uri="{FF2B5EF4-FFF2-40B4-BE49-F238E27FC236}">
                <a16:creationId xmlns:a16="http://schemas.microsoft.com/office/drawing/2014/main" id="{4BEF488D-38D7-3F4F-1A59-A73E95B0F2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3267" y="2971898"/>
            <a:ext cx="982831" cy="118114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1" name="Line 27">
            <a:extLst>
              <a:ext uri="{FF2B5EF4-FFF2-40B4-BE49-F238E27FC236}">
                <a16:creationId xmlns:a16="http://schemas.microsoft.com/office/drawing/2014/main" id="{C41D174B-0EEE-914C-0E79-2D2AA0193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4404" y="3488689"/>
            <a:ext cx="1274532" cy="66435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id="{E61EDE95-4C73-5415-F7A7-C20052EE9712}"/>
              </a:ext>
            </a:extLst>
          </p:cNvPr>
          <p:cNvSpPr txBox="1">
            <a:spLocks noChangeArrowheads="1"/>
          </p:cNvSpPr>
          <p:nvPr/>
        </p:nvSpPr>
        <p:spPr bwMode="auto">
          <a:xfrm rot="1304083">
            <a:off x="4036548" y="3056133"/>
            <a:ext cx="68107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ديزل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6٪ 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3DE733D3-0852-3361-F1C4-3C92D9EF9D97}"/>
              </a:ext>
            </a:extLst>
          </p:cNvPr>
          <p:cNvSpPr txBox="1">
            <a:spLocks noChangeArrowheads="1"/>
          </p:cNvSpPr>
          <p:nvPr/>
        </p:nvSpPr>
        <p:spPr bwMode="auto">
          <a:xfrm rot="20735499">
            <a:off x="4166117" y="3632225"/>
            <a:ext cx="844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بنزين 95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8٪</a:t>
            </a: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C9BC213C-0E18-4DAB-4760-E5F5E68A837F}"/>
              </a:ext>
            </a:extLst>
          </p:cNvPr>
          <p:cNvSpPr txBox="1">
            <a:spLocks noChangeArrowheads="1"/>
          </p:cNvSpPr>
          <p:nvPr/>
        </p:nvSpPr>
        <p:spPr bwMode="auto">
          <a:xfrm rot="213618">
            <a:off x="3009293" y="4574078"/>
            <a:ext cx="11191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بنزين 91  86٪</a:t>
            </a:r>
          </a:p>
        </p:txBody>
      </p:sp>
      <p:pic>
        <p:nvPicPr>
          <p:cNvPr id="29" name="Picture 54" descr="C:\Users\Dell\Pictures\protractor.png">
            <a:extLst>
              <a:ext uri="{FF2B5EF4-FFF2-40B4-BE49-F238E27FC236}">
                <a16:creationId xmlns:a16="http://schemas.microsoft.com/office/drawing/2014/main" id="{ED4BFD9A-2E8F-4721-FDB3-410125451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73" y="1700509"/>
            <a:ext cx="49545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39F2264-045B-87ED-A42C-F6DF0F652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060" y="662985"/>
            <a:ext cx="5335076" cy="4000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F2E9D8-BBD4-7231-1866-F930D4FCA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660" y="1220675"/>
            <a:ext cx="3630363" cy="16864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93E622A-A337-8407-9527-4026EC110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B124FD3-2025-3A98-B0EB-10D3F023BC83}"/>
              </a:ext>
            </a:extLst>
          </p:cNvPr>
          <p:cNvSpPr txBox="1"/>
          <p:nvPr/>
        </p:nvSpPr>
        <p:spPr>
          <a:xfrm>
            <a:off x="6539812" y="3870896"/>
            <a:ext cx="103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307</a:t>
            </a:r>
            <a:r>
              <a:rPr kumimoji="0" lang="ar-SA" altLang="ar-SA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 º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DA037E2-1F77-DC95-E05B-2FE5DD10CE01}"/>
              </a:ext>
            </a:extLst>
          </p:cNvPr>
          <p:cNvSpPr txBox="1"/>
          <p:nvPr/>
        </p:nvSpPr>
        <p:spPr>
          <a:xfrm>
            <a:off x="6510333" y="4418066"/>
            <a:ext cx="103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</a:t>
            </a:r>
            <a:r>
              <a:rPr kumimoji="0" lang="ar-SA" altLang="ar-SA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º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30A9998-076D-573A-336A-9B13CDAA36CF}"/>
              </a:ext>
            </a:extLst>
          </p:cNvPr>
          <p:cNvSpPr txBox="1"/>
          <p:nvPr/>
        </p:nvSpPr>
        <p:spPr>
          <a:xfrm>
            <a:off x="6600073" y="4947498"/>
            <a:ext cx="921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22</a:t>
            </a:r>
            <a:r>
              <a:rPr kumimoji="0" lang="ar-SA" altLang="ar-SA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 º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6B0AAD6-A9F3-A354-5E99-483638F7B14E}"/>
              </a:ext>
            </a:extLst>
          </p:cNvPr>
          <p:cNvSpPr txBox="1"/>
          <p:nvPr/>
        </p:nvSpPr>
        <p:spPr>
          <a:xfrm>
            <a:off x="7425579" y="5476930"/>
            <a:ext cx="921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raditional Arabic" pitchFamily="18" charset="-78"/>
              </a:rPr>
              <a:t>358</a:t>
            </a: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l-KsorZulfiMath" pitchFamily="2" charset="-78"/>
              </a:rPr>
              <a:t>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سهم: لليسار 13">
            <a:extLst>
              <a:ext uri="{FF2B5EF4-FFF2-40B4-BE49-F238E27FC236}">
                <a16:creationId xmlns:a16="http://schemas.microsoft.com/office/drawing/2014/main" id="{A1B71206-FB72-ABA7-BAD7-97C4B3D23067}"/>
              </a:ext>
            </a:extLst>
          </p:cNvPr>
          <p:cNvSpPr/>
          <p:nvPr/>
        </p:nvSpPr>
        <p:spPr>
          <a:xfrm rot="20120518">
            <a:off x="4836835" y="3350261"/>
            <a:ext cx="396000" cy="7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سهم: لليسار 15">
            <a:extLst>
              <a:ext uri="{FF2B5EF4-FFF2-40B4-BE49-F238E27FC236}">
                <a16:creationId xmlns:a16="http://schemas.microsoft.com/office/drawing/2014/main" id="{EDE148B0-7C04-70FC-251F-175532A82067}"/>
              </a:ext>
            </a:extLst>
          </p:cNvPr>
          <p:cNvSpPr/>
          <p:nvPr/>
        </p:nvSpPr>
        <p:spPr>
          <a:xfrm rot="18491416">
            <a:off x="4438472" y="2853376"/>
            <a:ext cx="396000" cy="7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5FCDDD38-C149-C0D2-A5D1-7AE7B2F4C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2" y="5768090"/>
            <a:ext cx="2033682" cy="102605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9DF427-D8AA-8B3C-A0C7-640DB845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" y="111383"/>
            <a:ext cx="2305422" cy="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4" grpId="0"/>
      <p:bldP spid="6157" grpId="0"/>
      <p:bldP spid="6167" grpId="0"/>
      <p:bldP spid="6174" grpId="0"/>
      <p:bldP spid="6175" grpId="0"/>
      <p:bldP spid="6176" grpId="0"/>
      <p:bldP spid="8" grpId="0"/>
      <p:bldP spid="9" grpId="0"/>
      <p:bldP spid="10" grpId="0"/>
      <p:bldP spid="13" grpId="0"/>
      <p:bldP spid="14" grpId="0" animBg="1"/>
      <p:bldP spid="14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جدول 34">
            <a:extLst>
              <a:ext uri="{FF2B5EF4-FFF2-40B4-BE49-F238E27FC236}">
                <a16:creationId xmlns:a16="http://schemas.microsoft.com/office/drawing/2014/main" id="{54B5CB10-3D4E-307C-6492-CD4FD6116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41024"/>
              </p:ext>
            </p:extLst>
          </p:nvPr>
        </p:nvGraphicFramePr>
        <p:xfrm>
          <a:off x="5400675" y="2654301"/>
          <a:ext cx="5189538" cy="2944812"/>
        </p:xfrm>
        <a:graphic>
          <a:graphicData uri="http://schemas.openxmlformats.org/drawingml/2006/table">
            <a:tbl>
              <a:tblPr firstRow="1" bandRow="1"/>
              <a:tblGrid>
                <a:gridCol w="2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4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dirty="0"/>
                        <a:t>زاوية كل قطاع</a:t>
                      </a:r>
                      <a:r>
                        <a:rPr lang="ar-SA" sz="1800" baseline="0" dirty="0"/>
                        <a:t> </a:t>
                      </a:r>
                      <a:endParaRPr lang="en-US" sz="1800" dirty="0"/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dirty="0"/>
                        <a:t>النسبة المئوية </a:t>
                      </a:r>
                      <a:endParaRPr lang="en-US" sz="1800" dirty="0"/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dirty="0"/>
                        <a:t>النوع</a:t>
                      </a:r>
                      <a:endParaRPr lang="en-US" sz="1800" dirty="0"/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79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61٪</a:t>
                      </a:r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أطفال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27%</a:t>
                      </a:r>
                      <a:endParaRPr lang="en-US" sz="1800" b="1" dirty="0"/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نساء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3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رجــال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ar-SA" alt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Traditional Arabic" pitchFamily="18" charset="-78"/>
                        </a:rPr>
                        <a:t>360</a:t>
                      </a:r>
                      <a:r>
                        <a:rPr kumimoji="0" lang="ar-SA" alt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l-KsorZulfiMath" pitchFamily="2" charset="-78"/>
                        </a:rPr>
                        <a:t>%</a:t>
                      </a:r>
                      <a:endParaRPr lang="en-US" sz="1800" dirty="0"/>
                    </a:p>
                  </a:txBody>
                  <a:tcPr marL="91448" marR="91448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dirty="0"/>
                    </a:p>
                  </a:txBody>
                  <a:tcPr marL="91448" marR="91448" marT="45729" marB="4572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المجموع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8" marR="91448" marT="45729" marB="4572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Picture 54" descr="C:\Users\Dell\Pictures\protractor.png">
            <a:extLst>
              <a:ext uri="{FF2B5EF4-FFF2-40B4-BE49-F238E27FC236}">
                <a16:creationId xmlns:a16="http://schemas.microsoft.com/office/drawing/2014/main" id="{02CAEDC9-472A-40E1-80F7-79ABF398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7552">
            <a:off x="-63500" y="3040063"/>
            <a:ext cx="49545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40185F11-CBD2-C9AE-B7A2-A634286E8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00425"/>
            <a:ext cx="2586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0.61 × 360 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220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 º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6B7A8AB7-7C1C-3911-A4B7-D2F58EC67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3930650"/>
            <a:ext cx="245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0.27 × 360 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97 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º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3EB567D5-4786-10F6-9833-CF75DCC74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4465638"/>
            <a:ext cx="2422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0.12 × 360 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º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43 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l-KsorZulfiMath" panose="02010000000000000000" pitchFamily="2" charset="-78"/>
              </a:rPr>
              <a:t>º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164" name="Group 20">
            <a:extLst>
              <a:ext uri="{FF2B5EF4-FFF2-40B4-BE49-F238E27FC236}">
                <a16:creationId xmlns:a16="http://schemas.microsoft.com/office/drawing/2014/main" id="{F787C320-8564-6C4C-56DD-DD64F5910752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2708275"/>
            <a:ext cx="2795587" cy="2808288"/>
            <a:chOff x="304" y="958"/>
            <a:chExt cx="1134" cy="1134"/>
          </a:xfrm>
        </p:grpSpPr>
        <p:sp>
          <p:nvSpPr>
            <p:cNvPr id="785454" name="Oval 21">
              <a:extLst>
                <a:ext uri="{FF2B5EF4-FFF2-40B4-BE49-F238E27FC236}">
                  <a16:creationId xmlns:a16="http://schemas.microsoft.com/office/drawing/2014/main" id="{9DAB7EFA-3196-93CF-1CAB-18E600A6A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958"/>
              <a:ext cx="1134" cy="1134"/>
            </a:xfrm>
            <a:prstGeom prst="ellipse">
              <a:avLst/>
            </a:prstGeom>
            <a:solidFill>
              <a:srgbClr val="FF0000">
                <a:alpha val="34901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5455" name="Text Box 22">
              <a:extLst>
                <a:ext uri="{FF2B5EF4-FFF2-40B4-BE49-F238E27FC236}">
                  <a16:creationId xmlns:a16="http://schemas.microsoft.com/office/drawing/2014/main" id="{95C34666-639A-1CE7-F6B7-322F5663F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1403"/>
              <a:ext cx="27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67" name="Text Box 23">
            <a:extLst>
              <a:ext uri="{FF2B5EF4-FFF2-40B4-BE49-F238E27FC236}">
                <a16:creationId xmlns:a16="http://schemas.microsoft.com/office/drawing/2014/main" id="{EE289E2F-9185-857F-A4CD-05673CBF2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262439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8" name="Line 24">
            <a:extLst>
              <a:ext uri="{FF2B5EF4-FFF2-40B4-BE49-F238E27FC236}">
                <a16:creationId xmlns:a16="http://schemas.microsoft.com/office/drawing/2014/main" id="{2A52F882-263B-72B5-2FDE-DB287D849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464" y="4160838"/>
            <a:ext cx="14303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9" name="Line 25">
            <a:extLst>
              <a:ext uri="{FF2B5EF4-FFF2-40B4-BE49-F238E27FC236}">
                <a16:creationId xmlns:a16="http://schemas.microsoft.com/office/drawing/2014/main" id="{D188EA2D-881B-9268-5B70-BA535E324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1" y="3276600"/>
            <a:ext cx="1089025" cy="889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1" name="Line 27">
            <a:extLst>
              <a:ext uri="{FF2B5EF4-FFF2-40B4-BE49-F238E27FC236}">
                <a16:creationId xmlns:a16="http://schemas.microsoft.com/office/drawing/2014/main" id="{D3E4A93B-0DCB-A60B-EE59-D32638513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2708275"/>
            <a:ext cx="165100" cy="1428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id="{BE70011D-C0E0-5751-8CA4-C933D021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4659314"/>
            <a:ext cx="13223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أطفال  61٪ 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E04EC92F-19B7-0F3B-8054-393AB18BD591}"/>
              </a:ext>
            </a:extLst>
          </p:cNvPr>
          <p:cNvSpPr txBox="1">
            <a:spLocks noChangeArrowheads="1"/>
          </p:cNvSpPr>
          <p:nvPr/>
        </p:nvSpPr>
        <p:spPr bwMode="auto">
          <a:xfrm rot="3306857">
            <a:off x="3453607" y="3237707"/>
            <a:ext cx="1339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نساء 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27٪</a:t>
            </a: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A928E570-B5E3-013B-C7ED-C3B53FFCEF1E}"/>
              </a:ext>
            </a:extLst>
          </p:cNvPr>
          <p:cNvSpPr txBox="1">
            <a:spLocks noChangeArrowheads="1"/>
          </p:cNvSpPr>
          <p:nvPr/>
        </p:nvSpPr>
        <p:spPr bwMode="auto">
          <a:xfrm rot="1744329">
            <a:off x="2436814" y="3111500"/>
            <a:ext cx="11191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رجال  12٪</a:t>
            </a:r>
          </a:p>
        </p:txBody>
      </p:sp>
      <p:pic>
        <p:nvPicPr>
          <p:cNvPr id="785452" name="Picture 2">
            <a:extLst>
              <a:ext uri="{FF2B5EF4-FFF2-40B4-BE49-F238E27FC236}">
                <a16:creationId xmlns:a16="http://schemas.microsoft.com/office/drawing/2014/main" id="{6A32EBFB-EAC5-01A5-431C-9E2A6741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79" y="1116688"/>
            <a:ext cx="2897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222" name="Picture 54" descr="C:\Users\Dell\Pictures\protractor.png">
            <a:extLst>
              <a:ext uri="{FF2B5EF4-FFF2-40B4-BE49-F238E27FC236}">
                <a16:creationId xmlns:a16="http://schemas.microsoft.com/office/drawing/2014/main" id="{437C755C-43F1-71B7-D0B5-82342FEA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1684338"/>
            <a:ext cx="50387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D75A9DF-DCCE-E139-3A1C-FB7A6C56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" y="111383"/>
            <a:ext cx="2305422" cy="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49575F-3F62-0B96-1481-95B049ABF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7B7FDE9-B981-A349-81E2-8E22E3445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060" y="662985"/>
            <a:ext cx="5335076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4" grpId="0"/>
      <p:bldP spid="6157" grpId="0"/>
      <p:bldP spid="6167" grpId="0"/>
      <p:bldP spid="6174" grpId="0"/>
      <p:bldP spid="6175" grpId="0"/>
      <p:bldP spid="6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9917866-62D7-2EAA-C0FB-29E942443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40544"/>
              </p:ext>
            </p:extLst>
          </p:nvPr>
        </p:nvGraphicFramePr>
        <p:xfrm>
          <a:off x="6142874" y="2997305"/>
          <a:ext cx="5916276" cy="3637498"/>
        </p:xfrm>
        <a:graphic>
          <a:graphicData uri="http://schemas.openxmlformats.org/drawingml/2006/table">
            <a:tbl>
              <a:tblPr firstRow="1" bandRow="1"/>
              <a:tblGrid>
                <a:gridCol w="386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68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زاوية كل قطاع</a:t>
                      </a:r>
                      <a:r>
                        <a:rPr lang="ar-SA" sz="1800" b="1" baseline="0" dirty="0"/>
                        <a:t> </a:t>
                      </a:r>
                    </a:p>
                    <a:p>
                      <a:pPr algn="ctr"/>
                      <a:r>
                        <a:rPr lang="ar-SA" sz="1800" b="1">
                          <a:solidFill>
                            <a:schemeClr val="bg1"/>
                          </a:solidFill>
                        </a:rPr>
                        <a:t>النسبة المئوية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العدد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/>
                        <a:t>النوع</a:t>
                      </a:r>
                      <a:endParaRPr lang="en-US" sz="1800" b="1" dirty="0"/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13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ورقيات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7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11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تمور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0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22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فواكه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9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1800" b="1" dirty="0"/>
                        <a:t>56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خضار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/>
                        <a:t>9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غير ذلك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95855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/>
                        <a:t>111</a:t>
                      </a:r>
                      <a:endParaRPr lang="en-US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المجموع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1731"/>
                  </a:ext>
                </a:extLst>
              </a:tr>
            </a:tbl>
          </a:graphicData>
        </a:graphic>
      </p:graphicFrame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2738526" y="2160392"/>
            <a:ext cx="263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الرياضة المفضلة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8208819" y="3584693"/>
            <a:ext cx="1755068" cy="681038"/>
            <a:chOff x="4977177" y="4421981"/>
            <a:chExt cx="1755068" cy="681038"/>
          </a:xfrm>
        </p:grpSpPr>
        <p:grpSp>
          <p:nvGrpSpPr>
            <p:cNvPr id="50" name="Group 101"/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52" name="Text Box 102"/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13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Line 103"/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4"/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111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4977177" y="4536830"/>
              <a:ext cx="12365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993084" y="3713014"/>
            <a:ext cx="1561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0,12 × 360=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56" name="مجموعة 55"/>
          <p:cNvGrpSpPr/>
          <p:nvPr/>
        </p:nvGrpSpPr>
        <p:grpSpPr>
          <a:xfrm>
            <a:off x="8333508" y="4168878"/>
            <a:ext cx="1711713" cy="681038"/>
            <a:chOff x="5020532" y="4421981"/>
            <a:chExt cx="1711713" cy="681038"/>
          </a:xfrm>
        </p:grpSpPr>
        <p:grpSp>
          <p:nvGrpSpPr>
            <p:cNvPr id="57" name="Group 101"/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59" name="Text Box 102"/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Line 103"/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104"/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130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5020532" y="4536830"/>
              <a:ext cx="11230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 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6982692" y="4286016"/>
            <a:ext cx="1502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0,10 ×360=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63" name="مجموعة 62"/>
          <p:cNvGrpSpPr/>
          <p:nvPr/>
        </p:nvGrpSpPr>
        <p:grpSpPr>
          <a:xfrm>
            <a:off x="8343899" y="4670673"/>
            <a:ext cx="1689153" cy="681038"/>
            <a:chOff x="5043092" y="4421981"/>
            <a:chExt cx="1689153" cy="681038"/>
          </a:xfrm>
        </p:grpSpPr>
        <p:grpSp>
          <p:nvGrpSpPr>
            <p:cNvPr id="64" name="Group 101"/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103"/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104"/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111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5" name="Text Box 8"/>
            <p:cNvSpPr txBox="1">
              <a:spLocks noChangeArrowheads="1"/>
            </p:cNvSpPr>
            <p:nvPr/>
          </p:nvSpPr>
          <p:spPr bwMode="auto">
            <a:xfrm>
              <a:off x="5043092" y="4536830"/>
              <a:ext cx="11004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6941127" y="4767520"/>
            <a:ext cx="1545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0,2 × 360 =</a:t>
            </a:r>
            <a:endParaRPr lang="en-US" sz="2200" b="1" dirty="0">
              <a:solidFill>
                <a:prstClr val="black"/>
              </a:solidFill>
            </a:endParaRPr>
          </a:p>
        </p:txBody>
      </p:sp>
      <p:grpSp>
        <p:nvGrpSpPr>
          <p:cNvPr id="70" name="مجموعة 69"/>
          <p:cNvGrpSpPr/>
          <p:nvPr/>
        </p:nvGrpSpPr>
        <p:grpSpPr>
          <a:xfrm>
            <a:off x="8458199" y="5209613"/>
            <a:ext cx="1615117" cy="681038"/>
            <a:chOff x="5117128" y="4421981"/>
            <a:chExt cx="1615117" cy="681038"/>
          </a:xfrm>
        </p:grpSpPr>
        <p:grpSp>
          <p:nvGrpSpPr>
            <p:cNvPr id="71" name="Group 101"/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73" name="Text Box 102"/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56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ne 103"/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104"/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111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5117128" y="4536830"/>
              <a:ext cx="10264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6951518" y="5262515"/>
            <a:ext cx="15710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0,5 × 360 =</a:t>
            </a:r>
            <a:endParaRPr lang="en-US" sz="2200" b="1" dirty="0">
              <a:solidFill>
                <a:prstClr val="black"/>
              </a:solidFill>
            </a:endParaRPr>
          </a:p>
        </p:txBody>
      </p:sp>
      <p:grpSp>
        <p:nvGrpSpPr>
          <p:cNvPr id="77" name="مجموعة 76"/>
          <p:cNvGrpSpPr/>
          <p:nvPr/>
        </p:nvGrpSpPr>
        <p:grpSpPr>
          <a:xfrm>
            <a:off x="2515141" y="2666188"/>
            <a:ext cx="3060700" cy="3059112"/>
            <a:chOff x="323850" y="3573463"/>
            <a:chExt cx="3060700" cy="3059112"/>
          </a:xfrm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Text Box 8"/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•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دائري 82"/>
          <p:cNvSpPr/>
          <p:nvPr/>
        </p:nvSpPr>
        <p:spPr>
          <a:xfrm>
            <a:off x="2543766" y="2680666"/>
            <a:ext cx="3060000" cy="3060000"/>
          </a:xfrm>
          <a:prstGeom prst="pie">
            <a:avLst>
              <a:gd name="adj1" fmla="val 10817110"/>
              <a:gd name="adj2" fmla="val 21557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دائري 87"/>
          <p:cNvSpPr/>
          <p:nvPr/>
        </p:nvSpPr>
        <p:spPr>
          <a:xfrm rot="18839578">
            <a:off x="2525992" y="2681574"/>
            <a:ext cx="3060000" cy="3060000"/>
          </a:xfrm>
          <a:prstGeom prst="pie">
            <a:avLst>
              <a:gd name="adj1" fmla="val 11052267"/>
              <a:gd name="adj2" fmla="val 136368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دائري 88"/>
          <p:cNvSpPr/>
          <p:nvPr/>
        </p:nvSpPr>
        <p:spPr>
          <a:xfrm rot="1570601">
            <a:off x="2509457" y="2652449"/>
            <a:ext cx="3060000" cy="3060000"/>
          </a:xfrm>
          <a:prstGeom prst="pie">
            <a:avLst>
              <a:gd name="adj1" fmla="val 151023"/>
              <a:gd name="adj2" fmla="val 45099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دائري 89"/>
          <p:cNvSpPr/>
          <p:nvPr/>
        </p:nvSpPr>
        <p:spPr>
          <a:xfrm rot="1559364">
            <a:off x="2532722" y="2687604"/>
            <a:ext cx="3060000" cy="3060000"/>
          </a:xfrm>
          <a:prstGeom prst="pie">
            <a:avLst>
              <a:gd name="adj1" fmla="val 4571265"/>
              <a:gd name="adj2" fmla="val 67033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1" name="Group 43"/>
          <p:cNvGrpSpPr>
            <a:grpSpLocks/>
          </p:cNvGrpSpPr>
          <p:nvPr/>
        </p:nvGrpSpPr>
        <p:grpSpPr bwMode="auto">
          <a:xfrm>
            <a:off x="3719736" y="3194243"/>
            <a:ext cx="858838" cy="658500"/>
            <a:chOff x="2109" y="2205"/>
            <a:chExt cx="567" cy="625"/>
          </a:xfrm>
        </p:grpSpPr>
        <p:sp>
          <p:nvSpPr>
            <p:cNvPr id="92" name="Text Box 44"/>
            <p:cNvSpPr txBox="1">
              <a:spLocks noChangeArrowheads="1"/>
            </p:cNvSpPr>
            <p:nvPr/>
          </p:nvSpPr>
          <p:spPr bwMode="auto">
            <a:xfrm>
              <a:off x="2109" y="2450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خضار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 Box 45"/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180٪</a:t>
              </a: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2462485" y="4244285"/>
            <a:ext cx="1001220" cy="658500"/>
            <a:chOff x="2060" y="2205"/>
            <a:chExt cx="661" cy="625"/>
          </a:xfrm>
        </p:grpSpPr>
        <p:sp>
          <p:nvSpPr>
            <p:cNvPr id="95" name="Text Box 44"/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ورقيات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 Box 45"/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43٪</a:t>
              </a:r>
            </a:p>
          </p:txBody>
        </p:sp>
      </p:grpSp>
      <p:grpSp>
        <p:nvGrpSpPr>
          <p:cNvPr id="97" name="Group 43"/>
          <p:cNvGrpSpPr>
            <a:grpSpLocks/>
          </p:cNvGrpSpPr>
          <p:nvPr/>
        </p:nvGrpSpPr>
        <p:grpSpPr bwMode="auto">
          <a:xfrm>
            <a:off x="2981199" y="4855738"/>
            <a:ext cx="1001220" cy="658500"/>
            <a:chOff x="2060" y="2205"/>
            <a:chExt cx="661" cy="625"/>
          </a:xfrm>
        </p:grpSpPr>
        <p:sp>
          <p:nvSpPr>
            <p:cNvPr id="98" name="Text Box 44"/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تمور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 Box 45"/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36٪</a:t>
              </a:r>
            </a:p>
          </p:txBody>
        </p:sp>
      </p:grpSp>
      <p:grpSp>
        <p:nvGrpSpPr>
          <p:cNvPr id="107" name="Group 43"/>
          <p:cNvGrpSpPr>
            <a:grpSpLocks/>
          </p:cNvGrpSpPr>
          <p:nvPr/>
        </p:nvGrpSpPr>
        <p:grpSpPr bwMode="auto">
          <a:xfrm>
            <a:off x="3951443" y="4687186"/>
            <a:ext cx="1001220" cy="658500"/>
            <a:chOff x="2060" y="2205"/>
            <a:chExt cx="661" cy="625"/>
          </a:xfrm>
        </p:grpSpPr>
        <p:sp>
          <p:nvSpPr>
            <p:cNvPr id="109" name="Text Box 44"/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فواكه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 Box 45"/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72٪</a:t>
              </a:r>
            </a:p>
          </p:txBody>
        </p:sp>
      </p:grpSp>
      <p:pic>
        <p:nvPicPr>
          <p:cNvPr id="3" name="Picture 36">
            <a:extLst>
              <a:ext uri="{FF2B5EF4-FFF2-40B4-BE49-F238E27FC236}">
                <a16:creationId xmlns:a16="http://schemas.microsoft.com/office/drawing/2014/main" id="{CE54B9C5-3364-082C-0F6D-9634978A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1344" y="3949030"/>
            <a:ext cx="4159568" cy="23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6">
            <a:extLst>
              <a:ext uri="{FF2B5EF4-FFF2-40B4-BE49-F238E27FC236}">
                <a16:creationId xmlns:a16="http://schemas.microsoft.com/office/drawing/2014/main" id="{276F1859-95BB-3F0F-D4A1-4EACFE42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4463">
            <a:off x="2606996" y="3659522"/>
            <a:ext cx="4159568" cy="23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6">
            <a:extLst>
              <a:ext uri="{FF2B5EF4-FFF2-40B4-BE49-F238E27FC236}">
                <a16:creationId xmlns:a16="http://schemas.microsoft.com/office/drawing/2014/main" id="{B7B88E7B-6C4E-7AE4-48B1-7B3AB1BC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7124">
            <a:off x="2826963" y="3251438"/>
            <a:ext cx="4159568" cy="23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FE11491B-3488-9CBD-2B5B-F35EAC55E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430" y="5044369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8E743CA-84B4-8076-1641-17AA9AA98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973" y="5480286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A51D600-8270-D886-94C6-5C840658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329" y="4751359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7123DE8-A39A-F963-7C6B-CAF0C6D8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235" y="3988827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5F4A502D-BDFC-230D-E118-5D9B5DE6DF9A}"/>
              </a:ext>
            </a:extLst>
          </p:cNvPr>
          <p:cNvCxnSpPr>
            <a:cxnSpLocks/>
          </p:cNvCxnSpPr>
          <p:nvPr/>
        </p:nvCxnSpPr>
        <p:spPr>
          <a:xfrm flipH="1">
            <a:off x="2906486" y="4200049"/>
            <a:ext cx="1123664" cy="1046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10DD302F-1032-741F-232C-52FD08328EFF}"/>
              </a:ext>
            </a:extLst>
          </p:cNvPr>
          <p:cNvCxnSpPr>
            <a:cxnSpLocks/>
          </p:cNvCxnSpPr>
          <p:nvPr/>
        </p:nvCxnSpPr>
        <p:spPr>
          <a:xfrm flipH="1" flipV="1">
            <a:off x="2542617" y="4186144"/>
            <a:ext cx="30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79DCF55D-756C-F5CE-A5AC-5D911C34ECCE}"/>
              </a:ext>
            </a:extLst>
          </p:cNvPr>
          <p:cNvCxnSpPr>
            <a:cxnSpLocks/>
          </p:cNvCxnSpPr>
          <p:nvPr/>
        </p:nvCxnSpPr>
        <p:spPr>
          <a:xfrm flipV="1">
            <a:off x="3722914" y="4171747"/>
            <a:ext cx="309540" cy="1510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41E1CA9D-3DF4-D7E2-FC55-913CCAA86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5450" y="725330"/>
            <a:ext cx="5335076" cy="4000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37C5D98-E79D-FCB2-DDE9-3A9627EC7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873" y="95714"/>
            <a:ext cx="4174891" cy="5017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1C2EA12-928A-6D2C-F683-2B25F8269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" y="111383"/>
            <a:ext cx="2305422" cy="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8BA9E08-8BB1-1E29-5911-7C11D3EA6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790" y="1153391"/>
            <a:ext cx="3197681" cy="1808017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30E377D-4F6E-EFD4-FD1D-CDA0A182616E}"/>
              </a:ext>
            </a:extLst>
          </p:cNvPr>
          <p:cNvGrpSpPr/>
          <p:nvPr/>
        </p:nvGrpSpPr>
        <p:grpSpPr>
          <a:xfrm>
            <a:off x="8354290" y="5673741"/>
            <a:ext cx="1673999" cy="681038"/>
            <a:chOff x="5058246" y="4421981"/>
            <a:chExt cx="1673999" cy="681038"/>
          </a:xfrm>
        </p:grpSpPr>
        <p:grpSp>
          <p:nvGrpSpPr>
            <p:cNvPr id="20" name="Group 101">
              <a:extLst>
                <a:ext uri="{FF2B5EF4-FFF2-40B4-BE49-F238E27FC236}">
                  <a16:creationId xmlns:a16="http://schemas.microsoft.com/office/drawing/2014/main" id="{49FC75B7-2276-4F77-FA9C-1EDFFB070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2" name="Text Box 102">
                <a:extLst>
                  <a:ext uri="{FF2B5EF4-FFF2-40B4-BE49-F238E27FC236}">
                    <a16:creationId xmlns:a16="http://schemas.microsoft.com/office/drawing/2014/main" id="{A0727C2C-694A-1236-C33E-9622237E0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103">
                <a:extLst>
                  <a:ext uri="{FF2B5EF4-FFF2-40B4-BE49-F238E27FC236}">
                    <a16:creationId xmlns:a16="http://schemas.microsoft.com/office/drawing/2014/main" id="{0B67ADFC-C6DB-9C23-70E5-4CBB5D387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04">
                <a:extLst>
                  <a:ext uri="{FF2B5EF4-FFF2-40B4-BE49-F238E27FC236}">
                    <a16:creationId xmlns:a16="http://schemas.microsoft.com/office/drawing/2014/main" id="{AD942C76-EADE-B6BF-3D36-F47D15705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111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118416E8-FF49-B77C-1D91-B75766CC4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246" y="4536830"/>
              <a:ext cx="10852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360 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ext Box 8">
            <a:extLst>
              <a:ext uri="{FF2B5EF4-FFF2-40B4-BE49-F238E27FC236}">
                <a16:creationId xmlns:a16="http://schemas.microsoft.com/office/drawing/2014/main" id="{29C8C64A-5D00-618A-2133-13EA00E9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09" y="5757815"/>
            <a:ext cx="17546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000" b="1" dirty="0">
                <a:solidFill>
                  <a:prstClr val="black"/>
                </a:solidFill>
              </a:rPr>
              <a:t>0,08 × 360 =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2F3FBDF9-F42A-4A1D-C9B0-405E8147D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36" y="3730331"/>
            <a:ext cx="674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5A177BEC-AFFC-FA50-2013-B790F8B3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690" y="4849085"/>
            <a:ext cx="674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ED4BD372-9466-5CD0-4409-9B8B8BA7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618" y="4294903"/>
            <a:ext cx="674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B99F6A0D-825A-7FFE-6614-B11449061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5275113"/>
            <a:ext cx="80610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180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102A8B8E-78BB-D01A-B9DF-18055639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908" y="5753095"/>
            <a:ext cx="674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29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0C005BD-E56A-C4DC-089D-80836D7D395E}"/>
              </a:ext>
            </a:extLst>
          </p:cNvPr>
          <p:cNvCxnSpPr>
            <a:cxnSpLocks/>
          </p:cNvCxnSpPr>
          <p:nvPr/>
        </p:nvCxnSpPr>
        <p:spPr>
          <a:xfrm>
            <a:off x="4010891" y="4166755"/>
            <a:ext cx="1392382" cy="779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43">
            <a:extLst>
              <a:ext uri="{FF2B5EF4-FFF2-40B4-BE49-F238E27FC236}">
                <a16:creationId xmlns:a16="http://schemas.microsoft.com/office/drawing/2014/main" id="{C24AC4AA-EEE7-12F7-4300-84B886E7EC98}"/>
              </a:ext>
            </a:extLst>
          </p:cNvPr>
          <p:cNvGrpSpPr>
            <a:grpSpLocks/>
          </p:cNvGrpSpPr>
          <p:nvPr/>
        </p:nvGrpSpPr>
        <p:grpSpPr bwMode="auto">
          <a:xfrm>
            <a:off x="4706515" y="4153786"/>
            <a:ext cx="1001220" cy="658500"/>
            <a:chOff x="2060" y="2205"/>
            <a:chExt cx="661" cy="625"/>
          </a:xfrm>
        </p:grpSpPr>
        <p:sp>
          <p:nvSpPr>
            <p:cNvPr id="82" name="Text Box 44">
              <a:extLst>
                <a:ext uri="{FF2B5EF4-FFF2-40B4-BE49-F238E27FC236}">
                  <a16:creationId xmlns:a16="http://schemas.microsoft.com/office/drawing/2014/main" id="{B9AEE387-1411-A8A2-462C-246A69EDF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غير ذلك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 Box 45">
              <a:extLst>
                <a:ext uri="{FF2B5EF4-FFF2-40B4-BE49-F238E27FC236}">
                  <a16:creationId xmlns:a16="http://schemas.microsoft.com/office/drawing/2014/main" id="{E4F9FEC3-72D7-1EB6-7CB2-D3FAE1953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29٪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5" grpId="0"/>
      <p:bldP spid="62" grpId="0"/>
      <p:bldP spid="69" grpId="0"/>
      <p:bldP spid="76" grpId="0"/>
      <p:bldP spid="83" grpId="0" animBg="1"/>
      <p:bldP spid="88" grpId="0" animBg="1"/>
      <p:bldP spid="89" grpId="0" animBg="1"/>
      <p:bldP spid="90" grpId="0" animBg="1"/>
      <p:bldP spid="6" grpId="0"/>
      <p:bldP spid="7" grpId="0"/>
      <p:bldP spid="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1086</Words>
  <Application>Microsoft Office PowerPoint</Application>
  <PresentationFormat>شاشة عريضة</PresentationFormat>
  <Paragraphs>270</Paragraphs>
  <Slides>24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13</vt:i4>
      </vt:variant>
      <vt:variant>
        <vt:lpstr>عناوين الشرائح</vt:lpstr>
      </vt:variant>
      <vt:variant>
        <vt:i4>24</vt:i4>
      </vt:variant>
    </vt:vector>
  </HeadingPairs>
  <TitlesOfParts>
    <vt:vector size="45" baseType="lpstr">
      <vt:lpstr>AdvertisingBold</vt:lpstr>
      <vt:lpstr>Ara Alm Bon </vt:lpstr>
      <vt:lpstr>Arial</vt:lpstr>
      <vt:lpstr>Calibri</vt:lpstr>
      <vt:lpstr>Calibri Light</vt:lpstr>
      <vt:lpstr>Sultan bold</vt:lpstr>
      <vt:lpstr>Times New Roman</vt:lpstr>
      <vt:lpstr>Traditional Arabic</vt:lpstr>
      <vt:lpstr>تصميم افتراضي</vt:lpstr>
      <vt:lpstr>3_تصميم افتراضي</vt:lpstr>
      <vt:lpstr>16_تصميم افتراضي</vt:lpstr>
      <vt:lpstr>36_تصميم افتراضي</vt:lpstr>
      <vt:lpstr>2_نسق Office</vt:lpstr>
      <vt:lpstr>نسق Office</vt:lpstr>
      <vt:lpstr>37_تصميم افتراضي</vt:lpstr>
      <vt:lpstr>1_نسق Office</vt:lpstr>
      <vt:lpstr>4_نسق Office</vt:lpstr>
      <vt:lpstr>1_تصميم افتراضي</vt:lpstr>
      <vt:lpstr>13_نسق Office</vt:lpstr>
      <vt:lpstr>8_سمة Office</vt:lpstr>
      <vt:lpstr>13_سمة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أسماء العوفي</cp:lastModifiedBy>
  <cp:revision>82</cp:revision>
  <dcterms:created xsi:type="dcterms:W3CDTF">2023-03-09T18:55:34Z</dcterms:created>
  <dcterms:modified xsi:type="dcterms:W3CDTF">2025-04-02T00:29:44Z</dcterms:modified>
</cp:coreProperties>
</file>