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69" r:id="rId2"/>
    <p:sldId id="272" r:id="rId3"/>
    <p:sldId id="256" r:id="rId4"/>
    <p:sldId id="271" r:id="rId5"/>
    <p:sldId id="270" r:id="rId6"/>
    <p:sldId id="273" r:id="rId7"/>
    <p:sldId id="257" r:id="rId8"/>
    <p:sldId id="274" r:id="rId9"/>
    <p:sldId id="275" r:id="rId10"/>
    <p:sldId id="276" r:id="rId11"/>
    <p:sldId id="258" r:id="rId12"/>
    <p:sldId id="268" r:id="rId13"/>
    <p:sldId id="259" r:id="rId14"/>
    <p:sldId id="277" r:id="rId15"/>
    <p:sldId id="260" r:id="rId16"/>
    <p:sldId id="262" r:id="rId17"/>
    <p:sldId id="280" r:id="rId18"/>
    <p:sldId id="279" r:id="rId19"/>
    <p:sldId id="263" r:id="rId20"/>
    <p:sldId id="266" r:id="rId21"/>
    <p:sldId id="264" r:id="rId22"/>
    <p:sldId id="265" r:id="rId23"/>
    <p:sldId id="267" r:id="rId24"/>
    <p:sldId id="278" r:id="rId25"/>
    <p:sldId id="26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1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3E13453-C076-483A-B30B-2510C4BFC09B}" type="datetimeFigureOut">
              <a:rPr lang="ar-SA" smtClean="0"/>
              <a:t>02/06/44</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B35C3C-A9B5-4FFC-BF96-A8DF1A0AFD88}"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3E13453-C076-483A-B30B-2510C4BFC09B}" type="datetimeFigureOut">
              <a:rPr lang="ar-SA" smtClean="0"/>
              <a:t>02/06/44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3E13453-C076-483A-B30B-2510C4BFC09B}" type="datetimeFigureOut">
              <a:rPr lang="ar-SA" smtClean="0"/>
              <a:t>02/06/44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3E13453-C076-483A-B30B-2510C4BFC09B}" type="datetimeFigureOut">
              <a:rPr lang="ar-SA" smtClean="0"/>
              <a:t>02/06/44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3E13453-C076-483A-B30B-2510C4BFC09B}" type="datetimeFigureOut">
              <a:rPr lang="ar-SA" smtClean="0"/>
              <a:t>02/06/44</a:t>
            </a:fld>
            <a:endParaRPr lang="ar-SA"/>
          </a:p>
        </p:txBody>
      </p:sp>
      <p:sp>
        <p:nvSpPr>
          <p:cNvPr id="8" name="Slide Number Placeholder 7"/>
          <p:cNvSpPr>
            <a:spLocks noGrp="1"/>
          </p:cNvSpPr>
          <p:nvPr>
            <p:ph type="sldNum" sz="quarter" idx="11"/>
          </p:nvPr>
        </p:nvSpPr>
        <p:spPr/>
        <p:txBody>
          <a:bodyPr/>
          <a:lstStyle/>
          <a:p>
            <a:fld id="{B6B35C3C-A9B5-4FFC-BF96-A8DF1A0AFD88}"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3E13453-C076-483A-B30B-2510C4BFC09B}" type="datetimeFigureOut">
              <a:rPr lang="ar-SA" smtClean="0"/>
              <a:t>02/06/44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3E13453-C076-483A-B30B-2510C4BFC09B}" type="datetimeFigureOut">
              <a:rPr lang="ar-SA" smtClean="0"/>
              <a:t>02/06/44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3E13453-C076-483A-B30B-2510C4BFC09B}" type="datetimeFigureOut">
              <a:rPr lang="ar-SA" smtClean="0"/>
              <a:t>02/06/44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13453-C076-483A-B30B-2510C4BFC09B}" type="datetimeFigureOut">
              <a:rPr lang="ar-SA" smtClean="0"/>
              <a:t>02/06/44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6B35C3C-A9B5-4FFC-BF96-A8DF1A0AFD88}"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3E13453-C076-483A-B30B-2510C4BFC09B}" type="datetimeFigureOut">
              <a:rPr lang="ar-SA" smtClean="0"/>
              <a:t>02/06/44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6B35C3C-A9B5-4FFC-BF96-A8DF1A0AFD88}"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3E13453-C076-483A-B30B-2510C4BFC09B}" type="datetimeFigureOut">
              <a:rPr lang="ar-SA" smtClean="0"/>
              <a:t>02/06/44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B35C3C-A9B5-4FFC-BF96-A8DF1A0AFD88}"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3E13453-C076-483A-B30B-2510C4BFC09B}" type="datetimeFigureOut">
              <a:rPr lang="ar-SA" smtClean="0"/>
              <a:t>02/06/44</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B35C3C-A9B5-4FFC-BF96-A8DF1A0AFD88}"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sv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Downloads/&#1575;&#1604;&#1580;&#1576;&#1575;&#1604;%20-%20&#1575;&#1604;&#1580;&#1586;&#1569;%20&#1575;&#1604;&#1571;&#1608;&#1604;.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Downloads/&#1606;&#1605;&#1608;&#1584;&#1580;%20&#1604;&#1578;&#1603;&#1608;&#1606;%20&#1575;&#1604;&#1580;&#1576;&#1604;.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Downloads/&#1575;&#1604;&#1580;&#1576;&#1575;&#1604;%20-%20&#1575;&#1604;&#1580;&#1586;&#1569;%20&#1575;&#1604;&#1579;&#1575;&#1606;&#1610;.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Downloads/Quran%20Surat%20AlGhashiyah%20&#1587;&#1608;&#1585;&#1577;%20&#1575;&#1604;&#1594;&#1575;&#1588;&#1610;&#1577;%20&#1578;&#1604;&#1575;&#1608;&#1577;%20&#1582;&#1575;&#1588;&#1593;&#1577;%20&#1578;&#1585;&#1610;&#1581;%20&#1575;&#1604;&#1602;&#1604;&#1608;&#1576;%20&#1604;&#1604;&#1602;&#1575;&#1585;&#1610;&#1620;%20&#1575;&#1587;&#1604;&#1575;&#1605;%20&#1589;&#1576;&#1581;&#1610;%20(&#1605;&#1593;&#1583;&#1604;).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8147248" cy="1371600"/>
          </a:xfrm>
        </p:spPr>
        <p:txBody>
          <a:bodyPr/>
          <a:lstStyle/>
          <a:p>
            <a:pPr algn="ctr"/>
            <a:r>
              <a:rPr lang="ar-SA" dirty="0"/>
              <a:t> </a:t>
            </a:r>
            <a:r>
              <a:rPr lang="ar-SA" dirty="0" smtClean="0"/>
              <a:t>بسم الله الرحمن الرحيم</a:t>
            </a:r>
            <a:endParaRPr lang="ar-SA" dirty="0"/>
          </a:p>
        </p:txBody>
      </p:sp>
      <p:sp>
        <p:nvSpPr>
          <p:cNvPr id="3" name="عنصر نائب للمحتوى 2"/>
          <p:cNvSpPr>
            <a:spLocks noGrp="1"/>
          </p:cNvSpPr>
          <p:nvPr>
            <p:ph idx="1"/>
          </p:nvPr>
        </p:nvSpPr>
        <p:spPr/>
        <p:txBody>
          <a:bodyPr/>
          <a:lstStyle/>
          <a:p>
            <a:r>
              <a:rPr lang="ar-SA" dirty="0" smtClean="0"/>
              <a:t>التاريخ :1444/6/2هـ</a:t>
            </a:r>
          </a:p>
          <a:p>
            <a:r>
              <a:rPr lang="ar-SA" dirty="0" smtClean="0"/>
              <a:t>المادة: علوم</a:t>
            </a:r>
          </a:p>
          <a:p>
            <a:r>
              <a:rPr lang="ar-SA" dirty="0" smtClean="0"/>
              <a:t>الحصة : الثانية</a:t>
            </a:r>
          </a:p>
          <a:p>
            <a:endParaRPr lang="ar-SA" dirty="0"/>
          </a:p>
          <a:p>
            <a:r>
              <a:rPr lang="ar-SA" dirty="0" smtClean="0"/>
              <a:t>عنوان الدرس: تكون الجبال</a:t>
            </a:r>
            <a:endParaRPr lang="ar-SA" dirty="0"/>
          </a:p>
        </p:txBody>
      </p:sp>
    </p:spTree>
    <p:extLst>
      <p:ext uri="{BB962C8B-B14F-4D97-AF65-F5344CB8AC3E}">
        <p14:creationId xmlns:p14="http://schemas.microsoft.com/office/powerpoint/2010/main" val="1513265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B9CB6A78-6991-474F-B3C3-7C302021792E}"/>
              </a:ext>
            </a:extLst>
          </p:cNvPr>
          <p:cNvSpPr/>
          <p:nvPr/>
        </p:nvSpPr>
        <p:spPr>
          <a:xfrm>
            <a:off x="1401098" y="180225"/>
            <a:ext cx="7485381" cy="2554545"/>
          </a:xfrm>
          <a:prstGeom prst="rect">
            <a:avLst/>
          </a:prstGeom>
          <a:solidFill>
            <a:srgbClr val="69FFAD"/>
          </a:solidFill>
          <a:ln w="38100">
            <a:solidFill>
              <a:schemeClr val="tx1"/>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احكمي على صحة العبارة التالية مع تفسير اجابتكِ </a:t>
            </a:r>
          </a:p>
          <a:p>
            <a:pPr algn="ctr"/>
            <a:r>
              <a:rPr lang="ar-SA" sz="4000" b="0" cap="none" spc="0" dirty="0">
                <a:ln w="0"/>
                <a:solidFill>
                  <a:schemeClr val="tx1"/>
                </a:solidFill>
                <a:effectLst>
                  <a:outerShdw blurRad="38100" dist="19050" dir="2700000" algn="tl" rotWithShape="0">
                    <a:schemeClr val="dk1">
                      <a:alpha val="40000"/>
                    </a:schemeClr>
                  </a:outerShdw>
                </a:effectLst>
              </a:rPr>
              <a:t>تبقى الجبال ثابته لا تتغير </a:t>
            </a:r>
          </a:p>
          <a:p>
            <a:pPr algn="ctr"/>
            <a:r>
              <a:rPr lang="ar-SA" sz="4000" dirty="0">
                <a:ln w="0"/>
                <a:effectLst>
                  <a:outerShdw blurRad="38100" dist="19050" dir="2700000" algn="tl" rotWithShape="0">
                    <a:schemeClr val="dk1">
                      <a:alpha val="40000"/>
                    </a:schemeClr>
                  </a:outerShdw>
                </a:effectLst>
              </a:rPr>
              <a:t>العبارة صحيحة       العبارة خاطئة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 xmlns:a16="http://schemas.microsoft.com/office/drawing/2014/main" id="{81AD9844-6725-4154-952A-B416093C281F}"/>
              </a:ext>
            </a:extLst>
          </p:cNvPr>
          <p:cNvSpPr/>
          <p:nvPr/>
        </p:nvSpPr>
        <p:spPr>
          <a:xfrm>
            <a:off x="4726859" y="2674655"/>
            <a:ext cx="4159621" cy="2554545"/>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فجبال الهملايا مثلاً ما تزال ترتفع بمقدار بضعة َّ سنتمترات كل سنة</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4102" name="Picture 6">
            <a:extLst>
              <a:ext uri="{FF2B5EF4-FFF2-40B4-BE49-F238E27FC236}">
                <a16:creationId xmlns="" xmlns:a16="http://schemas.microsoft.com/office/drawing/2014/main" id="{62725F83-ED73-4C08-B8B5-F72A6ECD2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99" r="28984" b="29562"/>
          <a:stretch/>
        </p:blipFill>
        <p:spPr bwMode="auto">
          <a:xfrm>
            <a:off x="176980" y="98321"/>
            <a:ext cx="1732936" cy="1985563"/>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 xmlns:a16="http://schemas.microsoft.com/office/drawing/2014/main" id="{507E442A-6A9D-40BD-A1A2-8EEE4D48E298}"/>
              </a:ext>
            </a:extLst>
          </p:cNvPr>
          <p:cNvSpPr/>
          <p:nvPr/>
        </p:nvSpPr>
        <p:spPr>
          <a:xfrm>
            <a:off x="257521" y="2708920"/>
            <a:ext cx="4159621" cy="2554545"/>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أما الجبال القديمة فهي الآن في طور التآكل بسبب تعرضها للحت بالعوامل الجيولوجية.</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2" descr="معلومات عن جبال الهيمالايا | المرسال">
            <a:extLst>
              <a:ext uri="{FF2B5EF4-FFF2-40B4-BE49-F238E27FC236}">
                <a16:creationId xmlns="" xmlns:a16="http://schemas.microsoft.com/office/drawing/2014/main" id="{83D85506-059D-4AAF-BBC2-B12F2CB65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066" y="5283049"/>
            <a:ext cx="4225414" cy="1394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رغم الجائحة.. أكواخ وملاجئ جبال الألب تفتح ذراعيها للمتنزهين والمتسلقين!">
            <a:extLst>
              <a:ext uri="{FF2B5EF4-FFF2-40B4-BE49-F238E27FC236}">
                <a16:creationId xmlns="" xmlns:a16="http://schemas.microsoft.com/office/drawing/2014/main" id="{62B0F33C-D323-4E07-99A6-909B2B5BD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21" y="5283049"/>
            <a:ext cx="4159621" cy="1394727"/>
          </a:xfrm>
          <a:prstGeom prst="rect">
            <a:avLst/>
          </a:prstGeom>
          <a:noFill/>
          <a:extLst>
            <a:ext uri="{909E8E84-426E-40DD-AFC4-6F175D3DCCD1}">
              <a14:hiddenFill xmlns:a14="http://schemas.microsoft.com/office/drawing/2010/main">
                <a:solidFill>
                  <a:srgbClr val="FFFFFF"/>
                </a:solidFill>
              </a14:hiddenFill>
            </a:ext>
          </a:extLst>
        </p:spPr>
      </p:pic>
      <p:pic>
        <p:nvPicPr>
          <p:cNvPr id="11" name="رسم 10" descr="علامة تحديد مع تعبئة خالصة">
            <a:extLst>
              <a:ext uri="{FF2B5EF4-FFF2-40B4-BE49-F238E27FC236}">
                <a16:creationId xmlns="" xmlns:a16="http://schemas.microsoft.com/office/drawing/2014/main" id="{ED756260-30AB-45EE-823F-687936829B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866136" y="1916832"/>
            <a:ext cx="471195" cy="628260"/>
          </a:xfrm>
          <a:prstGeom prst="rect">
            <a:avLst/>
          </a:prstGeom>
        </p:spPr>
      </p:pic>
    </p:spTree>
    <p:extLst>
      <p:ext uri="{BB962C8B-B14F-4D97-AF65-F5344CB8AC3E}">
        <p14:creationId xmlns:p14="http://schemas.microsoft.com/office/powerpoint/2010/main" val="40035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additive="base">
                                        <p:cTn id="29" dur="500" fill="hold"/>
                                        <p:tgtEl>
                                          <p:spTgt spid="7170"/>
                                        </p:tgtEl>
                                        <p:attrNameLst>
                                          <p:attrName>ppt_x</p:attrName>
                                        </p:attrNameLst>
                                      </p:cBhvr>
                                      <p:tavLst>
                                        <p:tav tm="0">
                                          <p:val>
                                            <p:strVal val="#ppt_x"/>
                                          </p:val>
                                        </p:tav>
                                        <p:tav tm="100000">
                                          <p:val>
                                            <p:strVal val="#ppt_x"/>
                                          </p:val>
                                        </p:tav>
                                      </p:tavLst>
                                    </p:anim>
                                    <p:anim calcmode="lin" valueType="num">
                                      <p:cBhvr additive="base">
                                        <p:cTn id="3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8003232" cy="1371600"/>
          </a:xfrm>
        </p:spPr>
        <p:txBody>
          <a:bodyPr/>
          <a:lstStyle/>
          <a:p>
            <a:pPr algn="r"/>
            <a:r>
              <a:rPr lang="ar-SA" dirty="0" smtClean="0"/>
              <a:t>عمر الجبل</a:t>
            </a:r>
            <a:endParaRPr lang="ar-SA" dirty="0"/>
          </a:p>
        </p:txBody>
      </p:sp>
      <p:sp>
        <p:nvSpPr>
          <p:cNvPr id="3" name="عنصر نائب للمحتوى 2"/>
          <p:cNvSpPr>
            <a:spLocks noGrp="1"/>
          </p:cNvSpPr>
          <p:nvPr>
            <p:ph idx="1"/>
          </p:nvPr>
        </p:nvSpPr>
        <p:spPr/>
        <p:txBody>
          <a:bodyPr>
            <a:noAutofit/>
          </a:bodyPr>
          <a:lstStyle/>
          <a:p>
            <a:r>
              <a:rPr lang="ar-SA" sz="3600" dirty="0" smtClean="0"/>
              <a:t>يمكن أن تكون الجبال </a:t>
            </a:r>
            <a:r>
              <a:rPr lang="ar-SA" sz="3600" u="sng" dirty="0" smtClean="0"/>
              <a:t>وعرة ذات قمم عالية مكسوة بالثلج</a:t>
            </a:r>
            <a:r>
              <a:rPr lang="ar-SA" sz="3600" dirty="0" smtClean="0"/>
              <a:t> أو </a:t>
            </a:r>
            <a:r>
              <a:rPr lang="ar-SA" sz="3600" u="sng" dirty="0" smtClean="0"/>
              <a:t>تكون مستديرة مكسوة بالغابات وتحوي </a:t>
            </a:r>
            <a:r>
              <a:rPr lang="ar-SA" sz="3600" u="sng" dirty="0" err="1" smtClean="0"/>
              <a:t>وديانأ</a:t>
            </a:r>
            <a:r>
              <a:rPr lang="ar-SA" sz="3600" u="sng" dirty="0" smtClean="0"/>
              <a:t> صغيرة وجداول </a:t>
            </a:r>
            <a:r>
              <a:rPr lang="ar-SA" sz="3600" dirty="0" smtClean="0"/>
              <a:t>وتعتمد وعورة الجبل على استمرار أو توقف عملية تكوينه فجبال الهملايا مثلا ماتزال ترتفع بمقدار بضعة سنتمترات كل سنة بينما توقف تكون العديد من الجبال القديمة منذ ملايين السنين وهي الآن في طور التآكل بسبب تعرضها للحت بالعوامل </a:t>
            </a:r>
            <a:r>
              <a:rPr lang="ar-SA" sz="3600" dirty="0" err="1" smtClean="0"/>
              <a:t>الجيلوجية</a:t>
            </a:r>
            <a:endParaRPr lang="ar-SA" sz="3600" dirty="0"/>
          </a:p>
        </p:txBody>
      </p:sp>
    </p:spTree>
    <p:extLst>
      <p:ext uri="{BB962C8B-B14F-4D97-AF65-F5344CB8AC3E}">
        <p14:creationId xmlns:p14="http://schemas.microsoft.com/office/powerpoint/2010/main" val="373919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571184" cy="1371600"/>
          </a:xfrm>
        </p:spPr>
        <p:txBody>
          <a:bodyPr/>
          <a:lstStyle/>
          <a:p>
            <a:pPr algn="r"/>
            <a:r>
              <a:rPr lang="ar-SA" dirty="0" smtClean="0"/>
              <a:t>شاهدي الفيديو التالي </a:t>
            </a:r>
            <a:endParaRPr lang="ar-SA" dirty="0"/>
          </a:p>
        </p:txBody>
      </p:sp>
      <p:sp>
        <p:nvSpPr>
          <p:cNvPr id="3" name="عنصر نائب للمحتوى 2"/>
          <p:cNvSpPr>
            <a:spLocks noGrp="1"/>
          </p:cNvSpPr>
          <p:nvPr>
            <p:ph idx="1"/>
          </p:nvPr>
        </p:nvSpPr>
        <p:spPr/>
        <p:txBody>
          <a:bodyPr>
            <a:normAutofit/>
          </a:bodyPr>
          <a:lstStyle/>
          <a:p>
            <a:r>
              <a:rPr lang="ar-SA" sz="3600" dirty="0" smtClean="0">
                <a:solidFill>
                  <a:schemeClr val="accent3">
                    <a:lumMod val="60000"/>
                    <a:lumOff val="40000"/>
                  </a:schemeClr>
                </a:solidFill>
              </a:rPr>
              <a:t>طريقة تكون جبال الهملايا</a:t>
            </a:r>
            <a:endParaRPr lang="ar-SA" sz="3600" dirty="0">
              <a:solidFill>
                <a:schemeClr val="accent3">
                  <a:lumMod val="60000"/>
                  <a:lumOff val="40000"/>
                </a:schemeClr>
              </a:solidFill>
            </a:endParaRPr>
          </a:p>
        </p:txBody>
      </p:sp>
      <p:sp>
        <p:nvSpPr>
          <p:cNvPr id="4" name="مثلث متساوي الساقين 3"/>
          <p:cNvSpPr/>
          <p:nvPr/>
        </p:nvSpPr>
        <p:spPr>
          <a:xfrm rot="16200000">
            <a:off x="4283968" y="2708920"/>
            <a:ext cx="1224136" cy="1440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1475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715200" cy="1371600"/>
          </a:xfrm>
        </p:spPr>
        <p:txBody>
          <a:bodyPr>
            <a:normAutofit/>
          </a:bodyPr>
          <a:lstStyle/>
          <a:p>
            <a:pPr algn="r"/>
            <a:r>
              <a:rPr lang="ar-SA" sz="3200" dirty="0" smtClean="0"/>
              <a:t>شاهدي الفيديو التالي ومن خلاله </a:t>
            </a:r>
            <a:r>
              <a:rPr lang="ar-SA" sz="3200" dirty="0" err="1" smtClean="0"/>
              <a:t>أستنتجي</a:t>
            </a:r>
            <a:r>
              <a:rPr lang="ar-SA" sz="3200" dirty="0" smtClean="0"/>
              <a:t>؟</a:t>
            </a:r>
            <a:endParaRPr lang="ar-SA" sz="3200" dirty="0"/>
          </a:p>
        </p:txBody>
      </p:sp>
      <p:sp>
        <p:nvSpPr>
          <p:cNvPr id="3" name="عنصر نائب للمحتوى 2"/>
          <p:cNvSpPr>
            <a:spLocks noGrp="1"/>
          </p:cNvSpPr>
          <p:nvPr>
            <p:ph idx="1"/>
          </p:nvPr>
        </p:nvSpPr>
        <p:spPr/>
        <p:txBody>
          <a:bodyPr>
            <a:normAutofit/>
          </a:bodyPr>
          <a:lstStyle/>
          <a:p>
            <a:pPr marL="800100" lvl="1" indent="-342900">
              <a:buFontTx/>
              <a:buChar char="-"/>
            </a:pPr>
            <a:r>
              <a:rPr lang="ar-SA" sz="4000" b="1" dirty="0" smtClean="0"/>
              <a:t>أنواع الجبال</a:t>
            </a:r>
          </a:p>
          <a:p>
            <a:pPr marL="342900" indent="-342900">
              <a:buFontTx/>
              <a:buChar char="-"/>
            </a:pPr>
            <a:r>
              <a:rPr lang="ar-SA" sz="4000" dirty="0" smtClean="0"/>
              <a:t>كيف تكون كل نوع</a:t>
            </a:r>
          </a:p>
          <a:p>
            <a:pPr marL="342900" indent="-342900">
              <a:buFontTx/>
              <a:buChar char="-"/>
            </a:pPr>
            <a:r>
              <a:rPr lang="ar-SA" sz="4000" dirty="0" smtClean="0"/>
              <a:t>نوع القوى التي تسبب تكون كل نوع</a:t>
            </a:r>
            <a:endParaRPr lang="ar-SA" sz="4000" dirty="0"/>
          </a:p>
        </p:txBody>
      </p:sp>
      <p:sp>
        <p:nvSpPr>
          <p:cNvPr id="4" name="مثلث متساوي الساقين 3">
            <a:hlinkClick r:id="rId2" action="ppaction://hlinkfile"/>
          </p:cNvPr>
          <p:cNvSpPr/>
          <p:nvPr/>
        </p:nvSpPr>
        <p:spPr>
          <a:xfrm rot="16200000">
            <a:off x="4499992" y="4653136"/>
            <a:ext cx="1152128" cy="1512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0627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6457199A-C4DE-4A54-A057-EC6B34266918}"/>
              </a:ext>
            </a:extLst>
          </p:cNvPr>
          <p:cNvSpPr/>
          <p:nvPr/>
        </p:nvSpPr>
        <p:spPr>
          <a:xfrm>
            <a:off x="4513684" y="612845"/>
            <a:ext cx="4358046" cy="3785652"/>
          </a:xfrm>
          <a:prstGeom prst="rect">
            <a:avLst/>
          </a:prstGeom>
          <a:solidFill>
            <a:srgbClr val="FFFF00"/>
          </a:solidFill>
          <a:ln w="38100">
            <a:solidFill>
              <a:schemeClr val="tx1"/>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سوف نقسم الفصل لأربع  مجموعات وكل مجموعة سوف </a:t>
            </a:r>
            <a:r>
              <a:rPr lang="ar-SA" sz="4000" b="0" cap="none" spc="0" dirty="0">
                <a:ln w="0"/>
                <a:solidFill>
                  <a:srgbClr val="FF0000"/>
                </a:solidFill>
                <a:effectLst>
                  <a:outerShdw blurRad="38100" dist="19050" dir="2700000" algn="tl" rotWithShape="0">
                    <a:schemeClr val="dk1">
                      <a:alpha val="40000"/>
                    </a:schemeClr>
                  </a:outerShdw>
                </a:effectLst>
              </a:rPr>
              <a:t>تختار</a:t>
            </a:r>
            <a:r>
              <a:rPr lang="ar-SA" sz="4000" b="0" cap="none" spc="0" dirty="0">
                <a:ln w="0"/>
                <a:solidFill>
                  <a:schemeClr val="tx1"/>
                </a:solidFill>
                <a:effectLst>
                  <a:outerShdw blurRad="38100" dist="19050" dir="2700000" algn="tl" rotWithShape="0">
                    <a:schemeClr val="dk1">
                      <a:alpha val="40000"/>
                    </a:schemeClr>
                  </a:outerShdw>
                </a:effectLst>
              </a:rPr>
              <a:t> نوع من أنواع الجبال </a:t>
            </a:r>
            <a:r>
              <a:rPr lang="ar-SA" sz="4000" b="0" cap="none" spc="0" dirty="0" smtClean="0">
                <a:ln w="0"/>
                <a:solidFill>
                  <a:schemeClr val="tx1"/>
                </a:solidFill>
                <a:effectLst>
                  <a:outerShdw blurRad="38100" dist="19050" dir="2700000" algn="tl" rotWithShape="0">
                    <a:schemeClr val="dk1">
                      <a:alpha val="40000"/>
                    </a:schemeClr>
                  </a:outerShdw>
                </a:effectLst>
              </a:rPr>
              <a:t>ثم نقارن بينها ونحدد القوى التي شكلتها</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 xmlns:a16="http://schemas.microsoft.com/office/drawing/2014/main" id="{0D57DCEA-BFB6-4AFD-A661-B32F9B71F813}"/>
              </a:ext>
            </a:extLst>
          </p:cNvPr>
          <p:cNvSpPr/>
          <p:nvPr/>
        </p:nvSpPr>
        <p:spPr>
          <a:xfrm>
            <a:off x="167951" y="645245"/>
            <a:ext cx="4237556" cy="1200329"/>
          </a:xfrm>
          <a:prstGeom prst="rect">
            <a:avLst/>
          </a:prstGeom>
          <a:solidFill>
            <a:srgbClr val="81DEFF"/>
          </a:solidFill>
          <a:ln w="38100">
            <a:solidFill>
              <a:schemeClr val="tx1"/>
            </a:solidFill>
          </a:ln>
        </p:spPr>
        <p:txBody>
          <a:bodyPr wrap="square" lIns="91440" tIns="45720" rIns="91440" bIns="45720">
            <a:spAutoFit/>
          </a:bodyPr>
          <a:lstStyle/>
          <a:p>
            <a:pPr algn="ctr"/>
            <a:r>
              <a:rPr lang="ar-SA" sz="3600" dirty="0">
                <a:ln w="0"/>
                <a:effectLst>
                  <a:outerShdw blurRad="38100" dist="19050" dir="2700000" algn="tl" rotWithShape="0">
                    <a:schemeClr val="dk1">
                      <a:alpha val="40000"/>
                    </a:schemeClr>
                  </a:outerShdw>
                </a:effectLst>
              </a:rPr>
              <a:t>القراءة الموجهة والفهم </a:t>
            </a:r>
            <a:r>
              <a:rPr lang="ar-SA" sz="3600" dirty="0" smtClean="0">
                <a:ln w="0"/>
                <a:effectLst>
                  <a:outerShdw blurRad="38100" dist="19050" dir="2700000" algn="tl" rotWithShape="0">
                    <a:schemeClr val="dk1">
                      <a:alpha val="40000"/>
                    </a:schemeClr>
                  </a:outerShdw>
                </a:effectLst>
              </a:rPr>
              <a:t>والتلخيص</a:t>
            </a:r>
            <a:endParaRPr lang="ar-SA" sz="3600" b="0" cap="none" spc="0" dirty="0">
              <a:ln w="0"/>
              <a:solidFill>
                <a:schemeClr val="tx1"/>
              </a:solidFill>
              <a:effectLst>
                <a:outerShdw blurRad="38100" dist="19050" dir="2700000" algn="tl" rotWithShape="0">
                  <a:schemeClr val="dk1">
                    <a:alpha val="40000"/>
                  </a:schemeClr>
                </a:outerShdw>
              </a:effectLst>
            </a:endParaRPr>
          </a:p>
        </p:txBody>
      </p:sp>
      <p:pic>
        <p:nvPicPr>
          <p:cNvPr id="4" name="صورة 3">
            <a:extLst>
              <a:ext uri="{FF2B5EF4-FFF2-40B4-BE49-F238E27FC236}">
                <a16:creationId xmlns="" xmlns:a16="http://schemas.microsoft.com/office/drawing/2014/main" id="{15EC6D8B-63F4-4591-9060-8E977AD00F78}"/>
              </a:ext>
            </a:extLst>
          </p:cNvPr>
          <p:cNvPicPr>
            <a:picLocks noChangeAspect="1"/>
          </p:cNvPicPr>
          <p:nvPr/>
        </p:nvPicPr>
        <p:blipFill>
          <a:blip r:embed="rId2"/>
          <a:stretch>
            <a:fillRect/>
          </a:stretch>
        </p:blipFill>
        <p:spPr>
          <a:xfrm>
            <a:off x="167950" y="1976285"/>
            <a:ext cx="4237556" cy="4065543"/>
          </a:xfrm>
          <a:prstGeom prst="rect">
            <a:avLst/>
          </a:prstGeom>
        </p:spPr>
      </p:pic>
    </p:spTree>
    <p:extLst>
      <p:ext uri="{BB962C8B-B14F-4D97-AF65-F5344CB8AC3E}">
        <p14:creationId xmlns:p14="http://schemas.microsoft.com/office/powerpoint/2010/main" val="2327488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715200" cy="1371600"/>
          </a:xfrm>
        </p:spPr>
        <p:txBody>
          <a:bodyPr/>
          <a:lstStyle/>
          <a:p>
            <a:pPr algn="r"/>
            <a:r>
              <a:rPr lang="ar-SA" dirty="0" smtClean="0"/>
              <a:t>أنواع الجبال</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61679812"/>
              </p:ext>
            </p:extLst>
          </p:nvPr>
        </p:nvGraphicFramePr>
        <p:xfrm>
          <a:off x="457200" y="1752600"/>
          <a:ext cx="7931224" cy="4052665"/>
        </p:xfrm>
        <a:graphic>
          <a:graphicData uri="http://schemas.openxmlformats.org/drawingml/2006/table">
            <a:tbl>
              <a:tblPr rtl="1" firstRow="1" bandRow="1">
                <a:tableStyleId>{5C22544A-7EE6-4342-B048-85BDC9FD1C3A}</a:tableStyleId>
              </a:tblPr>
              <a:tblGrid>
                <a:gridCol w="1982806"/>
                <a:gridCol w="1982806"/>
                <a:gridCol w="1982806"/>
                <a:gridCol w="1982806"/>
              </a:tblGrid>
              <a:tr h="810533">
                <a:tc>
                  <a:txBody>
                    <a:bodyPr/>
                    <a:lstStyle/>
                    <a:p>
                      <a:pPr algn="ctr" rtl="1"/>
                      <a:r>
                        <a:rPr lang="ar-SA" dirty="0" smtClean="0">
                          <a:solidFill>
                            <a:schemeClr val="bg2">
                              <a:lumMod val="40000"/>
                              <a:lumOff val="60000"/>
                            </a:schemeClr>
                          </a:solidFill>
                        </a:rPr>
                        <a:t>نوع الجبل</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كيف</a:t>
                      </a:r>
                      <a:r>
                        <a:rPr lang="ar-SA" baseline="0" dirty="0" smtClean="0">
                          <a:solidFill>
                            <a:schemeClr val="bg2">
                              <a:lumMod val="40000"/>
                              <a:lumOff val="60000"/>
                            </a:schemeClr>
                          </a:solidFill>
                        </a:rPr>
                        <a:t> تكونت</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السبب</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مثال</a:t>
                      </a:r>
                      <a:endParaRPr lang="ar-SA" dirty="0">
                        <a:solidFill>
                          <a:schemeClr val="bg2">
                            <a:lumMod val="40000"/>
                            <a:lumOff val="60000"/>
                          </a:schemeClr>
                        </a:solidFill>
                      </a:endParaRPr>
                    </a:p>
                  </a:txBody>
                  <a:tcPr/>
                </a:tc>
              </a:tr>
              <a:tr h="81053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81053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810533">
                <a:tc>
                  <a:txBody>
                    <a:bodyPr/>
                    <a:lstStyle/>
                    <a:p>
                      <a:pPr rtl="1"/>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81053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135278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859216" cy="1371600"/>
          </a:xfrm>
        </p:spPr>
        <p:txBody>
          <a:bodyPr/>
          <a:lstStyle/>
          <a:p>
            <a:pPr algn="r"/>
            <a:r>
              <a:rPr lang="ar-SA" dirty="0" smtClean="0"/>
              <a:t>جبال الكتل المتصدعة</a:t>
            </a:r>
            <a:endParaRPr lang="ar-SA" dirty="0"/>
          </a:p>
        </p:txBody>
      </p:sp>
      <p:sp>
        <p:nvSpPr>
          <p:cNvPr id="3" name="عنصر نائب للمحتوى 2"/>
          <p:cNvSpPr>
            <a:spLocks noGrp="1"/>
          </p:cNvSpPr>
          <p:nvPr>
            <p:ph idx="1"/>
          </p:nvPr>
        </p:nvSpPr>
        <p:spPr/>
        <p:txBody>
          <a:bodyPr>
            <a:noAutofit/>
          </a:bodyPr>
          <a:lstStyle/>
          <a:p>
            <a:r>
              <a:rPr lang="ar-SA" sz="1600" dirty="0" smtClean="0"/>
              <a:t> جبال تكونت من كتل صخرية ضخمة مثنية ومنفصلة عن الصخور المجاورة بصدوع</a:t>
            </a:r>
          </a:p>
          <a:p>
            <a:r>
              <a:rPr lang="ar-SA" sz="1600" dirty="0" smtClean="0">
                <a:solidFill>
                  <a:schemeClr val="accent3">
                    <a:lumMod val="60000"/>
                    <a:lumOff val="40000"/>
                  </a:schemeClr>
                </a:solidFill>
              </a:rPr>
              <a:t>تكونت نتيجة انزلاق الكتل المتصدعة</a:t>
            </a:r>
          </a:p>
          <a:p>
            <a:r>
              <a:rPr lang="ar-SA" sz="1600" dirty="0" smtClean="0"/>
              <a:t>عند تعرض الكتل الصخرية </a:t>
            </a:r>
            <a:r>
              <a:rPr lang="ar-SA" sz="1600" dirty="0" smtClean="0">
                <a:solidFill>
                  <a:schemeClr val="accent3">
                    <a:lumMod val="60000"/>
                    <a:lumOff val="40000"/>
                  </a:schemeClr>
                </a:solidFill>
              </a:rPr>
              <a:t>لقوى شد </a:t>
            </a:r>
            <a:r>
              <a:rPr lang="ar-SA" sz="1600" dirty="0" smtClean="0"/>
              <a:t>من جهتين متقابلتين تنزلق كتل كبيرة إلى أسفل مكونة قمما ووديانا</a:t>
            </a:r>
          </a:p>
          <a:p>
            <a:r>
              <a:rPr lang="ar-SA" sz="1600" dirty="0" smtClean="0"/>
              <a:t>من أمثلتها </a:t>
            </a:r>
            <a:r>
              <a:rPr lang="ar-SA" sz="1600" dirty="0" smtClean="0">
                <a:solidFill>
                  <a:srgbClr val="0070C0"/>
                </a:solidFill>
              </a:rPr>
              <a:t>جبال </a:t>
            </a:r>
            <a:r>
              <a:rPr lang="ar-SA" sz="1600" dirty="0" err="1" smtClean="0">
                <a:solidFill>
                  <a:srgbClr val="0070C0"/>
                </a:solidFill>
              </a:rPr>
              <a:t>سييرا</a:t>
            </a:r>
            <a:r>
              <a:rPr lang="ar-SA" sz="1600" dirty="0" smtClean="0">
                <a:solidFill>
                  <a:srgbClr val="0070C0"/>
                </a:solidFill>
              </a:rPr>
              <a:t> نيفادا</a:t>
            </a:r>
          </a:p>
          <a:p>
            <a:endParaRPr lang="ar-SA" sz="1600" dirty="0" smtClean="0"/>
          </a:p>
          <a:p>
            <a:endParaRPr lang="ar-SA" sz="1600" dirty="0"/>
          </a:p>
          <a:p>
            <a:endParaRPr lang="ar-SA" sz="1600" dirty="0" smtClean="0"/>
          </a:p>
          <a:p>
            <a:endParaRPr lang="ar-SA" sz="1600" dirty="0"/>
          </a:p>
          <a:p>
            <a:endParaRPr lang="ar-SA" sz="1600" dirty="0" smtClean="0"/>
          </a:p>
          <a:p>
            <a:endParaRPr lang="ar-SA" sz="1600" dirty="0"/>
          </a:p>
          <a:p>
            <a:endParaRPr lang="ar-SA" sz="1600" dirty="0"/>
          </a:p>
        </p:txBody>
      </p:sp>
    </p:spTree>
    <p:extLst>
      <p:ext uri="{BB962C8B-B14F-4D97-AF65-F5344CB8AC3E}">
        <p14:creationId xmlns:p14="http://schemas.microsoft.com/office/powerpoint/2010/main" val="42107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859216" cy="1371600"/>
          </a:xfrm>
        </p:spPr>
        <p:txBody>
          <a:bodyPr/>
          <a:lstStyle/>
          <a:p>
            <a:pPr algn="r"/>
            <a:r>
              <a:rPr lang="ar-SA" dirty="0" smtClean="0"/>
              <a:t>نموذج لتكون الجبل</a:t>
            </a:r>
            <a:endParaRPr lang="ar-SA" dirty="0"/>
          </a:p>
        </p:txBody>
      </p:sp>
      <p:sp>
        <p:nvSpPr>
          <p:cNvPr id="3" name="عنصر نائب للمحتوى 2"/>
          <p:cNvSpPr>
            <a:spLocks noGrp="1"/>
          </p:cNvSpPr>
          <p:nvPr>
            <p:ph idx="1"/>
          </p:nvPr>
        </p:nvSpPr>
        <p:spPr/>
        <p:txBody>
          <a:bodyPr>
            <a:noAutofit/>
          </a:bodyPr>
          <a:lstStyle/>
          <a:p>
            <a:r>
              <a:rPr lang="ar-SA" sz="1600" dirty="0" smtClean="0"/>
              <a:t> </a:t>
            </a:r>
          </a:p>
          <a:p>
            <a:endParaRPr lang="ar-SA" sz="1600" dirty="0"/>
          </a:p>
          <a:p>
            <a:endParaRPr lang="ar-SA" sz="1600" dirty="0" smtClean="0"/>
          </a:p>
          <a:p>
            <a:endParaRPr lang="ar-SA" sz="1600" dirty="0"/>
          </a:p>
          <a:p>
            <a:endParaRPr lang="ar-SA" sz="1600" dirty="0" smtClean="0"/>
          </a:p>
          <a:p>
            <a:endParaRPr lang="ar-SA" sz="1600" dirty="0"/>
          </a:p>
          <a:p>
            <a:endParaRPr lang="ar-SA" sz="1600" dirty="0"/>
          </a:p>
        </p:txBody>
      </p:sp>
      <p:pic>
        <p:nvPicPr>
          <p:cNvPr id="4" name="صورة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988840"/>
            <a:ext cx="5953956" cy="4525007"/>
          </a:xfrm>
          <a:prstGeom prst="rect">
            <a:avLst/>
          </a:prstGeom>
        </p:spPr>
      </p:pic>
    </p:spTree>
    <p:extLst>
      <p:ext uri="{BB962C8B-B14F-4D97-AF65-F5344CB8AC3E}">
        <p14:creationId xmlns:p14="http://schemas.microsoft.com/office/powerpoint/2010/main" val="745877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715200" cy="1371600"/>
          </a:xfrm>
        </p:spPr>
        <p:txBody>
          <a:bodyPr>
            <a:normAutofit/>
          </a:bodyPr>
          <a:lstStyle/>
          <a:p>
            <a:pPr algn="r"/>
            <a:r>
              <a:rPr lang="ar-SA" sz="3200" dirty="0" smtClean="0"/>
              <a:t>شاهدي الفيديو التالي ومن خلاله </a:t>
            </a:r>
            <a:r>
              <a:rPr lang="ar-SA" sz="3200" dirty="0" err="1" smtClean="0"/>
              <a:t>أستنتجي</a:t>
            </a:r>
            <a:r>
              <a:rPr lang="ar-SA" sz="3200" dirty="0" smtClean="0"/>
              <a:t>؟</a:t>
            </a:r>
            <a:endParaRPr lang="ar-SA" sz="3200" dirty="0"/>
          </a:p>
        </p:txBody>
      </p:sp>
      <p:sp>
        <p:nvSpPr>
          <p:cNvPr id="3" name="عنصر نائب للمحتوى 2"/>
          <p:cNvSpPr>
            <a:spLocks noGrp="1"/>
          </p:cNvSpPr>
          <p:nvPr>
            <p:ph idx="1"/>
          </p:nvPr>
        </p:nvSpPr>
        <p:spPr/>
        <p:txBody>
          <a:bodyPr>
            <a:normAutofit/>
          </a:bodyPr>
          <a:lstStyle/>
          <a:p>
            <a:pPr marL="800100" lvl="1" indent="-342900">
              <a:buFontTx/>
              <a:buChar char="-"/>
            </a:pPr>
            <a:r>
              <a:rPr lang="ar-SA" sz="4000" b="1" dirty="0" smtClean="0"/>
              <a:t>أنواع الجبال</a:t>
            </a:r>
          </a:p>
          <a:p>
            <a:pPr marL="342900" indent="-342900">
              <a:buFontTx/>
              <a:buChar char="-"/>
            </a:pPr>
            <a:r>
              <a:rPr lang="ar-SA" sz="4000" dirty="0" smtClean="0"/>
              <a:t>كيف تكون كل نوع</a:t>
            </a:r>
          </a:p>
          <a:p>
            <a:pPr marL="342900" indent="-342900">
              <a:buFontTx/>
              <a:buChar char="-"/>
            </a:pPr>
            <a:r>
              <a:rPr lang="ar-SA" sz="4000" dirty="0" smtClean="0"/>
              <a:t>نوع القوى التي تسبب تكون كل نوع</a:t>
            </a:r>
            <a:endParaRPr lang="ar-SA" sz="4000" dirty="0"/>
          </a:p>
        </p:txBody>
      </p:sp>
      <p:sp>
        <p:nvSpPr>
          <p:cNvPr id="4" name="مثلث متساوي الساقين 3">
            <a:hlinkClick r:id="rId2" action="ppaction://hlinkfile"/>
          </p:cNvPr>
          <p:cNvSpPr/>
          <p:nvPr/>
        </p:nvSpPr>
        <p:spPr>
          <a:xfrm rot="16200000">
            <a:off x="4499992" y="4653136"/>
            <a:ext cx="1152128" cy="1512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330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859216" cy="1371600"/>
          </a:xfrm>
        </p:spPr>
        <p:txBody>
          <a:bodyPr/>
          <a:lstStyle/>
          <a:p>
            <a:pPr algn="r"/>
            <a:r>
              <a:rPr lang="ar-SA" dirty="0" smtClean="0"/>
              <a:t>الجبال المطوية</a:t>
            </a:r>
            <a:endParaRPr lang="ar-SA" dirty="0"/>
          </a:p>
        </p:txBody>
      </p:sp>
      <p:sp>
        <p:nvSpPr>
          <p:cNvPr id="3" name="عنصر نائب للمحتوى 2"/>
          <p:cNvSpPr>
            <a:spLocks noGrp="1"/>
          </p:cNvSpPr>
          <p:nvPr>
            <p:ph idx="1"/>
          </p:nvPr>
        </p:nvSpPr>
        <p:spPr/>
        <p:txBody>
          <a:bodyPr/>
          <a:lstStyle/>
          <a:p>
            <a:r>
              <a:rPr lang="ar-SA" dirty="0" smtClean="0"/>
              <a:t>جبال تكونت نتيجة ضغط طبقات الصخور عند تعرضها لقوى ضغط</a:t>
            </a:r>
          </a:p>
          <a:p>
            <a:r>
              <a:rPr lang="ar-SA" dirty="0" smtClean="0">
                <a:solidFill>
                  <a:schemeClr val="accent3">
                    <a:lumMod val="60000"/>
                    <a:lumOff val="40000"/>
                  </a:schemeClr>
                </a:solidFill>
              </a:rPr>
              <a:t>تكونت نتيجة طي وثني الصخور</a:t>
            </a:r>
          </a:p>
          <a:p>
            <a:r>
              <a:rPr lang="ar-SA" dirty="0" smtClean="0"/>
              <a:t>تأثير </a:t>
            </a:r>
            <a:r>
              <a:rPr lang="ar-SA" dirty="0" smtClean="0">
                <a:solidFill>
                  <a:schemeClr val="accent3">
                    <a:lumMod val="60000"/>
                    <a:lumOff val="40000"/>
                  </a:schemeClr>
                </a:solidFill>
              </a:rPr>
              <a:t>قوى ضغط </a:t>
            </a:r>
            <a:r>
              <a:rPr lang="ar-SA" dirty="0" smtClean="0"/>
              <a:t>شديدة بسبب حركة صفيحتين قاريتين إحداهما نحو الأخرى يضغط الصخور من كلا الجانبين</a:t>
            </a:r>
          </a:p>
          <a:p>
            <a:r>
              <a:rPr lang="ar-SA" dirty="0" smtClean="0"/>
              <a:t>مثل </a:t>
            </a:r>
            <a:r>
              <a:rPr lang="ar-SA" dirty="0" smtClean="0">
                <a:solidFill>
                  <a:schemeClr val="accent3">
                    <a:lumMod val="60000"/>
                    <a:lumOff val="40000"/>
                  </a:schemeClr>
                </a:solidFill>
              </a:rPr>
              <a:t>جبال </a:t>
            </a:r>
            <a:r>
              <a:rPr lang="ar-SA" dirty="0" err="1" smtClean="0">
                <a:solidFill>
                  <a:schemeClr val="accent3">
                    <a:lumMod val="60000"/>
                    <a:lumOff val="40000"/>
                  </a:schemeClr>
                </a:solidFill>
              </a:rPr>
              <a:t>زاجروس</a:t>
            </a:r>
            <a:endParaRPr lang="ar-SA" dirty="0">
              <a:solidFill>
                <a:schemeClr val="accent3">
                  <a:lumMod val="60000"/>
                  <a:lumOff val="4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789040"/>
            <a:ext cx="5976664" cy="2448272"/>
          </a:xfrm>
          <a:prstGeom prst="rect">
            <a:avLst/>
          </a:prstGeom>
        </p:spPr>
      </p:pic>
    </p:spTree>
    <p:extLst>
      <p:ext uri="{BB962C8B-B14F-4D97-AF65-F5344CB8AC3E}">
        <p14:creationId xmlns:p14="http://schemas.microsoft.com/office/powerpoint/2010/main" val="16271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539552" y="676727"/>
            <a:ext cx="3456384" cy="400110"/>
          </a:xfrm>
          <a:prstGeom prst="rect">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wrap="square" rtlCol="1">
            <a:spAutoFit/>
          </a:bodyPr>
          <a:lstStyle/>
          <a:p>
            <a:r>
              <a:rPr lang="ar-SA" sz="2000" dirty="0" smtClean="0">
                <a:effectLst>
                  <a:outerShdw blurRad="38100" dist="38100" dir="2700000" algn="tl">
                    <a:srgbClr val="000000">
                      <a:alpha val="43137"/>
                    </a:srgbClr>
                  </a:outerShdw>
                </a:effectLst>
              </a:rPr>
              <a:t>استراتيجية شريط الذكريات</a:t>
            </a:r>
            <a:endParaRPr lang="ar-SA" sz="2000" dirty="0">
              <a:effectLst>
                <a:outerShdw blurRad="38100" dist="38100" dir="2700000" algn="tl">
                  <a:srgbClr val="000000">
                    <a:alpha val="43137"/>
                  </a:srgbClr>
                </a:outerShdw>
              </a:effectLst>
            </a:endParaRPr>
          </a:p>
        </p:txBody>
      </p:sp>
      <p:sp>
        <p:nvSpPr>
          <p:cNvPr id="6" name="مخطط انسيابي: شريط مثقب 5"/>
          <p:cNvSpPr/>
          <p:nvPr/>
        </p:nvSpPr>
        <p:spPr>
          <a:xfrm>
            <a:off x="683568" y="2636912"/>
            <a:ext cx="7704856" cy="2808312"/>
          </a:xfrm>
          <a:prstGeom prst="flowChartPunchedTap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5364088" y="3140968"/>
            <a:ext cx="2736304" cy="1584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مستدير الزوايا 7"/>
          <p:cNvSpPr/>
          <p:nvPr/>
        </p:nvSpPr>
        <p:spPr>
          <a:xfrm>
            <a:off x="1403648" y="3501008"/>
            <a:ext cx="2736304" cy="1584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p:cNvSpPr txBox="1"/>
          <p:nvPr/>
        </p:nvSpPr>
        <p:spPr>
          <a:xfrm>
            <a:off x="5580112" y="3429000"/>
            <a:ext cx="2304256" cy="646331"/>
          </a:xfrm>
          <a:prstGeom prst="rect">
            <a:avLst/>
          </a:prstGeom>
          <a:noFill/>
        </p:spPr>
        <p:txBody>
          <a:bodyPr wrap="square" rtlCol="1">
            <a:spAutoFit/>
          </a:bodyPr>
          <a:lstStyle/>
          <a:p>
            <a:r>
              <a:rPr lang="ar-SA" dirty="0" smtClean="0">
                <a:solidFill>
                  <a:schemeClr val="bg2">
                    <a:lumMod val="50000"/>
                  </a:schemeClr>
                </a:solidFill>
              </a:rPr>
              <a:t>عددي حركات الصفائح الأرضية؟</a:t>
            </a:r>
            <a:endParaRPr lang="ar-SA" dirty="0">
              <a:solidFill>
                <a:schemeClr val="bg2">
                  <a:lumMod val="50000"/>
                </a:schemeClr>
              </a:solidFill>
            </a:endParaRPr>
          </a:p>
        </p:txBody>
      </p:sp>
      <p:sp>
        <p:nvSpPr>
          <p:cNvPr id="10" name="مربع نص 9"/>
          <p:cNvSpPr txBox="1"/>
          <p:nvPr/>
        </p:nvSpPr>
        <p:spPr>
          <a:xfrm>
            <a:off x="1547664" y="3752165"/>
            <a:ext cx="2304256" cy="646331"/>
          </a:xfrm>
          <a:prstGeom prst="rect">
            <a:avLst/>
          </a:prstGeom>
          <a:noFill/>
        </p:spPr>
        <p:txBody>
          <a:bodyPr wrap="square" rtlCol="1">
            <a:spAutoFit/>
          </a:bodyPr>
          <a:lstStyle/>
          <a:p>
            <a:r>
              <a:rPr lang="ar-SA" dirty="0" smtClean="0">
                <a:solidFill>
                  <a:schemeClr val="bg2">
                    <a:lumMod val="50000"/>
                  </a:schemeClr>
                </a:solidFill>
              </a:rPr>
              <a:t>ماذا ينتج عن تقارب </a:t>
            </a:r>
          </a:p>
          <a:p>
            <a:r>
              <a:rPr lang="ar-SA" dirty="0" smtClean="0">
                <a:solidFill>
                  <a:schemeClr val="bg2">
                    <a:lumMod val="50000"/>
                  </a:schemeClr>
                </a:solidFill>
              </a:rPr>
              <a:t>قاري-قاري؟</a:t>
            </a:r>
            <a:endParaRPr lang="ar-SA" dirty="0">
              <a:solidFill>
                <a:schemeClr val="bg2">
                  <a:lumMod val="50000"/>
                </a:schemeClr>
              </a:solidFill>
            </a:endParaRPr>
          </a:p>
        </p:txBody>
      </p:sp>
      <p:sp>
        <p:nvSpPr>
          <p:cNvPr id="11" name="مربع نص 10"/>
          <p:cNvSpPr txBox="1"/>
          <p:nvPr/>
        </p:nvSpPr>
        <p:spPr>
          <a:xfrm>
            <a:off x="5806482" y="260648"/>
            <a:ext cx="1614545" cy="400110"/>
          </a:xfrm>
          <a:prstGeom prst="rect">
            <a:avLst/>
          </a:prstGeom>
          <a:solidFill>
            <a:schemeClr val="tx1">
              <a:lumMod val="75000"/>
              <a:lumOff val="25000"/>
            </a:schemeClr>
          </a:solidFill>
        </p:spPr>
        <p:txBody>
          <a:bodyPr wrap="none" rtlCol="1">
            <a:spAutoFit/>
          </a:bodyPr>
          <a:lstStyle/>
          <a:p>
            <a:r>
              <a:rPr lang="ar-SA" sz="2000" b="1" dirty="0" smtClean="0"/>
              <a:t>تغذية راجعة</a:t>
            </a:r>
            <a:endParaRPr lang="ar-SA" sz="2000" b="1" dirty="0"/>
          </a:p>
        </p:txBody>
      </p:sp>
    </p:spTree>
    <p:extLst>
      <p:ext uri="{BB962C8B-B14F-4D97-AF65-F5344CB8AC3E}">
        <p14:creationId xmlns:p14="http://schemas.microsoft.com/office/powerpoint/2010/main" val="39291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p:cTn id="2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smtClean="0"/>
          </a:p>
          <a:p>
            <a:endParaRPr lang="ar-SA" dirty="0"/>
          </a:p>
          <a:p>
            <a:r>
              <a:rPr lang="ar-SA" dirty="0"/>
              <a:t> </a:t>
            </a:r>
            <a:r>
              <a:rPr lang="ar-SA" dirty="0" smtClean="0"/>
              <a:t>               </a:t>
            </a:r>
            <a:r>
              <a:rPr lang="ar-SA" sz="3600" dirty="0" smtClean="0">
                <a:solidFill>
                  <a:schemeClr val="accent3">
                    <a:lumMod val="60000"/>
                    <a:lumOff val="40000"/>
                  </a:schemeClr>
                </a:solidFill>
              </a:rPr>
              <a:t>قوى الضغط</a:t>
            </a:r>
          </a:p>
          <a:p>
            <a:endParaRPr lang="ar-SA"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10" t="6337" r="4590" b="12942"/>
          <a:stretch/>
        </p:blipFill>
        <p:spPr bwMode="auto">
          <a:xfrm>
            <a:off x="2339752" y="908720"/>
            <a:ext cx="5805818" cy="166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8003232" cy="1371600"/>
          </a:xfrm>
        </p:spPr>
        <p:txBody>
          <a:bodyPr/>
          <a:lstStyle/>
          <a:p>
            <a:pPr algn="r"/>
            <a:r>
              <a:rPr lang="ar-SA" dirty="0" smtClean="0"/>
              <a:t>الجبال الناهضة</a:t>
            </a:r>
            <a:endParaRPr lang="ar-SA" dirty="0"/>
          </a:p>
        </p:txBody>
      </p:sp>
      <p:sp>
        <p:nvSpPr>
          <p:cNvPr id="3" name="عنصر نائب للمحتوى 2"/>
          <p:cNvSpPr>
            <a:spLocks noGrp="1"/>
          </p:cNvSpPr>
          <p:nvPr>
            <p:ph idx="1"/>
          </p:nvPr>
        </p:nvSpPr>
        <p:spPr/>
        <p:txBody>
          <a:bodyPr/>
          <a:lstStyle/>
          <a:p>
            <a:r>
              <a:rPr lang="ar-SA" dirty="0" smtClean="0"/>
              <a:t>تكونت عندما تعمل قوة من باطن الأرض على </a:t>
            </a:r>
            <a:r>
              <a:rPr lang="ar-SA" dirty="0" smtClean="0">
                <a:solidFill>
                  <a:schemeClr val="accent3">
                    <a:lumMod val="60000"/>
                    <a:lumOff val="40000"/>
                  </a:schemeClr>
                </a:solidFill>
              </a:rPr>
              <a:t>دفع</a:t>
            </a:r>
            <a:r>
              <a:rPr lang="ar-SA" dirty="0" smtClean="0"/>
              <a:t> القشرة إلى أعلى</a:t>
            </a:r>
          </a:p>
          <a:p>
            <a:r>
              <a:rPr lang="ar-SA" dirty="0" smtClean="0">
                <a:solidFill>
                  <a:schemeClr val="accent3">
                    <a:lumMod val="60000"/>
                    <a:lumOff val="40000"/>
                  </a:schemeClr>
                </a:solidFill>
              </a:rPr>
              <a:t>تكونت من دفع القشرة إلى أعلى</a:t>
            </a:r>
          </a:p>
          <a:p>
            <a:r>
              <a:rPr lang="ar-SA" dirty="0" smtClean="0"/>
              <a:t>مثل </a:t>
            </a:r>
            <a:r>
              <a:rPr lang="ar-SA" dirty="0" smtClean="0">
                <a:solidFill>
                  <a:schemeClr val="accent3">
                    <a:lumMod val="60000"/>
                    <a:lumOff val="40000"/>
                  </a:schemeClr>
                </a:solidFill>
              </a:rPr>
              <a:t>جبال الروكي</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501008"/>
            <a:ext cx="7128791" cy="2808312"/>
          </a:xfrm>
          <a:prstGeom prst="rect">
            <a:avLst/>
          </a:prstGeom>
        </p:spPr>
      </p:pic>
    </p:spTree>
    <p:extLst>
      <p:ext uri="{BB962C8B-B14F-4D97-AF65-F5344CB8AC3E}">
        <p14:creationId xmlns:p14="http://schemas.microsoft.com/office/powerpoint/2010/main" val="16170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643192" cy="1371600"/>
          </a:xfrm>
        </p:spPr>
        <p:txBody>
          <a:bodyPr/>
          <a:lstStyle/>
          <a:p>
            <a:pPr algn="r"/>
            <a:r>
              <a:rPr lang="ar-SA" dirty="0" smtClean="0"/>
              <a:t>الجبال البركانية</a:t>
            </a:r>
            <a:endParaRPr lang="ar-SA" dirty="0"/>
          </a:p>
        </p:txBody>
      </p:sp>
      <p:sp>
        <p:nvSpPr>
          <p:cNvPr id="3" name="عنصر نائب للمحتوى 2"/>
          <p:cNvSpPr>
            <a:spLocks noGrp="1"/>
          </p:cNvSpPr>
          <p:nvPr>
            <p:ph idx="1"/>
          </p:nvPr>
        </p:nvSpPr>
        <p:spPr/>
        <p:txBody>
          <a:bodyPr/>
          <a:lstStyle/>
          <a:p>
            <a:r>
              <a:rPr lang="ar-SA" dirty="0" smtClean="0"/>
              <a:t>تكونت عندما تتدفق اللابة منصهرة ساخنة على سطح الأرض</a:t>
            </a:r>
          </a:p>
          <a:p>
            <a:r>
              <a:rPr lang="ar-SA" dirty="0" smtClean="0">
                <a:solidFill>
                  <a:schemeClr val="accent3">
                    <a:lumMod val="60000"/>
                    <a:lumOff val="40000"/>
                  </a:schemeClr>
                </a:solidFill>
              </a:rPr>
              <a:t>تتكون بسبب تتراكم طبقات اللابة </a:t>
            </a:r>
          </a:p>
          <a:p>
            <a:r>
              <a:rPr lang="ar-SA" dirty="0" smtClean="0"/>
              <a:t>مثل </a:t>
            </a:r>
            <a:r>
              <a:rPr lang="ar-SA" dirty="0" smtClean="0">
                <a:solidFill>
                  <a:schemeClr val="accent3">
                    <a:lumMod val="60000"/>
                    <a:lumOff val="40000"/>
                  </a:schemeClr>
                </a:solidFill>
              </a:rPr>
              <a:t>الجبل الأبيض</a:t>
            </a:r>
          </a:p>
          <a:p>
            <a:r>
              <a:rPr lang="ar-SA" dirty="0" smtClean="0">
                <a:solidFill>
                  <a:schemeClr val="accent3">
                    <a:lumMod val="60000"/>
                    <a:lumOff val="40000"/>
                  </a:schemeClr>
                </a:solidFill>
              </a:rPr>
              <a:t>جزر هاواي مثال على جبال بركانية تكونت تحت البحار</a:t>
            </a:r>
          </a:p>
          <a:p>
            <a:endParaRPr lang="ar-SA" dirty="0">
              <a:solidFill>
                <a:schemeClr val="accent3">
                  <a:lumMod val="60000"/>
                  <a:lumOff val="4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717032"/>
            <a:ext cx="6624735" cy="2808312"/>
          </a:xfrm>
          <a:prstGeom prst="rect">
            <a:avLst/>
          </a:prstGeom>
        </p:spPr>
      </p:pic>
    </p:spTree>
    <p:extLst>
      <p:ext uri="{BB962C8B-B14F-4D97-AF65-F5344CB8AC3E}">
        <p14:creationId xmlns:p14="http://schemas.microsoft.com/office/powerpoint/2010/main" val="1215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648459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437320" y="2276872"/>
            <a:ext cx="5832648" cy="646331"/>
          </a:xfrm>
          <a:prstGeom prst="rect">
            <a:avLst/>
          </a:prstGeom>
          <a:noFill/>
        </p:spPr>
        <p:txBody>
          <a:bodyPr wrap="square" rtlCol="1">
            <a:spAutoFit/>
          </a:bodyPr>
          <a:lstStyle/>
          <a:p>
            <a:r>
              <a:rPr lang="ar-SA" sz="3600" dirty="0" smtClean="0">
                <a:solidFill>
                  <a:schemeClr val="accent3">
                    <a:lumMod val="60000"/>
                    <a:lumOff val="40000"/>
                  </a:schemeClr>
                </a:solidFill>
              </a:rPr>
              <a:t>جبال بركانية</a:t>
            </a:r>
            <a:endParaRPr lang="ar-SA" sz="3600" dirty="0">
              <a:solidFill>
                <a:schemeClr val="accent3">
                  <a:lumMod val="60000"/>
                  <a:lumOff val="40000"/>
                </a:schemeClr>
              </a:solidFill>
            </a:endParaRPr>
          </a:p>
        </p:txBody>
      </p:sp>
    </p:spTree>
    <p:extLst>
      <p:ext uri="{BB962C8B-B14F-4D97-AF65-F5344CB8AC3E}">
        <p14:creationId xmlns:p14="http://schemas.microsoft.com/office/powerpoint/2010/main" val="15394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كيفية تشكل الجبال - موضوع">
            <a:extLst>
              <a:ext uri="{FF2B5EF4-FFF2-40B4-BE49-F238E27FC236}">
                <a16:creationId xmlns="" xmlns:a16="http://schemas.microsoft.com/office/drawing/2014/main" id="{3A8ABD03-AD4C-408B-9548-FED9A3950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 xmlns:a16="http://schemas.microsoft.com/office/drawing/2014/main" id="{37117932-B69F-42A5-826B-D94CAA4E3187}"/>
              </a:ext>
            </a:extLst>
          </p:cNvPr>
          <p:cNvSpPr txBox="1"/>
          <p:nvPr/>
        </p:nvSpPr>
        <p:spPr>
          <a:xfrm>
            <a:off x="235974" y="3318570"/>
            <a:ext cx="8672051" cy="3539430"/>
          </a:xfrm>
          <a:prstGeom prst="rect">
            <a:avLst/>
          </a:prstGeom>
          <a:solidFill>
            <a:srgbClr val="FFF2CC">
              <a:alpha val="80000"/>
            </a:srgbClr>
          </a:solidFill>
        </p:spPr>
        <p:txBody>
          <a:bodyPr wrap="square">
            <a:spAutoFit/>
          </a:bodyPr>
          <a:lstStyle/>
          <a:p>
            <a:pPr algn="ctr"/>
            <a:r>
              <a:rPr lang="ar-SA" sz="3200" dirty="0"/>
              <a:t>لوحظ تأثير التوازن في البداية بجوار السلاسل الجبلية الكبيرة ، فقد وجد أن سمك القشرة أسفل الجبال أكبر من سمكها في أي مكان آخر. وكما تستمر الجبال في الارتفاع فإن قاعدة الجبال تستمر في الهبوط ضمن الستار فيزداد سمك القشرة تحت القارات. وقد أشار الله تعالى في كتابه الكريم إلى بديع قدرته في خلق الجبال، </a:t>
            </a:r>
          </a:p>
          <a:p>
            <a:pPr algn="ctr"/>
            <a:r>
              <a:rPr lang="ar-SA" sz="3200" dirty="0"/>
              <a:t>قال تعالى(</a:t>
            </a:r>
            <a:r>
              <a:rPr lang="ar-SA" sz="3200" b="0" i="0" dirty="0">
                <a:solidFill>
                  <a:srgbClr val="000000"/>
                </a:solidFill>
                <a:effectLst/>
                <a:latin typeface="Tahoma" panose="020B0604030504040204" pitchFamily="34" charset="0"/>
              </a:rPr>
              <a:t>(وجعلنا في الأرض رواسي أن تميد بهم وجعلنا فيها فجاجًا سبلًا لعلهم يهتدون)</a:t>
            </a:r>
            <a:endParaRPr lang="ar-SA" sz="3200" dirty="0"/>
          </a:p>
        </p:txBody>
      </p:sp>
    </p:spTree>
    <p:extLst>
      <p:ext uri="{BB962C8B-B14F-4D97-AF65-F5344CB8AC3E}">
        <p14:creationId xmlns:p14="http://schemas.microsoft.com/office/powerpoint/2010/main" val="251194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715200" cy="1371600"/>
          </a:xfrm>
        </p:spPr>
        <p:txBody>
          <a:bodyPr/>
          <a:lstStyle/>
          <a:p>
            <a:pPr algn="r"/>
            <a:r>
              <a:rPr lang="ar-SA" dirty="0" smtClean="0"/>
              <a:t>أنواع الجبال</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19071691"/>
              </p:ext>
            </p:extLst>
          </p:nvPr>
        </p:nvGraphicFramePr>
        <p:xfrm>
          <a:off x="457200" y="1752600"/>
          <a:ext cx="7931224" cy="4364266"/>
        </p:xfrm>
        <a:graphic>
          <a:graphicData uri="http://schemas.openxmlformats.org/drawingml/2006/table">
            <a:tbl>
              <a:tblPr rtl="1" firstRow="1" bandRow="1">
                <a:tableStyleId>{5C22544A-7EE6-4342-B048-85BDC9FD1C3A}</a:tableStyleId>
              </a:tblPr>
              <a:tblGrid>
                <a:gridCol w="1982806"/>
                <a:gridCol w="1982806"/>
                <a:gridCol w="1982806"/>
                <a:gridCol w="1982806"/>
              </a:tblGrid>
              <a:tr h="810533">
                <a:tc>
                  <a:txBody>
                    <a:bodyPr/>
                    <a:lstStyle/>
                    <a:p>
                      <a:pPr algn="ctr" rtl="1"/>
                      <a:r>
                        <a:rPr lang="ar-SA" dirty="0" smtClean="0">
                          <a:solidFill>
                            <a:schemeClr val="bg2">
                              <a:lumMod val="40000"/>
                              <a:lumOff val="60000"/>
                            </a:schemeClr>
                          </a:solidFill>
                        </a:rPr>
                        <a:t>نوع الجبل</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كيف</a:t>
                      </a:r>
                      <a:r>
                        <a:rPr lang="ar-SA" baseline="0" dirty="0" smtClean="0">
                          <a:solidFill>
                            <a:schemeClr val="bg2">
                              <a:lumMod val="40000"/>
                              <a:lumOff val="60000"/>
                            </a:schemeClr>
                          </a:solidFill>
                        </a:rPr>
                        <a:t> تكونت</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السبب</a:t>
                      </a:r>
                      <a:endParaRPr lang="ar-SA" dirty="0">
                        <a:solidFill>
                          <a:schemeClr val="bg2">
                            <a:lumMod val="40000"/>
                            <a:lumOff val="60000"/>
                          </a:schemeClr>
                        </a:solidFill>
                      </a:endParaRPr>
                    </a:p>
                  </a:txBody>
                  <a:tcPr/>
                </a:tc>
                <a:tc>
                  <a:txBody>
                    <a:bodyPr/>
                    <a:lstStyle/>
                    <a:p>
                      <a:pPr algn="ctr" rtl="1"/>
                      <a:r>
                        <a:rPr lang="ar-SA" dirty="0" smtClean="0">
                          <a:solidFill>
                            <a:schemeClr val="bg2">
                              <a:lumMod val="40000"/>
                              <a:lumOff val="60000"/>
                            </a:schemeClr>
                          </a:solidFill>
                        </a:rPr>
                        <a:t>مثال</a:t>
                      </a:r>
                      <a:endParaRPr lang="ar-SA" dirty="0">
                        <a:solidFill>
                          <a:schemeClr val="bg2">
                            <a:lumMod val="40000"/>
                            <a:lumOff val="60000"/>
                          </a:schemeClr>
                        </a:solidFill>
                      </a:endParaRPr>
                    </a:p>
                  </a:txBody>
                  <a:tcPr/>
                </a:tc>
              </a:tr>
              <a:tr h="810533">
                <a:tc>
                  <a:txBody>
                    <a:bodyPr/>
                    <a:lstStyle/>
                    <a:p>
                      <a:pPr rtl="1"/>
                      <a:r>
                        <a:rPr lang="ar-SA" dirty="0" smtClean="0"/>
                        <a:t>جبال الكتل المتصدعة</a:t>
                      </a:r>
                      <a:endParaRPr lang="ar-SA" dirty="0"/>
                    </a:p>
                  </a:txBody>
                  <a:tcPr/>
                </a:tc>
                <a:tc>
                  <a:txBody>
                    <a:bodyPr/>
                    <a:lstStyle/>
                    <a:p>
                      <a:pPr rtl="1"/>
                      <a:r>
                        <a:rPr lang="ar-SA" dirty="0" smtClean="0"/>
                        <a:t>تكونت نتيجة انزلاق الكتل المتصدعة</a:t>
                      </a:r>
                    </a:p>
                    <a:p>
                      <a:pPr rtl="1"/>
                      <a:endParaRPr lang="ar-SA" dirty="0"/>
                    </a:p>
                  </a:txBody>
                  <a:tcPr/>
                </a:tc>
                <a:tc>
                  <a:txBody>
                    <a:bodyPr/>
                    <a:lstStyle/>
                    <a:p>
                      <a:pPr rtl="1"/>
                      <a:r>
                        <a:rPr lang="ar-SA" dirty="0" smtClean="0"/>
                        <a:t>قوى شد </a:t>
                      </a:r>
                      <a:endParaRPr lang="ar-SA" dirty="0"/>
                    </a:p>
                  </a:txBody>
                  <a:tcPr/>
                </a:tc>
                <a:tc>
                  <a:txBody>
                    <a:bodyPr/>
                    <a:lstStyle/>
                    <a:p>
                      <a:pPr rtl="1"/>
                      <a:r>
                        <a:rPr lang="ar-SA" dirty="0" smtClean="0"/>
                        <a:t>جبال </a:t>
                      </a:r>
                      <a:r>
                        <a:rPr lang="ar-SA" dirty="0" err="1" smtClean="0"/>
                        <a:t>سييرا</a:t>
                      </a:r>
                      <a:r>
                        <a:rPr lang="ar-SA" dirty="0" smtClean="0"/>
                        <a:t> نيفادا</a:t>
                      </a:r>
                      <a:endParaRPr lang="ar-SA" dirty="0"/>
                    </a:p>
                  </a:txBody>
                  <a:tcPr/>
                </a:tc>
              </a:tr>
              <a:tr h="810533">
                <a:tc>
                  <a:txBody>
                    <a:bodyPr/>
                    <a:lstStyle/>
                    <a:p>
                      <a:pPr rtl="1"/>
                      <a:r>
                        <a:rPr lang="ar-SA" dirty="0" smtClean="0"/>
                        <a:t>الجبال</a:t>
                      </a:r>
                      <a:r>
                        <a:rPr lang="ar-SA" baseline="0" dirty="0" smtClean="0"/>
                        <a:t> المطوية</a:t>
                      </a:r>
                      <a:endParaRPr lang="ar-SA" dirty="0"/>
                    </a:p>
                  </a:txBody>
                  <a:tcPr/>
                </a:tc>
                <a:tc>
                  <a:txBody>
                    <a:bodyPr/>
                    <a:lstStyle/>
                    <a:p>
                      <a:pPr rtl="1"/>
                      <a:r>
                        <a:rPr lang="ar-SA" dirty="0" smtClean="0"/>
                        <a:t>نتيجة طي وثني الصخور</a:t>
                      </a:r>
                    </a:p>
                    <a:p>
                      <a:pPr rtl="1"/>
                      <a:endParaRPr lang="ar-SA" dirty="0"/>
                    </a:p>
                  </a:txBody>
                  <a:tcPr/>
                </a:tc>
                <a:tc>
                  <a:txBody>
                    <a:bodyPr/>
                    <a:lstStyle/>
                    <a:p>
                      <a:pPr rtl="1"/>
                      <a:r>
                        <a:rPr lang="ar-SA" dirty="0" smtClean="0"/>
                        <a:t>قوى ضغط</a:t>
                      </a:r>
                      <a:endParaRPr lang="ar-SA" dirty="0"/>
                    </a:p>
                  </a:txBody>
                  <a:tcPr/>
                </a:tc>
                <a:tc>
                  <a:txBody>
                    <a:bodyPr/>
                    <a:lstStyle/>
                    <a:p>
                      <a:pPr rtl="1"/>
                      <a:r>
                        <a:rPr lang="ar-SA" dirty="0" smtClean="0"/>
                        <a:t>جبال </a:t>
                      </a:r>
                      <a:r>
                        <a:rPr lang="ar-SA" dirty="0" err="1" smtClean="0"/>
                        <a:t>زاجروس</a:t>
                      </a:r>
                      <a:endParaRPr lang="ar-SA" dirty="0"/>
                    </a:p>
                  </a:txBody>
                  <a:tcPr/>
                </a:tc>
              </a:tr>
              <a:tr h="810533">
                <a:tc>
                  <a:txBody>
                    <a:bodyPr/>
                    <a:lstStyle/>
                    <a:p>
                      <a:pPr rtl="1"/>
                      <a:r>
                        <a:rPr lang="ar-SA" dirty="0" smtClean="0"/>
                        <a:t>الجبال الناهضة</a:t>
                      </a:r>
                      <a:endParaRPr lang="ar-SA" dirty="0"/>
                    </a:p>
                  </a:txBody>
                  <a:tcPr/>
                </a:tc>
                <a:tc>
                  <a:txBody>
                    <a:bodyPr/>
                    <a:lstStyle/>
                    <a:p>
                      <a:pPr rtl="1"/>
                      <a:r>
                        <a:rPr lang="ar-SA" dirty="0" smtClean="0"/>
                        <a:t>تكونت من دفع القشرة إلى أعلى</a:t>
                      </a:r>
                    </a:p>
                    <a:p>
                      <a:pPr rtl="1"/>
                      <a:endParaRPr lang="ar-SA" dirty="0"/>
                    </a:p>
                  </a:txBody>
                  <a:tcPr/>
                </a:tc>
                <a:tc>
                  <a:txBody>
                    <a:bodyPr/>
                    <a:lstStyle/>
                    <a:p>
                      <a:pPr rtl="1"/>
                      <a:r>
                        <a:rPr lang="ar-SA" dirty="0" smtClean="0"/>
                        <a:t>قوى دفع</a:t>
                      </a:r>
                      <a:endParaRPr lang="ar-SA" dirty="0"/>
                    </a:p>
                  </a:txBody>
                  <a:tcPr/>
                </a:tc>
                <a:tc>
                  <a:txBody>
                    <a:bodyPr/>
                    <a:lstStyle/>
                    <a:p>
                      <a:pPr rtl="1"/>
                      <a:r>
                        <a:rPr lang="ar-SA" dirty="0" smtClean="0"/>
                        <a:t>جبال الروكي</a:t>
                      </a:r>
                      <a:endParaRPr lang="ar-SA" dirty="0"/>
                    </a:p>
                  </a:txBody>
                  <a:tcPr/>
                </a:tc>
              </a:tr>
              <a:tr h="810533">
                <a:tc>
                  <a:txBody>
                    <a:bodyPr/>
                    <a:lstStyle/>
                    <a:p>
                      <a:pPr rtl="1"/>
                      <a:r>
                        <a:rPr lang="ar-SA" dirty="0" smtClean="0"/>
                        <a:t>الجبال البركانية</a:t>
                      </a:r>
                      <a:endParaRPr lang="ar-SA" dirty="0"/>
                    </a:p>
                  </a:txBody>
                  <a:tcPr/>
                </a:tc>
                <a:tc>
                  <a:txBody>
                    <a:bodyPr/>
                    <a:lstStyle/>
                    <a:p>
                      <a:pPr rtl="1"/>
                      <a:r>
                        <a:rPr lang="ar-SA" dirty="0" smtClean="0"/>
                        <a:t>تتكون بسبب تتراكم طبقات اللابة </a:t>
                      </a:r>
                    </a:p>
                    <a:p>
                      <a:pPr rtl="1"/>
                      <a:endParaRPr lang="ar-SA" dirty="0"/>
                    </a:p>
                  </a:txBody>
                  <a:tcPr/>
                </a:tc>
                <a:tc>
                  <a:txBody>
                    <a:bodyPr/>
                    <a:lstStyle/>
                    <a:p>
                      <a:pPr rtl="1"/>
                      <a:r>
                        <a:rPr lang="ar-SA" dirty="0" smtClean="0"/>
                        <a:t>تدفق اللابة</a:t>
                      </a:r>
                      <a:endParaRPr lang="ar-SA" dirty="0"/>
                    </a:p>
                  </a:txBody>
                  <a:tcPr/>
                </a:tc>
                <a:tc>
                  <a:txBody>
                    <a:bodyPr/>
                    <a:lstStyle/>
                    <a:p>
                      <a:pPr rtl="1"/>
                      <a:r>
                        <a:rPr lang="ar-SA" dirty="0" smtClean="0"/>
                        <a:t>الجبل الأبيض</a:t>
                      </a:r>
                      <a:endParaRPr lang="ar-SA" dirty="0"/>
                    </a:p>
                  </a:txBody>
                  <a:tcPr/>
                </a:tc>
              </a:tr>
            </a:tbl>
          </a:graphicData>
        </a:graphic>
      </p:graphicFrame>
    </p:spTree>
    <p:extLst>
      <p:ext uri="{BB962C8B-B14F-4D97-AF65-F5344CB8AC3E}">
        <p14:creationId xmlns:p14="http://schemas.microsoft.com/office/powerpoint/2010/main" val="273347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7" y="1333500"/>
            <a:ext cx="2808311" cy="2095500"/>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333500"/>
            <a:ext cx="2664296" cy="2095500"/>
          </a:xfrm>
          <a:prstGeom prst="rect">
            <a:avLst/>
          </a:prstGeom>
        </p:spPr>
      </p:pic>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717032"/>
            <a:ext cx="2808311" cy="2088232"/>
          </a:xfrm>
          <a:prstGeom prst="rect">
            <a:avLst/>
          </a:prstGeom>
        </p:spPr>
      </p:pic>
      <p:pic>
        <p:nvPicPr>
          <p:cNvPr id="10" name="صورة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3717032"/>
            <a:ext cx="2664295" cy="2016224"/>
          </a:xfrm>
          <a:prstGeom prst="rect">
            <a:avLst/>
          </a:prstGeom>
        </p:spPr>
      </p:pic>
      <p:sp>
        <p:nvSpPr>
          <p:cNvPr id="11" name="مربع نص 10"/>
          <p:cNvSpPr txBox="1"/>
          <p:nvPr/>
        </p:nvSpPr>
        <p:spPr>
          <a:xfrm>
            <a:off x="3918979" y="519591"/>
            <a:ext cx="3533340" cy="646331"/>
          </a:xfrm>
          <a:prstGeom prst="rect">
            <a:avLst/>
          </a:prstGeom>
          <a:noFill/>
        </p:spPr>
        <p:txBody>
          <a:bodyPr wrap="none" rtlCol="1">
            <a:spAutoFit/>
          </a:bodyPr>
          <a:lstStyle/>
          <a:p>
            <a:r>
              <a:rPr lang="ar-SA" sz="3600" b="1" dirty="0" smtClean="0">
                <a:solidFill>
                  <a:srgbClr val="FF0000"/>
                </a:solidFill>
              </a:rPr>
              <a:t>ماذا ترين في الصورة؟</a:t>
            </a:r>
            <a:endParaRPr lang="ar-SA" sz="3600" b="1" dirty="0">
              <a:solidFill>
                <a:srgbClr val="FF0000"/>
              </a:solidFill>
            </a:endParaRPr>
          </a:p>
        </p:txBody>
      </p:sp>
    </p:spTree>
    <p:extLst>
      <p:ext uri="{BB962C8B-B14F-4D97-AF65-F5344CB8AC3E}">
        <p14:creationId xmlns:p14="http://schemas.microsoft.com/office/powerpoint/2010/main" val="269913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24744"/>
            <a:ext cx="626469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54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الأهداف</a:t>
            </a:r>
            <a:endParaRPr lang="ar-SA" dirty="0"/>
          </a:p>
        </p:txBody>
      </p:sp>
      <p:sp>
        <p:nvSpPr>
          <p:cNvPr id="3" name="عنصر نائب للمحتوى 2"/>
          <p:cNvSpPr>
            <a:spLocks noGrp="1"/>
          </p:cNvSpPr>
          <p:nvPr>
            <p:ph idx="1"/>
          </p:nvPr>
        </p:nvSpPr>
        <p:spPr/>
        <p:txBody>
          <a:bodyPr>
            <a:normAutofit lnSpcReduction="10000"/>
          </a:bodyPr>
          <a:lstStyle/>
          <a:p>
            <a:pPr marL="342900" indent="-342900">
              <a:buFont typeface="Arial" pitchFamily="34" charset="0"/>
              <a:buChar char="•"/>
            </a:pPr>
            <a:r>
              <a:rPr lang="ar-SA" dirty="0" smtClean="0"/>
              <a:t>تصف كيف تتكون الجبال، وكيف تحت</a:t>
            </a:r>
          </a:p>
          <a:p>
            <a:pPr marL="342900" indent="-342900">
              <a:buFont typeface="Arial" pitchFamily="34" charset="0"/>
              <a:buChar char="•"/>
            </a:pPr>
            <a:r>
              <a:rPr lang="ar-SA" dirty="0" smtClean="0"/>
              <a:t>تقارن بين أنواع الجبال</a:t>
            </a:r>
          </a:p>
          <a:p>
            <a:pPr marL="342900" indent="-342900">
              <a:buFont typeface="Arial" pitchFamily="34" charset="0"/>
              <a:buChar char="•"/>
            </a:pPr>
            <a:r>
              <a:rPr lang="ar-SA" dirty="0" smtClean="0"/>
              <a:t>تحدد القوى التي تشكل جبال الأرض</a:t>
            </a:r>
          </a:p>
          <a:p>
            <a:endParaRPr lang="ar-SA" dirty="0"/>
          </a:p>
          <a:p>
            <a:endParaRPr lang="ar-SA" dirty="0" smtClean="0"/>
          </a:p>
          <a:p>
            <a:pPr algn="ctr"/>
            <a:r>
              <a:rPr lang="ar-SA" sz="3200" dirty="0" smtClean="0">
                <a:solidFill>
                  <a:srgbClr val="C00000"/>
                </a:solidFill>
              </a:rPr>
              <a:t>المفردات</a:t>
            </a:r>
          </a:p>
          <a:p>
            <a:r>
              <a:rPr lang="ar-SA" dirty="0" smtClean="0"/>
              <a:t>جبال الكتل المتصدعة</a:t>
            </a:r>
          </a:p>
          <a:p>
            <a:r>
              <a:rPr lang="ar-SA" dirty="0" smtClean="0"/>
              <a:t>الجبال المطوية</a:t>
            </a:r>
          </a:p>
          <a:p>
            <a:r>
              <a:rPr lang="ar-SA" dirty="0" smtClean="0"/>
              <a:t>الجبال الناهضة</a:t>
            </a:r>
          </a:p>
          <a:p>
            <a:r>
              <a:rPr lang="ar-SA" dirty="0" smtClean="0"/>
              <a:t>الجبال البركانية</a:t>
            </a:r>
            <a:endParaRPr lang="ar-SA" dirty="0"/>
          </a:p>
        </p:txBody>
      </p:sp>
    </p:spTree>
    <p:extLst>
      <p:ext uri="{BB962C8B-B14F-4D97-AF65-F5344CB8AC3E}">
        <p14:creationId xmlns:p14="http://schemas.microsoft.com/office/powerpoint/2010/main" val="25364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FC0C39E9-F8A7-493C-B57F-0C4EA9D7E971}"/>
              </a:ext>
            </a:extLst>
          </p:cNvPr>
          <p:cNvSpPr txBox="1"/>
          <p:nvPr/>
        </p:nvSpPr>
        <p:spPr>
          <a:xfrm>
            <a:off x="4498258" y="639548"/>
            <a:ext cx="4225414" cy="3416320"/>
          </a:xfrm>
          <a:prstGeom prst="rect">
            <a:avLst/>
          </a:prstGeom>
          <a:noFill/>
        </p:spPr>
        <p:txBody>
          <a:bodyPr wrap="square">
            <a:spAutoFit/>
          </a:bodyPr>
          <a:lstStyle/>
          <a:p>
            <a:pPr algn="ctr"/>
            <a:r>
              <a:rPr lang="ar-SA" sz="3600" dirty="0"/>
              <a:t>أعلى قمة جبلية على الأرض هي قمة إفرست في جبال الهملايا في هضبة التبت ، والتي يبلغ ارتفـاعها أكثر من 8800 متر فوق سطـح البحر. </a:t>
            </a:r>
          </a:p>
        </p:txBody>
      </p:sp>
      <p:pic>
        <p:nvPicPr>
          <p:cNvPr id="5122" name="Picture 2" descr="معلومات عن جبال الهيمالايا | المرسال">
            <a:extLst>
              <a:ext uri="{FF2B5EF4-FFF2-40B4-BE49-F238E27FC236}">
                <a16:creationId xmlns="" xmlns:a16="http://schemas.microsoft.com/office/drawing/2014/main" id="{A0EA84BA-B8EC-42E8-A475-1684781DB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257" y="4183273"/>
            <a:ext cx="4225414" cy="24158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 xmlns:a16="http://schemas.microsoft.com/office/drawing/2014/main" id="{7F717641-A740-4425-92C8-F5DAF629608A}"/>
              </a:ext>
            </a:extLst>
          </p:cNvPr>
          <p:cNvSpPr txBox="1"/>
          <p:nvPr/>
        </p:nvSpPr>
        <p:spPr>
          <a:xfrm>
            <a:off x="352463" y="4183273"/>
            <a:ext cx="3784459" cy="2554545"/>
          </a:xfrm>
          <a:prstGeom prst="rect">
            <a:avLst/>
          </a:prstGeom>
          <a:noFill/>
        </p:spPr>
        <p:txBody>
          <a:bodyPr wrap="square">
            <a:spAutoFit/>
          </a:bodyPr>
          <a:lstStyle/>
          <a:p>
            <a:pPr algn="ctr"/>
            <a:r>
              <a:rPr lang="ar-SA" sz="4000" dirty="0"/>
              <a:t>أما في المملكة العربية السعودية فيزيد ارتفاع قمة جبل السودة على 3000 متر. </a:t>
            </a:r>
          </a:p>
        </p:txBody>
      </p:sp>
      <p:pic>
        <p:nvPicPr>
          <p:cNvPr id="5124" name="Picture 4" descr="جبل السودة .. هنا سحر المكان والزمان | الرجل">
            <a:extLst>
              <a:ext uri="{FF2B5EF4-FFF2-40B4-BE49-F238E27FC236}">
                <a16:creationId xmlns="" xmlns:a16="http://schemas.microsoft.com/office/drawing/2014/main" id="{26ED22A3-CAE4-4929-8FA3-CAA147BC2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63" y="639548"/>
            <a:ext cx="3784460"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ppt_x"/>
                                          </p:val>
                                        </p:tav>
                                        <p:tav tm="100000">
                                          <p:val>
                                            <p:strVal val="#ppt_x"/>
                                          </p:val>
                                        </p:tav>
                                      </p:tavLst>
                                    </p:anim>
                                    <p:anim calcmode="lin" valueType="num">
                                      <p:cBhvr additive="base">
                                        <p:cTn id="18" dur="500" fill="hold"/>
                                        <p:tgtEl>
                                          <p:spTgt spid="51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718"/>
            <a:ext cx="7499176" cy="1371600"/>
          </a:xfrm>
        </p:spPr>
        <p:txBody>
          <a:bodyPr/>
          <a:lstStyle/>
          <a:p>
            <a:pPr algn="r"/>
            <a:r>
              <a:rPr lang="ar-SA" dirty="0" smtClean="0"/>
              <a:t>أقرئي تكون الجبال ص54 في الكتاب وعددي أنواع الجبال؟</a:t>
            </a:r>
            <a:endParaRPr lang="ar-SA" dirty="0"/>
          </a:p>
        </p:txBody>
      </p:sp>
      <p:sp>
        <p:nvSpPr>
          <p:cNvPr id="3" name="عنصر نائب للمحتوى 2"/>
          <p:cNvSpPr>
            <a:spLocks noGrp="1"/>
          </p:cNvSpPr>
          <p:nvPr>
            <p:ph idx="1"/>
          </p:nvPr>
        </p:nvSpPr>
        <p:spPr/>
        <p:txBody>
          <a:bodyPr/>
          <a:lstStyle/>
          <a:p>
            <a:r>
              <a:rPr lang="ar-SA" sz="2800" dirty="0" smtClean="0">
                <a:solidFill>
                  <a:srgbClr val="92D050"/>
                </a:solidFill>
              </a:rPr>
              <a:t>يوجد على الأرض أربعة أنواع من الجبال هي:</a:t>
            </a:r>
          </a:p>
          <a:p>
            <a:r>
              <a:rPr lang="ar-SA" sz="2800" dirty="0" smtClean="0">
                <a:solidFill>
                  <a:srgbClr val="0070C0"/>
                </a:solidFill>
              </a:rPr>
              <a:t>1- جبال الكتل المتصدعة</a:t>
            </a:r>
          </a:p>
          <a:p>
            <a:r>
              <a:rPr lang="ar-SA" sz="2800" dirty="0" smtClean="0">
                <a:solidFill>
                  <a:srgbClr val="0070C0"/>
                </a:solidFill>
              </a:rPr>
              <a:t>2- الجبال المطوية</a:t>
            </a:r>
          </a:p>
          <a:p>
            <a:r>
              <a:rPr lang="ar-SA" sz="2800" dirty="0" smtClean="0">
                <a:solidFill>
                  <a:srgbClr val="0070C0"/>
                </a:solidFill>
              </a:rPr>
              <a:t>3- الجبال الناهضة</a:t>
            </a:r>
          </a:p>
          <a:p>
            <a:r>
              <a:rPr lang="ar-SA" sz="2800" dirty="0" smtClean="0">
                <a:solidFill>
                  <a:srgbClr val="0070C0"/>
                </a:solidFill>
              </a:rPr>
              <a:t>4- الجبال البركانية</a:t>
            </a:r>
            <a:endParaRPr lang="ar-SA" sz="2800" dirty="0">
              <a:solidFill>
                <a:srgbClr val="0070C0"/>
              </a:solidFill>
            </a:endParaRPr>
          </a:p>
        </p:txBody>
      </p:sp>
    </p:spTree>
    <p:extLst>
      <p:ext uri="{BB962C8B-B14F-4D97-AF65-F5344CB8AC3E}">
        <p14:creationId xmlns:p14="http://schemas.microsoft.com/office/powerpoint/2010/main" val="29179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B9CB6A78-6991-474F-B3C3-7C302021792E}"/>
              </a:ext>
            </a:extLst>
          </p:cNvPr>
          <p:cNvSpPr/>
          <p:nvPr/>
        </p:nvSpPr>
        <p:spPr>
          <a:xfrm>
            <a:off x="1187624" y="44624"/>
            <a:ext cx="7684107" cy="2554545"/>
          </a:xfrm>
          <a:prstGeom prst="rect">
            <a:avLst/>
          </a:prstGeom>
          <a:solidFill>
            <a:srgbClr val="69FFAD"/>
          </a:solidFill>
          <a:ln w="38100">
            <a:solidFill>
              <a:schemeClr val="tx1"/>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مما لاشك فيه أن الجبال تكونت منذ ملايين السنين </a:t>
            </a:r>
          </a:p>
          <a:p>
            <a:pPr algn="ctr"/>
            <a:r>
              <a:rPr lang="ar-SA" sz="4000" dirty="0">
                <a:ln w="0"/>
                <a:effectLst>
                  <a:outerShdw blurRad="38100" dist="19050" dir="2700000" algn="tl" rotWithShape="0">
                    <a:schemeClr val="dk1">
                      <a:alpha val="40000"/>
                    </a:schemeClr>
                  </a:outerShdw>
                </a:effectLst>
              </a:rPr>
              <a:t>كيف يمكن أن نميز بين الجبال الحديثة والجبال القديمة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 xmlns:a16="http://schemas.microsoft.com/office/drawing/2014/main" id="{81AD9844-6725-4154-952A-B416093C281F}"/>
              </a:ext>
            </a:extLst>
          </p:cNvPr>
          <p:cNvSpPr/>
          <p:nvPr/>
        </p:nvSpPr>
        <p:spPr>
          <a:xfrm>
            <a:off x="4572000" y="2258981"/>
            <a:ext cx="4299731" cy="1938992"/>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تتميز قمم الجبال الحديثة بكونها مرتفعة، ذات نهايات مدببة</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4102" name="Picture 6">
            <a:extLst>
              <a:ext uri="{FF2B5EF4-FFF2-40B4-BE49-F238E27FC236}">
                <a16:creationId xmlns="" xmlns:a16="http://schemas.microsoft.com/office/drawing/2014/main" id="{62725F83-ED73-4C08-B8B5-F72A6ECD2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99" r="28984" b="29562"/>
          <a:stretch/>
        </p:blipFill>
        <p:spPr bwMode="auto">
          <a:xfrm>
            <a:off x="-43230" y="44624"/>
            <a:ext cx="1732936" cy="1985563"/>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 xmlns:a16="http://schemas.microsoft.com/office/drawing/2014/main" id="{507E442A-6A9D-40BD-A1A2-8EEE4D48E298}"/>
              </a:ext>
            </a:extLst>
          </p:cNvPr>
          <p:cNvSpPr/>
          <p:nvPr/>
        </p:nvSpPr>
        <p:spPr>
          <a:xfrm>
            <a:off x="272271" y="2258980"/>
            <a:ext cx="4159621" cy="1938992"/>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أما الجبال القديمة فتكون قممها منبسطة قليلة الانحدار.</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5" name="صورة 4">
            <a:extLst>
              <a:ext uri="{FF2B5EF4-FFF2-40B4-BE49-F238E27FC236}">
                <a16:creationId xmlns="" xmlns:a16="http://schemas.microsoft.com/office/drawing/2014/main" id="{8C824E1E-0773-4CDD-8A49-263F7CD9288E}"/>
              </a:ext>
            </a:extLst>
          </p:cNvPr>
          <p:cNvPicPr>
            <a:picLocks noChangeAspect="1"/>
          </p:cNvPicPr>
          <p:nvPr/>
        </p:nvPicPr>
        <p:blipFill>
          <a:blip r:embed="rId3"/>
          <a:stretch>
            <a:fillRect/>
          </a:stretch>
        </p:blipFill>
        <p:spPr>
          <a:xfrm>
            <a:off x="4763730" y="4180596"/>
            <a:ext cx="4108001" cy="2648745"/>
          </a:xfrm>
          <a:prstGeom prst="rect">
            <a:avLst/>
          </a:prstGeom>
        </p:spPr>
      </p:pic>
      <p:pic>
        <p:nvPicPr>
          <p:cNvPr id="8" name="صورة 7">
            <a:extLst>
              <a:ext uri="{FF2B5EF4-FFF2-40B4-BE49-F238E27FC236}">
                <a16:creationId xmlns="" xmlns:a16="http://schemas.microsoft.com/office/drawing/2014/main" id="{20444090-375E-4B11-8CC5-B8504E1565A6}"/>
              </a:ext>
            </a:extLst>
          </p:cNvPr>
          <p:cNvPicPr>
            <a:picLocks noChangeAspect="1"/>
          </p:cNvPicPr>
          <p:nvPr/>
        </p:nvPicPr>
        <p:blipFill>
          <a:blip r:embed="rId4"/>
          <a:stretch>
            <a:fillRect/>
          </a:stretch>
        </p:blipFill>
        <p:spPr>
          <a:xfrm>
            <a:off x="298080" y="4163220"/>
            <a:ext cx="4108002" cy="2648745"/>
          </a:xfrm>
          <a:prstGeom prst="rect">
            <a:avLst/>
          </a:prstGeom>
        </p:spPr>
      </p:pic>
    </p:spTree>
    <p:extLst>
      <p:ext uri="{BB962C8B-B14F-4D97-AF65-F5344CB8AC3E}">
        <p14:creationId xmlns:p14="http://schemas.microsoft.com/office/powerpoint/2010/main" val="42008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B9CB6A78-6991-474F-B3C3-7C302021792E}"/>
              </a:ext>
            </a:extLst>
          </p:cNvPr>
          <p:cNvSpPr/>
          <p:nvPr/>
        </p:nvSpPr>
        <p:spPr>
          <a:xfrm>
            <a:off x="1386350" y="612845"/>
            <a:ext cx="7485381" cy="3170099"/>
          </a:xfrm>
          <a:prstGeom prst="rect">
            <a:avLst/>
          </a:prstGeom>
          <a:solidFill>
            <a:srgbClr val="69FFAD"/>
          </a:solidFill>
          <a:ln w="38100">
            <a:solidFill>
              <a:schemeClr val="tx1"/>
            </a:solidFill>
          </a:ln>
        </p:spPr>
        <p:txBody>
          <a:bodyPr wrap="square" lIns="91440" tIns="45720" rIns="91440" bIns="45720">
            <a:spAutoFit/>
          </a:bodyPr>
          <a:lstStyle/>
          <a:p>
            <a:pPr algn="ctr"/>
            <a:r>
              <a:rPr lang="ar-SA" sz="4000" u="sng" dirty="0"/>
              <a:t>التفكير الناقد </a:t>
            </a:r>
            <a:r>
              <a:rPr lang="ar-SA" sz="4000" dirty="0"/>
              <a:t>رتب سلاسل الجبال الآتية من الأحدث إلى الأقدم: الأبلاش، الهملايا، روكي. علما بأن جبال الهملايا هي الأكثر وعورة ، وقممها ً أشد انحدارا، وجبال الأبلاش هي الأقل وعورة ً وقممها أقل انحدارا.</a:t>
            </a:r>
            <a:r>
              <a:rPr lang="ar-SA" sz="4000" dirty="0">
                <a:ln w="0"/>
                <a:effectLst>
                  <a:outerShdw blurRad="38100" dist="19050" dir="2700000" algn="tl" rotWithShape="0">
                    <a:schemeClr val="dk1">
                      <a:alpha val="40000"/>
                    </a:schemeClr>
                  </a:outerShdw>
                </a:effectLst>
              </a:rPr>
              <a:t>   </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4102" name="Picture 6">
            <a:extLst>
              <a:ext uri="{FF2B5EF4-FFF2-40B4-BE49-F238E27FC236}">
                <a16:creationId xmlns="" xmlns:a16="http://schemas.microsoft.com/office/drawing/2014/main" id="{62725F83-ED73-4C08-B8B5-F72A6ECD2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99" r="28984" b="29562"/>
          <a:stretch/>
        </p:blipFill>
        <p:spPr bwMode="auto">
          <a:xfrm>
            <a:off x="176980" y="1"/>
            <a:ext cx="1732936" cy="1985563"/>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8">
            <a:extLst>
              <a:ext uri="{FF2B5EF4-FFF2-40B4-BE49-F238E27FC236}">
                <a16:creationId xmlns="" xmlns:a16="http://schemas.microsoft.com/office/drawing/2014/main" id="{2CBFE42E-22EB-4EA3-9C01-2D506F0A4C16}"/>
              </a:ext>
            </a:extLst>
          </p:cNvPr>
          <p:cNvSpPr/>
          <p:nvPr/>
        </p:nvSpPr>
        <p:spPr>
          <a:xfrm>
            <a:off x="1172496" y="3426290"/>
            <a:ext cx="2441434" cy="707886"/>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الأبلاش</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10" name="مستطيل 9">
            <a:extLst>
              <a:ext uri="{FF2B5EF4-FFF2-40B4-BE49-F238E27FC236}">
                <a16:creationId xmlns="" xmlns:a16="http://schemas.microsoft.com/office/drawing/2014/main" id="{B607C031-87D4-41BF-A687-020D833E05CB}"/>
              </a:ext>
            </a:extLst>
          </p:cNvPr>
          <p:cNvSpPr/>
          <p:nvPr/>
        </p:nvSpPr>
        <p:spPr>
          <a:xfrm>
            <a:off x="3801397" y="3426290"/>
            <a:ext cx="2441434" cy="707886"/>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a:t>روكي</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11" name="مستطيل 10">
            <a:extLst>
              <a:ext uri="{FF2B5EF4-FFF2-40B4-BE49-F238E27FC236}">
                <a16:creationId xmlns="" xmlns:a16="http://schemas.microsoft.com/office/drawing/2014/main" id="{26333DF5-E223-4F71-B207-A8E0169E1F8D}"/>
              </a:ext>
            </a:extLst>
          </p:cNvPr>
          <p:cNvSpPr/>
          <p:nvPr/>
        </p:nvSpPr>
        <p:spPr>
          <a:xfrm>
            <a:off x="6430296" y="3426290"/>
            <a:ext cx="2441434" cy="707886"/>
          </a:xfrm>
          <a:prstGeom prst="rect">
            <a:avLst/>
          </a:prstGeom>
          <a:solidFill>
            <a:schemeClr val="bg1"/>
          </a:solidFill>
          <a:ln w="38100">
            <a:solidFill>
              <a:schemeClr val="tx1"/>
            </a:solidFill>
          </a:ln>
        </p:spPr>
        <p:txBody>
          <a:bodyPr wrap="square" lIns="91440" tIns="45720" rIns="91440" bIns="45720">
            <a:spAutoFit/>
          </a:bodyPr>
          <a:lstStyle/>
          <a:p>
            <a:pPr algn="ctr"/>
            <a:r>
              <a:rPr lang="ar-SA" sz="4000" dirty="0" err="1"/>
              <a:t>الهميلايا</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18434" name="Picture 2" descr="جبال الأبلاش | المرسال">
            <a:extLst>
              <a:ext uri="{FF2B5EF4-FFF2-40B4-BE49-F238E27FC236}">
                <a16:creationId xmlns="" xmlns:a16="http://schemas.microsoft.com/office/drawing/2014/main" id="{4592BED9-8EAF-4964-88BD-BDD35EDA1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502" y="4277186"/>
            <a:ext cx="2441434" cy="196797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أين تقع جبال روكي - موضوع">
            <a:extLst>
              <a:ext uri="{FF2B5EF4-FFF2-40B4-BE49-F238E27FC236}">
                <a16:creationId xmlns="" xmlns:a16="http://schemas.microsoft.com/office/drawing/2014/main" id="{B5785163-DB36-4715-8671-B1096A7CF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397" y="4277186"/>
            <a:ext cx="2441434" cy="196797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هيمالايا - ويكيبيديا">
            <a:extLst>
              <a:ext uri="{FF2B5EF4-FFF2-40B4-BE49-F238E27FC236}">
                <a16:creationId xmlns="" xmlns:a16="http://schemas.microsoft.com/office/drawing/2014/main" id="{C45EF40F-5F8B-4228-8F09-C75D849F0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92" y="4277186"/>
            <a:ext cx="2441434" cy="196797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720787" y="185196"/>
            <a:ext cx="3055717" cy="584775"/>
          </a:xfrm>
          <a:prstGeom prst="rect">
            <a:avLst/>
          </a:prstGeom>
          <a:noFill/>
        </p:spPr>
        <p:txBody>
          <a:bodyPr wrap="square" rtlCol="1">
            <a:spAutoFit/>
          </a:bodyPr>
          <a:lstStyle/>
          <a:p>
            <a:r>
              <a:rPr lang="ar-SA" sz="3200" b="1" dirty="0" smtClean="0"/>
              <a:t>س9 ص 59</a:t>
            </a:r>
            <a:endParaRPr lang="ar-SA" sz="3200" b="1" dirty="0"/>
          </a:p>
        </p:txBody>
      </p:sp>
    </p:spTree>
    <p:extLst>
      <p:ext uri="{BB962C8B-B14F-4D97-AF65-F5344CB8AC3E}">
        <p14:creationId xmlns:p14="http://schemas.microsoft.com/office/powerpoint/2010/main" val="35424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1000"/>
                                        <p:tgtEl>
                                          <p:spTgt spid="18434"/>
                                        </p:tgtEl>
                                      </p:cBhvr>
                                    </p:animEffect>
                                    <p:anim calcmode="lin" valueType="num">
                                      <p:cBhvr>
                                        <p:cTn id="13" dur="1000" fill="hold"/>
                                        <p:tgtEl>
                                          <p:spTgt spid="18434"/>
                                        </p:tgtEl>
                                        <p:attrNameLst>
                                          <p:attrName>ppt_x</p:attrName>
                                        </p:attrNameLst>
                                      </p:cBhvr>
                                      <p:tavLst>
                                        <p:tav tm="0">
                                          <p:val>
                                            <p:strVal val="#ppt_x"/>
                                          </p:val>
                                        </p:tav>
                                        <p:tav tm="100000">
                                          <p:val>
                                            <p:strVal val="#ppt_x"/>
                                          </p:val>
                                        </p:tav>
                                      </p:tavLst>
                                    </p:anim>
                                    <p:anim calcmode="lin" valueType="num">
                                      <p:cBhvr>
                                        <p:cTn id="1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fade">
                                      <p:cBhvr>
                                        <p:cTn id="24" dur="1000"/>
                                        <p:tgtEl>
                                          <p:spTgt spid="18436"/>
                                        </p:tgtEl>
                                      </p:cBhvr>
                                    </p:animEffect>
                                    <p:anim calcmode="lin" valueType="num">
                                      <p:cBhvr>
                                        <p:cTn id="25" dur="1000" fill="hold"/>
                                        <p:tgtEl>
                                          <p:spTgt spid="18436"/>
                                        </p:tgtEl>
                                        <p:attrNameLst>
                                          <p:attrName>ppt_x</p:attrName>
                                        </p:attrNameLst>
                                      </p:cBhvr>
                                      <p:tavLst>
                                        <p:tav tm="0">
                                          <p:val>
                                            <p:strVal val="#ppt_x"/>
                                          </p:val>
                                        </p:tav>
                                        <p:tav tm="100000">
                                          <p:val>
                                            <p:strVal val="#ppt_x"/>
                                          </p:val>
                                        </p:tav>
                                      </p:tavLst>
                                    </p:anim>
                                    <p:anim calcmode="lin" valueType="num">
                                      <p:cBhvr>
                                        <p:cTn id="26"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438"/>
                                        </p:tgtEl>
                                        <p:attrNameLst>
                                          <p:attrName>style.visibility</p:attrName>
                                        </p:attrNameLst>
                                      </p:cBhvr>
                                      <p:to>
                                        <p:strVal val="visible"/>
                                      </p:to>
                                    </p:set>
                                    <p:animEffect transition="in" filter="fade">
                                      <p:cBhvr>
                                        <p:cTn id="36" dur="1000"/>
                                        <p:tgtEl>
                                          <p:spTgt spid="18438"/>
                                        </p:tgtEl>
                                      </p:cBhvr>
                                    </p:animEffect>
                                    <p:anim calcmode="lin" valueType="num">
                                      <p:cBhvr>
                                        <p:cTn id="37" dur="1000" fill="hold"/>
                                        <p:tgtEl>
                                          <p:spTgt spid="18438"/>
                                        </p:tgtEl>
                                        <p:attrNameLst>
                                          <p:attrName>ppt_x</p:attrName>
                                        </p:attrNameLst>
                                      </p:cBhvr>
                                      <p:tavLst>
                                        <p:tav tm="0">
                                          <p:val>
                                            <p:strVal val="#ppt_x"/>
                                          </p:val>
                                        </p:tav>
                                        <p:tav tm="100000">
                                          <p:val>
                                            <p:strVal val="#ppt_x"/>
                                          </p:val>
                                        </p:tav>
                                      </p:tavLst>
                                    </p:anim>
                                    <p:anim calcmode="lin" valueType="num">
                                      <p:cBhvr>
                                        <p:cTn id="38"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3014</TotalTime>
  <Words>673</Words>
  <Application>Microsoft Office PowerPoint</Application>
  <PresentationFormat>عرض على الشاشة (3:4)‏</PresentationFormat>
  <Paragraphs>121</Paragraphs>
  <Slides>25</Slides>
  <Notes>0</Notes>
  <HiddenSlides>2</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أساسية</vt:lpstr>
      <vt:lpstr> بسم الله الرحمن الرحيم</vt:lpstr>
      <vt:lpstr>عرض تقديمي في PowerPoint</vt:lpstr>
      <vt:lpstr>عرض تقديمي في PowerPoint</vt:lpstr>
      <vt:lpstr>عرض تقديمي في PowerPoint</vt:lpstr>
      <vt:lpstr>الأهداف</vt:lpstr>
      <vt:lpstr>عرض تقديمي في PowerPoint</vt:lpstr>
      <vt:lpstr>أقرئي تكون الجبال ص54 في الكتاب وعددي أنواع الجبال؟</vt:lpstr>
      <vt:lpstr>عرض تقديمي في PowerPoint</vt:lpstr>
      <vt:lpstr>عرض تقديمي في PowerPoint</vt:lpstr>
      <vt:lpstr>عرض تقديمي في PowerPoint</vt:lpstr>
      <vt:lpstr>عمر الجبل</vt:lpstr>
      <vt:lpstr>شاهدي الفيديو التالي </vt:lpstr>
      <vt:lpstr>شاهدي الفيديو التالي ومن خلاله أستنتجي؟</vt:lpstr>
      <vt:lpstr>عرض تقديمي في PowerPoint</vt:lpstr>
      <vt:lpstr>أنواع الجبال</vt:lpstr>
      <vt:lpstr>جبال الكتل المتصدعة</vt:lpstr>
      <vt:lpstr>نموذج لتكون الجبل</vt:lpstr>
      <vt:lpstr>شاهدي الفيديو التالي ومن خلاله أستنتجي؟</vt:lpstr>
      <vt:lpstr>الجبال المطوية</vt:lpstr>
      <vt:lpstr>عرض تقديمي في PowerPoint</vt:lpstr>
      <vt:lpstr>الجبال الناهضة</vt:lpstr>
      <vt:lpstr>الجبال البركانية</vt:lpstr>
      <vt:lpstr>عرض تقديمي في PowerPoint</vt:lpstr>
      <vt:lpstr>عرض تقديمي في PowerPoint</vt:lpstr>
      <vt:lpstr>أنواع الجبال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FN</dc:creator>
  <cp:lastModifiedBy>FN</cp:lastModifiedBy>
  <cp:revision>39</cp:revision>
  <dcterms:created xsi:type="dcterms:W3CDTF">2021-12-27T04:42:58Z</dcterms:created>
  <dcterms:modified xsi:type="dcterms:W3CDTF">2022-12-26T07:42:54Z</dcterms:modified>
</cp:coreProperties>
</file>