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67" r:id="rId12"/>
    <p:sldId id="270" r:id="rId13"/>
    <p:sldId id="265" r:id="rId14"/>
    <p:sldId id="256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8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8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29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6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6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054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02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358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1E787446-A2D1-E01E-4AF9-5D2CCEC150EB}"/>
              </a:ext>
            </a:extLst>
          </p:cNvPr>
          <p:cNvSpPr txBox="1">
            <a:spLocks/>
          </p:cNvSpPr>
          <p:nvPr/>
        </p:nvSpPr>
        <p:spPr>
          <a:xfrm>
            <a:off x="1457597" y="2091262"/>
            <a:ext cx="90678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ar-SA" sz="4800" spc="200" dirty="0">
                <a:effectLst/>
                <a:latin typeface="Tw Cen MT Condensed" panose="020B0606020104020203"/>
                <a:ea typeface="+mj-ea"/>
                <a:cs typeface="Arial" panose="020B0604020202020204" pitchFamily="34" charset="0"/>
              </a:rPr>
              <a:t>السلام عليكم ورحمة الله وبركاته ..</a:t>
            </a:r>
            <a:br>
              <a:rPr lang="ar-SA" sz="4800" spc="200" dirty="0">
                <a:effectLst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lang="ar-SA" sz="4800" spc="200" dirty="0">
                <a:effectLst/>
                <a:latin typeface="Tw Cen MT Condensed" panose="020B0606020104020203"/>
                <a:ea typeface="+mj-ea"/>
                <a:cs typeface="Arial" panose="020B0604020202020204" pitchFamily="34" charset="0"/>
              </a:rPr>
              <a:t>أهلاً وسهلاً بكم طالباتي العزيزات ..</a:t>
            </a:r>
            <a:endParaRPr lang="ar-SA" sz="8000" dirty="0"/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B93562A3-3234-0397-9998-B558ADC54F9B}"/>
              </a:ext>
            </a:extLst>
          </p:cNvPr>
          <p:cNvSpPr txBox="1">
            <a:spLocks/>
          </p:cNvSpPr>
          <p:nvPr/>
        </p:nvSpPr>
        <p:spPr>
          <a:xfrm>
            <a:off x="3262199" y="5955213"/>
            <a:ext cx="5458596" cy="5878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/>
                <a:cs typeface="Arial" panose="020B0604020202020204" pitchFamily="34" charset="0"/>
              </a:rPr>
              <a:t>الأستاذة : خلود العتيبي </a:t>
            </a:r>
            <a:endParaRPr lang="ar-SA" sz="320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7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47E5E1-2CAF-129F-4D2E-F30BD0D0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/>
              <a:t>طالبتي المجتهدة بعد مشاهدتك للمقطع ما المقصود بالخير . </a:t>
            </a:r>
          </a:p>
        </p:txBody>
      </p:sp>
      <p:pic>
        <p:nvPicPr>
          <p:cNvPr id="4" name="تفسير الآية ٨ من سورة العاديات {وَإِنَّهُ لِحُبِّ الْخَيْرِ لَشَدِيدٌ (8)} الشيخ ابن العثيمين">
            <a:hlinkClick r:id="" action="ppaction://media"/>
            <a:extLst>
              <a:ext uri="{FF2B5EF4-FFF2-40B4-BE49-F238E27FC236}">
                <a16:creationId xmlns:a16="http://schemas.microsoft.com/office/drawing/2014/main" id="{C91032D1-066B-AF9D-919E-C133ACFAFF4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103438"/>
            <a:ext cx="12192000" cy="4754562"/>
          </a:xfrm>
        </p:spPr>
      </p:pic>
    </p:spTree>
    <p:extLst>
      <p:ext uri="{BB962C8B-B14F-4D97-AF65-F5344CB8AC3E}">
        <p14:creationId xmlns:p14="http://schemas.microsoft.com/office/powerpoint/2010/main" val="11544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E23EB1-B441-2839-7128-585A433E4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497" y="1933303"/>
            <a:ext cx="10058400" cy="3931920"/>
          </a:xfrm>
        </p:spPr>
        <p:txBody>
          <a:bodyPr>
            <a:noAutofit/>
          </a:bodyPr>
          <a:lstStyle/>
          <a:p>
            <a:r>
              <a:rPr lang="ar-SA" sz="3600" dirty="0">
                <a:solidFill>
                  <a:schemeClr val="accent1"/>
                </a:solidFill>
              </a:rPr>
              <a:t>(</a:t>
            </a:r>
            <a:r>
              <a:rPr lang="ar-SA" sz="3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أَفَلَا يَعْلَمُ إِذَا بُعْثِرَ مَا فِي الْقُبُورِ )</a:t>
            </a:r>
          </a:p>
          <a:p>
            <a:pPr marL="0" indent="0">
              <a:buNone/>
            </a:pPr>
            <a:r>
              <a:rPr lang="ar-SA" sz="3600" dirty="0">
                <a:solidFill>
                  <a:srgbClr val="202122"/>
                </a:solidFill>
                <a:latin typeface="arial" panose="020B0604020202020204" pitchFamily="34" charset="0"/>
              </a:rPr>
              <a:t>أفلا يعلم الإنسان ما ينتظره إذا أخرج الله الأموات من القبور للحساب والجزاء ؟ </a:t>
            </a:r>
          </a:p>
          <a:p>
            <a:r>
              <a:rPr lang="ar-SA" sz="3600" dirty="0">
                <a:solidFill>
                  <a:schemeClr val="accent1"/>
                </a:solidFill>
                <a:latin typeface="arial" panose="020B0604020202020204" pitchFamily="34" charset="0"/>
              </a:rPr>
              <a:t>(</a:t>
            </a:r>
            <a:r>
              <a:rPr lang="ar-SA" sz="3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وَحُصِّلَ مَا فِي الصُّدُورِ )</a:t>
            </a:r>
          </a:p>
          <a:p>
            <a:pPr marL="0" indent="0">
              <a:buNone/>
            </a:pPr>
            <a:r>
              <a:rPr lang="ar-SA" sz="3600" dirty="0">
                <a:solidFill>
                  <a:srgbClr val="202122"/>
                </a:solidFill>
                <a:latin typeface="arial" panose="020B0604020202020204" pitchFamily="34" charset="0"/>
              </a:rPr>
              <a:t>واستخرج ما أخفته الصدور من خير أو شر .</a:t>
            </a:r>
          </a:p>
          <a:p>
            <a:r>
              <a:rPr lang="ar-SA" sz="3600" dirty="0">
                <a:solidFill>
                  <a:schemeClr val="accent1"/>
                </a:solidFill>
                <a:latin typeface="arial" panose="020B0604020202020204" pitchFamily="34" charset="0"/>
              </a:rPr>
              <a:t>(</a:t>
            </a:r>
            <a:r>
              <a:rPr lang="ar-SA" sz="3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إِنَّ رَبَّهُمْ بِهِمْ يَوْمَئِذٍ لَخَبِيرٌ )</a:t>
            </a:r>
          </a:p>
          <a:p>
            <a:pPr marL="0" indent="0">
              <a:buNone/>
            </a:pPr>
            <a:r>
              <a:rPr lang="ar-SA" sz="3600" dirty="0">
                <a:solidFill>
                  <a:srgbClr val="202122"/>
                </a:solidFill>
                <a:latin typeface="arial" panose="020B0604020202020204" pitchFamily="34" charset="0"/>
              </a:rPr>
              <a:t>إن ربهم خبير بهم لا يخفى عليه شيء من ذلك . </a:t>
            </a:r>
            <a:endParaRPr lang="ar-SA" sz="36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73B7677-7C1B-9502-CA08-8D631153C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34" y="603636"/>
            <a:ext cx="6096000" cy="1225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86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1D482A10-99FF-C38C-2EC1-99CE6BC9F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29812"/>
              </p:ext>
            </p:extLst>
          </p:nvPr>
        </p:nvGraphicFramePr>
        <p:xfrm>
          <a:off x="7127966" y="2015249"/>
          <a:ext cx="4322354" cy="42287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2354">
                  <a:extLst>
                    <a:ext uri="{9D8B030D-6E8A-4147-A177-3AD203B41FA5}">
                      <a16:colId xmlns:a16="http://schemas.microsoft.com/office/drawing/2014/main" val="1995683018"/>
                    </a:ext>
                  </a:extLst>
                </a:gridCol>
              </a:tblGrid>
              <a:tr h="87468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</a:rPr>
                        <a:t>الكلمة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556275"/>
                  </a:ext>
                </a:extLst>
              </a:tr>
              <a:tr h="838529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 err="1"/>
                        <a:t>والعدايت</a:t>
                      </a:r>
                      <a:r>
                        <a:rPr lang="ar-SA" sz="32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958719"/>
                  </a:ext>
                </a:extLst>
              </a:tr>
              <a:tr h="838529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ضبحاً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933337"/>
                  </a:ext>
                </a:extLst>
              </a:tr>
              <a:tr h="838529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بعثر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76837"/>
                  </a:ext>
                </a:extLst>
              </a:tr>
              <a:tr h="838529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نقعاً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526454"/>
                  </a:ext>
                </a:extLst>
              </a:tr>
            </a:tbl>
          </a:graphicData>
        </a:graphic>
      </p:graphicFrame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000D8A1C-DA2E-46A2-7540-9D98A612D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16500"/>
              </p:ext>
            </p:extLst>
          </p:nvPr>
        </p:nvGraphicFramePr>
        <p:xfrm>
          <a:off x="1254034" y="2015247"/>
          <a:ext cx="4680316" cy="4327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80316">
                  <a:extLst>
                    <a:ext uri="{9D8B030D-6E8A-4147-A177-3AD203B41FA5}">
                      <a16:colId xmlns:a16="http://schemas.microsoft.com/office/drawing/2014/main" val="977232275"/>
                    </a:ext>
                  </a:extLst>
                </a:gridCol>
              </a:tblGrid>
              <a:tr h="84576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</a:rPr>
                        <a:t>معناها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035789"/>
                  </a:ext>
                </a:extLst>
              </a:tr>
              <a:tr h="84576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غباراً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04382"/>
                  </a:ext>
                </a:extLst>
              </a:tr>
              <a:tr h="845760">
                <a:tc>
                  <a:txBody>
                    <a:bodyPr/>
                    <a:lstStyle/>
                    <a:p>
                      <a:pPr rtl="1"/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619782"/>
                  </a:ext>
                </a:extLst>
              </a:tr>
              <a:tr h="8457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/>
                        <a:t>جمع عادية, وهي الخيل التي تجري بسرعة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501662"/>
                  </a:ext>
                </a:extLst>
              </a:tr>
              <a:tr h="8457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/>
                        <a:t>صوت الخيل عند اشتداد عدوها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74799"/>
                  </a:ext>
                </a:extLst>
              </a:tr>
            </a:tbl>
          </a:graphicData>
        </a:graphic>
      </p:graphicFrame>
      <p:pic>
        <p:nvPicPr>
          <p:cNvPr id="2050" name="Picture 2" descr="المصباح الكهربائي مليء بالأفكار والتفكير الإبداعي التفكير التحليلي لمعالجة  رمز المصباح, اللمبة المرسومة, تفكير الأيقونات, أيقونات خفيفة PNG والمتجهات  للتحميل مج… | Light bulb icon, Light bulb vector, Light icon">
            <a:extLst>
              <a:ext uri="{FF2B5EF4-FFF2-40B4-BE49-F238E27FC236}">
                <a16:creationId xmlns:a16="http://schemas.microsoft.com/office/drawing/2014/main" id="{1B832512-0CAF-AA81-B149-D63CE493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137"/>
            <a:ext cx="1423852" cy="142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0DE98BD-5A95-437C-26F1-21263E4F87C0}"/>
              </a:ext>
            </a:extLst>
          </p:cNvPr>
          <p:cNvSpPr txBox="1"/>
          <p:nvPr/>
        </p:nvSpPr>
        <p:spPr>
          <a:xfrm>
            <a:off x="1881052" y="873984"/>
            <a:ext cx="90133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/>
              <a:t>طالبتي المجتهدة صلي الكلمات التاليــــة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7B28DDA-3C39-9ADA-AA68-FA6980624CB7}"/>
              </a:ext>
            </a:extLst>
          </p:cNvPr>
          <p:cNvSpPr txBox="1"/>
          <p:nvPr/>
        </p:nvSpPr>
        <p:spPr>
          <a:xfrm>
            <a:off x="741680" y="3837259"/>
            <a:ext cx="6093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قلب وأخرج ما فيه </a:t>
            </a: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04B9E116-44D8-1B7F-1C88-68BC9B3444D2}"/>
              </a:ext>
            </a:extLst>
          </p:cNvPr>
          <p:cNvCxnSpPr/>
          <p:nvPr/>
        </p:nvCxnSpPr>
        <p:spPr>
          <a:xfrm flipH="1">
            <a:off x="6015175" y="3520440"/>
            <a:ext cx="1031966" cy="1508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250953AE-6EF7-8F0B-FCDC-AD328CDB3B91}"/>
              </a:ext>
            </a:extLst>
          </p:cNvPr>
          <p:cNvCxnSpPr/>
          <p:nvPr/>
        </p:nvCxnSpPr>
        <p:spPr>
          <a:xfrm flipH="1">
            <a:off x="6096000" y="4422034"/>
            <a:ext cx="951141" cy="1312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C996EE76-01B7-ED3E-69FD-D690434527C1}"/>
              </a:ext>
            </a:extLst>
          </p:cNvPr>
          <p:cNvCxnSpPr/>
          <p:nvPr/>
        </p:nvCxnSpPr>
        <p:spPr>
          <a:xfrm flipH="1" flipV="1">
            <a:off x="6096000" y="3520440"/>
            <a:ext cx="951141" cy="221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B64315E-2858-4896-F29C-1B209B09F57A}"/>
              </a:ext>
            </a:extLst>
          </p:cNvPr>
          <p:cNvCxnSpPr/>
          <p:nvPr/>
        </p:nvCxnSpPr>
        <p:spPr>
          <a:xfrm flipH="1" flipV="1">
            <a:off x="6096000" y="4274820"/>
            <a:ext cx="951141" cy="80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C6A742-2F8E-F774-3F2F-76609445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2037806"/>
            <a:ext cx="10907486" cy="3931920"/>
          </a:xfrm>
        </p:spPr>
        <p:txBody>
          <a:bodyPr>
            <a:normAutofit lnSpcReduction="10000"/>
          </a:bodyPr>
          <a:lstStyle/>
          <a:p>
            <a:r>
              <a:rPr lang="ar-SA" sz="3600" dirty="0"/>
              <a:t>1- من طبيعة الإنسان نسيانه لنعم الله تعالى عليه , لا سميا عندما يصاب بمصيبة , لذلك قال تعالى ( وقليل من عبادي الشكور ) .</a:t>
            </a:r>
          </a:p>
          <a:p>
            <a:r>
              <a:rPr lang="ar-SA" sz="3600" dirty="0"/>
              <a:t>2- من طبع الإنسان حبه الشديد للمال , ولذلك ينبغي للمسلم أن يكون حبه لله تعالى ولطاعته أشد , حتى لا يحمله حبه الشديد للمال على عدم أداء حق الله فيه كالزكاة . </a:t>
            </a:r>
          </a:p>
          <a:p>
            <a:r>
              <a:rPr lang="ar-SA" sz="3600" dirty="0"/>
              <a:t>3- التذكير ببعث الناس من قبورهم للحساب والجزاء , مما يبعث على شكر الله تعالى , وطاعته واتباع شرعه .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0735009C-EADF-D2A1-B847-91A681C58A69}"/>
              </a:ext>
            </a:extLst>
          </p:cNvPr>
          <p:cNvSpPr txBox="1">
            <a:spLocks/>
          </p:cNvSpPr>
          <p:nvPr/>
        </p:nvSpPr>
        <p:spPr>
          <a:xfrm>
            <a:off x="2957649" y="485840"/>
            <a:ext cx="6276702" cy="1264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solidFill>
                  <a:schemeClr val="accent1"/>
                </a:solidFill>
              </a:rPr>
              <a:t>الفوائد والاستنباطات</a:t>
            </a:r>
          </a:p>
        </p:txBody>
      </p:sp>
    </p:spTree>
    <p:extLst>
      <p:ext uri="{BB962C8B-B14F-4D97-AF65-F5344CB8AC3E}">
        <p14:creationId xmlns:p14="http://schemas.microsoft.com/office/powerpoint/2010/main" val="78987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إرسال سؤال">
            <a:extLst>
              <a:ext uri="{FF2B5EF4-FFF2-40B4-BE49-F238E27FC236}">
                <a16:creationId xmlns:a16="http://schemas.microsoft.com/office/drawing/2014/main" id="{6BED70B3-99A3-5EE6-06A4-1899F777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0" y="2309883"/>
            <a:ext cx="6964680" cy="30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4527E0C-9563-6297-9961-BA6578A6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098" y="1431983"/>
            <a:ext cx="175580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FDDEB0E-247E-5FD9-3D5A-200A1633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64" y="2267381"/>
            <a:ext cx="5384558" cy="297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بريطانيا.. مدرسة تلغي الواجب المنزلي على الطلاب لسبب غريب - صحيفة تواصل  الالكترونية">
            <a:extLst>
              <a:ext uri="{FF2B5EF4-FFF2-40B4-BE49-F238E27FC236}">
                <a16:creationId xmlns:a16="http://schemas.microsoft.com/office/drawing/2014/main" id="{71DB7B19-F6EF-322F-9BF6-18E227C7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174">
            <a:off x="2211236" y="1619249"/>
            <a:ext cx="1930305" cy="129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4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280DCD-5262-D034-14AF-4623CBA00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77" y="-213527"/>
            <a:ext cx="8053994" cy="7275509"/>
          </a:xfrm>
          <a:prstGeom prst="rect">
            <a:avLst/>
          </a:prstGeom>
        </p:spPr>
      </p:pic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1D6FD3E5-C373-E680-2DEC-25E4B6EF6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234" y="3486207"/>
            <a:ext cx="3277251" cy="969801"/>
          </a:xfrm>
        </p:spPr>
        <p:txBody>
          <a:bodyPr>
            <a:norm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القوانيــــن الصفيــة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4913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0282902-3A52-2AE5-E6A4-BEA1CFC5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98" y="2118298"/>
            <a:ext cx="6807462" cy="302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4D72D9AF-4C37-A77F-F9CD-18939D0FD439}"/>
              </a:ext>
            </a:extLst>
          </p:cNvPr>
          <p:cNvSpPr txBox="1">
            <a:spLocks/>
          </p:cNvSpPr>
          <p:nvPr/>
        </p:nvSpPr>
        <p:spPr>
          <a:xfrm>
            <a:off x="1978075" y="5697979"/>
            <a:ext cx="8235850" cy="10430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 spc="8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spc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طالبتي المجتهدة </a:t>
            </a:r>
            <a:r>
              <a:rPr lang="ar-SA" sz="4000" spc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أسترجعي</a:t>
            </a:r>
            <a:r>
              <a:rPr lang="ar-SA" sz="4000" spc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درســـنا السابق ..</a:t>
            </a:r>
            <a:endParaRPr lang="ar-S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2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F13E880-3CD6-4ABA-9FC6-3C17B7E66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ar-SA" sz="5400" dirty="0"/>
          </a:p>
          <a:p>
            <a:pPr algn="ctr"/>
            <a:r>
              <a:rPr lang="ar-SA" sz="8800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تفسير سورة العاديات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47E07169-E075-B51B-A646-A42C4E3A5505}"/>
              </a:ext>
            </a:extLst>
          </p:cNvPr>
          <p:cNvSpPr txBox="1">
            <a:spLocks/>
          </p:cNvSpPr>
          <p:nvPr/>
        </p:nvSpPr>
        <p:spPr>
          <a:xfrm>
            <a:off x="3429003" y="473027"/>
            <a:ext cx="5164181" cy="1098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موضوع الدرس </a:t>
            </a:r>
            <a:endParaRPr lang="ar-SA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A5EDE54-44FE-84B9-4655-7F4C41BAF7A5}"/>
              </a:ext>
            </a:extLst>
          </p:cNvPr>
          <p:cNvSpPr txBox="1"/>
          <p:nvPr/>
        </p:nvSpPr>
        <p:spPr>
          <a:xfrm>
            <a:off x="5546273" y="473027"/>
            <a:ext cx="6093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المادة: تفسيـــر</a:t>
            </a:r>
            <a:b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اليــوم: الأثنين</a:t>
            </a:r>
            <a:b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التاريخ: 3/22/ 1444 هـ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006BADD-D174-81EE-094E-52D6E7A3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755" y="4963552"/>
            <a:ext cx="1668058" cy="150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58F6EDF-05D3-C4D6-4D87-645EB08B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87" y="4831278"/>
            <a:ext cx="2853145" cy="22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0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9B3115F6-310D-8BBF-A99E-45F3BDC61406}"/>
              </a:ext>
            </a:extLst>
          </p:cNvPr>
          <p:cNvSpPr txBox="1"/>
          <p:nvPr/>
        </p:nvSpPr>
        <p:spPr>
          <a:xfrm>
            <a:off x="3549003" y="440044"/>
            <a:ext cx="487164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ar-SA" sz="6000" b="0" i="0" u="none" strike="noStrike" kern="1200" cap="none" spc="-6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أهداف الدرس 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3506B548-BC83-78E4-2573-E4E10236AE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0" y="2103438"/>
            <a:ext cx="10058400" cy="393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ar-SA" sz="6600" dirty="0">
                <a:solidFill>
                  <a:schemeClr val="tx1"/>
                </a:solidFill>
                <a:latin typeface="Arial" panose="020B0604020202020204"/>
                <a:cs typeface="Arial" panose="020B0604020202020204" pitchFamily="34" charset="0"/>
              </a:rPr>
              <a:t>طالبتي المجتهدة تصفحي كتابك صفحة 75 لمعرفة أهداف درسنا لهذا اليوم .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6" name="Picture 2" descr="Fay3 - صور لـ #هدف__تصويب #نجاح #هدف #استهداف #سهم #لعبه #هدف">
            <a:extLst>
              <a:ext uri="{FF2B5EF4-FFF2-40B4-BE49-F238E27FC236}">
                <a16:creationId xmlns:a16="http://schemas.microsoft.com/office/drawing/2014/main" id="{B5C268CA-5683-8055-6E35-F473CCBB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1307"/>
            <a:ext cx="1496693" cy="149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0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0210E4-53E1-CE5B-0C29-16AF15A1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736" y="2103119"/>
            <a:ext cx="5042264" cy="4265023"/>
          </a:xfrm>
        </p:spPr>
        <p:txBody>
          <a:bodyPr>
            <a:normAutofit fontScale="92500"/>
          </a:bodyPr>
          <a:lstStyle/>
          <a:p>
            <a:pPr algn="ctr"/>
            <a:r>
              <a:rPr lang="ar-SA" sz="8000" dirty="0"/>
              <a:t> ماذا سُميت الخيل في القرآن الكريم ؟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D482F92C-58D3-E038-66FC-93CC2D0CADE1}"/>
              </a:ext>
            </a:extLst>
          </p:cNvPr>
          <p:cNvSpPr txBox="1">
            <a:spLocks/>
          </p:cNvSpPr>
          <p:nvPr/>
        </p:nvSpPr>
        <p:spPr>
          <a:xfrm>
            <a:off x="3762103" y="535577"/>
            <a:ext cx="4858348" cy="1045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000" dirty="0">
                <a:solidFill>
                  <a:schemeClr val="accent2"/>
                </a:solidFill>
                <a:cs typeface="Akhbar MT" pitchFamily="2" charset="-78"/>
              </a:rPr>
              <a:t>التمهيــد</a:t>
            </a:r>
          </a:p>
        </p:txBody>
      </p:sp>
      <p:pic>
        <p:nvPicPr>
          <p:cNvPr id="1026" name="Picture 2" descr="أفضل الوجهات السياحية لعشاق الخيول (صور) | موقع سيدي">
            <a:extLst>
              <a:ext uri="{FF2B5EF4-FFF2-40B4-BE49-F238E27FC236}">
                <a16:creationId xmlns:a16="http://schemas.microsoft.com/office/drawing/2014/main" id="{7DF1829E-C065-E19B-AE40-1C956FC64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6" y="1770017"/>
            <a:ext cx="5494564" cy="45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1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A8D383-0128-80CF-AA28-A1661A58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D9429B-6432-387A-E1A2-5DEC3BCDB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48D2309-D108-F6EE-8358-9350227C4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6883E835-E93D-27CC-CC3B-F6476348D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0720" y="1493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CC6BB0-1B60-EC79-1140-0E25BBC21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1828799"/>
            <a:ext cx="11260183" cy="4611189"/>
          </a:xfrm>
        </p:spPr>
        <p:txBody>
          <a:bodyPr>
            <a:normAutofit fontScale="92500"/>
          </a:bodyPr>
          <a:lstStyle/>
          <a:p>
            <a:r>
              <a:rPr lang="ar-SA" sz="3200" dirty="0">
                <a:solidFill>
                  <a:schemeClr val="accent1"/>
                </a:solidFill>
              </a:rPr>
              <a:t>(</a:t>
            </a:r>
            <a:r>
              <a:rPr lang="ar-SA" sz="32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وَالْعَادِيَاتِ ضَبْحًا )</a:t>
            </a:r>
          </a:p>
          <a:p>
            <a:pPr marL="0" indent="0" algn="ctr">
              <a:buNone/>
            </a:pPr>
            <a:r>
              <a:rPr lang="ar-SA" sz="3200" dirty="0">
                <a:solidFill>
                  <a:srgbClr val="C00000"/>
                </a:solidFill>
                <a:latin typeface="arial" panose="020B0604020202020204" pitchFamily="34" charset="0"/>
              </a:rPr>
              <a:t>طالبتي المجتهدة بماذا أقسم الله في الآية ؟ </a:t>
            </a:r>
          </a:p>
          <a:p>
            <a:pPr marL="0" indent="0" algn="ctr">
              <a:buNone/>
            </a:pPr>
            <a:r>
              <a:rPr lang="ar-SA" sz="3200" dirty="0">
                <a:solidFill>
                  <a:srgbClr val="202122"/>
                </a:solidFill>
                <a:latin typeface="arial" panose="020B0604020202020204" pitchFamily="34" charset="0"/>
              </a:rPr>
              <a:t>أقسم الله بالخيل التي تجري في سبيله نحو العدو , حين يظهر صوتها من سرعة عدوها . </a:t>
            </a:r>
          </a:p>
          <a:p>
            <a:pPr marL="0" indent="0" algn="ctr">
              <a:buNone/>
            </a:pPr>
            <a:endParaRPr lang="ar-SA" sz="3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ar-SA" sz="3200" dirty="0">
                <a:solidFill>
                  <a:schemeClr val="accent1"/>
                </a:solidFill>
                <a:latin typeface="arial" panose="020B0604020202020204" pitchFamily="34" charset="0"/>
              </a:rPr>
              <a:t>(</a:t>
            </a:r>
            <a:r>
              <a:rPr lang="ar-SA" sz="32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فَالْمُورِيَاتِ قَدْحًا (2) فَالْمُغِيرَاتِ صُبْحًا (3) فَأَثَرْنَ بِهِ نَقْعًا (4) فَوَسَطْنَ بِهِ جَمْعًا )</a:t>
            </a:r>
          </a:p>
          <a:p>
            <a:pPr marL="0" indent="0" algn="ctr">
              <a:buNone/>
            </a:pPr>
            <a:r>
              <a:rPr lang="ar-SA" sz="3200" dirty="0">
                <a:solidFill>
                  <a:srgbClr val="C00000"/>
                </a:solidFill>
                <a:latin typeface="arial" panose="020B0604020202020204" pitchFamily="34" charset="0"/>
              </a:rPr>
              <a:t>طالبتي المجتهدة ما أوصاف الخيل التي وصفها الله سبحانه وتعالى في الآية ؟ </a:t>
            </a:r>
          </a:p>
          <a:p>
            <a:pPr marL="0" indent="0" algn="ctr">
              <a:buNone/>
            </a:pPr>
            <a:r>
              <a:rPr lang="ar-SA" sz="3200" dirty="0">
                <a:solidFill>
                  <a:srgbClr val="202122"/>
                </a:solidFill>
                <a:latin typeface="arial" panose="020B0604020202020204" pitchFamily="34" charset="0"/>
              </a:rPr>
              <a:t>الخيل التي </a:t>
            </a:r>
            <a:r>
              <a:rPr lang="ar-SA" sz="3200" dirty="0" err="1">
                <a:solidFill>
                  <a:srgbClr val="202122"/>
                </a:solidFill>
                <a:latin typeface="arial" panose="020B0604020202020204" pitchFamily="34" charset="0"/>
              </a:rPr>
              <a:t>تنقدح</a:t>
            </a:r>
            <a:r>
              <a:rPr lang="ar-SA" sz="3200" dirty="0">
                <a:solidFill>
                  <a:srgbClr val="202122"/>
                </a:solidFill>
                <a:latin typeface="arial" panose="020B0604020202020204" pitchFamily="34" charset="0"/>
              </a:rPr>
              <a:t> النار من حوافرها , من شدة عدوها , فالمغيرات على الأعداء عند الصبح , فأخرجن بهذا العدو غباراً , فتوسطن جموع الأعداء . 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5597967-4E45-4E4D-CD8D-CEB29D69E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34" y="603636"/>
            <a:ext cx="6096000" cy="1225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5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3EB56B-5E1B-3E44-50D8-E524460E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8" y="2155371"/>
            <a:ext cx="11220994" cy="3931920"/>
          </a:xfrm>
        </p:spPr>
        <p:txBody>
          <a:bodyPr>
            <a:normAutofit fontScale="92500" lnSpcReduction="10000"/>
          </a:bodyPr>
          <a:lstStyle/>
          <a:p>
            <a:r>
              <a:rPr lang="ar-SA" sz="4000" dirty="0">
                <a:solidFill>
                  <a:schemeClr val="accent1"/>
                </a:solidFill>
              </a:rPr>
              <a:t>(</a:t>
            </a:r>
            <a:r>
              <a:rPr lang="ar-SA" sz="4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إِنَّ الْإِنْسَانَ لِرَبِّهِ لَكَنُودٌ ) </a:t>
            </a:r>
          </a:p>
          <a:p>
            <a:pPr marL="0" indent="0">
              <a:buNone/>
            </a:pPr>
            <a:r>
              <a:rPr lang="ar-SA" sz="4000" dirty="0">
                <a:solidFill>
                  <a:srgbClr val="202122"/>
                </a:solidFill>
                <a:latin typeface="arial" panose="020B0604020202020204" pitchFamily="34" charset="0"/>
              </a:rPr>
              <a:t>لنعم ربه , لجحود . </a:t>
            </a:r>
          </a:p>
          <a:p>
            <a:r>
              <a:rPr lang="ar-SA" sz="4000" dirty="0">
                <a:solidFill>
                  <a:schemeClr val="accent1"/>
                </a:solidFill>
                <a:latin typeface="arial" panose="020B0604020202020204" pitchFamily="34" charset="0"/>
              </a:rPr>
              <a:t>(</a:t>
            </a:r>
            <a:r>
              <a:rPr lang="ar-SA" sz="4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وَإِنَّهُ عَلَى ذَلِكَ لَشَهِيدٌ  )</a:t>
            </a:r>
          </a:p>
          <a:p>
            <a:pPr marL="0" indent="0">
              <a:buNone/>
            </a:pPr>
            <a:r>
              <a:rPr lang="ar-SA" sz="4000" dirty="0">
                <a:solidFill>
                  <a:srgbClr val="202122"/>
                </a:solidFill>
                <a:latin typeface="arial" panose="020B0604020202020204" pitchFamily="34" charset="0"/>
              </a:rPr>
              <a:t>وإن الله على جحوده لشاهد .</a:t>
            </a:r>
          </a:p>
          <a:p>
            <a:r>
              <a:rPr lang="ar-SA" sz="4000" dirty="0">
                <a:solidFill>
                  <a:schemeClr val="accent1"/>
                </a:solidFill>
                <a:latin typeface="arial" panose="020B0604020202020204" pitchFamily="34" charset="0"/>
              </a:rPr>
              <a:t>(</a:t>
            </a:r>
            <a:r>
              <a:rPr lang="ar-SA" sz="4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وَإِنَّهُ لِحُبِّ الْخَيْرِ لَشَدِيدٌ )</a:t>
            </a:r>
          </a:p>
          <a:p>
            <a:pPr marL="0" indent="0">
              <a:buNone/>
            </a:pPr>
            <a:r>
              <a:rPr lang="ar-SA" sz="4000" dirty="0">
                <a:solidFill>
                  <a:srgbClr val="202122"/>
                </a:solidFill>
                <a:latin typeface="arial" panose="020B0604020202020204" pitchFamily="34" charset="0"/>
              </a:rPr>
              <a:t>وإن الإنسان لشديد المحبة للمال . </a:t>
            </a:r>
            <a:endParaRPr lang="ar-SA" sz="40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4AFAAA3-248B-83A5-4136-678891F2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34" y="603636"/>
            <a:ext cx="6096000" cy="1225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972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أخضر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74</TotalTime>
  <Words>368</Words>
  <Application>Microsoft Office PowerPoint</Application>
  <PresentationFormat>شاشة عريضة</PresentationFormat>
  <Paragraphs>47</Paragraphs>
  <Slides>15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Andalus</vt:lpstr>
      <vt:lpstr>Arial</vt:lpstr>
      <vt:lpstr>Arial</vt:lpstr>
      <vt:lpstr>Garamond</vt:lpstr>
      <vt:lpstr>Tw Cen MT</vt:lpstr>
      <vt:lpstr>Tw Cen MT Condensed</vt:lpstr>
      <vt:lpstr>فقاعات</vt:lpstr>
      <vt:lpstr>عرض تقديمي في PowerPoint</vt:lpstr>
      <vt:lpstr>القوانيــــن الصفيــة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طالبتي المجتهدة بعد مشاهدتك للمقطع ما المقصود بالخير .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بنت الغربي</dc:creator>
  <cp:lastModifiedBy>خلود بنت الغربي</cp:lastModifiedBy>
  <cp:revision>2</cp:revision>
  <dcterms:created xsi:type="dcterms:W3CDTF">2022-10-17T19:21:24Z</dcterms:created>
  <dcterms:modified xsi:type="dcterms:W3CDTF">2022-10-17T20:36:02Z</dcterms:modified>
</cp:coreProperties>
</file>