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1041" r:id="rId2"/>
    <p:sldId id="943" r:id="rId3"/>
    <p:sldId id="1042" r:id="rId4"/>
    <p:sldId id="1046" r:id="rId5"/>
    <p:sldId id="1043" r:id="rId6"/>
    <p:sldId id="1047" r:id="rId7"/>
    <p:sldId id="1044" r:id="rId8"/>
    <p:sldId id="1048" r:id="rId9"/>
    <p:sldId id="1045" r:id="rId10"/>
    <p:sldId id="1049" r:id="rId11"/>
    <p:sldId id="1050" r:id="rId12"/>
    <p:sldId id="1051" r:id="rId13"/>
    <p:sldId id="1052" r:id="rId14"/>
    <p:sldId id="1053" r:id="rId15"/>
    <p:sldId id="1054" r:id="rId16"/>
    <p:sldId id="1065" r:id="rId17"/>
    <p:sldId id="1066" r:id="rId18"/>
    <p:sldId id="1067" r:id="rId19"/>
    <p:sldId id="1068" r:id="rId20"/>
    <p:sldId id="1069" r:id="rId21"/>
    <p:sldId id="1055" r:id="rId22"/>
    <p:sldId id="1056" r:id="rId23"/>
    <p:sldId id="1057" r:id="rId24"/>
    <p:sldId id="1058" r:id="rId25"/>
    <p:sldId id="1059" r:id="rId26"/>
    <p:sldId id="1060" r:id="rId27"/>
    <p:sldId id="1061" r:id="rId28"/>
    <p:sldId id="1062" r:id="rId29"/>
    <p:sldId id="1063" r:id="rId30"/>
    <p:sldId id="106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571"/>
    <a:srgbClr val="738F3D"/>
    <a:srgbClr val="C8C36B"/>
    <a:srgbClr val="FFABAB"/>
    <a:srgbClr val="438BA7"/>
    <a:srgbClr val="2C3282"/>
    <a:srgbClr val="EF5F24"/>
    <a:srgbClr val="F2F1EF"/>
    <a:srgbClr val="717365"/>
    <a:srgbClr val="F9A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3861" autoAdjust="0"/>
  </p:normalViewPr>
  <p:slideViewPr>
    <p:cSldViewPr snapToGrid="0">
      <p:cViewPr>
        <p:scale>
          <a:sx n="74" d="100"/>
          <a:sy n="74" d="100"/>
        </p:scale>
        <p:origin x="468" y="-1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4085A7E-5D21-4255-B866-9CB28EA10148}" type="datetimeFigureOut">
              <a:rPr lang="ar-SA" smtClean="0"/>
              <a:t>08/04/1445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2412B0F-AEEE-4C2C-8230-DA37FA787D55}" type="slidenum">
              <a:rPr lang="ar-SA" smtClean="0"/>
              <a:t>‹#›</a:t>
            </a:fld>
            <a:endParaRPr lang="ar-SA"/>
          </a:p>
        </p:txBody>
      </p:sp>
    </p:spTree>
    <p:extLst>
      <p:ext uri="{BB962C8B-B14F-4D97-AF65-F5344CB8AC3E}">
        <p14:creationId xmlns:p14="http://schemas.microsoft.com/office/powerpoint/2010/main" val="8919155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10/22/2023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10/22/2023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10/22/2023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10/22/2023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10/22/2023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4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Science atom molecule background | Science background, Gold wallpaper  background, Slide background">
            <a:extLst>
              <a:ext uri="{FF2B5EF4-FFF2-40B4-BE49-F238E27FC236}">
                <a16:creationId xmlns:a16="http://schemas.microsoft.com/office/drawing/2014/main" id="{8A8C3860-AE76-1829-B6F6-3369FA46B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2ACBF748-A56A-60EA-8D27-BE494B490F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76" y="215364"/>
            <a:ext cx="1896093" cy="9673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ولي الأمر">
            <a:extLst>
              <a:ext uri="{FF2B5EF4-FFF2-40B4-BE49-F238E27FC236}">
                <a16:creationId xmlns:a16="http://schemas.microsoft.com/office/drawing/2014/main" id="{6386477A-7DE9-65EC-C70D-BF114A68AF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7962" y="163438"/>
            <a:ext cx="2038663" cy="9673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2765E19-5281-F985-55A2-ABCCAEC97502}"/>
              </a:ext>
            </a:extLst>
          </p:cNvPr>
          <p:cNvSpPr/>
          <p:nvPr/>
        </p:nvSpPr>
        <p:spPr>
          <a:xfrm>
            <a:off x="3960795" y="233049"/>
            <a:ext cx="4783755" cy="88584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SA" sz="1600" dirty="0">
                <a:solidFill>
                  <a:srgbClr val="438BA7"/>
                </a:solidFill>
                <a:latin typeface="Hacen Casablanca" panose="02000000000000000000" pitchFamily="2" charset="-78"/>
                <a:cs typeface="HSN Sara" panose="00000700000000000000" pitchFamily="2" charset="-78"/>
              </a:rPr>
              <a:t>المملكة العربية السعودية</a:t>
            </a:r>
          </a:p>
          <a:p>
            <a:pPr algn="ctr"/>
            <a:r>
              <a:rPr lang="ar-SA" sz="1600" dirty="0">
                <a:solidFill>
                  <a:srgbClr val="438BA7"/>
                </a:solidFill>
                <a:latin typeface="Hacen Casablanca" panose="02000000000000000000" pitchFamily="2" charset="-78"/>
                <a:cs typeface="HSN Sara" panose="00000700000000000000" pitchFamily="2" charset="-78"/>
              </a:rPr>
              <a:t> وزارة التعليم</a:t>
            </a:r>
          </a:p>
          <a:p>
            <a:pPr algn="ctr"/>
            <a:r>
              <a:rPr lang="ar-SA" sz="2000" b="1" dirty="0">
                <a:solidFill>
                  <a:srgbClr val="438BA7"/>
                </a:solidFill>
                <a:latin typeface="Hacen Casablanca" panose="02000000000000000000" pitchFamily="2" charset="-78"/>
                <a:cs typeface="HSN Sara" panose="00000700000000000000" pitchFamily="2" charset="-78"/>
              </a:rPr>
              <a:t>مدرسة سعد بن الحارث المتوسطة بسيهات</a:t>
            </a:r>
          </a:p>
        </p:txBody>
      </p:sp>
      <p:sp>
        <p:nvSpPr>
          <p:cNvPr id="3" name="TextBox 2">
            <a:extLst>
              <a:ext uri="{FF2B5EF4-FFF2-40B4-BE49-F238E27FC236}">
                <a16:creationId xmlns:a16="http://schemas.microsoft.com/office/drawing/2014/main" id="{5CB0EEDA-197A-1C10-4447-BC3B834B0C1E}"/>
              </a:ext>
            </a:extLst>
          </p:cNvPr>
          <p:cNvSpPr txBox="1"/>
          <p:nvPr/>
        </p:nvSpPr>
        <p:spPr>
          <a:xfrm>
            <a:off x="-1" y="3200714"/>
            <a:ext cx="7921593" cy="877163"/>
          </a:xfrm>
          <a:prstGeom prst="rect">
            <a:avLst/>
          </a:prstGeom>
          <a:noFill/>
          <a:ln>
            <a:noFill/>
          </a:ln>
        </p:spPr>
        <p:txBody>
          <a:bodyPr wrap="square">
            <a:spAutoFit/>
            <a:scene3d>
              <a:camera prst="orthographicFront"/>
              <a:lightRig rig="threePt" dir="t"/>
            </a:scene3d>
            <a:sp3d extrusionH="57150">
              <a:bevelT w="38100" h="38100"/>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ar-SA" sz="4400" i="0" u="none" strike="noStrike" kern="1200" normalizeH="0" baseline="0" noProof="0" dirty="0">
                <a:solidFill>
                  <a:srgbClr val="438BA7"/>
                </a:solidFill>
                <a:uLnTx/>
                <a:uFillTx/>
                <a:latin typeface="Tajawal Black" panose="00000500000000000000" pitchFamily="2" charset="-78"/>
                <a:cs typeface="HSN Sara" panose="00000700000000000000" pitchFamily="2" charset="-78"/>
              </a:rPr>
              <a:t>الذرات و العناصر و الجدول الدوري</a:t>
            </a:r>
            <a:endParaRPr kumimoji="0" lang="ar-SA" sz="2800" i="0" u="none" strike="noStrike" kern="1200" normalizeH="0" baseline="0" noProof="0" dirty="0">
              <a:solidFill>
                <a:srgbClr val="438BA7"/>
              </a:solidFill>
              <a:uLnTx/>
              <a:uFillTx/>
              <a:latin typeface="Tajawal Black" panose="00000500000000000000" pitchFamily="2" charset="-78"/>
              <a:cs typeface="HSN Sara" panose="00000700000000000000" pitchFamily="2"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700" i="0" u="none" strike="noStrike" kern="1200" normalizeH="0" baseline="0" noProof="0" dirty="0">
              <a:solidFill>
                <a:schemeClr val="accent6">
                  <a:lumMod val="40000"/>
                  <a:lumOff val="60000"/>
                </a:schemeClr>
              </a:solidFill>
              <a:uLnTx/>
              <a:uFillTx/>
              <a:latin typeface="Tajawal Black" panose="00000500000000000000" pitchFamily="2" charset="-78"/>
              <a:cs typeface="Tajawal Black" panose="00000500000000000000" pitchFamily="2" charset="-78"/>
            </a:endParaRPr>
          </a:p>
        </p:txBody>
      </p:sp>
      <p:sp>
        <p:nvSpPr>
          <p:cNvPr id="4" name="Rectangle 3">
            <a:extLst>
              <a:ext uri="{FF2B5EF4-FFF2-40B4-BE49-F238E27FC236}">
                <a16:creationId xmlns:a16="http://schemas.microsoft.com/office/drawing/2014/main" id="{DA7867D2-1A57-A90C-B51B-48DAC0870717}"/>
              </a:ext>
            </a:extLst>
          </p:cNvPr>
          <p:cNvSpPr/>
          <p:nvPr/>
        </p:nvSpPr>
        <p:spPr>
          <a:xfrm>
            <a:off x="-74253" y="6457338"/>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إعداد معلم المادة : عبدالجليل هزاع</a:t>
            </a:r>
          </a:p>
        </p:txBody>
      </p:sp>
      <p:sp>
        <p:nvSpPr>
          <p:cNvPr id="5" name="TextBox 4">
            <a:extLst>
              <a:ext uri="{FF2B5EF4-FFF2-40B4-BE49-F238E27FC236}">
                <a16:creationId xmlns:a16="http://schemas.microsoft.com/office/drawing/2014/main" id="{DAE72434-965D-D0ED-AB71-B568A7F492D7}"/>
              </a:ext>
            </a:extLst>
          </p:cNvPr>
          <p:cNvSpPr txBox="1"/>
          <p:nvPr/>
        </p:nvSpPr>
        <p:spPr>
          <a:xfrm>
            <a:off x="1796303" y="2041123"/>
            <a:ext cx="3791041" cy="1215717"/>
          </a:xfrm>
          <a:prstGeom prst="rect">
            <a:avLst/>
          </a:prstGeom>
          <a:noFill/>
          <a:ln>
            <a:noFill/>
          </a:ln>
        </p:spPr>
        <p:txBody>
          <a:bodyPr wrap="square">
            <a:spAutoFit/>
            <a:scene3d>
              <a:camera prst="orthographicFront"/>
              <a:lightRig rig="threePt" dir="t"/>
            </a:scene3d>
            <a:sp3d extrusionH="57150">
              <a:bevelT w="38100" h="38100"/>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ar-SA" sz="6600" dirty="0">
                <a:solidFill>
                  <a:schemeClr val="accent6">
                    <a:lumMod val="40000"/>
                    <a:lumOff val="60000"/>
                  </a:schemeClr>
                </a:solidFill>
                <a:latin typeface="Tajawal Black" panose="00000500000000000000" pitchFamily="2" charset="-78"/>
                <a:cs typeface="HSN Sara" panose="00000700000000000000" pitchFamily="2" charset="-78"/>
              </a:rPr>
              <a:t>تدريبات</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700" i="0" u="none" strike="noStrike" kern="1200" normalizeH="0" baseline="0" noProof="0" dirty="0">
              <a:solidFill>
                <a:schemeClr val="bg1"/>
              </a:solidFill>
              <a:uLnTx/>
              <a:uFillTx/>
              <a:latin typeface="Tajawal Black" panose="00000500000000000000" pitchFamily="2" charset="-78"/>
              <a:cs typeface="Tajawal Black" panose="00000500000000000000" pitchFamily="2" charset="-78"/>
            </a:endParaRPr>
          </a:p>
        </p:txBody>
      </p:sp>
      <p:sp>
        <p:nvSpPr>
          <p:cNvPr id="2" name="Rectangle 1">
            <a:extLst>
              <a:ext uri="{FF2B5EF4-FFF2-40B4-BE49-F238E27FC236}">
                <a16:creationId xmlns:a16="http://schemas.microsoft.com/office/drawing/2014/main" id="{365C6FC1-592F-C552-272A-25EA6B7015BB}"/>
              </a:ext>
            </a:extLst>
          </p:cNvPr>
          <p:cNvSpPr/>
          <p:nvPr/>
        </p:nvSpPr>
        <p:spPr>
          <a:xfrm>
            <a:off x="497876" y="5514779"/>
            <a:ext cx="2363730" cy="350737"/>
          </a:xfrm>
          <a:prstGeom prst="rect">
            <a:avLst/>
          </a:prstGeom>
          <a:solidFill>
            <a:srgbClr val="438BA7"/>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SA" dirty="0">
                <a:solidFill>
                  <a:schemeClr val="bg1"/>
                </a:solidFill>
                <a:latin typeface="Hacen Casablanca" panose="02000000000000000000" pitchFamily="2" charset="-78"/>
                <a:cs typeface="Hacen Casablanca" panose="02000000000000000000" pitchFamily="2" charset="-78"/>
              </a:rPr>
              <a:t>علوم</a:t>
            </a:r>
            <a:endParaRPr lang="en-US" dirty="0">
              <a:solidFill>
                <a:schemeClr val="bg1"/>
              </a:solidFill>
              <a:latin typeface="Hacen Casablanca" panose="02000000000000000000" pitchFamily="2" charset="-78"/>
              <a:cs typeface="Hacen Casablanca" panose="02000000000000000000" pitchFamily="2" charset="-78"/>
            </a:endParaRPr>
          </a:p>
        </p:txBody>
      </p:sp>
      <p:sp>
        <p:nvSpPr>
          <p:cNvPr id="6" name="Rectangle 5">
            <a:extLst>
              <a:ext uri="{FF2B5EF4-FFF2-40B4-BE49-F238E27FC236}">
                <a16:creationId xmlns:a16="http://schemas.microsoft.com/office/drawing/2014/main" id="{56D60C74-A321-3EF7-8E0B-75D3AAC853AF}"/>
              </a:ext>
            </a:extLst>
          </p:cNvPr>
          <p:cNvSpPr/>
          <p:nvPr/>
        </p:nvSpPr>
        <p:spPr>
          <a:xfrm>
            <a:off x="497876" y="5933786"/>
            <a:ext cx="2366379" cy="353314"/>
          </a:xfrm>
          <a:prstGeom prst="rect">
            <a:avLst/>
          </a:prstGeom>
          <a:solidFill>
            <a:schemeClr val="bg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SA" dirty="0">
                <a:solidFill>
                  <a:srgbClr val="438BA7"/>
                </a:solidFill>
                <a:latin typeface="Hacen Casablanca" panose="02000000000000000000" pitchFamily="2" charset="-78"/>
                <a:cs typeface="Hacen Casablanca" panose="02000000000000000000" pitchFamily="2" charset="-78"/>
              </a:rPr>
              <a:t>الصف الأول المتوسط</a:t>
            </a:r>
            <a:endParaRPr lang="en-US" dirty="0">
              <a:solidFill>
                <a:srgbClr val="438BA7"/>
              </a:solidFill>
              <a:latin typeface="Hacen Casablanca" panose="02000000000000000000" pitchFamily="2" charset="-78"/>
              <a:cs typeface="Hacen Casablanca" panose="02000000000000000000" pitchFamily="2" charset="-78"/>
            </a:endParaRPr>
          </a:p>
        </p:txBody>
      </p:sp>
      <p:sp>
        <p:nvSpPr>
          <p:cNvPr id="7" name="Rectangle: Rounded Corners 6">
            <a:extLst>
              <a:ext uri="{FF2B5EF4-FFF2-40B4-BE49-F238E27FC236}">
                <a16:creationId xmlns:a16="http://schemas.microsoft.com/office/drawing/2014/main" id="{3DC61158-789C-94FB-7FD4-99FA8CAC834F}"/>
              </a:ext>
            </a:extLst>
          </p:cNvPr>
          <p:cNvSpPr/>
          <p:nvPr/>
        </p:nvSpPr>
        <p:spPr>
          <a:xfrm>
            <a:off x="426096" y="5460659"/>
            <a:ext cx="2518260" cy="921183"/>
          </a:xfrm>
          <a:prstGeom prst="roundRect">
            <a:avLst>
              <a:gd name="adj" fmla="val 6532"/>
            </a:avLst>
          </a:prstGeom>
          <a:noFill/>
          <a:ln>
            <a:solidFill>
              <a:srgbClr val="43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1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7587F-822E-5D97-AB15-35A13A9AA5AA}"/>
              </a:ext>
            </a:extLst>
          </p:cNvPr>
          <p:cNvPicPr>
            <a:picLocks noChangeAspect="1"/>
          </p:cNvPicPr>
          <p:nvPr/>
        </p:nvPicPr>
        <p:blipFill>
          <a:blip r:embed="rId2"/>
          <a:stretch>
            <a:fillRect/>
          </a:stretch>
        </p:blipFill>
        <p:spPr>
          <a:xfrm>
            <a:off x="5689168" y="899611"/>
            <a:ext cx="6428522" cy="1315688"/>
          </a:xfrm>
          <a:prstGeom prst="rect">
            <a:avLst/>
          </a:prstGeom>
        </p:spPr>
      </p:pic>
      <p:pic>
        <p:nvPicPr>
          <p:cNvPr id="5128" name="Picture 8" descr="صوديوم PNG الصور | ناقل و PSD الملفات | تحميل مجاني على Pngtree">
            <a:extLst>
              <a:ext uri="{FF2B5EF4-FFF2-40B4-BE49-F238E27FC236}">
                <a16:creationId xmlns:a16="http://schemas.microsoft.com/office/drawing/2014/main" id="{65E8916E-34C6-9FAB-9F39-A0B82CD69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649" y="2155764"/>
            <a:ext cx="2128702" cy="217190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4">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125</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4">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التفكير الناقد</a:t>
            </a:r>
          </a:p>
        </p:txBody>
      </p:sp>
      <p:pic>
        <p:nvPicPr>
          <p:cNvPr id="5122" name="Picture 2" descr="ما هو عنصر الكربون ؟ تعريف واستخدامات">
            <a:extLst>
              <a:ext uri="{FF2B5EF4-FFF2-40B4-BE49-F238E27FC236}">
                <a16:creationId xmlns:a16="http://schemas.microsoft.com/office/drawing/2014/main" id="{28D2B15B-74B9-8A40-5122-F37401012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7100" y="2359357"/>
            <a:ext cx="1826194" cy="18384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966 النيكل الصور والصور وصور الخلفية للتنزيل المجاني">
            <a:extLst>
              <a:ext uri="{FF2B5EF4-FFF2-40B4-BE49-F238E27FC236}">
                <a16:creationId xmlns:a16="http://schemas.microsoft.com/office/drawing/2014/main" id="{56C4CB14-3D3F-BDBC-9378-483B226AFF7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81" t="9454" r="9779" b="11371"/>
          <a:stretch/>
        </p:blipFill>
        <p:spPr bwMode="auto">
          <a:xfrm>
            <a:off x="1482221" y="2359357"/>
            <a:ext cx="1826194" cy="18597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A43198E-F3C0-9701-B35D-054766311919}"/>
              </a:ext>
            </a:extLst>
          </p:cNvPr>
          <p:cNvSpPr/>
          <p:nvPr/>
        </p:nvSpPr>
        <p:spPr>
          <a:xfrm>
            <a:off x="8668500" y="4210102"/>
            <a:ext cx="2390737" cy="2000548"/>
          </a:xfrm>
          <a:prstGeom prst="rect">
            <a:avLst/>
          </a:prstGeom>
          <a:noFill/>
        </p:spPr>
        <p:txBody>
          <a:bodyPr wrap="square">
            <a:spAutoFit/>
          </a:bodyPr>
          <a:lstStyle/>
          <a:p>
            <a:pPr lvl="0" algn="ctr"/>
            <a:r>
              <a:rPr lang="ar-SA" sz="3200" dirty="0">
                <a:solidFill>
                  <a:srgbClr val="523D78"/>
                </a:solidFill>
                <a:latin typeface="Arabic Typesetting" panose="03020402040406030203" pitchFamily="66" charset="-78"/>
                <a:cs typeface="AlHurraTxtreg" panose="00000400000000000000" pitchFamily="2" charset="-78"/>
              </a:rPr>
              <a:t>العدد الذري للكربون </a:t>
            </a:r>
          </a:p>
          <a:p>
            <a:pPr lvl="0" algn="ctr"/>
            <a:r>
              <a:rPr lang="ar-SA" sz="6000" dirty="0">
                <a:solidFill>
                  <a:srgbClr val="523D78"/>
                </a:solidFill>
                <a:latin typeface="Arabic Typesetting" panose="03020402040406030203" pitchFamily="66" charset="-78"/>
                <a:cs typeface="AlHurraTxtreg" panose="00000400000000000000" pitchFamily="2" charset="-78"/>
              </a:rPr>
              <a:t>6</a:t>
            </a:r>
          </a:p>
        </p:txBody>
      </p:sp>
      <p:sp>
        <p:nvSpPr>
          <p:cNvPr id="12" name="Rectangle 11">
            <a:extLst>
              <a:ext uri="{FF2B5EF4-FFF2-40B4-BE49-F238E27FC236}">
                <a16:creationId xmlns:a16="http://schemas.microsoft.com/office/drawing/2014/main" id="{638E499E-6112-59C2-258F-B545E20D7B5E}"/>
              </a:ext>
            </a:extLst>
          </p:cNvPr>
          <p:cNvSpPr/>
          <p:nvPr/>
        </p:nvSpPr>
        <p:spPr>
          <a:xfrm>
            <a:off x="4900631" y="4310222"/>
            <a:ext cx="2390737" cy="2000548"/>
          </a:xfrm>
          <a:prstGeom prst="rect">
            <a:avLst/>
          </a:prstGeom>
          <a:noFill/>
        </p:spPr>
        <p:txBody>
          <a:bodyPr wrap="square">
            <a:spAutoFit/>
          </a:bodyPr>
          <a:lstStyle/>
          <a:p>
            <a:pPr lvl="0" algn="ctr"/>
            <a:r>
              <a:rPr lang="ar-SA" sz="3200" dirty="0">
                <a:solidFill>
                  <a:srgbClr val="F9ADB1"/>
                </a:solidFill>
                <a:latin typeface="Arabic Typesetting" panose="03020402040406030203" pitchFamily="66" charset="-78"/>
                <a:cs typeface="AlHurraTxtreg" panose="00000400000000000000" pitchFamily="2" charset="-78"/>
              </a:rPr>
              <a:t>العدد الذري للصوديوم </a:t>
            </a:r>
          </a:p>
          <a:p>
            <a:pPr lvl="0" algn="ctr"/>
            <a:r>
              <a:rPr lang="ar-SA" sz="6000" dirty="0">
                <a:solidFill>
                  <a:srgbClr val="F9ADB1"/>
                </a:solidFill>
                <a:latin typeface="Arabic Typesetting" panose="03020402040406030203" pitchFamily="66" charset="-78"/>
                <a:cs typeface="AlHurraTxtreg" panose="00000400000000000000" pitchFamily="2" charset="-78"/>
              </a:rPr>
              <a:t>11</a:t>
            </a:r>
          </a:p>
        </p:txBody>
      </p:sp>
      <p:sp>
        <p:nvSpPr>
          <p:cNvPr id="14" name="Rectangle 13">
            <a:extLst>
              <a:ext uri="{FF2B5EF4-FFF2-40B4-BE49-F238E27FC236}">
                <a16:creationId xmlns:a16="http://schemas.microsoft.com/office/drawing/2014/main" id="{2198C7F8-1C31-784D-8ED0-7573CC571C46}"/>
              </a:ext>
            </a:extLst>
          </p:cNvPr>
          <p:cNvSpPr/>
          <p:nvPr/>
        </p:nvSpPr>
        <p:spPr>
          <a:xfrm>
            <a:off x="1132762" y="4283127"/>
            <a:ext cx="2390737" cy="2000548"/>
          </a:xfrm>
          <a:prstGeom prst="rect">
            <a:avLst/>
          </a:prstGeom>
          <a:noFill/>
        </p:spPr>
        <p:txBody>
          <a:bodyPr wrap="square">
            <a:spAutoFit/>
          </a:bodyPr>
          <a:lstStyle/>
          <a:p>
            <a:pPr lvl="0" algn="ctr"/>
            <a:r>
              <a:rPr lang="ar-SA" sz="3200" dirty="0">
                <a:solidFill>
                  <a:srgbClr val="717365"/>
                </a:solidFill>
                <a:latin typeface="Arabic Typesetting" panose="03020402040406030203" pitchFamily="66" charset="-78"/>
                <a:cs typeface="AlHurraTxtreg" panose="00000400000000000000" pitchFamily="2" charset="-78"/>
              </a:rPr>
              <a:t>العدد الذري للنيكل </a:t>
            </a:r>
          </a:p>
          <a:p>
            <a:pPr lvl="0" algn="ctr"/>
            <a:r>
              <a:rPr lang="ar-SA" sz="6000" dirty="0">
                <a:solidFill>
                  <a:srgbClr val="717365"/>
                </a:solidFill>
                <a:latin typeface="Arabic Typesetting" panose="03020402040406030203" pitchFamily="66" charset="-78"/>
                <a:cs typeface="AlHurraTxtreg" panose="00000400000000000000" pitchFamily="2" charset="-78"/>
              </a:rPr>
              <a:t>28</a:t>
            </a:r>
          </a:p>
        </p:txBody>
      </p:sp>
      <p:sp>
        <p:nvSpPr>
          <p:cNvPr id="15" name="Rectangle 14">
            <a:extLst>
              <a:ext uri="{FF2B5EF4-FFF2-40B4-BE49-F238E27FC236}">
                <a16:creationId xmlns:a16="http://schemas.microsoft.com/office/drawing/2014/main" id="{86F5D57E-8CF3-88B6-C980-A7B4CEFFDD39}"/>
              </a:ext>
            </a:extLst>
          </p:cNvPr>
          <p:cNvSpPr/>
          <p:nvPr/>
        </p:nvSpPr>
        <p:spPr>
          <a:xfrm>
            <a:off x="0" y="1145066"/>
            <a:ext cx="5440763" cy="584775"/>
          </a:xfrm>
          <a:prstGeom prst="rect">
            <a:avLst/>
          </a:prstGeom>
          <a:solidFill>
            <a:schemeClr val="bg1">
              <a:lumMod val="85000"/>
            </a:schemeClr>
          </a:solidFill>
        </p:spPr>
        <p:txBody>
          <a:bodyPr wrap="square">
            <a:spAutoFit/>
          </a:bodyPr>
          <a:lstStyle/>
          <a:p>
            <a:pPr lvl="0"/>
            <a:r>
              <a:rPr lang="ar-SA" sz="3200" dirty="0">
                <a:solidFill>
                  <a:srgbClr val="FF0000"/>
                </a:solidFill>
                <a:latin typeface="Arabic Typesetting" panose="03020402040406030203" pitchFamily="66" charset="-78"/>
                <a:cs typeface="AlHurraTxtreg" panose="00000400000000000000" pitchFamily="2" charset="-78"/>
              </a:rPr>
              <a:t>بالرجوع للجدول الدوري صفحة 144  </a:t>
            </a:r>
          </a:p>
        </p:txBody>
      </p:sp>
    </p:spTree>
    <p:extLst>
      <p:ext uri="{BB962C8B-B14F-4D97-AF65-F5344CB8AC3E}">
        <p14:creationId xmlns:p14="http://schemas.microsoft.com/office/powerpoint/2010/main" val="236760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1000"/>
                                        <p:tgtEl>
                                          <p:spTgt spid="51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barn(inVertical)">
                                      <p:cBhvr>
                                        <p:cTn id="20" dur="1000"/>
                                        <p:tgtEl>
                                          <p:spTgt spid="512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barn(inVertical)">
                                      <p:cBhvr>
                                        <p:cTn id="28" dur="1000"/>
                                        <p:tgtEl>
                                          <p:spTgt spid="51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معلومات عن عنصر النيتروجين">
            <a:extLst>
              <a:ext uri="{FF2B5EF4-FFF2-40B4-BE49-F238E27FC236}">
                <a16:creationId xmlns:a16="http://schemas.microsoft.com/office/drawing/2014/main" id="{D78EFC7D-9B1C-41F9-CD3F-BCCCAF8B5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038" y="2676209"/>
            <a:ext cx="5580962" cy="41817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125</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التفكير الناقد</a:t>
            </a:r>
          </a:p>
        </p:txBody>
      </p:sp>
      <p:sp>
        <p:nvSpPr>
          <p:cNvPr id="11" name="Rectangle 10">
            <a:extLst>
              <a:ext uri="{FF2B5EF4-FFF2-40B4-BE49-F238E27FC236}">
                <a16:creationId xmlns:a16="http://schemas.microsoft.com/office/drawing/2014/main" id="{DA43198E-F3C0-9701-B35D-054766311919}"/>
              </a:ext>
            </a:extLst>
          </p:cNvPr>
          <p:cNvSpPr/>
          <p:nvPr/>
        </p:nvSpPr>
        <p:spPr>
          <a:xfrm>
            <a:off x="7221771" y="2002096"/>
            <a:ext cx="3282215" cy="923330"/>
          </a:xfrm>
          <a:prstGeom prst="rect">
            <a:avLst/>
          </a:prstGeom>
          <a:noFill/>
        </p:spPr>
        <p:txBody>
          <a:bodyPr wrap="square">
            <a:spAutoFit/>
          </a:bodyPr>
          <a:lstStyle/>
          <a:p>
            <a:pPr lvl="0" algn="ctr"/>
            <a:r>
              <a:rPr lang="ar-SA" sz="5400" dirty="0">
                <a:solidFill>
                  <a:srgbClr val="523D78"/>
                </a:solidFill>
                <a:latin typeface="Arabic Typesetting" panose="03020402040406030203" pitchFamily="66" charset="-78"/>
                <a:cs typeface="AlHurraTxtreg" panose="00000400000000000000" pitchFamily="2" charset="-78"/>
              </a:rPr>
              <a:t>النيتروجين</a:t>
            </a:r>
          </a:p>
        </p:txBody>
      </p:sp>
      <p:sp>
        <p:nvSpPr>
          <p:cNvPr id="15" name="Rectangle 14">
            <a:extLst>
              <a:ext uri="{FF2B5EF4-FFF2-40B4-BE49-F238E27FC236}">
                <a16:creationId xmlns:a16="http://schemas.microsoft.com/office/drawing/2014/main" id="{86F5D57E-8CF3-88B6-C980-A7B4CEFFDD39}"/>
              </a:ext>
            </a:extLst>
          </p:cNvPr>
          <p:cNvSpPr/>
          <p:nvPr/>
        </p:nvSpPr>
        <p:spPr>
          <a:xfrm>
            <a:off x="0" y="1145066"/>
            <a:ext cx="5440763" cy="584775"/>
          </a:xfrm>
          <a:prstGeom prst="rect">
            <a:avLst/>
          </a:prstGeom>
          <a:solidFill>
            <a:schemeClr val="bg1">
              <a:lumMod val="85000"/>
            </a:schemeClr>
          </a:solidFill>
        </p:spPr>
        <p:txBody>
          <a:bodyPr wrap="square">
            <a:spAutoFit/>
          </a:bodyPr>
          <a:lstStyle/>
          <a:p>
            <a:pPr lvl="0"/>
            <a:r>
              <a:rPr lang="ar-SA" sz="3200" dirty="0">
                <a:solidFill>
                  <a:srgbClr val="FF0000"/>
                </a:solidFill>
                <a:latin typeface="Arabic Typesetting" panose="03020402040406030203" pitchFamily="66" charset="-78"/>
                <a:cs typeface="AlHurraTxtreg" panose="00000400000000000000" pitchFamily="2" charset="-78"/>
              </a:rPr>
              <a:t>بالرجوع للجدول الدوري صفحة 144  </a:t>
            </a:r>
          </a:p>
        </p:txBody>
      </p:sp>
      <p:pic>
        <p:nvPicPr>
          <p:cNvPr id="4" name="Picture 3">
            <a:extLst>
              <a:ext uri="{FF2B5EF4-FFF2-40B4-BE49-F238E27FC236}">
                <a16:creationId xmlns:a16="http://schemas.microsoft.com/office/drawing/2014/main" id="{32162724-2525-8DFF-F58F-B97934EA07C1}"/>
              </a:ext>
            </a:extLst>
          </p:cNvPr>
          <p:cNvPicPr>
            <a:picLocks noChangeAspect="1"/>
          </p:cNvPicPr>
          <p:nvPr/>
        </p:nvPicPr>
        <p:blipFill>
          <a:blip r:embed="rId4"/>
          <a:stretch>
            <a:fillRect/>
          </a:stretch>
        </p:blipFill>
        <p:spPr>
          <a:xfrm>
            <a:off x="5768850" y="1033788"/>
            <a:ext cx="6188059" cy="967272"/>
          </a:xfrm>
          <a:prstGeom prst="rect">
            <a:avLst/>
          </a:prstGeom>
        </p:spPr>
      </p:pic>
      <p:pic>
        <p:nvPicPr>
          <p:cNvPr id="9" name="Picture 8">
            <a:extLst>
              <a:ext uri="{FF2B5EF4-FFF2-40B4-BE49-F238E27FC236}">
                <a16:creationId xmlns:a16="http://schemas.microsoft.com/office/drawing/2014/main" id="{E4C2706B-6DB2-2FDF-F761-0B35855CDDDF}"/>
              </a:ext>
            </a:extLst>
          </p:cNvPr>
          <p:cNvPicPr>
            <a:picLocks noChangeAspect="1"/>
          </p:cNvPicPr>
          <p:nvPr/>
        </p:nvPicPr>
        <p:blipFill>
          <a:blip r:embed="rId5"/>
          <a:stretch>
            <a:fillRect/>
          </a:stretch>
        </p:blipFill>
        <p:spPr>
          <a:xfrm>
            <a:off x="2773736" y="1975296"/>
            <a:ext cx="2661886" cy="3939591"/>
          </a:xfrm>
          <a:prstGeom prst="rect">
            <a:avLst/>
          </a:prstGeom>
        </p:spPr>
      </p:pic>
      <p:sp>
        <p:nvSpPr>
          <p:cNvPr id="13" name="Rectangle 12">
            <a:extLst>
              <a:ext uri="{FF2B5EF4-FFF2-40B4-BE49-F238E27FC236}">
                <a16:creationId xmlns:a16="http://schemas.microsoft.com/office/drawing/2014/main" id="{2B3D66D3-C7CF-DC1D-2765-AA5F70D79055}"/>
              </a:ext>
            </a:extLst>
          </p:cNvPr>
          <p:cNvSpPr/>
          <p:nvPr/>
        </p:nvSpPr>
        <p:spPr>
          <a:xfrm>
            <a:off x="63574" y="2676209"/>
            <a:ext cx="2661886" cy="1446550"/>
          </a:xfrm>
          <a:prstGeom prst="rect">
            <a:avLst/>
          </a:prstGeom>
          <a:noFill/>
        </p:spPr>
        <p:txBody>
          <a:bodyPr wrap="square">
            <a:spAutoFit/>
          </a:bodyPr>
          <a:lstStyle/>
          <a:p>
            <a:pPr lvl="0" algn="ctr"/>
            <a:r>
              <a:rPr lang="ar-SA" sz="4400" dirty="0">
                <a:solidFill>
                  <a:srgbClr val="523D78"/>
                </a:solidFill>
                <a:latin typeface="Arabic Typesetting" panose="03020402040406030203" pitchFamily="66" charset="-78"/>
                <a:cs typeface="AlHurraTxtreg" panose="00000400000000000000" pitchFamily="2" charset="-78"/>
              </a:rPr>
              <a:t>الربط مع علم الأرض</a:t>
            </a:r>
          </a:p>
        </p:txBody>
      </p:sp>
      <p:sp>
        <p:nvSpPr>
          <p:cNvPr id="16" name="Rectangle 15">
            <a:extLst>
              <a:ext uri="{FF2B5EF4-FFF2-40B4-BE49-F238E27FC236}">
                <a16:creationId xmlns:a16="http://schemas.microsoft.com/office/drawing/2014/main" id="{96CD6DFD-9301-C98A-DCFC-44B8894A8B0D}"/>
              </a:ext>
            </a:extLst>
          </p:cNvPr>
          <p:cNvSpPr/>
          <p:nvPr/>
        </p:nvSpPr>
        <p:spPr>
          <a:xfrm>
            <a:off x="63574" y="5345109"/>
            <a:ext cx="2661886" cy="584775"/>
          </a:xfrm>
          <a:prstGeom prst="rect">
            <a:avLst/>
          </a:prstGeom>
          <a:solidFill>
            <a:srgbClr val="F2F1EF"/>
          </a:solidFill>
        </p:spPr>
        <p:txBody>
          <a:bodyPr wrap="square">
            <a:spAutoFit/>
          </a:bodyPr>
          <a:lstStyle/>
          <a:p>
            <a:pPr lvl="0" algn="ctr"/>
            <a:r>
              <a:rPr lang="ar-SA" sz="3200" dirty="0">
                <a:solidFill>
                  <a:srgbClr val="523D78"/>
                </a:solidFill>
                <a:latin typeface="Arabic Typesetting" panose="03020402040406030203" pitchFamily="66" charset="-78"/>
                <a:cs typeface="AlHurraTxtreg" panose="00000400000000000000" pitchFamily="2" charset="-78"/>
              </a:rPr>
              <a:t>مكونات الهواء</a:t>
            </a:r>
          </a:p>
        </p:txBody>
      </p:sp>
    </p:spTree>
    <p:extLst>
      <p:ext uri="{BB962C8B-B14F-4D97-AF65-F5344CB8AC3E}">
        <p14:creationId xmlns:p14="http://schemas.microsoft.com/office/powerpoint/2010/main" val="36204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3"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125</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التفكير الناقد</a:t>
            </a:r>
          </a:p>
        </p:txBody>
      </p:sp>
      <p:pic>
        <p:nvPicPr>
          <p:cNvPr id="3" name="Picture 2">
            <a:extLst>
              <a:ext uri="{FF2B5EF4-FFF2-40B4-BE49-F238E27FC236}">
                <a16:creationId xmlns:a16="http://schemas.microsoft.com/office/drawing/2014/main" id="{E9CE5766-1A60-1D2D-6BC6-6CFEEFABBAAC}"/>
              </a:ext>
            </a:extLst>
          </p:cNvPr>
          <p:cNvPicPr>
            <a:picLocks noChangeAspect="1"/>
          </p:cNvPicPr>
          <p:nvPr/>
        </p:nvPicPr>
        <p:blipFill rotWithShape="1">
          <a:blip r:embed="rId3"/>
          <a:srcRect t="194" b="66087"/>
          <a:stretch/>
        </p:blipFill>
        <p:spPr>
          <a:xfrm>
            <a:off x="5449135" y="984016"/>
            <a:ext cx="6654882" cy="1198776"/>
          </a:xfrm>
          <a:prstGeom prst="rect">
            <a:avLst/>
          </a:prstGeom>
        </p:spPr>
      </p:pic>
      <p:sp>
        <p:nvSpPr>
          <p:cNvPr id="12" name="Rectangle 11">
            <a:extLst>
              <a:ext uri="{FF2B5EF4-FFF2-40B4-BE49-F238E27FC236}">
                <a16:creationId xmlns:a16="http://schemas.microsoft.com/office/drawing/2014/main" id="{AB975659-3A8A-B945-9E59-F1853C60EEB9}"/>
              </a:ext>
            </a:extLst>
          </p:cNvPr>
          <p:cNvSpPr/>
          <p:nvPr/>
        </p:nvSpPr>
        <p:spPr>
          <a:xfrm>
            <a:off x="6987319" y="4415146"/>
            <a:ext cx="3519340" cy="1569660"/>
          </a:xfrm>
          <a:prstGeom prst="rect">
            <a:avLst/>
          </a:prstGeom>
          <a:noFill/>
        </p:spPr>
        <p:txBody>
          <a:bodyPr wrap="square">
            <a:spAutoFit/>
          </a:bodyPr>
          <a:lstStyle/>
          <a:p>
            <a:pPr lvl="0" algn="ctr"/>
            <a:r>
              <a:rPr lang="ar-SA" sz="3200" dirty="0">
                <a:solidFill>
                  <a:srgbClr val="523D78"/>
                </a:solidFill>
                <a:latin typeface="Arabic Typesetting" panose="03020402040406030203" pitchFamily="66" charset="-78"/>
                <a:cs typeface="AlHurraTxtreg" panose="00000400000000000000" pitchFamily="2" charset="-78"/>
              </a:rPr>
              <a:t>لأن </a:t>
            </a:r>
            <a:r>
              <a:rPr lang="ar-SA" sz="3200" dirty="0">
                <a:solidFill>
                  <a:srgbClr val="FF0000"/>
                </a:solidFill>
                <a:latin typeface="Arabic Typesetting" panose="03020402040406030203" pitchFamily="66" charset="-78"/>
                <a:cs typeface="AlHurraTxtreg" panose="00000400000000000000" pitchFamily="2" charset="-78"/>
              </a:rPr>
              <a:t>الذرة الأولى </a:t>
            </a:r>
            <a:r>
              <a:rPr lang="ar-SA" sz="3200" dirty="0">
                <a:solidFill>
                  <a:srgbClr val="523D78"/>
                </a:solidFill>
                <a:latin typeface="Arabic Typesetting" panose="03020402040406030203" pitchFamily="66" charset="-78"/>
                <a:cs typeface="AlHurraTxtreg" panose="00000400000000000000" pitchFamily="2" charset="-78"/>
              </a:rPr>
              <a:t>تحتوي على </a:t>
            </a:r>
            <a:r>
              <a:rPr lang="ar-SA" sz="3200" dirty="0">
                <a:solidFill>
                  <a:srgbClr val="EF5F24"/>
                </a:solidFill>
                <a:latin typeface="Arabic Typesetting" panose="03020402040406030203" pitchFamily="66" charset="-78"/>
                <a:cs typeface="AlHurraTxtreg" panose="00000400000000000000" pitchFamily="2" charset="-78"/>
              </a:rPr>
              <a:t>6 بروتونات </a:t>
            </a:r>
            <a:r>
              <a:rPr lang="ar-SA" sz="3200" dirty="0">
                <a:solidFill>
                  <a:srgbClr val="523D78"/>
                </a:solidFill>
                <a:latin typeface="Arabic Typesetting" panose="03020402040406030203" pitchFamily="66" charset="-78"/>
                <a:cs typeface="AlHurraTxtreg" panose="00000400000000000000" pitchFamily="2" charset="-78"/>
              </a:rPr>
              <a:t>و</a:t>
            </a:r>
          </a:p>
          <a:p>
            <a:pPr lvl="0" algn="ctr"/>
            <a:r>
              <a:rPr lang="ar-SA" sz="3200" dirty="0">
                <a:solidFill>
                  <a:srgbClr val="523D78"/>
                </a:solidFill>
                <a:latin typeface="Arabic Typesetting" panose="03020402040406030203" pitchFamily="66" charset="-78"/>
                <a:cs typeface="AlHurraTxtreg" panose="00000400000000000000" pitchFamily="2" charset="-78"/>
              </a:rPr>
              <a:t> </a:t>
            </a:r>
            <a:r>
              <a:rPr lang="ar-SA" sz="3200" dirty="0">
                <a:solidFill>
                  <a:srgbClr val="0070C0"/>
                </a:solidFill>
                <a:latin typeface="Arabic Typesetting" panose="03020402040406030203" pitchFamily="66" charset="-78"/>
                <a:cs typeface="AlHurraTxtreg" panose="00000400000000000000" pitchFamily="2" charset="-78"/>
              </a:rPr>
              <a:t>8 نيوترونات </a:t>
            </a:r>
          </a:p>
        </p:txBody>
      </p:sp>
      <p:pic>
        <p:nvPicPr>
          <p:cNvPr id="14" name="Picture 13">
            <a:extLst>
              <a:ext uri="{FF2B5EF4-FFF2-40B4-BE49-F238E27FC236}">
                <a16:creationId xmlns:a16="http://schemas.microsoft.com/office/drawing/2014/main" id="{AAC47245-E2A5-58FC-45A1-3F791A6951A4}"/>
              </a:ext>
            </a:extLst>
          </p:cNvPr>
          <p:cNvPicPr>
            <a:picLocks noChangeAspect="1"/>
          </p:cNvPicPr>
          <p:nvPr/>
        </p:nvPicPr>
        <p:blipFill rotWithShape="1">
          <a:blip r:embed="rId3"/>
          <a:srcRect l="16796" t="49743" r="20364" b="4690"/>
          <a:stretch/>
        </p:blipFill>
        <p:spPr>
          <a:xfrm>
            <a:off x="3746904" y="2133208"/>
            <a:ext cx="4698191" cy="1726049"/>
          </a:xfrm>
          <a:prstGeom prst="roundRect">
            <a:avLst>
              <a:gd name="adj" fmla="val 18413"/>
            </a:avLst>
          </a:prstGeom>
          <a:ln>
            <a:solidFill>
              <a:schemeClr val="accent5">
                <a:lumMod val="75000"/>
              </a:schemeClr>
            </a:solidFill>
          </a:ln>
        </p:spPr>
      </p:pic>
      <p:sp>
        <p:nvSpPr>
          <p:cNvPr id="21" name="TextBox 20">
            <a:extLst>
              <a:ext uri="{FF2B5EF4-FFF2-40B4-BE49-F238E27FC236}">
                <a16:creationId xmlns:a16="http://schemas.microsoft.com/office/drawing/2014/main" id="{2C31BD27-A203-F92E-D650-ABC292ADA860}"/>
              </a:ext>
            </a:extLst>
          </p:cNvPr>
          <p:cNvSpPr txBox="1"/>
          <p:nvPr/>
        </p:nvSpPr>
        <p:spPr>
          <a:xfrm>
            <a:off x="6624747" y="3906369"/>
            <a:ext cx="1442301" cy="461665"/>
          </a:xfrm>
          <a:prstGeom prst="rect">
            <a:avLst/>
          </a:prstGeom>
          <a:noFill/>
        </p:spPr>
        <p:txBody>
          <a:bodyPr wrap="square">
            <a:spAutoFit/>
          </a:bodyPr>
          <a:lstStyle/>
          <a:p>
            <a:r>
              <a:rPr lang="ar-SA" sz="2400" dirty="0">
                <a:solidFill>
                  <a:srgbClr val="FF0000"/>
                </a:solidFill>
                <a:latin typeface="Arabic Typesetting" panose="03020402040406030203" pitchFamily="66" charset="-78"/>
                <a:cs typeface="AlHurraTxtreg" panose="00000400000000000000" pitchFamily="2" charset="-78"/>
              </a:rPr>
              <a:t>الذرة الأولى </a:t>
            </a:r>
            <a:endParaRPr lang="en-US" sz="2400" dirty="0">
              <a:solidFill>
                <a:srgbClr val="FF0000"/>
              </a:solidFill>
            </a:endParaRPr>
          </a:p>
        </p:txBody>
      </p:sp>
      <p:sp>
        <p:nvSpPr>
          <p:cNvPr id="22" name="TextBox 21">
            <a:extLst>
              <a:ext uri="{FF2B5EF4-FFF2-40B4-BE49-F238E27FC236}">
                <a16:creationId xmlns:a16="http://schemas.microsoft.com/office/drawing/2014/main" id="{CBB0B8B8-F7CD-DFDF-6E41-3EB12E4374CE}"/>
              </a:ext>
            </a:extLst>
          </p:cNvPr>
          <p:cNvSpPr txBox="1"/>
          <p:nvPr/>
        </p:nvSpPr>
        <p:spPr>
          <a:xfrm>
            <a:off x="3961224" y="3906369"/>
            <a:ext cx="1743566" cy="461665"/>
          </a:xfrm>
          <a:prstGeom prst="rect">
            <a:avLst/>
          </a:prstGeom>
          <a:noFill/>
        </p:spPr>
        <p:txBody>
          <a:bodyPr wrap="square">
            <a:spAutoFit/>
          </a:bodyPr>
          <a:lstStyle/>
          <a:p>
            <a:pPr algn="ctr"/>
            <a:r>
              <a:rPr lang="ar-SA" sz="2400" dirty="0">
                <a:solidFill>
                  <a:srgbClr val="FF0000"/>
                </a:solidFill>
                <a:latin typeface="Arabic Typesetting" panose="03020402040406030203" pitchFamily="66" charset="-78"/>
                <a:cs typeface="AlHurraTxtreg" panose="00000400000000000000" pitchFamily="2" charset="-78"/>
              </a:rPr>
              <a:t>الذرة الثانية </a:t>
            </a:r>
            <a:endParaRPr lang="en-US" sz="2400" dirty="0">
              <a:solidFill>
                <a:srgbClr val="FF0000"/>
              </a:solidFill>
            </a:endParaRPr>
          </a:p>
        </p:txBody>
      </p:sp>
      <p:sp>
        <p:nvSpPr>
          <p:cNvPr id="25" name="TextBox 24">
            <a:extLst>
              <a:ext uri="{FF2B5EF4-FFF2-40B4-BE49-F238E27FC236}">
                <a16:creationId xmlns:a16="http://schemas.microsoft.com/office/drawing/2014/main" id="{46650BB1-376A-878B-DD98-9E987A53A4A2}"/>
              </a:ext>
            </a:extLst>
          </p:cNvPr>
          <p:cNvSpPr txBox="1"/>
          <p:nvPr/>
        </p:nvSpPr>
        <p:spPr>
          <a:xfrm>
            <a:off x="8743004" y="2254274"/>
            <a:ext cx="3282215" cy="923330"/>
          </a:xfrm>
          <a:prstGeom prst="rect">
            <a:avLst/>
          </a:prstGeom>
          <a:noFill/>
        </p:spPr>
        <p:txBody>
          <a:bodyPr wrap="square">
            <a:spAutoFit/>
          </a:bodyPr>
          <a:lstStyle/>
          <a:p>
            <a:r>
              <a:rPr lang="ar-SA" sz="5400" dirty="0">
                <a:solidFill>
                  <a:srgbClr val="523D78"/>
                </a:solidFill>
                <a:latin typeface="Arabic Typesetting" panose="03020402040406030203" pitchFamily="66" charset="-78"/>
                <a:cs typeface="AlHurraTxtreg" panose="00000400000000000000" pitchFamily="2" charset="-78"/>
              </a:rPr>
              <a:t>نعم نظيران</a:t>
            </a:r>
            <a:endParaRPr lang="en-US" sz="5400" dirty="0"/>
          </a:p>
        </p:txBody>
      </p:sp>
      <p:sp>
        <p:nvSpPr>
          <p:cNvPr id="28" name="Rectangle 27">
            <a:extLst>
              <a:ext uri="{FF2B5EF4-FFF2-40B4-BE49-F238E27FC236}">
                <a16:creationId xmlns:a16="http://schemas.microsoft.com/office/drawing/2014/main" id="{F7D38A2A-7227-C344-0074-E5985EF4F3C1}"/>
              </a:ext>
            </a:extLst>
          </p:cNvPr>
          <p:cNvSpPr/>
          <p:nvPr/>
        </p:nvSpPr>
        <p:spPr>
          <a:xfrm>
            <a:off x="1859375" y="4415146"/>
            <a:ext cx="4053968" cy="2062103"/>
          </a:xfrm>
          <a:prstGeom prst="rect">
            <a:avLst/>
          </a:prstGeom>
          <a:noFill/>
        </p:spPr>
        <p:txBody>
          <a:bodyPr wrap="square">
            <a:spAutoFit/>
          </a:bodyPr>
          <a:lstStyle/>
          <a:p>
            <a:pPr lvl="0" algn="ctr"/>
            <a:r>
              <a:rPr lang="ar-SA" sz="3200" dirty="0">
                <a:solidFill>
                  <a:srgbClr val="523D78"/>
                </a:solidFill>
                <a:latin typeface="Arabic Typesetting" panose="03020402040406030203" pitchFamily="66" charset="-78"/>
                <a:cs typeface="AlHurraTxtreg" panose="00000400000000000000" pitchFamily="2" charset="-78"/>
              </a:rPr>
              <a:t>و لأن </a:t>
            </a:r>
            <a:r>
              <a:rPr lang="ar-SA" sz="3200" dirty="0">
                <a:solidFill>
                  <a:srgbClr val="FF0000"/>
                </a:solidFill>
                <a:latin typeface="Arabic Typesetting" panose="03020402040406030203" pitchFamily="66" charset="-78"/>
                <a:cs typeface="AlHurraTxtreg" panose="00000400000000000000" pitchFamily="2" charset="-78"/>
              </a:rPr>
              <a:t>الذرة الثانية </a:t>
            </a:r>
            <a:r>
              <a:rPr lang="ar-SA" sz="3200" dirty="0">
                <a:solidFill>
                  <a:srgbClr val="523D78"/>
                </a:solidFill>
                <a:latin typeface="Arabic Typesetting" panose="03020402040406030203" pitchFamily="66" charset="-78"/>
                <a:cs typeface="AlHurraTxtreg" panose="00000400000000000000" pitchFamily="2" charset="-78"/>
              </a:rPr>
              <a:t>تحتوي على </a:t>
            </a:r>
            <a:r>
              <a:rPr lang="ar-SA" sz="3200" dirty="0">
                <a:solidFill>
                  <a:srgbClr val="EF5F24"/>
                </a:solidFill>
                <a:latin typeface="Arabic Typesetting" panose="03020402040406030203" pitchFamily="66" charset="-78"/>
                <a:cs typeface="AlHurraTxtreg" panose="00000400000000000000" pitchFamily="2" charset="-78"/>
              </a:rPr>
              <a:t>6 بروتونات </a:t>
            </a:r>
            <a:r>
              <a:rPr lang="ar-SA" sz="3200" dirty="0">
                <a:solidFill>
                  <a:srgbClr val="523D78"/>
                </a:solidFill>
                <a:latin typeface="Arabic Typesetting" panose="03020402040406030203" pitchFamily="66" charset="-78"/>
                <a:cs typeface="AlHurraTxtreg" panose="00000400000000000000" pitchFamily="2" charset="-78"/>
              </a:rPr>
              <a:t>و</a:t>
            </a:r>
          </a:p>
          <a:p>
            <a:pPr lvl="0" algn="ctr"/>
            <a:r>
              <a:rPr lang="ar-SA" sz="3200" dirty="0">
                <a:solidFill>
                  <a:srgbClr val="523D78"/>
                </a:solidFill>
                <a:latin typeface="Arabic Typesetting" panose="03020402040406030203" pitchFamily="66" charset="-78"/>
                <a:cs typeface="AlHurraTxtreg" panose="00000400000000000000" pitchFamily="2" charset="-78"/>
              </a:rPr>
              <a:t> </a:t>
            </a:r>
            <a:r>
              <a:rPr lang="ar-SA" sz="3200" dirty="0">
                <a:solidFill>
                  <a:srgbClr val="0070C0"/>
                </a:solidFill>
                <a:latin typeface="Arabic Typesetting" panose="03020402040406030203" pitchFamily="66" charset="-78"/>
                <a:cs typeface="AlHurraTxtreg" panose="00000400000000000000" pitchFamily="2" charset="-78"/>
              </a:rPr>
              <a:t>6 نيوترونات </a:t>
            </a:r>
          </a:p>
          <a:p>
            <a:pPr lvl="0" algn="ctr"/>
            <a:endParaRPr lang="ar-SA" sz="3200" dirty="0">
              <a:solidFill>
                <a:srgbClr val="0070C0"/>
              </a:solidFill>
              <a:latin typeface="Arabic Typesetting" panose="03020402040406030203" pitchFamily="66" charset="-78"/>
              <a:cs typeface="AlHurraTxtreg" panose="00000400000000000000" pitchFamily="2" charset="-78"/>
            </a:endParaRPr>
          </a:p>
        </p:txBody>
      </p:sp>
      <p:sp>
        <p:nvSpPr>
          <p:cNvPr id="30" name="Rectangle 29">
            <a:extLst>
              <a:ext uri="{FF2B5EF4-FFF2-40B4-BE49-F238E27FC236}">
                <a16:creationId xmlns:a16="http://schemas.microsoft.com/office/drawing/2014/main" id="{E9E1B5A4-2768-2140-5495-51EEEDE9B5EA}"/>
              </a:ext>
            </a:extLst>
          </p:cNvPr>
          <p:cNvSpPr/>
          <p:nvPr/>
        </p:nvSpPr>
        <p:spPr>
          <a:xfrm>
            <a:off x="259044" y="1342547"/>
            <a:ext cx="1704954" cy="461665"/>
          </a:xfrm>
          <a:prstGeom prst="rect">
            <a:avLst/>
          </a:prstGeom>
          <a:noFill/>
        </p:spPr>
        <p:txBody>
          <a:bodyPr wrap="square">
            <a:spAutoFit/>
          </a:bodyPr>
          <a:lstStyle/>
          <a:p>
            <a:pPr lvl="0" algn="ctr"/>
            <a:r>
              <a:rPr lang="ar-SA" sz="2400" dirty="0">
                <a:solidFill>
                  <a:srgbClr val="438BA7"/>
                </a:solidFill>
                <a:latin typeface="Arabic Typesetting" panose="03020402040406030203" pitchFamily="66" charset="-78"/>
                <a:cs typeface="AlHurraTxtreg" panose="00000400000000000000" pitchFamily="2" charset="-78"/>
              </a:rPr>
              <a:t>تذّكر دائماً</a:t>
            </a:r>
          </a:p>
        </p:txBody>
      </p:sp>
      <p:sp>
        <p:nvSpPr>
          <p:cNvPr id="32" name="Rectangle 31">
            <a:extLst>
              <a:ext uri="{FF2B5EF4-FFF2-40B4-BE49-F238E27FC236}">
                <a16:creationId xmlns:a16="http://schemas.microsoft.com/office/drawing/2014/main" id="{E4B61020-A727-961D-69CF-A8F04BDC0CF6}"/>
              </a:ext>
            </a:extLst>
          </p:cNvPr>
          <p:cNvSpPr/>
          <p:nvPr/>
        </p:nvSpPr>
        <p:spPr>
          <a:xfrm>
            <a:off x="0" y="1771640"/>
            <a:ext cx="2447895" cy="2244252"/>
          </a:xfrm>
          <a:custGeom>
            <a:avLst/>
            <a:gdLst>
              <a:gd name="connsiteX0" fmla="*/ 0 w 2447895"/>
              <a:gd name="connsiteY0" fmla="*/ 0 h 2234826"/>
              <a:gd name="connsiteX1" fmla="*/ 2447895 w 2447895"/>
              <a:gd name="connsiteY1" fmla="*/ 0 h 2234826"/>
              <a:gd name="connsiteX2" fmla="*/ 2447895 w 2447895"/>
              <a:gd name="connsiteY2" fmla="*/ 2234826 h 2234826"/>
              <a:gd name="connsiteX3" fmla="*/ 0 w 2447895"/>
              <a:gd name="connsiteY3" fmla="*/ 2234826 h 2234826"/>
              <a:gd name="connsiteX4" fmla="*/ 0 w 2447895"/>
              <a:gd name="connsiteY4" fmla="*/ 0 h 2234826"/>
              <a:gd name="connsiteX0" fmla="*/ 0 w 2447895"/>
              <a:gd name="connsiteY0" fmla="*/ 0 h 2234826"/>
              <a:gd name="connsiteX1" fmla="*/ 2447895 w 2447895"/>
              <a:gd name="connsiteY1" fmla="*/ 0 h 2234826"/>
              <a:gd name="connsiteX2" fmla="*/ 2240506 w 2447895"/>
              <a:gd name="connsiteY2" fmla="*/ 2178265 h 2234826"/>
              <a:gd name="connsiteX3" fmla="*/ 0 w 2447895"/>
              <a:gd name="connsiteY3" fmla="*/ 2234826 h 2234826"/>
              <a:gd name="connsiteX4" fmla="*/ 0 w 2447895"/>
              <a:gd name="connsiteY4" fmla="*/ 0 h 2234826"/>
              <a:gd name="connsiteX0" fmla="*/ 226243 w 2447895"/>
              <a:gd name="connsiteY0" fmla="*/ 0 h 2244252"/>
              <a:gd name="connsiteX1" fmla="*/ 2447895 w 2447895"/>
              <a:gd name="connsiteY1" fmla="*/ 9426 h 2244252"/>
              <a:gd name="connsiteX2" fmla="*/ 2240506 w 2447895"/>
              <a:gd name="connsiteY2" fmla="*/ 2187691 h 2244252"/>
              <a:gd name="connsiteX3" fmla="*/ 0 w 2447895"/>
              <a:gd name="connsiteY3" fmla="*/ 2244252 h 2244252"/>
              <a:gd name="connsiteX4" fmla="*/ 226243 w 2447895"/>
              <a:gd name="connsiteY4" fmla="*/ 0 h 224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95" h="2244252">
                <a:moveTo>
                  <a:pt x="226243" y="0"/>
                </a:moveTo>
                <a:lnTo>
                  <a:pt x="2447895" y="9426"/>
                </a:lnTo>
                <a:lnTo>
                  <a:pt x="2240506" y="2187691"/>
                </a:lnTo>
                <a:lnTo>
                  <a:pt x="0" y="2244252"/>
                </a:lnTo>
                <a:lnTo>
                  <a:pt x="226243" y="0"/>
                </a:lnTo>
                <a:close/>
              </a:path>
            </a:pathLst>
          </a:cu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7124B3-97F2-8C8F-9B3B-8CE557F6498C}"/>
              </a:ext>
            </a:extLst>
          </p:cNvPr>
          <p:cNvSpPr/>
          <p:nvPr/>
        </p:nvSpPr>
        <p:spPr>
          <a:xfrm>
            <a:off x="101032" y="1815910"/>
            <a:ext cx="2261707" cy="2185214"/>
          </a:xfrm>
          <a:prstGeom prst="rect">
            <a:avLst/>
          </a:prstGeom>
          <a:noFill/>
        </p:spPr>
        <p:txBody>
          <a:bodyPr wrap="square">
            <a:spAutoFit/>
          </a:bodyPr>
          <a:lstStyle/>
          <a:p>
            <a:pPr lvl="0" algn="ctr"/>
            <a:r>
              <a:rPr lang="ar-SA" sz="3600" dirty="0">
                <a:solidFill>
                  <a:schemeClr val="bg1"/>
                </a:solidFill>
                <a:latin typeface="Arabic Typesetting" panose="03020402040406030203" pitchFamily="66" charset="-78"/>
                <a:cs typeface="AlHurraTxtreg" panose="00000400000000000000" pitchFamily="2" charset="-78"/>
              </a:rPr>
              <a:t>النظائر</a:t>
            </a:r>
            <a:r>
              <a:rPr lang="ar-SA" sz="2000" dirty="0">
                <a:solidFill>
                  <a:schemeClr val="bg1"/>
                </a:solidFill>
                <a:latin typeface="Arabic Typesetting" panose="03020402040406030203" pitchFamily="66" charset="-78"/>
                <a:cs typeface="AlHurraTxtreg" panose="00000400000000000000" pitchFamily="2" charset="-78"/>
              </a:rPr>
              <a:t> </a:t>
            </a:r>
          </a:p>
          <a:p>
            <a:pPr lvl="0" algn="ctr"/>
            <a:r>
              <a:rPr lang="ar-SA" sz="2000" dirty="0">
                <a:solidFill>
                  <a:schemeClr val="bg1"/>
                </a:solidFill>
                <a:latin typeface="Arabic Typesetting" panose="03020402040406030203" pitchFamily="66" charset="-78"/>
                <a:cs typeface="AlHurraTxtreg" panose="00000400000000000000" pitchFamily="2" charset="-78"/>
              </a:rPr>
              <a:t>هي ذرات العنصر الواحد المتشابهة في عدد البروتونات و المختلفة في عدد النيوترونات</a:t>
            </a:r>
          </a:p>
        </p:txBody>
      </p:sp>
      <p:pic>
        <p:nvPicPr>
          <p:cNvPr id="7172" name="Picture 4" descr="ضوء مصباح - تحميل أيقونات مجانية">
            <a:extLst>
              <a:ext uri="{FF2B5EF4-FFF2-40B4-BE49-F238E27FC236}">
                <a16:creationId xmlns:a16="http://schemas.microsoft.com/office/drawing/2014/main" id="{EA871DB9-F5D2-133D-3CEE-3FBBA4D608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13" y="1078439"/>
            <a:ext cx="973569" cy="97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D0D91-80E2-A979-7C84-8A6019EF8370}"/>
              </a:ext>
            </a:extLst>
          </p:cNvPr>
          <p:cNvPicPr>
            <a:picLocks noChangeAspect="1"/>
          </p:cNvPicPr>
          <p:nvPr/>
        </p:nvPicPr>
        <p:blipFill>
          <a:blip r:embed="rId2"/>
          <a:stretch>
            <a:fillRect/>
          </a:stretch>
        </p:blipFill>
        <p:spPr>
          <a:xfrm>
            <a:off x="5616841" y="920390"/>
            <a:ext cx="6481257" cy="1726049"/>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125</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التفكير الناقد</a:t>
            </a:r>
          </a:p>
        </p:txBody>
      </p:sp>
      <p:sp>
        <p:nvSpPr>
          <p:cNvPr id="25" name="TextBox 24">
            <a:extLst>
              <a:ext uri="{FF2B5EF4-FFF2-40B4-BE49-F238E27FC236}">
                <a16:creationId xmlns:a16="http://schemas.microsoft.com/office/drawing/2014/main" id="{46650BB1-376A-878B-DD98-9E987A53A4A2}"/>
              </a:ext>
            </a:extLst>
          </p:cNvPr>
          <p:cNvSpPr txBox="1"/>
          <p:nvPr/>
        </p:nvSpPr>
        <p:spPr>
          <a:xfrm>
            <a:off x="2654682" y="2638779"/>
            <a:ext cx="9320329" cy="1446550"/>
          </a:xfrm>
          <a:prstGeom prst="rect">
            <a:avLst/>
          </a:prstGeom>
          <a:noFill/>
        </p:spPr>
        <p:txBody>
          <a:bodyPr wrap="square">
            <a:spAutoFit/>
          </a:bodyPr>
          <a:lstStyle/>
          <a:p>
            <a:pPr algn="r"/>
            <a:r>
              <a:rPr lang="ar-SA" sz="4400" dirty="0">
                <a:solidFill>
                  <a:srgbClr val="523D78"/>
                </a:solidFill>
                <a:latin typeface="Arabic Typesetting" panose="03020402040406030203" pitchFamily="66" charset="-78"/>
                <a:cs typeface="AlHurraTxtreg" panose="00000400000000000000" pitchFamily="2" charset="-78"/>
              </a:rPr>
              <a:t>لأن كلا الذرتين نظائر للعنصر نفسه ، و كلاً منهما يحتوي على </a:t>
            </a:r>
            <a:r>
              <a:rPr lang="ar-SA" sz="4400" dirty="0">
                <a:solidFill>
                  <a:srgbClr val="0070C0"/>
                </a:solidFill>
                <a:latin typeface="Arabic Typesetting" panose="03020402040406030203" pitchFamily="66" charset="-78"/>
                <a:cs typeface="AlHurraTxtreg" panose="00000400000000000000" pitchFamily="2" charset="-78"/>
              </a:rPr>
              <a:t>27 بروتون </a:t>
            </a:r>
            <a:r>
              <a:rPr lang="ar-SA" sz="4400" dirty="0">
                <a:solidFill>
                  <a:srgbClr val="523D78"/>
                </a:solidFill>
                <a:latin typeface="Arabic Typesetting" panose="03020402040406030203" pitchFamily="66" charset="-78"/>
                <a:cs typeface="AlHurraTxtreg" panose="00000400000000000000" pitchFamily="2" charset="-78"/>
              </a:rPr>
              <a:t>في نواته</a:t>
            </a:r>
            <a:endParaRPr lang="en-US" sz="4400" dirty="0"/>
          </a:p>
        </p:txBody>
      </p:sp>
      <p:sp>
        <p:nvSpPr>
          <p:cNvPr id="30" name="Rectangle 29">
            <a:extLst>
              <a:ext uri="{FF2B5EF4-FFF2-40B4-BE49-F238E27FC236}">
                <a16:creationId xmlns:a16="http://schemas.microsoft.com/office/drawing/2014/main" id="{E9E1B5A4-2768-2140-5495-51EEEDE9B5EA}"/>
              </a:ext>
            </a:extLst>
          </p:cNvPr>
          <p:cNvSpPr/>
          <p:nvPr/>
        </p:nvSpPr>
        <p:spPr>
          <a:xfrm>
            <a:off x="259044" y="1342547"/>
            <a:ext cx="1704954" cy="461665"/>
          </a:xfrm>
          <a:prstGeom prst="rect">
            <a:avLst/>
          </a:prstGeom>
          <a:noFill/>
        </p:spPr>
        <p:txBody>
          <a:bodyPr wrap="square">
            <a:spAutoFit/>
          </a:bodyPr>
          <a:lstStyle/>
          <a:p>
            <a:pPr lvl="0" algn="ctr"/>
            <a:r>
              <a:rPr lang="ar-SA" sz="2400" dirty="0">
                <a:solidFill>
                  <a:srgbClr val="438BA7"/>
                </a:solidFill>
                <a:latin typeface="Arabic Typesetting" panose="03020402040406030203" pitchFamily="66" charset="-78"/>
                <a:cs typeface="AlHurraTxtreg" panose="00000400000000000000" pitchFamily="2" charset="-78"/>
              </a:rPr>
              <a:t>تذّكر دائماً</a:t>
            </a:r>
          </a:p>
        </p:txBody>
      </p:sp>
      <p:sp>
        <p:nvSpPr>
          <p:cNvPr id="32" name="Rectangle 31">
            <a:extLst>
              <a:ext uri="{FF2B5EF4-FFF2-40B4-BE49-F238E27FC236}">
                <a16:creationId xmlns:a16="http://schemas.microsoft.com/office/drawing/2014/main" id="{E4B61020-A727-961D-69CF-A8F04BDC0CF6}"/>
              </a:ext>
            </a:extLst>
          </p:cNvPr>
          <p:cNvSpPr/>
          <p:nvPr/>
        </p:nvSpPr>
        <p:spPr>
          <a:xfrm>
            <a:off x="0" y="1771640"/>
            <a:ext cx="2447895" cy="2244252"/>
          </a:xfrm>
          <a:custGeom>
            <a:avLst/>
            <a:gdLst>
              <a:gd name="connsiteX0" fmla="*/ 0 w 2447895"/>
              <a:gd name="connsiteY0" fmla="*/ 0 h 2234826"/>
              <a:gd name="connsiteX1" fmla="*/ 2447895 w 2447895"/>
              <a:gd name="connsiteY1" fmla="*/ 0 h 2234826"/>
              <a:gd name="connsiteX2" fmla="*/ 2447895 w 2447895"/>
              <a:gd name="connsiteY2" fmla="*/ 2234826 h 2234826"/>
              <a:gd name="connsiteX3" fmla="*/ 0 w 2447895"/>
              <a:gd name="connsiteY3" fmla="*/ 2234826 h 2234826"/>
              <a:gd name="connsiteX4" fmla="*/ 0 w 2447895"/>
              <a:gd name="connsiteY4" fmla="*/ 0 h 2234826"/>
              <a:gd name="connsiteX0" fmla="*/ 0 w 2447895"/>
              <a:gd name="connsiteY0" fmla="*/ 0 h 2234826"/>
              <a:gd name="connsiteX1" fmla="*/ 2447895 w 2447895"/>
              <a:gd name="connsiteY1" fmla="*/ 0 h 2234826"/>
              <a:gd name="connsiteX2" fmla="*/ 2240506 w 2447895"/>
              <a:gd name="connsiteY2" fmla="*/ 2178265 h 2234826"/>
              <a:gd name="connsiteX3" fmla="*/ 0 w 2447895"/>
              <a:gd name="connsiteY3" fmla="*/ 2234826 h 2234826"/>
              <a:gd name="connsiteX4" fmla="*/ 0 w 2447895"/>
              <a:gd name="connsiteY4" fmla="*/ 0 h 2234826"/>
              <a:gd name="connsiteX0" fmla="*/ 226243 w 2447895"/>
              <a:gd name="connsiteY0" fmla="*/ 0 h 2244252"/>
              <a:gd name="connsiteX1" fmla="*/ 2447895 w 2447895"/>
              <a:gd name="connsiteY1" fmla="*/ 9426 h 2244252"/>
              <a:gd name="connsiteX2" fmla="*/ 2240506 w 2447895"/>
              <a:gd name="connsiteY2" fmla="*/ 2187691 h 2244252"/>
              <a:gd name="connsiteX3" fmla="*/ 0 w 2447895"/>
              <a:gd name="connsiteY3" fmla="*/ 2244252 h 2244252"/>
              <a:gd name="connsiteX4" fmla="*/ 226243 w 2447895"/>
              <a:gd name="connsiteY4" fmla="*/ 0 h 224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95" h="2244252">
                <a:moveTo>
                  <a:pt x="226243" y="0"/>
                </a:moveTo>
                <a:lnTo>
                  <a:pt x="2447895" y="9426"/>
                </a:lnTo>
                <a:lnTo>
                  <a:pt x="2240506" y="2187691"/>
                </a:lnTo>
                <a:lnTo>
                  <a:pt x="0" y="2244252"/>
                </a:lnTo>
                <a:lnTo>
                  <a:pt x="226243" y="0"/>
                </a:lnTo>
                <a:close/>
              </a:path>
            </a:pathLst>
          </a:cu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7124B3-97F2-8C8F-9B3B-8CE557F6498C}"/>
              </a:ext>
            </a:extLst>
          </p:cNvPr>
          <p:cNvSpPr/>
          <p:nvPr/>
        </p:nvSpPr>
        <p:spPr>
          <a:xfrm>
            <a:off x="101032" y="1815910"/>
            <a:ext cx="2261707" cy="2185214"/>
          </a:xfrm>
          <a:prstGeom prst="rect">
            <a:avLst/>
          </a:prstGeom>
          <a:noFill/>
        </p:spPr>
        <p:txBody>
          <a:bodyPr wrap="square">
            <a:spAutoFit/>
          </a:bodyPr>
          <a:lstStyle/>
          <a:p>
            <a:pPr lvl="0" algn="ctr"/>
            <a:r>
              <a:rPr lang="ar-SA" sz="3600" dirty="0">
                <a:solidFill>
                  <a:schemeClr val="bg1"/>
                </a:solidFill>
                <a:latin typeface="Arabic Typesetting" panose="03020402040406030203" pitchFamily="66" charset="-78"/>
                <a:cs typeface="AlHurraTxtreg" panose="00000400000000000000" pitchFamily="2" charset="-78"/>
              </a:rPr>
              <a:t>النظائر</a:t>
            </a:r>
            <a:r>
              <a:rPr lang="ar-SA" sz="2000" dirty="0">
                <a:solidFill>
                  <a:schemeClr val="bg1"/>
                </a:solidFill>
                <a:latin typeface="Arabic Typesetting" panose="03020402040406030203" pitchFamily="66" charset="-78"/>
                <a:cs typeface="AlHurraTxtreg" panose="00000400000000000000" pitchFamily="2" charset="-78"/>
              </a:rPr>
              <a:t> </a:t>
            </a:r>
          </a:p>
          <a:p>
            <a:pPr lvl="0" algn="ctr"/>
            <a:r>
              <a:rPr lang="ar-SA" sz="2000" dirty="0">
                <a:solidFill>
                  <a:schemeClr val="bg1"/>
                </a:solidFill>
                <a:latin typeface="Arabic Typesetting" panose="03020402040406030203" pitchFamily="66" charset="-78"/>
                <a:cs typeface="AlHurraTxtreg" panose="00000400000000000000" pitchFamily="2" charset="-78"/>
              </a:rPr>
              <a:t>هي ذرات العنصر الواحد المتشابهة في عدد البروتونات و المختلفة في عدد النيوترونات</a:t>
            </a:r>
          </a:p>
        </p:txBody>
      </p:sp>
      <p:pic>
        <p:nvPicPr>
          <p:cNvPr id="7172" name="Picture 4" descr="ضوء مصباح - تحميل أيقونات مجانية">
            <a:extLst>
              <a:ext uri="{FF2B5EF4-FFF2-40B4-BE49-F238E27FC236}">
                <a16:creationId xmlns:a16="http://schemas.microsoft.com/office/drawing/2014/main" id="{EA871DB9-F5D2-133D-3CEE-3FBBA4D608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13" y="1078439"/>
            <a:ext cx="973569" cy="9735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0333848-3AE2-6C8E-53B7-8DEC0B1A4B7B}"/>
              </a:ext>
            </a:extLst>
          </p:cNvPr>
          <p:cNvPicPr>
            <a:picLocks noChangeAspect="1"/>
          </p:cNvPicPr>
          <p:nvPr/>
        </p:nvPicPr>
        <p:blipFill>
          <a:blip r:embed="rId5"/>
          <a:stretch>
            <a:fillRect/>
          </a:stretch>
        </p:blipFill>
        <p:spPr>
          <a:xfrm>
            <a:off x="5851816" y="4126591"/>
            <a:ext cx="3354960" cy="2516220"/>
          </a:xfrm>
          <a:prstGeom prst="rect">
            <a:avLst/>
          </a:prstGeom>
        </p:spPr>
      </p:pic>
    </p:spTree>
    <p:extLst>
      <p:ext uri="{BB962C8B-B14F-4D97-AF65-F5344CB8AC3E}">
        <p14:creationId xmlns:p14="http://schemas.microsoft.com/office/powerpoint/2010/main" val="23216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0B20D93-B3C8-B90C-1D54-8CEBC3FA80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822" t="30351" r="22982" b="21655"/>
          <a:stretch/>
        </p:blipFill>
        <p:spPr bwMode="auto">
          <a:xfrm>
            <a:off x="1935012" y="1189824"/>
            <a:ext cx="9545429" cy="548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a:extLst>
              <a:ext uri="{FF2B5EF4-FFF2-40B4-BE49-F238E27FC236}">
                <a16:creationId xmlns:a16="http://schemas.microsoft.com/office/drawing/2014/main" id="{8827F5A9-A695-A4B3-05CF-1933F58F8E1E}"/>
              </a:ext>
            </a:extLst>
          </p:cNvPr>
          <p:cNvCxnSpPr/>
          <p:nvPr/>
        </p:nvCxnSpPr>
        <p:spPr>
          <a:xfrm>
            <a:off x="6138249" y="1679067"/>
            <a:ext cx="13706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2A7A6AC5-9D20-5B6A-9F6A-274D49E22DB9}"/>
              </a:ext>
            </a:extLst>
          </p:cNvPr>
          <p:cNvCxnSpPr/>
          <p:nvPr/>
        </p:nvCxnSpPr>
        <p:spPr>
          <a:xfrm>
            <a:off x="7805551" y="2377378"/>
            <a:ext cx="13706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DFF21D8B-6E87-D629-DE4E-AA3D36C9DD86}"/>
              </a:ext>
            </a:extLst>
          </p:cNvPr>
          <p:cNvCxnSpPr/>
          <p:nvPr/>
        </p:nvCxnSpPr>
        <p:spPr>
          <a:xfrm>
            <a:off x="8849605" y="3102984"/>
            <a:ext cx="68534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04FFE5BA-EFCE-5078-BF77-3C8BF7045FDF}"/>
              </a:ext>
            </a:extLst>
          </p:cNvPr>
          <p:cNvCxnSpPr/>
          <p:nvPr/>
        </p:nvCxnSpPr>
        <p:spPr>
          <a:xfrm>
            <a:off x="8643297" y="3730781"/>
            <a:ext cx="89165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A3FBF068-74DE-12A8-E926-CB517BE72D13}"/>
              </a:ext>
            </a:extLst>
          </p:cNvPr>
          <p:cNvCxnSpPr/>
          <p:nvPr/>
        </p:nvCxnSpPr>
        <p:spPr>
          <a:xfrm>
            <a:off x="9534951" y="4467760"/>
            <a:ext cx="103109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48FC1260-5168-0C29-0F4A-A6E82287DAF4}"/>
              </a:ext>
            </a:extLst>
          </p:cNvPr>
          <p:cNvCxnSpPr/>
          <p:nvPr/>
        </p:nvCxnSpPr>
        <p:spPr>
          <a:xfrm>
            <a:off x="6823595" y="5081910"/>
            <a:ext cx="9296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D3E47165-B586-367C-3BFC-DCBC9A41A8FB}"/>
              </a:ext>
            </a:extLst>
          </p:cNvPr>
          <p:cNvCxnSpPr/>
          <p:nvPr/>
        </p:nvCxnSpPr>
        <p:spPr>
          <a:xfrm>
            <a:off x="9747175" y="5791593"/>
            <a:ext cx="81886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81C33873-C903-B8B9-0C80-A43F4BF15DF9}"/>
              </a:ext>
            </a:extLst>
          </p:cNvPr>
          <p:cNvCxnSpPr/>
          <p:nvPr/>
        </p:nvCxnSpPr>
        <p:spPr>
          <a:xfrm>
            <a:off x="4586954" y="6487629"/>
            <a:ext cx="1106836"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1176" y="106485"/>
            <a:ext cx="874686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 ضع خطاً تحت الإجابة الصحيحة فيما يأتي </a:t>
            </a:r>
          </a:p>
        </p:txBody>
      </p:sp>
      <p:sp>
        <p:nvSpPr>
          <p:cNvPr id="19" name="Rectangle 18">
            <a:extLst>
              <a:ext uri="{FF2B5EF4-FFF2-40B4-BE49-F238E27FC236}">
                <a16:creationId xmlns:a16="http://schemas.microsoft.com/office/drawing/2014/main" id="{E97E4C68-599A-D11E-DC66-6B1CDE0FBA8A}"/>
              </a:ext>
            </a:extLst>
          </p:cNvPr>
          <p:cNvSpPr/>
          <p:nvPr/>
        </p:nvSpPr>
        <p:spPr>
          <a:xfrm>
            <a:off x="10711007" y="1107771"/>
            <a:ext cx="685346" cy="5484323"/>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40C2BED-3C2C-D27A-D990-582A5D37A0F3}"/>
              </a:ext>
            </a:extLst>
          </p:cNvPr>
          <p:cNvSpPr/>
          <p:nvPr/>
        </p:nvSpPr>
        <p:spPr>
          <a:xfrm>
            <a:off x="10808848" y="1185571"/>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1</a:t>
            </a:r>
            <a:endParaRPr lang="en-US" sz="4000" dirty="0">
              <a:solidFill>
                <a:srgbClr val="438BA7"/>
              </a:solidFill>
              <a:latin typeface="Arabic Typesetting" panose="03020402040406030203" pitchFamily="66" charset="-78"/>
              <a:cs typeface="AlHurraTxtreg" panose="00000400000000000000" pitchFamily="2" charset="-78"/>
            </a:endParaRPr>
          </a:p>
        </p:txBody>
      </p:sp>
      <p:sp>
        <p:nvSpPr>
          <p:cNvPr id="7168" name="Rectangle: Rounded Corners 7167">
            <a:extLst>
              <a:ext uri="{FF2B5EF4-FFF2-40B4-BE49-F238E27FC236}">
                <a16:creationId xmlns:a16="http://schemas.microsoft.com/office/drawing/2014/main" id="{C475C131-EAA8-CF65-000D-5A9690D891A9}"/>
              </a:ext>
            </a:extLst>
          </p:cNvPr>
          <p:cNvSpPr/>
          <p:nvPr/>
        </p:nvSpPr>
        <p:spPr>
          <a:xfrm>
            <a:off x="10809818" y="1839170"/>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2</a:t>
            </a:r>
            <a:endParaRPr lang="en-US" sz="4000" dirty="0">
              <a:solidFill>
                <a:srgbClr val="438BA7"/>
              </a:solidFill>
              <a:latin typeface="Arabic Typesetting" panose="03020402040406030203" pitchFamily="66" charset="-78"/>
              <a:cs typeface="AlHurraTxtreg" panose="00000400000000000000" pitchFamily="2" charset="-78"/>
            </a:endParaRPr>
          </a:p>
        </p:txBody>
      </p:sp>
      <p:sp>
        <p:nvSpPr>
          <p:cNvPr id="7169" name="Rectangle: Rounded Corners 7168">
            <a:extLst>
              <a:ext uri="{FF2B5EF4-FFF2-40B4-BE49-F238E27FC236}">
                <a16:creationId xmlns:a16="http://schemas.microsoft.com/office/drawing/2014/main" id="{A349723D-9C04-DF46-A042-991ABF73B8F7}"/>
              </a:ext>
            </a:extLst>
          </p:cNvPr>
          <p:cNvSpPr/>
          <p:nvPr/>
        </p:nvSpPr>
        <p:spPr>
          <a:xfrm>
            <a:off x="10808375" y="2535491"/>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3</a:t>
            </a:r>
            <a:endParaRPr lang="en-US" sz="4000" dirty="0">
              <a:solidFill>
                <a:srgbClr val="438BA7"/>
              </a:solidFill>
              <a:latin typeface="Arabic Typesetting" panose="03020402040406030203" pitchFamily="66" charset="-78"/>
              <a:cs typeface="AlHurraTxtreg" panose="00000400000000000000" pitchFamily="2" charset="-78"/>
            </a:endParaRPr>
          </a:p>
        </p:txBody>
      </p:sp>
      <p:sp>
        <p:nvSpPr>
          <p:cNvPr id="7170" name="Rectangle: Rounded Corners 7169">
            <a:extLst>
              <a:ext uri="{FF2B5EF4-FFF2-40B4-BE49-F238E27FC236}">
                <a16:creationId xmlns:a16="http://schemas.microsoft.com/office/drawing/2014/main" id="{84B5EBEE-16E3-7385-AD4F-9825CC5A97DD}"/>
              </a:ext>
            </a:extLst>
          </p:cNvPr>
          <p:cNvSpPr/>
          <p:nvPr/>
        </p:nvSpPr>
        <p:spPr>
          <a:xfrm>
            <a:off x="10809345" y="3189090"/>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4</a:t>
            </a:r>
            <a:endParaRPr lang="en-US" sz="4000" dirty="0">
              <a:solidFill>
                <a:srgbClr val="438BA7"/>
              </a:solidFill>
              <a:latin typeface="Arabic Typesetting" panose="03020402040406030203" pitchFamily="66" charset="-78"/>
              <a:cs typeface="AlHurraTxtreg" panose="00000400000000000000" pitchFamily="2" charset="-78"/>
            </a:endParaRPr>
          </a:p>
        </p:txBody>
      </p:sp>
      <p:sp>
        <p:nvSpPr>
          <p:cNvPr id="7171" name="Rectangle: Rounded Corners 7170">
            <a:extLst>
              <a:ext uri="{FF2B5EF4-FFF2-40B4-BE49-F238E27FC236}">
                <a16:creationId xmlns:a16="http://schemas.microsoft.com/office/drawing/2014/main" id="{CA55DBA0-DCD7-D1CF-B1D6-48665DADD5AC}"/>
              </a:ext>
            </a:extLst>
          </p:cNvPr>
          <p:cNvSpPr/>
          <p:nvPr/>
        </p:nvSpPr>
        <p:spPr>
          <a:xfrm>
            <a:off x="10808375" y="3885411"/>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5</a:t>
            </a:r>
            <a:endParaRPr lang="en-US" sz="4000" dirty="0">
              <a:solidFill>
                <a:srgbClr val="438BA7"/>
              </a:solidFill>
              <a:latin typeface="Arabic Typesetting" panose="03020402040406030203" pitchFamily="66" charset="-78"/>
              <a:cs typeface="AlHurraTxtreg" panose="00000400000000000000" pitchFamily="2" charset="-78"/>
            </a:endParaRPr>
          </a:p>
        </p:txBody>
      </p:sp>
      <p:sp>
        <p:nvSpPr>
          <p:cNvPr id="7173" name="Rectangle: Rounded Corners 7172">
            <a:extLst>
              <a:ext uri="{FF2B5EF4-FFF2-40B4-BE49-F238E27FC236}">
                <a16:creationId xmlns:a16="http://schemas.microsoft.com/office/drawing/2014/main" id="{10282426-AAFC-B545-D3E6-BB7919826BE3}"/>
              </a:ext>
            </a:extLst>
          </p:cNvPr>
          <p:cNvSpPr/>
          <p:nvPr/>
        </p:nvSpPr>
        <p:spPr>
          <a:xfrm>
            <a:off x="10808375" y="4630501"/>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6</a:t>
            </a:r>
            <a:endParaRPr lang="en-US" sz="4000" dirty="0">
              <a:solidFill>
                <a:srgbClr val="438BA7"/>
              </a:solidFill>
              <a:latin typeface="Arabic Typesetting" panose="03020402040406030203" pitchFamily="66" charset="-78"/>
              <a:cs typeface="AlHurraTxtreg" panose="00000400000000000000" pitchFamily="2" charset="-78"/>
            </a:endParaRPr>
          </a:p>
        </p:txBody>
      </p:sp>
      <p:sp>
        <p:nvSpPr>
          <p:cNvPr id="7174" name="Rectangle: Rounded Corners 7173">
            <a:extLst>
              <a:ext uri="{FF2B5EF4-FFF2-40B4-BE49-F238E27FC236}">
                <a16:creationId xmlns:a16="http://schemas.microsoft.com/office/drawing/2014/main" id="{35D03E89-59EB-3D41-AFFB-5E8F141EDA4B}"/>
              </a:ext>
            </a:extLst>
          </p:cNvPr>
          <p:cNvSpPr/>
          <p:nvPr/>
        </p:nvSpPr>
        <p:spPr>
          <a:xfrm>
            <a:off x="10808375" y="5311537"/>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7</a:t>
            </a:r>
            <a:endParaRPr lang="en-US" sz="4000" dirty="0">
              <a:solidFill>
                <a:srgbClr val="438BA7"/>
              </a:solidFill>
              <a:latin typeface="Arabic Typesetting" panose="03020402040406030203" pitchFamily="66" charset="-78"/>
              <a:cs typeface="AlHurraTxtreg" panose="00000400000000000000" pitchFamily="2" charset="-78"/>
            </a:endParaRPr>
          </a:p>
        </p:txBody>
      </p:sp>
      <p:sp>
        <p:nvSpPr>
          <p:cNvPr id="7175" name="Rectangle: Rounded Corners 7174">
            <a:extLst>
              <a:ext uri="{FF2B5EF4-FFF2-40B4-BE49-F238E27FC236}">
                <a16:creationId xmlns:a16="http://schemas.microsoft.com/office/drawing/2014/main" id="{ABB3A858-5B47-11DD-DC11-73EBFFACD0DA}"/>
              </a:ext>
            </a:extLst>
          </p:cNvPr>
          <p:cNvSpPr/>
          <p:nvPr/>
        </p:nvSpPr>
        <p:spPr>
          <a:xfrm>
            <a:off x="10808375" y="6002287"/>
            <a:ext cx="489664" cy="493496"/>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438BA7"/>
                </a:solidFill>
                <a:latin typeface="Arabic Typesetting" panose="03020402040406030203" pitchFamily="66" charset="-78"/>
                <a:cs typeface="AlHurraTxtreg" panose="00000400000000000000" pitchFamily="2" charset="-78"/>
              </a:rPr>
              <a:t>8</a:t>
            </a:r>
            <a:endParaRPr lang="en-US" sz="4000" dirty="0">
              <a:solidFill>
                <a:srgbClr val="438BA7"/>
              </a:solidFill>
              <a:latin typeface="Arabic Typesetting" panose="03020402040406030203" pitchFamily="66" charset="-78"/>
              <a:cs typeface="AlHurraTxtreg" panose="00000400000000000000" pitchFamily="2" charset="-78"/>
            </a:endParaRPr>
          </a:p>
        </p:txBody>
      </p:sp>
    </p:spTree>
    <p:extLst>
      <p:ext uri="{BB962C8B-B14F-4D97-AF65-F5344CB8AC3E}">
        <p14:creationId xmlns:p14="http://schemas.microsoft.com/office/powerpoint/2010/main" val="3071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8725380" cy="769441"/>
          </a:xfrm>
          <a:prstGeom prst="rect">
            <a:avLst/>
          </a:prstGeom>
          <a:noFill/>
        </p:spPr>
        <p:txBody>
          <a:bodyPr wrap="square">
            <a:spAutoFit/>
          </a:bodyPr>
          <a:lstStyle/>
          <a:p>
            <a:pPr lvl="0" algn="r"/>
            <a:r>
              <a:rPr lang="ar-SA" sz="4400" dirty="0">
                <a:solidFill>
                  <a:schemeClr val="bg1"/>
                </a:solidFill>
                <a:latin typeface="Arabic Typesetting" panose="03020402040406030203" pitchFamily="66" charset="-78"/>
                <a:cs typeface="AlHurraTxtreg" panose="00000400000000000000" pitchFamily="2" charset="-78"/>
              </a:rPr>
              <a:t>أكمل المعلومات في الجدول التالي</a:t>
            </a:r>
          </a:p>
        </p:txBody>
      </p:sp>
      <p:pic>
        <p:nvPicPr>
          <p:cNvPr id="2" name="Picture 2">
            <a:extLst>
              <a:ext uri="{FF2B5EF4-FFF2-40B4-BE49-F238E27FC236}">
                <a16:creationId xmlns:a16="http://schemas.microsoft.com/office/drawing/2014/main" id="{CD1B92BA-A1EF-1DF4-CA27-C81636D7B1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14" t="25751" r="24242" b="16438"/>
          <a:stretch/>
        </p:blipFill>
        <p:spPr bwMode="auto">
          <a:xfrm>
            <a:off x="1394517" y="1347230"/>
            <a:ext cx="9614653" cy="462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70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8725380"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 اختر الإجابة الصحيحة فيما يأتي</a:t>
            </a:r>
          </a:p>
        </p:txBody>
      </p:sp>
      <p:pic>
        <p:nvPicPr>
          <p:cNvPr id="3" name="Picture 2">
            <a:extLst>
              <a:ext uri="{FF2B5EF4-FFF2-40B4-BE49-F238E27FC236}">
                <a16:creationId xmlns:a16="http://schemas.microsoft.com/office/drawing/2014/main" id="{A43D8B8E-D011-F7B1-0A4F-0EDC969DEF77}"/>
              </a:ext>
            </a:extLst>
          </p:cNvPr>
          <p:cNvPicPr>
            <a:picLocks noChangeAspect="1"/>
          </p:cNvPicPr>
          <p:nvPr/>
        </p:nvPicPr>
        <p:blipFill>
          <a:blip r:embed="rId3"/>
          <a:stretch>
            <a:fillRect/>
          </a:stretch>
        </p:blipFill>
        <p:spPr>
          <a:xfrm>
            <a:off x="831344" y="1468413"/>
            <a:ext cx="10529312" cy="4208698"/>
          </a:xfrm>
          <a:prstGeom prst="rect">
            <a:avLst/>
          </a:prstGeom>
        </p:spPr>
      </p:pic>
      <p:sp>
        <p:nvSpPr>
          <p:cNvPr id="4" name="Oval 3">
            <a:extLst>
              <a:ext uri="{FF2B5EF4-FFF2-40B4-BE49-F238E27FC236}">
                <a16:creationId xmlns:a16="http://schemas.microsoft.com/office/drawing/2014/main" id="{357D6FE5-A770-84B4-71A9-C686D0713F04}"/>
              </a:ext>
            </a:extLst>
          </p:cNvPr>
          <p:cNvSpPr/>
          <p:nvPr/>
        </p:nvSpPr>
        <p:spPr>
          <a:xfrm>
            <a:off x="6249890" y="1460438"/>
            <a:ext cx="918662" cy="64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Oval 8">
            <a:extLst>
              <a:ext uri="{FF2B5EF4-FFF2-40B4-BE49-F238E27FC236}">
                <a16:creationId xmlns:a16="http://schemas.microsoft.com/office/drawing/2014/main" id="{BC702241-BE15-492F-F8A6-1ACD472294DD}"/>
              </a:ext>
            </a:extLst>
          </p:cNvPr>
          <p:cNvSpPr/>
          <p:nvPr/>
        </p:nvSpPr>
        <p:spPr>
          <a:xfrm>
            <a:off x="4235570" y="2196285"/>
            <a:ext cx="810884" cy="64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Oval 10">
            <a:extLst>
              <a:ext uri="{FF2B5EF4-FFF2-40B4-BE49-F238E27FC236}">
                <a16:creationId xmlns:a16="http://schemas.microsoft.com/office/drawing/2014/main" id="{E5A4828F-D9CB-1866-B4DE-2950C5B4B70C}"/>
              </a:ext>
            </a:extLst>
          </p:cNvPr>
          <p:cNvSpPr/>
          <p:nvPr/>
        </p:nvSpPr>
        <p:spPr>
          <a:xfrm>
            <a:off x="7040295" y="2875210"/>
            <a:ext cx="1314076" cy="64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Oval 11">
            <a:extLst>
              <a:ext uri="{FF2B5EF4-FFF2-40B4-BE49-F238E27FC236}">
                <a16:creationId xmlns:a16="http://schemas.microsoft.com/office/drawing/2014/main" id="{277BFA25-851F-26FF-7DB3-E20E23B7FA5D}"/>
              </a:ext>
            </a:extLst>
          </p:cNvPr>
          <p:cNvSpPr/>
          <p:nvPr/>
        </p:nvSpPr>
        <p:spPr>
          <a:xfrm>
            <a:off x="7273208" y="3663519"/>
            <a:ext cx="818368" cy="64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Oval 12">
            <a:extLst>
              <a:ext uri="{FF2B5EF4-FFF2-40B4-BE49-F238E27FC236}">
                <a16:creationId xmlns:a16="http://schemas.microsoft.com/office/drawing/2014/main" id="{97EEDAA4-1274-9567-4EC6-69FBC8D7A2B2}"/>
              </a:ext>
            </a:extLst>
          </p:cNvPr>
          <p:cNvSpPr/>
          <p:nvPr/>
        </p:nvSpPr>
        <p:spPr>
          <a:xfrm>
            <a:off x="2927441" y="4331205"/>
            <a:ext cx="2357513" cy="64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4" name="Oval 13">
            <a:extLst>
              <a:ext uri="{FF2B5EF4-FFF2-40B4-BE49-F238E27FC236}">
                <a16:creationId xmlns:a16="http://schemas.microsoft.com/office/drawing/2014/main" id="{60D300A2-22EE-2CA9-3E02-446B09B2B6C7}"/>
              </a:ext>
            </a:extLst>
          </p:cNvPr>
          <p:cNvSpPr/>
          <p:nvPr/>
        </p:nvSpPr>
        <p:spPr>
          <a:xfrm>
            <a:off x="8870436" y="5064744"/>
            <a:ext cx="1023319" cy="64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Rectangle: Rounded Corners 14">
            <a:extLst>
              <a:ext uri="{FF2B5EF4-FFF2-40B4-BE49-F238E27FC236}">
                <a16:creationId xmlns:a16="http://schemas.microsoft.com/office/drawing/2014/main" id="{56C206BB-B29B-45F7-0B61-D08C7BDA9392}"/>
              </a:ext>
            </a:extLst>
          </p:cNvPr>
          <p:cNvSpPr/>
          <p:nvPr/>
        </p:nvSpPr>
        <p:spPr>
          <a:xfrm>
            <a:off x="10877909" y="1409424"/>
            <a:ext cx="518444" cy="4385962"/>
          </a:xfrm>
          <a:prstGeom prst="roundRect">
            <a:avLst/>
          </a:prstGeom>
          <a:solidFill>
            <a:schemeClr val="bg2">
              <a:alpha val="1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8725380"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 اختر الإجابة الصحيحة فيما يأتي</a:t>
            </a:r>
          </a:p>
        </p:txBody>
      </p:sp>
      <p:pic>
        <p:nvPicPr>
          <p:cNvPr id="2" name="Picture 1">
            <a:extLst>
              <a:ext uri="{FF2B5EF4-FFF2-40B4-BE49-F238E27FC236}">
                <a16:creationId xmlns:a16="http://schemas.microsoft.com/office/drawing/2014/main" id="{E96885EF-F541-FE65-BF2A-7FA56851A4D5}"/>
              </a:ext>
            </a:extLst>
          </p:cNvPr>
          <p:cNvPicPr>
            <a:picLocks noChangeAspect="1"/>
          </p:cNvPicPr>
          <p:nvPr/>
        </p:nvPicPr>
        <p:blipFill>
          <a:blip r:embed="rId3"/>
          <a:stretch>
            <a:fillRect/>
          </a:stretch>
        </p:blipFill>
        <p:spPr>
          <a:xfrm>
            <a:off x="979093" y="1458244"/>
            <a:ext cx="10417260" cy="4437402"/>
          </a:xfrm>
          <a:prstGeom prst="rect">
            <a:avLst/>
          </a:prstGeom>
        </p:spPr>
      </p:pic>
      <p:sp>
        <p:nvSpPr>
          <p:cNvPr id="16" name="Oval 15">
            <a:extLst>
              <a:ext uri="{FF2B5EF4-FFF2-40B4-BE49-F238E27FC236}">
                <a16:creationId xmlns:a16="http://schemas.microsoft.com/office/drawing/2014/main" id="{081DD9F6-84D1-97E8-0F8B-B674A43AB412}"/>
              </a:ext>
            </a:extLst>
          </p:cNvPr>
          <p:cNvSpPr/>
          <p:nvPr/>
        </p:nvSpPr>
        <p:spPr>
          <a:xfrm>
            <a:off x="8008051" y="1346959"/>
            <a:ext cx="1285085" cy="64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Oval 17">
            <a:extLst>
              <a:ext uri="{FF2B5EF4-FFF2-40B4-BE49-F238E27FC236}">
                <a16:creationId xmlns:a16="http://schemas.microsoft.com/office/drawing/2014/main" id="{4DEA6037-78A1-029F-56D5-7ADFF9F9451A}"/>
              </a:ext>
            </a:extLst>
          </p:cNvPr>
          <p:cNvSpPr/>
          <p:nvPr/>
        </p:nvSpPr>
        <p:spPr>
          <a:xfrm>
            <a:off x="9342208" y="2001561"/>
            <a:ext cx="1000745" cy="64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Oval 18">
            <a:extLst>
              <a:ext uri="{FF2B5EF4-FFF2-40B4-BE49-F238E27FC236}">
                <a16:creationId xmlns:a16="http://schemas.microsoft.com/office/drawing/2014/main" id="{602785AA-92DD-D5D7-56F8-82A0DCA4F0D6}"/>
              </a:ext>
            </a:extLst>
          </p:cNvPr>
          <p:cNvSpPr/>
          <p:nvPr/>
        </p:nvSpPr>
        <p:spPr>
          <a:xfrm>
            <a:off x="6662214" y="2663332"/>
            <a:ext cx="786046" cy="64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Oval 20">
            <a:extLst>
              <a:ext uri="{FF2B5EF4-FFF2-40B4-BE49-F238E27FC236}">
                <a16:creationId xmlns:a16="http://schemas.microsoft.com/office/drawing/2014/main" id="{BE9E0817-0AC7-08A6-0E9A-EDA36D35FB47}"/>
              </a:ext>
            </a:extLst>
          </p:cNvPr>
          <p:cNvSpPr/>
          <p:nvPr/>
        </p:nvSpPr>
        <p:spPr>
          <a:xfrm>
            <a:off x="9949068" y="3897016"/>
            <a:ext cx="782002" cy="64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Oval 21">
            <a:extLst>
              <a:ext uri="{FF2B5EF4-FFF2-40B4-BE49-F238E27FC236}">
                <a16:creationId xmlns:a16="http://schemas.microsoft.com/office/drawing/2014/main" id="{A0F4B7FE-3AA2-B20E-924A-C8A3A8F274BC}"/>
              </a:ext>
            </a:extLst>
          </p:cNvPr>
          <p:cNvSpPr/>
          <p:nvPr/>
        </p:nvSpPr>
        <p:spPr>
          <a:xfrm>
            <a:off x="5601064" y="4576959"/>
            <a:ext cx="734513" cy="64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Oval 22">
            <a:extLst>
              <a:ext uri="{FF2B5EF4-FFF2-40B4-BE49-F238E27FC236}">
                <a16:creationId xmlns:a16="http://schemas.microsoft.com/office/drawing/2014/main" id="{0DF743FF-3A55-4EA3-EBE0-8FF67E278CB6}"/>
              </a:ext>
            </a:extLst>
          </p:cNvPr>
          <p:cNvSpPr/>
          <p:nvPr/>
        </p:nvSpPr>
        <p:spPr>
          <a:xfrm>
            <a:off x="1968650" y="5225024"/>
            <a:ext cx="2177890" cy="64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Rectangle: Rounded Corners 24">
            <a:extLst>
              <a:ext uri="{FF2B5EF4-FFF2-40B4-BE49-F238E27FC236}">
                <a16:creationId xmlns:a16="http://schemas.microsoft.com/office/drawing/2014/main" id="{9EADF5CC-70B3-D593-122D-7FB0221613C5}"/>
              </a:ext>
            </a:extLst>
          </p:cNvPr>
          <p:cNvSpPr/>
          <p:nvPr/>
        </p:nvSpPr>
        <p:spPr>
          <a:xfrm>
            <a:off x="10877909" y="1409424"/>
            <a:ext cx="518444" cy="4385962"/>
          </a:xfrm>
          <a:prstGeom prst="roundRect">
            <a:avLst/>
          </a:prstGeom>
          <a:solidFill>
            <a:schemeClr val="bg2">
              <a:alpha val="1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50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CA6C4-F4DD-C480-95F8-42E782249550}"/>
              </a:ext>
            </a:extLst>
          </p:cNvPr>
          <p:cNvPicPr>
            <a:picLocks noChangeAspect="1"/>
          </p:cNvPicPr>
          <p:nvPr/>
        </p:nvPicPr>
        <p:blipFill>
          <a:blip r:embed="rId2"/>
          <a:stretch>
            <a:fillRect/>
          </a:stretch>
        </p:blipFill>
        <p:spPr>
          <a:xfrm>
            <a:off x="2007047" y="897242"/>
            <a:ext cx="8867775" cy="5314950"/>
          </a:xfrm>
          <a:prstGeom prst="rect">
            <a:avLst/>
          </a:prstGeom>
        </p:spPr>
      </p:pic>
      <p:sp>
        <p:nvSpPr>
          <p:cNvPr id="4" name="Oval 3">
            <a:extLst>
              <a:ext uri="{FF2B5EF4-FFF2-40B4-BE49-F238E27FC236}">
                <a16:creationId xmlns:a16="http://schemas.microsoft.com/office/drawing/2014/main" id="{568327EF-A71D-AFFA-339C-DFF72E313687}"/>
              </a:ext>
            </a:extLst>
          </p:cNvPr>
          <p:cNvSpPr/>
          <p:nvPr/>
        </p:nvSpPr>
        <p:spPr>
          <a:xfrm>
            <a:off x="1982265" y="1261955"/>
            <a:ext cx="1426266" cy="694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Oval 8">
            <a:extLst>
              <a:ext uri="{FF2B5EF4-FFF2-40B4-BE49-F238E27FC236}">
                <a16:creationId xmlns:a16="http://schemas.microsoft.com/office/drawing/2014/main" id="{8D494D36-11B8-B548-E6DE-45330DE09CF9}"/>
              </a:ext>
            </a:extLst>
          </p:cNvPr>
          <p:cNvSpPr/>
          <p:nvPr/>
        </p:nvSpPr>
        <p:spPr>
          <a:xfrm>
            <a:off x="6356090" y="2274400"/>
            <a:ext cx="2007439"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Oval 10">
            <a:extLst>
              <a:ext uri="{FF2B5EF4-FFF2-40B4-BE49-F238E27FC236}">
                <a16:creationId xmlns:a16="http://schemas.microsoft.com/office/drawing/2014/main" id="{97C9F20C-F870-521B-CE5E-AB20D793B449}"/>
              </a:ext>
            </a:extLst>
          </p:cNvPr>
          <p:cNvSpPr/>
          <p:nvPr/>
        </p:nvSpPr>
        <p:spPr>
          <a:xfrm>
            <a:off x="8740605" y="3765507"/>
            <a:ext cx="2213816"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Oval 11">
            <a:extLst>
              <a:ext uri="{FF2B5EF4-FFF2-40B4-BE49-F238E27FC236}">
                <a16:creationId xmlns:a16="http://schemas.microsoft.com/office/drawing/2014/main" id="{56E3D057-7D15-E665-DE7B-D297E93C858A}"/>
              </a:ext>
            </a:extLst>
          </p:cNvPr>
          <p:cNvSpPr/>
          <p:nvPr/>
        </p:nvSpPr>
        <p:spPr>
          <a:xfrm>
            <a:off x="3802998" y="4788676"/>
            <a:ext cx="2007439"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Oval 12">
            <a:extLst>
              <a:ext uri="{FF2B5EF4-FFF2-40B4-BE49-F238E27FC236}">
                <a16:creationId xmlns:a16="http://schemas.microsoft.com/office/drawing/2014/main" id="{94B14450-9A5A-5258-BD7A-71B3E3182DC5}"/>
              </a:ext>
            </a:extLst>
          </p:cNvPr>
          <p:cNvSpPr/>
          <p:nvPr/>
        </p:nvSpPr>
        <p:spPr>
          <a:xfrm>
            <a:off x="1847850" y="5702772"/>
            <a:ext cx="2007439"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8725380"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 اختر الإجابة الصحيحة فيما يأتي</a:t>
            </a:r>
          </a:p>
        </p:txBody>
      </p:sp>
    </p:spTree>
    <p:extLst>
      <p:ext uri="{BB962C8B-B14F-4D97-AF65-F5344CB8AC3E}">
        <p14:creationId xmlns:p14="http://schemas.microsoft.com/office/powerpoint/2010/main" val="38159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82E42-8FD4-3ED9-558D-7BE09A9A00FD}"/>
              </a:ext>
            </a:extLst>
          </p:cNvPr>
          <p:cNvPicPr>
            <a:picLocks noChangeAspect="1"/>
          </p:cNvPicPr>
          <p:nvPr/>
        </p:nvPicPr>
        <p:blipFill rotWithShape="1">
          <a:blip r:embed="rId2"/>
          <a:srcRect l="1439"/>
          <a:stretch/>
        </p:blipFill>
        <p:spPr>
          <a:xfrm>
            <a:off x="1364512" y="872580"/>
            <a:ext cx="9462976" cy="5867400"/>
          </a:xfrm>
          <a:prstGeom prst="rect">
            <a:avLst/>
          </a:prstGeom>
        </p:spPr>
      </p:pic>
      <p:sp>
        <p:nvSpPr>
          <p:cNvPr id="15" name="Oval 14">
            <a:extLst>
              <a:ext uri="{FF2B5EF4-FFF2-40B4-BE49-F238E27FC236}">
                <a16:creationId xmlns:a16="http://schemas.microsoft.com/office/drawing/2014/main" id="{2EC9E4B9-6C15-8E45-B016-790422CD1A81}"/>
              </a:ext>
            </a:extLst>
          </p:cNvPr>
          <p:cNvSpPr/>
          <p:nvPr/>
        </p:nvSpPr>
        <p:spPr>
          <a:xfrm>
            <a:off x="6734987" y="1224716"/>
            <a:ext cx="1426266" cy="694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Oval 15">
            <a:extLst>
              <a:ext uri="{FF2B5EF4-FFF2-40B4-BE49-F238E27FC236}">
                <a16:creationId xmlns:a16="http://schemas.microsoft.com/office/drawing/2014/main" id="{0DB03AAE-0BBD-7B79-A044-09A99CBC1BDF}"/>
              </a:ext>
            </a:extLst>
          </p:cNvPr>
          <p:cNvSpPr/>
          <p:nvPr/>
        </p:nvSpPr>
        <p:spPr>
          <a:xfrm>
            <a:off x="9638283" y="2224140"/>
            <a:ext cx="1093034"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Oval 17">
            <a:extLst>
              <a:ext uri="{FF2B5EF4-FFF2-40B4-BE49-F238E27FC236}">
                <a16:creationId xmlns:a16="http://schemas.microsoft.com/office/drawing/2014/main" id="{40D7FB85-DC18-9E63-8664-ABF734B1EE0D}"/>
              </a:ext>
            </a:extLst>
          </p:cNvPr>
          <p:cNvSpPr/>
          <p:nvPr/>
        </p:nvSpPr>
        <p:spPr>
          <a:xfrm>
            <a:off x="9638283" y="3190107"/>
            <a:ext cx="1195792"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Oval 18">
            <a:extLst>
              <a:ext uri="{FF2B5EF4-FFF2-40B4-BE49-F238E27FC236}">
                <a16:creationId xmlns:a16="http://schemas.microsoft.com/office/drawing/2014/main" id="{D5E844D7-C1BF-2E3B-F055-A8845A70F428}"/>
              </a:ext>
            </a:extLst>
          </p:cNvPr>
          <p:cNvSpPr/>
          <p:nvPr/>
        </p:nvSpPr>
        <p:spPr>
          <a:xfrm>
            <a:off x="1364512" y="4166753"/>
            <a:ext cx="2007439"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Oval 20">
            <a:extLst>
              <a:ext uri="{FF2B5EF4-FFF2-40B4-BE49-F238E27FC236}">
                <a16:creationId xmlns:a16="http://schemas.microsoft.com/office/drawing/2014/main" id="{75B90B36-D9BC-28FB-F539-F8A8DE9CCCD6}"/>
              </a:ext>
            </a:extLst>
          </p:cNvPr>
          <p:cNvSpPr/>
          <p:nvPr/>
        </p:nvSpPr>
        <p:spPr>
          <a:xfrm>
            <a:off x="9063861" y="5147692"/>
            <a:ext cx="1707681"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Oval 21">
            <a:extLst>
              <a:ext uri="{FF2B5EF4-FFF2-40B4-BE49-F238E27FC236}">
                <a16:creationId xmlns:a16="http://schemas.microsoft.com/office/drawing/2014/main" id="{EBD2061B-82E2-DD54-E956-C68A55622D9C}"/>
              </a:ext>
            </a:extLst>
          </p:cNvPr>
          <p:cNvSpPr/>
          <p:nvPr/>
        </p:nvSpPr>
        <p:spPr>
          <a:xfrm>
            <a:off x="6477017" y="6156917"/>
            <a:ext cx="2007439"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8725380"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 اختر الإجابة الصحيحة فيما يأتي</a:t>
            </a:r>
          </a:p>
        </p:txBody>
      </p:sp>
    </p:spTree>
    <p:extLst>
      <p:ext uri="{BB962C8B-B14F-4D97-AF65-F5344CB8AC3E}">
        <p14:creationId xmlns:p14="http://schemas.microsoft.com/office/powerpoint/2010/main" val="28608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heel(1)">
                                      <p:cBhvr>
                                        <p:cTn id="3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استخدام المفردات </a:t>
            </a:r>
          </a:p>
        </p:txBody>
      </p:sp>
      <p:pic>
        <p:nvPicPr>
          <p:cNvPr id="41" name="Picture 40">
            <a:extLst>
              <a:ext uri="{FF2B5EF4-FFF2-40B4-BE49-F238E27FC236}">
                <a16:creationId xmlns:a16="http://schemas.microsoft.com/office/drawing/2014/main" id="{2474476E-F2B1-D620-D636-F18E12E1970E}"/>
              </a:ext>
            </a:extLst>
          </p:cNvPr>
          <p:cNvPicPr>
            <a:picLocks noChangeAspect="1"/>
          </p:cNvPicPr>
          <p:nvPr/>
        </p:nvPicPr>
        <p:blipFill>
          <a:blip r:embed="rId3"/>
          <a:stretch>
            <a:fillRect/>
          </a:stretch>
        </p:blipFill>
        <p:spPr>
          <a:xfrm>
            <a:off x="6096000" y="2049039"/>
            <a:ext cx="6051214" cy="3589264"/>
          </a:xfrm>
          <a:prstGeom prst="rect">
            <a:avLst/>
          </a:prstGeom>
        </p:spPr>
      </p:pic>
      <p:pic>
        <p:nvPicPr>
          <p:cNvPr id="43" name="Picture 42">
            <a:extLst>
              <a:ext uri="{FF2B5EF4-FFF2-40B4-BE49-F238E27FC236}">
                <a16:creationId xmlns:a16="http://schemas.microsoft.com/office/drawing/2014/main" id="{D6E3E2DB-0D8D-8F5E-FE04-D53C79024A7B}"/>
              </a:ext>
            </a:extLst>
          </p:cNvPr>
          <p:cNvPicPr>
            <a:picLocks noChangeAspect="1"/>
          </p:cNvPicPr>
          <p:nvPr/>
        </p:nvPicPr>
        <p:blipFill>
          <a:blip r:embed="rId4"/>
          <a:stretch>
            <a:fillRect/>
          </a:stretch>
        </p:blipFill>
        <p:spPr>
          <a:xfrm>
            <a:off x="114298" y="2253778"/>
            <a:ext cx="5874290" cy="3384525"/>
          </a:xfrm>
          <a:prstGeom prst="rect">
            <a:avLst/>
          </a:prstGeom>
        </p:spPr>
      </p:pic>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إملأ الفراغات بالكلمات المناسبة : </a:t>
            </a:r>
          </a:p>
        </p:txBody>
      </p:sp>
      <p:sp>
        <p:nvSpPr>
          <p:cNvPr id="46" name="Rectangle 45">
            <a:extLst>
              <a:ext uri="{FF2B5EF4-FFF2-40B4-BE49-F238E27FC236}">
                <a16:creationId xmlns:a16="http://schemas.microsoft.com/office/drawing/2014/main" id="{8F386627-97D8-4D45-029A-C6FA6C142B63}"/>
              </a:ext>
            </a:extLst>
          </p:cNvPr>
          <p:cNvSpPr/>
          <p:nvPr/>
        </p:nvSpPr>
        <p:spPr>
          <a:xfrm>
            <a:off x="5999362" y="2019604"/>
            <a:ext cx="80428" cy="447835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03C2F47-2827-384D-385E-0D3E08EEB2A2}"/>
              </a:ext>
            </a:extLst>
          </p:cNvPr>
          <p:cNvSpPr/>
          <p:nvPr/>
        </p:nvSpPr>
        <p:spPr>
          <a:xfrm>
            <a:off x="6039576" y="2080938"/>
            <a:ext cx="2069803" cy="707886"/>
          </a:xfrm>
          <a:prstGeom prst="rect">
            <a:avLst/>
          </a:prstGeom>
          <a:noFill/>
        </p:spPr>
        <p:txBody>
          <a:bodyPr wrap="square">
            <a:spAutoFit/>
          </a:bodyPr>
          <a:lstStyle/>
          <a:p>
            <a:pPr lvl="0" algn="ctr"/>
            <a:r>
              <a:rPr lang="ar-SA" sz="4000" dirty="0">
                <a:solidFill>
                  <a:srgbClr val="7030A0"/>
                </a:solidFill>
                <a:latin typeface="Arabic Typesetting" panose="03020402040406030203" pitchFamily="66" charset="-78"/>
                <a:cs typeface="AlHurraTxtreg" panose="00000400000000000000" pitchFamily="2" charset="-78"/>
              </a:rPr>
              <a:t>المادة</a:t>
            </a:r>
          </a:p>
        </p:txBody>
      </p:sp>
      <p:sp>
        <p:nvSpPr>
          <p:cNvPr id="48" name="Rectangle 47">
            <a:extLst>
              <a:ext uri="{FF2B5EF4-FFF2-40B4-BE49-F238E27FC236}">
                <a16:creationId xmlns:a16="http://schemas.microsoft.com/office/drawing/2014/main" id="{BBD8512A-E6FB-38E9-78C5-0861F213CCA1}"/>
              </a:ext>
            </a:extLst>
          </p:cNvPr>
          <p:cNvSpPr/>
          <p:nvPr/>
        </p:nvSpPr>
        <p:spPr>
          <a:xfrm>
            <a:off x="8461984" y="4125933"/>
            <a:ext cx="2495505" cy="707886"/>
          </a:xfrm>
          <a:prstGeom prst="rect">
            <a:avLst/>
          </a:prstGeom>
          <a:noFill/>
        </p:spPr>
        <p:txBody>
          <a:bodyPr wrap="square">
            <a:spAutoFit/>
          </a:bodyPr>
          <a:lstStyle/>
          <a:p>
            <a:pPr lvl="0" algn="ctr"/>
            <a:r>
              <a:rPr lang="ar-SA" sz="4000" dirty="0">
                <a:solidFill>
                  <a:srgbClr val="7030A0"/>
                </a:solidFill>
                <a:latin typeface="Arabic Typesetting" panose="03020402040406030203" pitchFamily="66" charset="-78"/>
                <a:cs typeface="AlHurraTxtreg" panose="00000400000000000000" pitchFamily="2" charset="-78"/>
              </a:rPr>
              <a:t>البروتونات</a:t>
            </a:r>
          </a:p>
        </p:txBody>
      </p:sp>
      <p:sp>
        <p:nvSpPr>
          <p:cNvPr id="49" name="Rectangle 48">
            <a:extLst>
              <a:ext uri="{FF2B5EF4-FFF2-40B4-BE49-F238E27FC236}">
                <a16:creationId xmlns:a16="http://schemas.microsoft.com/office/drawing/2014/main" id="{271E1AEB-6158-F20A-14C6-C470ED48BCE0}"/>
              </a:ext>
            </a:extLst>
          </p:cNvPr>
          <p:cNvSpPr/>
          <p:nvPr/>
        </p:nvSpPr>
        <p:spPr>
          <a:xfrm>
            <a:off x="6234507" y="4902117"/>
            <a:ext cx="2069803" cy="707886"/>
          </a:xfrm>
          <a:prstGeom prst="rect">
            <a:avLst/>
          </a:prstGeom>
          <a:noFill/>
        </p:spPr>
        <p:txBody>
          <a:bodyPr wrap="square">
            <a:spAutoFit/>
          </a:bodyPr>
          <a:lstStyle/>
          <a:p>
            <a:pPr lvl="0" algn="ctr"/>
            <a:r>
              <a:rPr lang="ar-SA" sz="4000" dirty="0">
                <a:solidFill>
                  <a:srgbClr val="7030A0"/>
                </a:solidFill>
                <a:latin typeface="Arabic Typesetting" panose="03020402040406030203" pitchFamily="66" charset="-78"/>
                <a:cs typeface="AlHurraTxtreg" panose="00000400000000000000" pitchFamily="2" charset="-78"/>
              </a:rPr>
              <a:t>نيوترونات</a:t>
            </a:r>
          </a:p>
        </p:txBody>
      </p:sp>
      <p:sp>
        <p:nvSpPr>
          <p:cNvPr id="50" name="Rectangle 49">
            <a:extLst>
              <a:ext uri="{FF2B5EF4-FFF2-40B4-BE49-F238E27FC236}">
                <a16:creationId xmlns:a16="http://schemas.microsoft.com/office/drawing/2014/main" id="{D23A42E5-8E10-0BB7-694E-EF545A8321CA}"/>
              </a:ext>
            </a:extLst>
          </p:cNvPr>
          <p:cNvSpPr/>
          <p:nvPr/>
        </p:nvSpPr>
        <p:spPr>
          <a:xfrm>
            <a:off x="2438683" y="2822910"/>
            <a:ext cx="2069803" cy="707886"/>
          </a:xfrm>
          <a:prstGeom prst="rect">
            <a:avLst/>
          </a:prstGeom>
          <a:noFill/>
        </p:spPr>
        <p:txBody>
          <a:bodyPr wrap="square">
            <a:spAutoFit/>
          </a:bodyPr>
          <a:lstStyle/>
          <a:p>
            <a:pPr lvl="0" algn="ctr"/>
            <a:r>
              <a:rPr lang="ar-SA" sz="4000" dirty="0">
                <a:solidFill>
                  <a:srgbClr val="7030A0"/>
                </a:solidFill>
                <a:latin typeface="Arabic Typesetting" panose="03020402040406030203" pitchFamily="66" charset="-78"/>
                <a:cs typeface="AlHurraTxtreg" panose="00000400000000000000" pitchFamily="2" charset="-78"/>
              </a:rPr>
              <a:t>مركب</a:t>
            </a:r>
          </a:p>
        </p:txBody>
      </p:sp>
      <p:sp>
        <p:nvSpPr>
          <p:cNvPr id="51" name="Rectangle 50">
            <a:extLst>
              <a:ext uri="{FF2B5EF4-FFF2-40B4-BE49-F238E27FC236}">
                <a16:creationId xmlns:a16="http://schemas.microsoft.com/office/drawing/2014/main" id="{661CA62C-3007-6A35-EA7C-A104DB8434A3}"/>
              </a:ext>
            </a:extLst>
          </p:cNvPr>
          <p:cNvSpPr/>
          <p:nvPr/>
        </p:nvSpPr>
        <p:spPr>
          <a:xfrm>
            <a:off x="2558316" y="4833819"/>
            <a:ext cx="2069803" cy="707886"/>
          </a:xfrm>
          <a:prstGeom prst="rect">
            <a:avLst/>
          </a:prstGeom>
          <a:noFill/>
        </p:spPr>
        <p:txBody>
          <a:bodyPr wrap="square">
            <a:spAutoFit/>
          </a:bodyPr>
          <a:lstStyle/>
          <a:p>
            <a:pPr lvl="0" algn="ctr"/>
            <a:r>
              <a:rPr lang="ar-SA" sz="4000" dirty="0">
                <a:solidFill>
                  <a:srgbClr val="7030A0"/>
                </a:solidFill>
                <a:latin typeface="Arabic Typesetting" panose="03020402040406030203" pitchFamily="66" charset="-78"/>
                <a:cs typeface="AlHurraTxtreg" panose="00000400000000000000" pitchFamily="2" charset="-78"/>
              </a:rPr>
              <a:t>الفلزات</a:t>
            </a:r>
          </a:p>
        </p:txBody>
      </p:sp>
    </p:spTree>
    <p:extLst>
      <p:ext uri="{BB962C8B-B14F-4D97-AF65-F5344CB8AC3E}">
        <p14:creationId xmlns:p14="http://schemas.microsoft.com/office/powerpoint/2010/main" val="21484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Effect transition="in" filter="fade">
                                      <p:cBhvr>
                                        <p:cTn id="9" dur="10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Effect transition="in" filter="fade">
                                      <p:cBhvr>
                                        <p:cTn id="16" dur="10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1000" fill="hold"/>
                                        <p:tgtEl>
                                          <p:spTgt spid="49"/>
                                        </p:tgtEl>
                                        <p:attrNameLst>
                                          <p:attrName>ppt_w</p:attrName>
                                        </p:attrNameLst>
                                      </p:cBhvr>
                                      <p:tavLst>
                                        <p:tav tm="0">
                                          <p:val>
                                            <p:fltVal val="0"/>
                                          </p:val>
                                        </p:tav>
                                        <p:tav tm="100000">
                                          <p:val>
                                            <p:strVal val="#ppt_w"/>
                                          </p:val>
                                        </p:tav>
                                      </p:tavLst>
                                    </p:anim>
                                    <p:anim calcmode="lin" valueType="num">
                                      <p:cBhvr>
                                        <p:cTn id="22" dur="1000" fill="hold"/>
                                        <p:tgtEl>
                                          <p:spTgt spid="49"/>
                                        </p:tgtEl>
                                        <p:attrNameLst>
                                          <p:attrName>ppt_h</p:attrName>
                                        </p:attrNameLst>
                                      </p:cBhvr>
                                      <p:tavLst>
                                        <p:tav tm="0">
                                          <p:val>
                                            <p:fltVal val="0"/>
                                          </p:val>
                                        </p:tav>
                                        <p:tav tm="100000">
                                          <p:val>
                                            <p:strVal val="#ppt_h"/>
                                          </p:val>
                                        </p:tav>
                                      </p:tavLst>
                                    </p:anim>
                                    <p:animEffect transition="in" filter="fade">
                                      <p:cBhvr>
                                        <p:cTn id="23" dur="10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fltVal val="0"/>
                                          </p:val>
                                        </p:tav>
                                        <p:tav tm="100000">
                                          <p:val>
                                            <p:strVal val="#ppt_w"/>
                                          </p:val>
                                        </p:tav>
                                      </p:tavLst>
                                    </p:anim>
                                    <p:anim calcmode="lin" valueType="num">
                                      <p:cBhvr>
                                        <p:cTn id="29" dur="1000" fill="hold"/>
                                        <p:tgtEl>
                                          <p:spTgt spid="50"/>
                                        </p:tgtEl>
                                        <p:attrNameLst>
                                          <p:attrName>ppt_h</p:attrName>
                                        </p:attrNameLst>
                                      </p:cBhvr>
                                      <p:tavLst>
                                        <p:tav tm="0">
                                          <p:val>
                                            <p:fltVal val="0"/>
                                          </p:val>
                                        </p:tav>
                                        <p:tav tm="100000">
                                          <p:val>
                                            <p:strVal val="#ppt_h"/>
                                          </p:val>
                                        </p:tav>
                                      </p:tavLst>
                                    </p:anim>
                                    <p:animEffect transition="in" filter="fade">
                                      <p:cBhvr>
                                        <p:cTn id="30" dur="10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1000" fill="hold"/>
                                        <p:tgtEl>
                                          <p:spTgt spid="51"/>
                                        </p:tgtEl>
                                        <p:attrNameLst>
                                          <p:attrName>ppt_w</p:attrName>
                                        </p:attrNameLst>
                                      </p:cBhvr>
                                      <p:tavLst>
                                        <p:tav tm="0">
                                          <p:val>
                                            <p:fltVal val="0"/>
                                          </p:val>
                                        </p:tav>
                                        <p:tav tm="100000">
                                          <p:val>
                                            <p:strVal val="#ppt_w"/>
                                          </p:val>
                                        </p:tav>
                                      </p:tavLst>
                                    </p:anim>
                                    <p:anim calcmode="lin" valueType="num">
                                      <p:cBhvr>
                                        <p:cTn id="36" dur="1000" fill="hold"/>
                                        <p:tgtEl>
                                          <p:spTgt spid="51"/>
                                        </p:tgtEl>
                                        <p:attrNameLst>
                                          <p:attrName>ppt_h</p:attrName>
                                        </p:attrNameLst>
                                      </p:cBhvr>
                                      <p:tavLst>
                                        <p:tav tm="0">
                                          <p:val>
                                            <p:fltVal val="0"/>
                                          </p:val>
                                        </p:tav>
                                        <p:tav tm="100000">
                                          <p:val>
                                            <p:strVal val="#ppt_h"/>
                                          </p:val>
                                        </p:tav>
                                      </p:tavLst>
                                    </p:anim>
                                    <p:animEffect transition="in" filter="fade">
                                      <p:cBhvr>
                                        <p:cTn id="3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8725380"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 اختر الإجابة الصحيحة فيما يأتي</a:t>
            </a:r>
          </a:p>
        </p:txBody>
      </p:sp>
      <p:grpSp>
        <p:nvGrpSpPr>
          <p:cNvPr id="3" name="Group 2">
            <a:extLst>
              <a:ext uri="{FF2B5EF4-FFF2-40B4-BE49-F238E27FC236}">
                <a16:creationId xmlns:a16="http://schemas.microsoft.com/office/drawing/2014/main" id="{4FD06060-B13F-10F6-3A84-86FC11796534}"/>
              </a:ext>
            </a:extLst>
          </p:cNvPr>
          <p:cNvGrpSpPr/>
          <p:nvPr/>
        </p:nvGrpSpPr>
        <p:grpSpPr>
          <a:xfrm>
            <a:off x="101032" y="6181414"/>
            <a:ext cx="3282215" cy="655100"/>
            <a:chOff x="101032" y="6181414"/>
            <a:chExt cx="3282215" cy="655100"/>
          </a:xfrm>
        </p:grpSpPr>
        <p:grpSp>
          <p:nvGrpSpPr>
            <p:cNvPr id="4" name="Group 3">
              <a:extLst>
                <a:ext uri="{FF2B5EF4-FFF2-40B4-BE49-F238E27FC236}">
                  <a16:creationId xmlns:a16="http://schemas.microsoft.com/office/drawing/2014/main" id="{6B1ECD35-E4FB-D73A-557E-BA1E66D0F6C0}"/>
                </a:ext>
              </a:extLst>
            </p:cNvPr>
            <p:cNvGrpSpPr/>
            <p:nvPr/>
          </p:nvGrpSpPr>
          <p:grpSpPr>
            <a:xfrm>
              <a:off x="101032" y="6181414"/>
              <a:ext cx="3282215" cy="655100"/>
              <a:chOff x="101032" y="6181414"/>
              <a:chExt cx="3282215" cy="655100"/>
            </a:xfrm>
          </p:grpSpPr>
          <p:sp>
            <p:nvSpPr>
              <p:cNvPr id="6" name="Rectangle 5">
                <a:extLst>
                  <a:ext uri="{FF2B5EF4-FFF2-40B4-BE49-F238E27FC236}">
                    <a16:creationId xmlns:a16="http://schemas.microsoft.com/office/drawing/2014/main" id="{96021F38-BAF2-A546-4C19-9F7CF7C93A1A}"/>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87433DE-3FFC-0135-434D-B22D886A0B1F}"/>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8" name="Rectangle 7">
                <a:extLst>
                  <a:ext uri="{FF2B5EF4-FFF2-40B4-BE49-F238E27FC236}">
                    <a16:creationId xmlns:a16="http://schemas.microsoft.com/office/drawing/2014/main" id="{207B9ABD-0FF2-A2E2-4DFB-F2724F66436C}"/>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9" name="Rectangle 8">
                <a:extLst>
                  <a:ext uri="{FF2B5EF4-FFF2-40B4-BE49-F238E27FC236}">
                    <a16:creationId xmlns:a16="http://schemas.microsoft.com/office/drawing/2014/main" id="{59DB4AFA-1825-DC60-DA55-1EEED7E46C80}"/>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1" name="Rectangle 10">
                <a:extLst>
                  <a:ext uri="{FF2B5EF4-FFF2-40B4-BE49-F238E27FC236}">
                    <a16:creationId xmlns:a16="http://schemas.microsoft.com/office/drawing/2014/main" id="{6095CA5A-CEF6-725D-1D5C-0A6C16EBE78B}"/>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E95659AC-B906-C108-3C36-B633FB14673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pic>
        <p:nvPicPr>
          <p:cNvPr id="12" name="Picture 11">
            <a:extLst>
              <a:ext uri="{FF2B5EF4-FFF2-40B4-BE49-F238E27FC236}">
                <a16:creationId xmlns:a16="http://schemas.microsoft.com/office/drawing/2014/main" id="{6275510F-15A9-5CB2-1D1B-06316AD7234B}"/>
              </a:ext>
            </a:extLst>
          </p:cNvPr>
          <p:cNvPicPr>
            <a:picLocks noChangeAspect="1"/>
          </p:cNvPicPr>
          <p:nvPr/>
        </p:nvPicPr>
        <p:blipFill rotWithShape="1">
          <a:blip r:embed="rId3"/>
          <a:srcRect t="-3488" r="16686"/>
          <a:stretch/>
        </p:blipFill>
        <p:spPr>
          <a:xfrm>
            <a:off x="1780963" y="1268943"/>
            <a:ext cx="9279667" cy="2190171"/>
          </a:xfrm>
          <a:prstGeom prst="rect">
            <a:avLst/>
          </a:prstGeom>
        </p:spPr>
      </p:pic>
      <p:sp>
        <p:nvSpPr>
          <p:cNvPr id="13" name="Oval 12">
            <a:extLst>
              <a:ext uri="{FF2B5EF4-FFF2-40B4-BE49-F238E27FC236}">
                <a16:creationId xmlns:a16="http://schemas.microsoft.com/office/drawing/2014/main" id="{6ED97336-1DEA-52D7-2FD8-D0B0DE47B3F3}"/>
              </a:ext>
            </a:extLst>
          </p:cNvPr>
          <p:cNvSpPr/>
          <p:nvPr/>
        </p:nvSpPr>
        <p:spPr>
          <a:xfrm>
            <a:off x="1780963" y="1694882"/>
            <a:ext cx="1426266" cy="694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Oval 13">
            <a:extLst>
              <a:ext uri="{FF2B5EF4-FFF2-40B4-BE49-F238E27FC236}">
                <a16:creationId xmlns:a16="http://schemas.microsoft.com/office/drawing/2014/main" id="{EE45227E-CE80-8D4D-54C7-90E690E960B3}"/>
              </a:ext>
            </a:extLst>
          </p:cNvPr>
          <p:cNvSpPr/>
          <p:nvPr/>
        </p:nvSpPr>
        <p:spPr>
          <a:xfrm>
            <a:off x="1756181" y="2729916"/>
            <a:ext cx="1603599" cy="610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171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D43138B-36B0-AB27-63DD-3DF88DBD4BA2}"/>
              </a:ext>
            </a:extLst>
          </p:cNvPr>
          <p:cNvPicPr>
            <a:picLocks noChangeAspect="1"/>
          </p:cNvPicPr>
          <p:nvPr/>
        </p:nvPicPr>
        <p:blipFill>
          <a:blip r:embed="rId2"/>
          <a:stretch>
            <a:fillRect/>
          </a:stretch>
        </p:blipFill>
        <p:spPr>
          <a:xfrm>
            <a:off x="5811406" y="2200426"/>
            <a:ext cx="5656796" cy="3666904"/>
          </a:xfrm>
          <a:prstGeom prst="rect">
            <a:avLst/>
          </a:prstGeom>
        </p:spPr>
      </p:pic>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126</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CD9524C-213C-B23B-820D-6BE5C4F0704E}"/>
              </a:ext>
            </a:extLst>
          </p:cNvPr>
          <p:cNvPicPr>
            <a:picLocks noChangeAspect="1"/>
          </p:cNvPicPr>
          <p:nvPr/>
        </p:nvPicPr>
        <p:blipFill>
          <a:blip r:embed="rId5"/>
          <a:stretch>
            <a:fillRect/>
          </a:stretch>
        </p:blipFill>
        <p:spPr>
          <a:xfrm>
            <a:off x="190451" y="984606"/>
            <a:ext cx="4155306" cy="671860"/>
          </a:xfrm>
          <a:prstGeom prst="rect">
            <a:avLst/>
          </a:prstGeom>
        </p:spPr>
      </p:pic>
      <p:sp>
        <p:nvSpPr>
          <p:cNvPr id="13" name="Rectangle 12">
            <a:extLst>
              <a:ext uri="{FF2B5EF4-FFF2-40B4-BE49-F238E27FC236}">
                <a16:creationId xmlns:a16="http://schemas.microsoft.com/office/drawing/2014/main" id="{9C0CB1E8-159C-297F-A848-FD9217E313B6}"/>
              </a:ext>
            </a:extLst>
          </p:cNvPr>
          <p:cNvSpPr/>
          <p:nvPr/>
        </p:nvSpPr>
        <p:spPr>
          <a:xfrm>
            <a:off x="5811406" y="1118292"/>
            <a:ext cx="6288673" cy="707886"/>
          </a:xfrm>
          <a:prstGeom prst="rect">
            <a:avLst/>
          </a:prstGeom>
          <a:noFill/>
        </p:spPr>
        <p:txBody>
          <a:bodyPr wrap="square">
            <a:spAutoFit/>
          </a:bodyPr>
          <a:lstStyle/>
          <a:p>
            <a:pPr lvl="0" algn="ctr"/>
            <a:r>
              <a:rPr lang="ar-SA" sz="4000" dirty="0">
                <a:solidFill>
                  <a:srgbClr val="FF0000"/>
                </a:solidFill>
                <a:latin typeface="Arabic Typesetting" panose="03020402040406030203" pitchFamily="66" charset="-78"/>
                <a:cs typeface="AlHurraTxtreg" panose="00000400000000000000" pitchFamily="2" charset="-78"/>
              </a:rPr>
              <a:t>اختر الإجابة الصحيحة فيما يأتي:</a:t>
            </a:r>
          </a:p>
        </p:txBody>
      </p:sp>
      <p:sp>
        <p:nvSpPr>
          <p:cNvPr id="18" name="Oval 17">
            <a:extLst>
              <a:ext uri="{FF2B5EF4-FFF2-40B4-BE49-F238E27FC236}">
                <a16:creationId xmlns:a16="http://schemas.microsoft.com/office/drawing/2014/main" id="{405C8604-6789-5D24-F54D-491DF8AE9934}"/>
              </a:ext>
            </a:extLst>
          </p:cNvPr>
          <p:cNvSpPr/>
          <p:nvPr/>
        </p:nvSpPr>
        <p:spPr>
          <a:xfrm>
            <a:off x="10520877" y="5105769"/>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26" name="Picture 2" descr="النار | جمعتنا المحبه Amino">
            <a:extLst>
              <a:ext uri="{FF2B5EF4-FFF2-40B4-BE49-F238E27FC236}">
                <a16:creationId xmlns:a16="http://schemas.microsoft.com/office/drawing/2014/main" id="{95F0B12D-939C-5218-5C4A-F1B1B9E82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633" y="2145097"/>
            <a:ext cx="3722233" cy="372223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65EF4051-9AE4-F73C-B675-0451D6A38E73}"/>
              </a:ext>
            </a:extLst>
          </p:cNvPr>
          <p:cNvSpPr/>
          <p:nvPr/>
        </p:nvSpPr>
        <p:spPr>
          <a:xfrm>
            <a:off x="5742239" y="2064292"/>
            <a:ext cx="5934392" cy="4015819"/>
          </a:xfrm>
          <a:prstGeom prst="roundRect">
            <a:avLst>
              <a:gd name="adj" fmla="val 1364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824F051-F293-3EA8-E46A-4F3098776577}"/>
              </a:ext>
            </a:extLst>
          </p:cNvPr>
          <p:cNvGrpSpPr/>
          <p:nvPr/>
        </p:nvGrpSpPr>
        <p:grpSpPr>
          <a:xfrm>
            <a:off x="101032" y="6181414"/>
            <a:ext cx="3282215" cy="655100"/>
            <a:chOff x="101032" y="6181414"/>
            <a:chExt cx="3282215" cy="655100"/>
          </a:xfrm>
        </p:grpSpPr>
        <p:grpSp>
          <p:nvGrpSpPr>
            <p:cNvPr id="28" name="Group 27">
              <a:extLst>
                <a:ext uri="{FF2B5EF4-FFF2-40B4-BE49-F238E27FC236}">
                  <a16:creationId xmlns:a16="http://schemas.microsoft.com/office/drawing/2014/main" id="{50D83BA0-7A3D-CD30-5D46-DBE69DAB726C}"/>
                </a:ext>
              </a:extLst>
            </p:cNvPr>
            <p:cNvGrpSpPr/>
            <p:nvPr/>
          </p:nvGrpSpPr>
          <p:grpSpPr>
            <a:xfrm>
              <a:off x="101032" y="6181414"/>
              <a:ext cx="3282215" cy="655100"/>
              <a:chOff x="101032" y="6181414"/>
              <a:chExt cx="3282215" cy="655100"/>
            </a:xfrm>
          </p:grpSpPr>
          <p:sp>
            <p:nvSpPr>
              <p:cNvPr id="30" name="Rectangle 29">
                <a:extLst>
                  <a:ext uri="{FF2B5EF4-FFF2-40B4-BE49-F238E27FC236}">
                    <a16:creationId xmlns:a16="http://schemas.microsoft.com/office/drawing/2014/main" id="{B6571071-0C5C-5BA1-2226-11BD6212F0CA}"/>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54A43CC3-979F-50E8-E265-C583BE4C2C06}"/>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35" name="Rectangle 34">
                <a:extLst>
                  <a:ext uri="{FF2B5EF4-FFF2-40B4-BE49-F238E27FC236}">
                    <a16:creationId xmlns:a16="http://schemas.microsoft.com/office/drawing/2014/main" id="{5F4EF8FF-D64B-5E74-347E-587817B8B0F2}"/>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36" name="Rectangle 35">
                <a:extLst>
                  <a:ext uri="{FF2B5EF4-FFF2-40B4-BE49-F238E27FC236}">
                    <a16:creationId xmlns:a16="http://schemas.microsoft.com/office/drawing/2014/main" id="{99CB9445-4559-1300-8DC6-2AF18100A71D}"/>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37" name="Rectangle 36">
                <a:extLst>
                  <a:ext uri="{FF2B5EF4-FFF2-40B4-BE49-F238E27FC236}">
                    <a16:creationId xmlns:a16="http://schemas.microsoft.com/office/drawing/2014/main" id="{0949DB11-1341-92AC-47AD-D089BC203C7C}"/>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AB9EE04E-FA19-91FB-E435-62F64AD9C8BB}"/>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Tree>
    <p:extLst>
      <p:ext uri="{BB962C8B-B14F-4D97-AF65-F5344CB8AC3E}">
        <p14:creationId xmlns:p14="http://schemas.microsoft.com/office/powerpoint/2010/main" val="1712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0-#ppt_w/2"/>
                                          </p:val>
                                        </p:tav>
                                        <p:tav tm="100000">
                                          <p:val>
                                            <p:strVal val="#ppt_x"/>
                                          </p:val>
                                        </p:tav>
                                      </p:tavLst>
                                    </p:anim>
                                    <p:anim calcmode="lin" valueType="num">
                                      <p:cBhvr additive="base">
                                        <p:cTn id="11"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2598B3-2948-9396-35E2-2CFC7E401C9C}"/>
              </a:ext>
            </a:extLst>
          </p:cNvPr>
          <p:cNvPicPr>
            <a:picLocks noChangeAspect="1"/>
          </p:cNvPicPr>
          <p:nvPr/>
        </p:nvPicPr>
        <p:blipFill>
          <a:blip r:embed="rId2"/>
          <a:stretch>
            <a:fillRect/>
          </a:stretch>
        </p:blipFill>
        <p:spPr>
          <a:xfrm>
            <a:off x="5811406" y="2216346"/>
            <a:ext cx="5656796" cy="3666904"/>
          </a:xfrm>
          <a:prstGeom prst="rect">
            <a:avLst/>
          </a:prstGeom>
        </p:spPr>
      </p:pic>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126</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0CB1E8-159C-297F-A848-FD9217E313B6}"/>
              </a:ext>
            </a:extLst>
          </p:cNvPr>
          <p:cNvSpPr/>
          <p:nvPr/>
        </p:nvSpPr>
        <p:spPr>
          <a:xfrm>
            <a:off x="5668236" y="1162886"/>
            <a:ext cx="6288673" cy="707886"/>
          </a:xfrm>
          <a:prstGeom prst="rect">
            <a:avLst/>
          </a:prstGeom>
          <a:noFill/>
        </p:spPr>
        <p:txBody>
          <a:bodyPr wrap="square">
            <a:spAutoFit/>
          </a:bodyPr>
          <a:lstStyle/>
          <a:p>
            <a:pPr lvl="0" algn="ctr"/>
            <a:r>
              <a:rPr lang="ar-SA" sz="4000" dirty="0">
                <a:solidFill>
                  <a:srgbClr val="FF0000"/>
                </a:solidFill>
                <a:latin typeface="Arabic Typesetting" panose="03020402040406030203" pitchFamily="66" charset="-78"/>
                <a:cs typeface="AlHurraTxtreg" panose="00000400000000000000" pitchFamily="2" charset="-78"/>
              </a:rPr>
              <a:t>اختر الإجابة الصحيحة فيما يأتي:</a:t>
            </a:r>
          </a:p>
        </p:txBody>
      </p:sp>
      <p:sp>
        <p:nvSpPr>
          <p:cNvPr id="18" name="Oval 17">
            <a:extLst>
              <a:ext uri="{FF2B5EF4-FFF2-40B4-BE49-F238E27FC236}">
                <a16:creationId xmlns:a16="http://schemas.microsoft.com/office/drawing/2014/main" id="{405C8604-6789-5D24-F54D-491DF8AE9934}"/>
              </a:ext>
            </a:extLst>
          </p:cNvPr>
          <p:cNvSpPr/>
          <p:nvPr/>
        </p:nvSpPr>
        <p:spPr>
          <a:xfrm>
            <a:off x="10259367" y="3211609"/>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Rectangle: Rounded Corners 15">
            <a:extLst>
              <a:ext uri="{FF2B5EF4-FFF2-40B4-BE49-F238E27FC236}">
                <a16:creationId xmlns:a16="http://schemas.microsoft.com/office/drawing/2014/main" id="{80495B41-461C-5355-CF6D-C2AEF95F0454}"/>
              </a:ext>
            </a:extLst>
          </p:cNvPr>
          <p:cNvSpPr/>
          <p:nvPr/>
        </p:nvSpPr>
        <p:spPr>
          <a:xfrm>
            <a:off x="5742239" y="2064292"/>
            <a:ext cx="5934392" cy="4015819"/>
          </a:xfrm>
          <a:prstGeom prst="roundRect">
            <a:avLst>
              <a:gd name="adj" fmla="val 1364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EE098C6-B10C-921B-514E-CC51F0B10A7C}"/>
              </a:ext>
            </a:extLst>
          </p:cNvPr>
          <p:cNvPicPr>
            <a:picLocks noChangeAspect="1"/>
          </p:cNvPicPr>
          <p:nvPr/>
        </p:nvPicPr>
        <p:blipFill rotWithShape="1">
          <a:blip r:embed="rId5"/>
          <a:srcRect r="5028"/>
          <a:stretch/>
        </p:blipFill>
        <p:spPr>
          <a:xfrm>
            <a:off x="341404" y="2168647"/>
            <a:ext cx="5157043" cy="3355324"/>
          </a:xfrm>
          <a:prstGeom prst="rect">
            <a:avLst/>
          </a:prstGeom>
        </p:spPr>
      </p:pic>
    </p:spTree>
    <p:extLst>
      <p:ext uri="{BB962C8B-B14F-4D97-AF65-F5344CB8AC3E}">
        <p14:creationId xmlns:p14="http://schemas.microsoft.com/office/powerpoint/2010/main" val="358760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79477-ECB9-9C97-E7FD-45F86047E901}"/>
              </a:ext>
            </a:extLst>
          </p:cNvPr>
          <p:cNvPicPr>
            <a:picLocks noChangeAspect="1"/>
          </p:cNvPicPr>
          <p:nvPr/>
        </p:nvPicPr>
        <p:blipFill>
          <a:blip r:embed="rId2"/>
          <a:stretch>
            <a:fillRect/>
          </a:stretch>
        </p:blipFill>
        <p:spPr>
          <a:xfrm>
            <a:off x="5817606" y="2337847"/>
            <a:ext cx="5783657" cy="3303251"/>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126</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0CB1E8-159C-297F-A848-FD9217E313B6}"/>
              </a:ext>
            </a:extLst>
          </p:cNvPr>
          <p:cNvSpPr/>
          <p:nvPr/>
        </p:nvSpPr>
        <p:spPr>
          <a:xfrm>
            <a:off x="5668236" y="1162886"/>
            <a:ext cx="6288673" cy="707886"/>
          </a:xfrm>
          <a:prstGeom prst="rect">
            <a:avLst/>
          </a:prstGeom>
          <a:noFill/>
        </p:spPr>
        <p:txBody>
          <a:bodyPr wrap="square">
            <a:spAutoFit/>
          </a:bodyPr>
          <a:lstStyle/>
          <a:p>
            <a:pPr lvl="0" algn="ctr"/>
            <a:r>
              <a:rPr lang="ar-SA" sz="4000" dirty="0">
                <a:solidFill>
                  <a:srgbClr val="FF0000"/>
                </a:solidFill>
                <a:latin typeface="Arabic Typesetting" panose="03020402040406030203" pitchFamily="66" charset="-78"/>
                <a:cs typeface="AlHurraTxtreg" panose="00000400000000000000" pitchFamily="2" charset="-78"/>
              </a:rPr>
              <a:t>اختر الإجابة الصحيحة فيما يأتي:</a:t>
            </a:r>
          </a:p>
        </p:txBody>
      </p:sp>
      <p:pic>
        <p:nvPicPr>
          <p:cNvPr id="11" name="Picture 10">
            <a:extLst>
              <a:ext uri="{FF2B5EF4-FFF2-40B4-BE49-F238E27FC236}">
                <a16:creationId xmlns:a16="http://schemas.microsoft.com/office/drawing/2014/main" id="{7E00AB73-E3D0-28EC-74E1-5D4FC0D4E0FF}"/>
              </a:ext>
            </a:extLst>
          </p:cNvPr>
          <p:cNvPicPr>
            <a:picLocks noChangeAspect="1"/>
          </p:cNvPicPr>
          <p:nvPr/>
        </p:nvPicPr>
        <p:blipFill rotWithShape="1">
          <a:blip r:embed="rId5"/>
          <a:srcRect r="5028"/>
          <a:stretch/>
        </p:blipFill>
        <p:spPr>
          <a:xfrm>
            <a:off x="341404" y="2168647"/>
            <a:ext cx="5157043" cy="3355324"/>
          </a:xfrm>
          <a:prstGeom prst="rect">
            <a:avLst/>
          </a:prstGeom>
        </p:spPr>
      </p:pic>
      <p:sp>
        <p:nvSpPr>
          <p:cNvPr id="16" name="Rectangle: Rounded Corners 15">
            <a:extLst>
              <a:ext uri="{FF2B5EF4-FFF2-40B4-BE49-F238E27FC236}">
                <a16:creationId xmlns:a16="http://schemas.microsoft.com/office/drawing/2014/main" id="{80495B41-461C-5355-CF6D-C2AEF95F0454}"/>
              </a:ext>
            </a:extLst>
          </p:cNvPr>
          <p:cNvSpPr/>
          <p:nvPr/>
        </p:nvSpPr>
        <p:spPr>
          <a:xfrm>
            <a:off x="5742239" y="2064292"/>
            <a:ext cx="5934392" cy="4015819"/>
          </a:xfrm>
          <a:prstGeom prst="roundRect">
            <a:avLst>
              <a:gd name="adj" fmla="val 1364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3BC07C-DB06-C4F3-0FCD-99199C9C0FDB}"/>
              </a:ext>
            </a:extLst>
          </p:cNvPr>
          <p:cNvSpPr/>
          <p:nvPr/>
        </p:nvSpPr>
        <p:spPr>
          <a:xfrm>
            <a:off x="10568417" y="3989472"/>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3876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67F9B-B2DE-E328-DC33-00C13E245260}"/>
              </a:ext>
            </a:extLst>
          </p:cNvPr>
          <p:cNvPicPr>
            <a:picLocks noChangeAspect="1"/>
          </p:cNvPicPr>
          <p:nvPr/>
        </p:nvPicPr>
        <p:blipFill>
          <a:blip r:embed="rId2"/>
          <a:stretch>
            <a:fillRect/>
          </a:stretch>
        </p:blipFill>
        <p:spPr>
          <a:xfrm>
            <a:off x="5742239" y="2361986"/>
            <a:ext cx="5783636" cy="3420430"/>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126</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0CB1E8-159C-297F-A848-FD9217E313B6}"/>
              </a:ext>
            </a:extLst>
          </p:cNvPr>
          <p:cNvSpPr/>
          <p:nvPr/>
        </p:nvSpPr>
        <p:spPr>
          <a:xfrm>
            <a:off x="5668236" y="1162886"/>
            <a:ext cx="6288673" cy="707886"/>
          </a:xfrm>
          <a:prstGeom prst="rect">
            <a:avLst/>
          </a:prstGeom>
          <a:noFill/>
        </p:spPr>
        <p:txBody>
          <a:bodyPr wrap="square">
            <a:spAutoFit/>
          </a:bodyPr>
          <a:lstStyle/>
          <a:p>
            <a:pPr lvl="0" algn="ctr"/>
            <a:r>
              <a:rPr lang="ar-SA" sz="4000" dirty="0">
                <a:solidFill>
                  <a:srgbClr val="FF0000"/>
                </a:solidFill>
                <a:latin typeface="Arabic Typesetting" panose="03020402040406030203" pitchFamily="66" charset="-78"/>
                <a:cs typeface="AlHurraTxtreg" panose="00000400000000000000" pitchFamily="2" charset="-78"/>
              </a:rPr>
              <a:t>اختر الإجابة الصحيحة فيما يأتي:</a:t>
            </a:r>
          </a:p>
        </p:txBody>
      </p:sp>
      <p:sp>
        <p:nvSpPr>
          <p:cNvPr id="16" name="Rectangle: Rounded Corners 15">
            <a:extLst>
              <a:ext uri="{FF2B5EF4-FFF2-40B4-BE49-F238E27FC236}">
                <a16:creationId xmlns:a16="http://schemas.microsoft.com/office/drawing/2014/main" id="{80495B41-461C-5355-CF6D-C2AEF95F0454}"/>
              </a:ext>
            </a:extLst>
          </p:cNvPr>
          <p:cNvSpPr/>
          <p:nvPr/>
        </p:nvSpPr>
        <p:spPr>
          <a:xfrm>
            <a:off x="5742239" y="2064292"/>
            <a:ext cx="5934392" cy="4015819"/>
          </a:xfrm>
          <a:prstGeom prst="roundRect">
            <a:avLst>
              <a:gd name="adj" fmla="val 1364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3BC07C-DB06-C4F3-0FCD-99199C9C0FDB}"/>
              </a:ext>
            </a:extLst>
          </p:cNvPr>
          <p:cNvSpPr/>
          <p:nvPr/>
        </p:nvSpPr>
        <p:spPr>
          <a:xfrm>
            <a:off x="10681479" y="5178743"/>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56" name="Picture 8" descr="coffee atom caffeine chemical model molecular molecule render 3d coffee  atom Stock Photo - Alamy">
            <a:extLst>
              <a:ext uri="{FF2B5EF4-FFF2-40B4-BE49-F238E27FC236}">
                <a16:creationId xmlns:a16="http://schemas.microsoft.com/office/drawing/2014/main" id="{0E67C65F-FA8E-3B60-5EC5-78D8184843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10" t="4480" r="10259" b="14418"/>
          <a:stretch/>
        </p:blipFill>
        <p:spPr bwMode="auto">
          <a:xfrm>
            <a:off x="403687" y="1870772"/>
            <a:ext cx="5057087" cy="383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4E0A09-E29F-AAFA-EF75-7851A8FBBCC0}"/>
              </a:ext>
            </a:extLst>
          </p:cNvPr>
          <p:cNvPicPr>
            <a:picLocks noChangeAspect="1"/>
          </p:cNvPicPr>
          <p:nvPr/>
        </p:nvPicPr>
        <p:blipFill>
          <a:blip r:embed="rId2"/>
          <a:stretch>
            <a:fillRect/>
          </a:stretch>
        </p:blipFill>
        <p:spPr>
          <a:xfrm>
            <a:off x="5599183" y="2354503"/>
            <a:ext cx="6077448" cy="3544309"/>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126</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0CB1E8-159C-297F-A848-FD9217E313B6}"/>
              </a:ext>
            </a:extLst>
          </p:cNvPr>
          <p:cNvSpPr/>
          <p:nvPr/>
        </p:nvSpPr>
        <p:spPr>
          <a:xfrm>
            <a:off x="5668236" y="1162886"/>
            <a:ext cx="6288673" cy="707886"/>
          </a:xfrm>
          <a:prstGeom prst="rect">
            <a:avLst/>
          </a:prstGeom>
          <a:noFill/>
        </p:spPr>
        <p:txBody>
          <a:bodyPr wrap="square">
            <a:spAutoFit/>
          </a:bodyPr>
          <a:lstStyle/>
          <a:p>
            <a:pPr lvl="0" algn="ctr"/>
            <a:r>
              <a:rPr lang="ar-SA" sz="4000" dirty="0">
                <a:solidFill>
                  <a:srgbClr val="FF0000"/>
                </a:solidFill>
                <a:latin typeface="Arabic Typesetting" panose="03020402040406030203" pitchFamily="66" charset="-78"/>
                <a:cs typeface="AlHurraTxtreg" panose="00000400000000000000" pitchFamily="2" charset="-78"/>
              </a:rPr>
              <a:t>اختر الإجابة الصحيحة فيما يأتي:</a:t>
            </a:r>
          </a:p>
        </p:txBody>
      </p:sp>
      <p:sp>
        <p:nvSpPr>
          <p:cNvPr id="16" name="Rectangle: Rounded Corners 15">
            <a:extLst>
              <a:ext uri="{FF2B5EF4-FFF2-40B4-BE49-F238E27FC236}">
                <a16:creationId xmlns:a16="http://schemas.microsoft.com/office/drawing/2014/main" id="{80495B41-461C-5355-CF6D-C2AEF95F0454}"/>
              </a:ext>
            </a:extLst>
          </p:cNvPr>
          <p:cNvSpPr/>
          <p:nvPr/>
        </p:nvSpPr>
        <p:spPr>
          <a:xfrm>
            <a:off x="5742239" y="2064292"/>
            <a:ext cx="5934392" cy="4015819"/>
          </a:xfrm>
          <a:prstGeom prst="roundRect">
            <a:avLst>
              <a:gd name="adj" fmla="val 1364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3BC07C-DB06-C4F3-0FCD-99199C9C0FDB}"/>
              </a:ext>
            </a:extLst>
          </p:cNvPr>
          <p:cNvSpPr/>
          <p:nvPr/>
        </p:nvSpPr>
        <p:spPr>
          <a:xfrm>
            <a:off x="10682666" y="3576187"/>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098" name="Picture 2" descr="الجدول الدوري – علم الكيمياء Chemistry">
            <a:extLst>
              <a:ext uri="{FF2B5EF4-FFF2-40B4-BE49-F238E27FC236}">
                <a16:creationId xmlns:a16="http://schemas.microsoft.com/office/drawing/2014/main" id="{875DC45B-500E-B338-A347-5DD2F4D4C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8" y="2610319"/>
            <a:ext cx="5527655" cy="292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8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1BBE03-5DE7-9159-516A-A76ECEBA54A5}"/>
              </a:ext>
            </a:extLst>
          </p:cNvPr>
          <p:cNvPicPr>
            <a:picLocks noChangeAspect="1"/>
          </p:cNvPicPr>
          <p:nvPr/>
        </p:nvPicPr>
        <p:blipFill>
          <a:blip r:embed="rId2"/>
          <a:stretch>
            <a:fillRect/>
          </a:stretch>
        </p:blipFill>
        <p:spPr>
          <a:xfrm>
            <a:off x="5726595" y="2564203"/>
            <a:ext cx="5950036" cy="2969880"/>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126</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0CB1E8-159C-297F-A848-FD9217E313B6}"/>
              </a:ext>
            </a:extLst>
          </p:cNvPr>
          <p:cNvSpPr/>
          <p:nvPr/>
        </p:nvSpPr>
        <p:spPr>
          <a:xfrm>
            <a:off x="5668236" y="1162886"/>
            <a:ext cx="6288673" cy="707886"/>
          </a:xfrm>
          <a:prstGeom prst="rect">
            <a:avLst/>
          </a:prstGeom>
          <a:noFill/>
        </p:spPr>
        <p:txBody>
          <a:bodyPr wrap="square">
            <a:spAutoFit/>
          </a:bodyPr>
          <a:lstStyle/>
          <a:p>
            <a:pPr lvl="0" algn="ctr"/>
            <a:r>
              <a:rPr lang="ar-SA" sz="4000" dirty="0">
                <a:solidFill>
                  <a:srgbClr val="FF0000"/>
                </a:solidFill>
                <a:latin typeface="Arabic Typesetting" panose="03020402040406030203" pitchFamily="66" charset="-78"/>
                <a:cs typeface="AlHurraTxtreg" panose="00000400000000000000" pitchFamily="2" charset="-78"/>
              </a:rPr>
              <a:t>اختر الإجابة الصحيحة فيما يأتي:</a:t>
            </a:r>
          </a:p>
        </p:txBody>
      </p:sp>
      <p:sp>
        <p:nvSpPr>
          <p:cNvPr id="16" name="Rectangle: Rounded Corners 15">
            <a:extLst>
              <a:ext uri="{FF2B5EF4-FFF2-40B4-BE49-F238E27FC236}">
                <a16:creationId xmlns:a16="http://schemas.microsoft.com/office/drawing/2014/main" id="{80495B41-461C-5355-CF6D-C2AEF95F0454}"/>
              </a:ext>
            </a:extLst>
          </p:cNvPr>
          <p:cNvSpPr/>
          <p:nvPr/>
        </p:nvSpPr>
        <p:spPr>
          <a:xfrm>
            <a:off x="5742239" y="2064292"/>
            <a:ext cx="5934392" cy="4015819"/>
          </a:xfrm>
          <a:prstGeom prst="roundRect">
            <a:avLst>
              <a:gd name="adj" fmla="val 1364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3BC07C-DB06-C4F3-0FCD-99199C9C0FDB}"/>
              </a:ext>
            </a:extLst>
          </p:cNvPr>
          <p:cNvSpPr/>
          <p:nvPr/>
        </p:nvSpPr>
        <p:spPr>
          <a:xfrm>
            <a:off x="10682666" y="3840138"/>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124" name="Picture 4" descr="فوائد الكبريت الاصفر للبهاق | Just Food">
            <a:extLst>
              <a:ext uri="{FF2B5EF4-FFF2-40B4-BE49-F238E27FC236}">
                <a16:creationId xmlns:a16="http://schemas.microsoft.com/office/drawing/2014/main" id="{4AB5D0A8-3420-55A2-7471-CF0E9743D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47" y="2077956"/>
            <a:ext cx="4535478" cy="36850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ADEE86C-730A-CB5B-36C0-650AB0720D9C}"/>
              </a:ext>
            </a:extLst>
          </p:cNvPr>
          <p:cNvSpPr/>
          <p:nvPr/>
        </p:nvSpPr>
        <p:spPr>
          <a:xfrm>
            <a:off x="1655519" y="1680898"/>
            <a:ext cx="3254353" cy="707886"/>
          </a:xfrm>
          <a:prstGeom prst="rect">
            <a:avLst/>
          </a:prstGeom>
          <a:noFill/>
        </p:spPr>
        <p:txBody>
          <a:bodyPr wrap="square">
            <a:spAutoFit/>
          </a:bodyPr>
          <a:lstStyle/>
          <a:p>
            <a:pPr lvl="0" algn="ctr"/>
            <a:r>
              <a:rPr lang="ar-SA" sz="4000" dirty="0">
                <a:solidFill>
                  <a:srgbClr val="C8C36B"/>
                </a:solidFill>
                <a:latin typeface="Arabic Typesetting" panose="03020402040406030203" pitchFamily="66" charset="-78"/>
                <a:cs typeface="AlHurraTxtreg" panose="00000400000000000000" pitchFamily="2" charset="-78"/>
              </a:rPr>
              <a:t>الكبريت</a:t>
            </a:r>
            <a:r>
              <a:rPr lang="ar-SA" sz="4000" dirty="0">
                <a:solidFill>
                  <a:srgbClr val="FF0000"/>
                </a:solidFill>
                <a:latin typeface="Arabic Typesetting" panose="03020402040406030203" pitchFamily="66" charset="-78"/>
                <a:cs typeface="AlHurraTxtreg" panose="00000400000000000000" pitchFamily="2" charset="-78"/>
              </a:rPr>
              <a:t> مثلاً</a:t>
            </a:r>
          </a:p>
        </p:txBody>
      </p:sp>
    </p:spTree>
    <p:extLst>
      <p:ext uri="{BB962C8B-B14F-4D97-AF65-F5344CB8AC3E}">
        <p14:creationId xmlns:p14="http://schemas.microsoft.com/office/powerpoint/2010/main" val="39571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BA145A-0C01-0B07-628C-51BE9132C927}"/>
              </a:ext>
            </a:extLst>
          </p:cNvPr>
          <p:cNvPicPr>
            <a:picLocks noChangeAspect="1"/>
          </p:cNvPicPr>
          <p:nvPr/>
        </p:nvPicPr>
        <p:blipFill>
          <a:blip r:embed="rId2"/>
          <a:stretch>
            <a:fillRect/>
          </a:stretch>
        </p:blipFill>
        <p:spPr>
          <a:xfrm>
            <a:off x="5925433" y="2261224"/>
            <a:ext cx="5553091" cy="3433890"/>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126</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0CB1E8-159C-297F-A848-FD9217E313B6}"/>
              </a:ext>
            </a:extLst>
          </p:cNvPr>
          <p:cNvSpPr/>
          <p:nvPr/>
        </p:nvSpPr>
        <p:spPr>
          <a:xfrm>
            <a:off x="5668236" y="1162886"/>
            <a:ext cx="6288673" cy="707886"/>
          </a:xfrm>
          <a:prstGeom prst="rect">
            <a:avLst/>
          </a:prstGeom>
          <a:noFill/>
        </p:spPr>
        <p:txBody>
          <a:bodyPr wrap="square">
            <a:spAutoFit/>
          </a:bodyPr>
          <a:lstStyle/>
          <a:p>
            <a:pPr lvl="0" algn="ctr"/>
            <a:r>
              <a:rPr lang="ar-SA" sz="4000" dirty="0">
                <a:solidFill>
                  <a:srgbClr val="FF0000"/>
                </a:solidFill>
                <a:latin typeface="Arabic Typesetting" panose="03020402040406030203" pitchFamily="66" charset="-78"/>
                <a:cs typeface="AlHurraTxtreg" panose="00000400000000000000" pitchFamily="2" charset="-78"/>
              </a:rPr>
              <a:t>اختر الإجابة الصحيحة فيما يأتي:</a:t>
            </a:r>
          </a:p>
        </p:txBody>
      </p:sp>
      <p:sp>
        <p:nvSpPr>
          <p:cNvPr id="16" name="Rectangle: Rounded Corners 15">
            <a:extLst>
              <a:ext uri="{FF2B5EF4-FFF2-40B4-BE49-F238E27FC236}">
                <a16:creationId xmlns:a16="http://schemas.microsoft.com/office/drawing/2014/main" id="{80495B41-461C-5355-CF6D-C2AEF95F0454}"/>
              </a:ext>
            </a:extLst>
          </p:cNvPr>
          <p:cNvSpPr/>
          <p:nvPr/>
        </p:nvSpPr>
        <p:spPr>
          <a:xfrm>
            <a:off x="5742239" y="2064292"/>
            <a:ext cx="5934392" cy="4015819"/>
          </a:xfrm>
          <a:prstGeom prst="roundRect">
            <a:avLst>
              <a:gd name="adj" fmla="val 1364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3BC07C-DB06-C4F3-0FCD-99199C9C0FDB}"/>
              </a:ext>
            </a:extLst>
          </p:cNvPr>
          <p:cNvSpPr/>
          <p:nvPr/>
        </p:nvSpPr>
        <p:spPr>
          <a:xfrm>
            <a:off x="10542411" y="5004659"/>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Rectangle 14">
            <a:extLst>
              <a:ext uri="{FF2B5EF4-FFF2-40B4-BE49-F238E27FC236}">
                <a16:creationId xmlns:a16="http://schemas.microsoft.com/office/drawing/2014/main" id="{63300E15-E018-44ED-883D-FF21A923420E}"/>
              </a:ext>
            </a:extLst>
          </p:cNvPr>
          <p:cNvSpPr/>
          <p:nvPr/>
        </p:nvSpPr>
        <p:spPr>
          <a:xfrm>
            <a:off x="6029863" y="4921944"/>
            <a:ext cx="3157268" cy="7731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295F283-A639-4E52-F2B1-A59F3617B952}"/>
              </a:ext>
            </a:extLst>
          </p:cNvPr>
          <p:cNvSpPr/>
          <p:nvPr/>
        </p:nvSpPr>
        <p:spPr>
          <a:xfrm>
            <a:off x="6603437" y="5072797"/>
            <a:ext cx="3254353" cy="523220"/>
          </a:xfrm>
          <a:prstGeom prst="rect">
            <a:avLst/>
          </a:prstGeom>
          <a:noFill/>
        </p:spPr>
        <p:txBody>
          <a:bodyPr wrap="square">
            <a:spAutoFit/>
          </a:bodyPr>
          <a:lstStyle/>
          <a:p>
            <a:pPr lvl="0" algn="ctr"/>
            <a:r>
              <a:rPr lang="ar-SA" sz="2800" dirty="0">
                <a:latin typeface="Amiri" panose="00000500000000000000" pitchFamily="2" charset="-78"/>
                <a:cs typeface="Amiri" panose="00000500000000000000" pitchFamily="2" charset="-78"/>
              </a:rPr>
              <a:t>عدد البروتونات</a:t>
            </a:r>
          </a:p>
        </p:txBody>
      </p:sp>
      <p:pic>
        <p:nvPicPr>
          <p:cNvPr id="6146" name="Picture 2" descr="صور عنصر الكالسيوم">
            <a:extLst>
              <a:ext uri="{FF2B5EF4-FFF2-40B4-BE49-F238E27FC236}">
                <a16:creationId xmlns:a16="http://schemas.microsoft.com/office/drawing/2014/main" id="{6F092A69-E104-2775-50CF-F0D1C7CF3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24" y="2342061"/>
            <a:ext cx="5360598" cy="3580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D9F034D-7619-0C6E-E30E-C94C18F9C752}"/>
              </a:ext>
            </a:extLst>
          </p:cNvPr>
          <p:cNvSpPr/>
          <p:nvPr/>
        </p:nvSpPr>
        <p:spPr>
          <a:xfrm>
            <a:off x="1275647" y="1648807"/>
            <a:ext cx="3254353" cy="707886"/>
          </a:xfrm>
          <a:prstGeom prst="rect">
            <a:avLst/>
          </a:prstGeom>
          <a:noFill/>
        </p:spPr>
        <p:txBody>
          <a:bodyPr wrap="square">
            <a:spAutoFit/>
          </a:bodyPr>
          <a:lstStyle/>
          <a:p>
            <a:pPr lvl="0" algn="ctr"/>
            <a:r>
              <a:rPr lang="ar-SA" sz="4000" dirty="0">
                <a:solidFill>
                  <a:srgbClr val="738F3D"/>
                </a:solidFill>
                <a:latin typeface="Arabic Typesetting" panose="03020402040406030203" pitchFamily="66" charset="-78"/>
                <a:cs typeface="AlHurraTxtreg" panose="00000400000000000000" pitchFamily="2" charset="-78"/>
              </a:rPr>
              <a:t>الربط مع الحياة</a:t>
            </a:r>
          </a:p>
        </p:txBody>
      </p:sp>
    </p:spTree>
    <p:extLst>
      <p:ext uri="{BB962C8B-B14F-4D97-AF65-F5344CB8AC3E}">
        <p14:creationId xmlns:p14="http://schemas.microsoft.com/office/powerpoint/2010/main" val="32826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A5886C-1324-FD3B-E41F-561D72895A55}"/>
              </a:ext>
            </a:extLst>
          </p:cNvPr>
          <p:cNvPicPr>
            <a:picLocks noChangeAspect="1"/>
          </p:cNvPicPr>
          <p:nvPr/>
        </p:nvPicPr>
        <p:blipFill>
          <a:blip r:embed="rId2"/>
          <a:stretch>
            <a:fillRect/>
          </a:stretch>
        </p:blipFill>
        <p:spPr>
          <a:xfrm>
            <a:off x="4903916" y="1033788"/>
            <a:ext cx="7288084" cy="1325106"/>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3">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36988" y="153609"/>
            <a:ext cx="1029433" cy="646331"/>
          </a:xfrm>
          <a:prstGeom prst="rect">
            <a:avLst/>
          </a:prstGeom>
          <a:noFill/>
        </p:spPr>
        <p:txBody>
          <a:bodyPr wrap="square">
            <a:spAutoFit/>
          </a:bodyPr>
          <a:lstStyle/>
          <a:p>
            <a:pPr lvl="0" algn="ctr"/>
            <a:r>
              <a:rPr lang="ar-SA" sz="3600" dirty="0">
                <a:solidFill>
                  <a:srgbClr val="FF0000"/>
                </a:solidFill>
                <a:latin typeface="Arabic Typesetting" panose="03020402040406030203" pitchFamily="66" charset="-78"/>
                <a:cs typeface="AlHurraTxtreg" panose="00000400000000000000" pitchFamily="2" charset="-78"/>
              </a:rPr>
              <a:t>127</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3">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4"/>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3D9F034D-7619-0C6E-E30E-C94C18F9C752}"/>
              </a:ext>
            </a:extLst>
          </p:cNvPr>
          <p:cNvSpPr/>
          <p:nvPr/>
        </p:nvSpPr>
        <p:spPr>
          <a:xfrm>
            <a:off x="7272068" y="4499105"/>
            <a:ext cx="4813540" cy="1200329"/>
          </a:xfrm>
          <a:prstGeom prst="rect">
            <a:avLst/>
          </a:prstGeom>
          <a:noFill/>
        </p:spPr>
        <p:txBody>
          <a:bodyPr wrap="square">
            <a:spAutoFit/>
          </a:bodyPr>
          <a:lstStyle/>
          <a:p>
            <a:pPr lvl="0" algn="ctr"/>
            <a:r>
              <a:rPr lang="ar-SA" sz="3600" dirty="0">
                <a:solidFill>
                  <a:srgbClr val="0070C0"/>
                </a:solidFill>
                <a:latin typeface="Arabic Typesetting" panose="03020402040406030203" pitchFamily="66" charset="-78"/>
                <a:cs typeface="AlHurraTxtreg" panose="00000400000000000000" pitchFamily="2" charset="-78"/>
              </a:rPr>
              <a:t>الأعمدة تسمى مجموعات </a:t>
            </a:r>
          </a:p>
          <a:p>
            <a:pPr lvl="0" algn="ctr"/>
            <a:r>
              <a:rPr lang="ar-SA" sz="3600" dirty="0">
                <a:solidFill>
                  <a:srgbClr val="0070C0"/>
                </a:solidFill>
                <a:latin typeface="Arabic Typesetting" panose="03020402040406030203" pitchFamily="66" charset="-78"/>
                <a:cs typeface="AlHurraTxtreg" panose="00000400000000000000" pitchFamily="2" charset="-78"/>
              </a:rPr>
              <a:t>و عددها ( 18 مجموعة )</a:t>
            </a:r>
          </a:p>
        </p:txBody>
      </p:sp>
      <p:pic>
        <p:nvPicPr>
          <p:cNvPr id="3" name="Picture 2">
            <a:extLst>
              <a:ext uri="{FF2B5EF4-FFF2-40B4-BE49-F238E27FC236}">
                <a16:creationId xmlns:a16="http://schemas.microsoft.com/office/drawing/2014/main" id="{4BD07FB6-E541-4788-3AF5-E44DD7180D98}"/>
              </a:ext>
            </a:extLst>
          </p:cNvPr>
          <p:cNvPicPr>
            <a:picLocks noChangeAspect="1"/>
          </p:cNvPicPr>
          <p:nvPr/>
        </p:nvPicPr>
        <p:blipFill>
          <a:blip r:embed="rId5"/>
          <a:stretch>
            <a:fillRect/>
          </a:stretch>
        </p:blipFill>
        <p:spPr>
          <a:xfrm>
            <a:off x="114298" y="961624"/>
            <a:ext cx="4181657" cy="648319"/>
          </a:xfrm>
          <a:prstGeom prst="rect">
            <a:avLst/>
          </a:prstGeom>
        </p:spPr>
      </p:pic>
      <p:pic>
        <p:nvPicPr>
          <p:cNvPr id="21" name="Picture 20">
            <a:extLst>
              <a:ext uri="{FF2B5EF4-FFF2-40B4-BE49-F238E27FC236}">
                <a16:creationId xmlns:a16="http://schemas.microsoft.com/office/drawing/2014/main" id="{CD3372EA-F6E3-EB1E-5505-2CFE88B5D59B}"/>
              </a:ext>
            </a:extLst>
          </p:cNvPr>
          <p:cNvPicPr>
            <a:picLocks noChangeAspect="1"/>
          </p:cNvPicPr>
          <p:nvPr/>
        </p:nvPicPr>
        <p:blipFill rotWithShape="1">
          <a:blip r:embed="rId6"/>
          <a:srcRect b="15918"/>
          <a:stretch/>
        </p:blipFill>
        <p:spPr>
          <a:xfrm>
            <a:off x="287030" y="2108920"/>
            <a:ext cx="7209112" cy="3955078"/>
          </a:xfrm>
          <a:prstGeom prst="rect">
            <a:avLst/>
          </a:prstGeom>
        </p:spPr>
      </p:pic>
      <p:sp>
        <p:nvSpPr>
          <p:cNvPr id="22" name="Rectangle 21">
            <a:extLst>
              <a:ext uri="{FF2B5EF4-FFF2-40B4-BE49-F238E27FC236}">
                <a16:creationId xmlns:a16="http://schemas.microsoft.com/office/drawing/2014/main" id="{D23EC449-1477-BE89-BA30-258D0C3A9E40}"/>
              </a:ext>
            </a:extLst>
          </p:cNvPr>
          <p:cNvSpPr/>
          <p:nvPr/>
        </p:nvSpPr>
        <p:spPr>
          <a:xfrm>
            <a:off x="7611631" y="2828835"/>
            <a:ext cx="4065917" cy="1200329"/>
          </a:xfrm>
          <a:prstGeom prst="rect">
            <a:avLst/>
          </a:prstGeom>
          <a:noFill/>
        </p:spPr>
        <p:txBody>
          <a:bodyPr wrap="square">
            <a:spAutoFit/>
          </a:bodyPr>
          <a:lstStyle/>
          <a:p>
            <a:pPr lvl="0" algn="ctr"/>
            <a:r>
              <a:rPr lang="ar-SA" sz="3600" dirty="0">
                <a:solidFill>
                  <a:srgbClr val="0070C0"/>
                </a:solidFill>
                <a:latin typeface="Arabic Typesetting" panose="03020402040406030203" pitchFamily="66" charset="-78"/>
                <a:cs typeface="AlHurraTxtreg" panose="00000400000000000000" pitchFamily="2" charset="-78"/>
              </a:rPr>
              <a:t>الصفوف تسمى دورات </a:t>
            </a:r>
          </a:p>
          <a:p>
            <a:pPr lvl="0" algn="ctr"/>
            <a:r>
              <a:rPr lang="ar-SA" sz="3600" dirty="0">
                <a:solidFill>
                  <a:srgbClr val="0070C0"/>
                </a:solidFill>
                <a:latin typeface="Arabic Typesetting" panose="03020402040406030203" pitchFamily="66" charset="-78"/>
                <a:cs typeface="AlHurraTxtreg" panose="00000400000000000000" pitchFamily="2" charset="-78"/>
              </a:rPr>
              <a:t>و عددها ( 7 دورات )</a:t>
            </a:r>
          </a:p>
        </p:txBody>
      </p:sp>
    </p:spTree>
    <p:extLst>
      <p:ext uri="{BB962C8B-B14F-4D97-AF65-F5344CB8AC3E}">
        <p14:creationId xmlns:p14="http://schemas.microsoft.com/office/powerpoint/2010/main" val="41086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27503" y="153609"/>
            <a:ext cx="1036794" cy="1015663"/>
          </a:xfrm>
          <a:prstGeom prst="rect">
            <a:avLst/>
          </a:prstGeom>
          <a:noFill/>
        </p:spPr>
        <p:txBody>
          <a:bodyPr wrap="square">
            <a:spAutoFit/>
          </a:bodyPr>
          <a:lstStyle/>
          <a:p>
            <a:pPr algn="ctr"/>
            <a:r>
              <a:rPr lang="ar-SA" sz="3600" dirty="0">
                <a:solidFill>
                  <a:srgbClr val="FF0000"/>
                </a:solidFill>
                <a:latin typeface="Arabic Typesetting" panose="03020402040406030203" pitchFamily="66" charset="-78"/>
                <a:cs typeface="AlHurraTxtreg" panose="00000400000000000000" pitchFamily="2" charset="-78"/>
              </a:rPr>
              <a:t>127</a:t>
            </a:r>
            <a:endParaRPr lang="ar-SA" sz="2400" dirty="0">
              <a:solidFill>
                <a:srgbClr val="FF0000"/>
              </a:solidFill>
              <a:latin typeface="Arabic Typesetting" panose="03020402040406030203" pitchFamily="66" charset="-78"/>
              <a:cs typeface="AlHurraTxtreg" panose="00000400000000000000" pitchFamily="2" charset="-78"/>
            </a:endParaRPr>
          </a:p>
          <a:p>
            <a:pPr lvl="0" algn="ct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3"/>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78D64A1-3059-BA2D-8A9A-3C3A5C2DD68F}"/>
              </a:ext>
            </a:extLst>
          </p:cNvPr>
          <p:cNvPicPr>
            <a:picLocks noChangeAspect="1"/>
          </p:cNvPicPr>
          <p:nvPr/>
        </p:nvPicPr>
        <p:blipFill>
          <a:blip r:embed="rId4"/>
          <a:stretch>
            <a:fillRect/>
          </a:stretch>
        </p:blipFill>
        <p:spPr>
          <a:xfrm>
            <a:off x="5401705" y="1010266"/>
            <a:ext cx="6779715" cy="1770192"/>
          </a:xfrm>
          <a:prstGeom prst="rect">
            <a:avLst/>
          </a:prstGeom>
        </p:spPr>
      </p:pic>
      <p:pic>
        <p:nvPicPr>
          <p:cNvPr id="7172" name="Picture 4" descr="Penggunaan Senyawa Hidrogren Peroksida Dalam Pengolahan Air - Pendidikan  dan Sains">
            <a:extLst>
              <a:ext uri="{FF2B5EF4-FFF2-40B4-BE49-F238E27FC236}">
                <a16:creationId xmlns:a16="http://schemas.microsoft.com/office/drawing/2014/main" id="{CFEDE4C0-58BE-C01F-9CDE-0DE3AD678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10681">
            <a:off x="144166" y="3066916"/>
            <a:ext cx="5634200" cy="229058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erossido di Idrogeno 35% - Alca Chimica - Vendita e Distribuzione">
            <a:extLst>
              <a:ext uri="{FF2B5EF4-FFF2-40B4-BE49-F238E27FC236}">
                <a16:creationId xmlns:a16="http://schemas.microsoft.com/office/drawing/2014/main" id="{B1AF8174-79ED-20CF-E415-3B6DCA5120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2139" y="1273792"/>
            <a:ext cx="1540557" cy="154055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40CFCB7-E35F-23D4-40FB-79A6D9F8D25E}"/>
              </a:ext>
            </a:extLst>
          </p:cNvPr>
          <p:cNvGrpSpPr/>
          <p:nvPr/>
        </p:nvGrpSpPr>
        <p:grpSpPr>
          <a:xfrm>
            <a:off x="7554980" y="3221646"/>
            <a:ext cx="2378274" cy="1438040"/>
            <a:chOff x="7727508" y="3014612"/>
            <a:chExt cx="2378274" cy="1438040"/>
          </a:xfrm>
        </p:grpSpPr>
        <p:sp>
          <p:nvSpPr>
            <p:cNvPr id="22" name="Rectangle 21">
              <a:extLst>
                <a:ext uri="{FF2B5EF4-FFF2-40B4-BE49-F238E27FC236}">
                  <a16:creationId xmlns:a16="http://schemas.microsoft.com/office/drawing/2014/main" id="{D23EC449-1477-BE89-BA30-258D0C3A9E40}"/>
                </a:ext>
              </a:extLst>
            </p:cNvPr>
            <p:cNvSpPr/>
            <p:nvPr/>
          </p:nvSpPr>
          <p:spPr>
            <a:xfrm>
              <a:off x="7727508" y="3014612"/>
              <a:ext cx="2128107" cy="1323439"/>
            </a:xfrm>
            <a:prstGeom prst="rect">
              <a:avLst/>
            </a:prstGeom>
            <a:noFill/>
          </p:spPr>
          <p:txBody>
            <a:bodyPr wrap="square">
              <a:spAutoFit/>
            </a:bodyPr>
            <a:lstStyle/>
            <a:p>
              <a:pPr lvl="0" algn="r"/>
              <a:r>
                <a:rPr lang="en-US" sz="8000" b="1" dirty="0">
                  <a:solidFill>
                    <a:srgbClr val="0070C0"/>
                  </a:solidFill>
                  <a:latin typeface="Arabic Typesetting" panose="03020402040406030203" pitchFamily="66" charset="-78"/>
                  <a:cs typeface="AlHurraTxtreg" panose="00000400000000000000" pitchFamily="2" charset="-78"/>
                </a:rPr>
                <a:t>6 H O</a:t>
              </a:r>
              <a:endParaRPr lang="ar-SA" sz="8000" b="1" dirty="0">
                <a:solidFill>
                  <a:srgbClr val="0070C0"/>
                </a:solidFill>
                <a:latin typeface="Arabic Typesetting" panose="03020402040406030203" pitchFamily="66" charset="-78"/>
                <a:cs typeface="AlHurraTxtreg" panose="00000400000000000000" pitchFamily="2" charset="-78"/>
              </a:endParaRPr>
            </a:p>
          </p:txBody>
        </p:sp>
        <p:sp>
          <p:nvSpPr>
            <p:cNvPr id="12" name="Rectangle 11">
              <a:extLst>
                <a:ext uri="{FF2B5EF4-FFF2-40B4-BE49-F238E27FC236}">
                  <a16:creationId xmlns:a16="http://schemas.microsoft.com/office/drawing/2014/main" id="{657EF36C-F886-EE09-4607-DFCDB25CF19B}"/>
                </a:ext>
              </a:extLst>
            </p:cNvPr>
            <p:cNvSpPr/>
            <p:nvPr/>
          </p:nvSpPr>
          <p:spPr>
            <a:xfrm>
              <a:off x="8652294" y="3529322"/>
              <a:ext cx="702988" cy="923330"/>
            </a:xfrm>
            <a:prstGeom prst="rect">
              <a:avLst/>
            </a:prstGeom>
            <a:noFill/>
          </p:spPr>
          <p:txBody>
            <a:bodyPr wrap="square">
              <a:spAutoFit/>
            </a:bodyPr>
            <a:lstStyle/>
            <a:p>
              <a:pPr lvl="0" algn="r"/>
              <a:r>
                <a:rPr lang="en-US" sz="5400" b="1" dirty="0">
                  <a:solidFill>
                    <a:srgbClr val="0070C0"/>
                  </a:solidFill>
                  <a:latin typeface="Arabic Typesetting" panose="03020402040406030203" pitchFamily="66" charset="-78"/>
                  <a:cs typeface="AlHurraTxtreg" panose="00000400000000000000" pitchFamily="2" charset="-78"/>
                </a:rPr>
                <a:t>2</a:t>
              </a:r>
              <a:endParaRPr lang="ar-SA" sz="5400" b="1" dirty="0">
                <a:solidFill>
                  <a:srgbClr val="0070C0"/>
                </a:solidFill>
                <a:latin typeface="Arabic Typesetting" panose="03020402040406030203" pitchFamily="66" charset="-78"/>
                <a:cs typeface="AlHurraTxtreg" panose="00000400000000000000" pitchFamily="2" charset="-78"/>
              </a:endParaRPr>
            </a:p>
          </p:txBody>
        </p:sp>
        <p:sp>
          <p:nvSpPr>
            <p:cNvPr id="13" name="Rectangle 12">
              <a:extLst>
                <a:ext uri="{FF2B5EF4-FFF2-40B4-BE49-F238E27FC236}">
                  <a16:creationId xmlns:a16="http://schemas.microsoft.com/office/drawing/2014/main" id="{158586A9-AEA7-894C-D02B-2FCA0572F1E7}"/>
                </a:ext>
              </a:extLst>
            </p:cNvPr>
            <p:cNvSpPr/>
            <p:nvPr/>
          </p:nvSpPr>
          <p:spPr>
            <a:xfrm>
              <a:off x="9402794" y="3529322"/>
              <a:ext cx="702988" cy="923330"/>
            </a:xfrm>
            <a:prstGeom prst="rect">
              <a:avLst/>
            </a:prstGeom>
            <a:noFill/>
          </p:spPr>
          <p:txBody>
            <a:bodyPr wrap="square">
              <a:spAutoFit/>
            </a:bodyPr>
            <a:lstStyle/>
            <a:p>
              <a:pPr lvl="0" algn="r"/>
              <a:r>
                <a:rPr lang="en-US" sz="5400" b="1" dirty="0">
                  <a:solidFill>
                    <a:srgbClr val="0070C0"/>
                  </a:solidFill>
                  <a:latin typeface="Arabic Typesetting" panose="03020402040406030203" pitchFamily="66" charset="-78"/>
                  <a:cs typeface="AlHurraTxtreg" panose="00000400000000000000" pitchFamily="2" charset="-78"/>
                </a:rPr>
                <a:t>2</a:t>
              </a:r>
              <a:endParaRPr lang="ar-SA" sz="5400" b="1" dirty="0">
                <a:solidFill>
                  <a:srgbClr val="0070C0"/>
                </a:solidFill>
                <a:latin typeface="Arabic Typesetting" panose="03020402040406030203" pitchFamily="66" charset="-78"/>
                <a:cs typeface="AlHurraTxtreg" panose="00000400000000000000" pitchFamily="2" charset="-78"/>
              </a:endParaRPr>
            </a:p>
          </p:txBody>
        </p:sp>
      </p:grpSp>
    </p:spTree>
    <p:extLst>
      <p:ext uri="{BB962C8B-B14F-4D97-AF65-F5344CB8AC3E}">
        <p14:creationId xmlns:p14="http://schemas.microsoft.com/office/powerpoint/2010/main" val="3426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تثبيت المفاهيم</a:t>
            </a:r>
          </a:p>
        </p:txBody>
      </p:sp>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اختر الإجابة الصحيحة فيما يأتي:</a:t>
            </a:r>
          </a:p>
        </p:txBody>
      </p:sp>
      <p:sp>
        <p:nvSpPr>
          <p:cNvPr id="46" name="Rectangle 45">
            <a:extLst>
              <a:ext uri="{FF2B5EF4-FFF2-40B4-BE49-F238E27FC236}">
                <a16:creationId xmlns:a16="http://schemas.microsoft.com/office/drawing/2014/main" id="{8F386627-97D8-4D45-029A-C6FA6C142B63}"/>
              </a:ext>
            </a:extLst>
          </p:cNvPr>
          <p:cNvSpPr/>
          <p:nvPr/>
        </p:nvSpPr>
        <p:spPr>
          <a:xfrm>
            <a:off x="6315741" y="1995530"/>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79C4DB-1129-3190-BE78-4BA1F36B9351}"/>
              </a:ext>
            </a:extLst>
          </p:cNvPr>
          <p:cNvPicPr>
            <a:picLocks noChangeAspect="1"/>
          </p:cNvPicPr>
          <p:nvPr/>
        </p:nvPicPr>
        <p:blipFill>
          <a:blip r:embed="rId3"/>
          <a:stretch>
            <a:fillRect/>
          </a:stretch>
        </p:blipFill>
        <p:spPr>
          <a:xfrm>
            <a:off x="6541084" y="2227452"/>
            <a:ext cx="4971917" cy="3639877"/>
          </a:xfrm>
          <a:prstGeom prst="rect">
            <a:avLst/>
          </a:prstGeom>
        </p:spPr>
      </p:pic>
      <p:sp>
        <p:nvSpPr>
          <p:cNvPr id="4" name="Rectangle 3">
            <a:extLst>
              <a:ext uri="{FF2B5EF4-FFF2-40B4-BE49-F238E27FC236}">
                <a16:creationId xmlns:a16="http://schemas.microsoft.com/office/drawing/2014/main" id="{ED237034-EFC5-31B9-A4F0-0AF73F5E5D5A}"/>
              </a:ext>
            </a:extLst>
          </p:cNvPr>
          <p:cNvSpPr/>
          <p:nvPr/>
        </p:nvSpPr>
        <p:spPr>
          <a:xfrm>
            <a:off x="419700" y="1986669"/>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D9820A-E3E8-4DE5-AB17-FA3D9BD5A926}"/>
              </a:ext>
            </a:extLst>
          </p:cNvPr>
          <p:cNvSpPr/>
          <p:nvPr/>
        </p:nvSpPr>
        <p:spPr>
          <a:xfrm>
            <a:off x="10195319" y="5082363"/>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122" name="Picture 2" descr="قوة الغرغرة بالماء والملح وقتله لفيروس كورونا! - الوكيل الاخباري">
            <a:extLst>
              <a:ext uri="{FF2B5EF4-FFF2-40B4-BE49-F238E27FC236}">
                <a16:creationId xmlns:a16="http://schemas.microsoft.com/office/drawing/2014/main" id="{9B154C93-98BE-4F02-FDF9-05457F24F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46" y="2218591"/>
            <a:ext cx="4964711" cy="363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1000"/>
                                        <p:tgtEl>
                                          <p:spTgt spid="5122"/>
                                        </p:tgtEl>
                                      </p:cBhvr>
                                    </p:animEffect>
                                    <p:anim calcmode="lin" valueType="num">
                                      <p:cBhvr>
                                        <p:cTn id="11" dur="1000" fill="hold"/>
                                        <p:tgtEl>
                                          <p:spTgt spid="5122"/>
                                        </p:tgtEl>
                                        <p:attrNameLst>
                                          <p:attrName>ppt_x</p:attrName>
                                        </p:attrNameLst>
                                      </p:cBhvr>
                                      <p:tavLst>
                                        <p:tav tm="0">
                                          <p:val>
                                            <p:strVal val="#ppt_x"/>
                                          </p:val>
                                        </p:tav>
                                        <p:tav tm="100000">
                                          <p:val>
                                            <p:strVal val="#ppt_x"/>
                                          </p:val>
                                        </p:tav>
                                      </p:tavLst>
                                    </p:anim>
                                    <p:anim calcmode="lin" valueType="num">
                                      <p:cBhvr>
                                        <p:cTn id="1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طاولة طالب مدرسية لون اخضر: اشتري اون لاين بأفضل الاسعار في السعودية -  سوق.كوم الان اصبحت امازون السعودية">
            <a:extLst>
              <a:ext uri="{FF2B5EF4-FFF2-40B4-BE49-F238E27FC236}">
                <a16:creationId xmlns:a16="http://schemas.microsoft.com/office/drawing/2014/main" id="{130C4DED-A7D4-FEF3-CE33-1C11C1851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7" y="2193585"/>
            <a:ext cx="2804528" cy="3611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D4227B7-103A-3D18-6966-DBC2522F2F9B}"/>
              </a:ext>
            </a:extLst>
          </p:cNvPr>
          <p:cNvPicPr>
            <a:picLocks noChangeAspect="1"/>
          </p:cNvPicPr>
          <p:nvPr/>
        </p:nvPicPr>
        <p:blipFill>
          <a:blip r:embed="rId3"/>
          <a:stretch>
            <a:fillRect/>
          </a:stretch>
        </p:blipFill>
        <p:spPr>
          <a:xfrm>
            <a:off x="12710" y="974595"/>
            <a:ext cx="5795655" cy="1080194"/>
          </a:xfrm>
          <a:prstGeom prst="rect">
            <a:avLst/>
          </a:prstGeom>
        </p:spPr>
      </p:pic>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4">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27504" y="153609"/>
            <a:ext cx="945564" cy="646331"/>
          </a:xfrm>
          <a:prstGeom prst="rect">
            <a:avLst/>
          </a:prstGeom>
          <a:noFill/>
        </p:spPr>
        <p:txBody>
          <a:bodyPr wrap="square">
            <a:spAutoFit/>
          </a:bodyPr>
          <a:lstStyle/>
          <a:p>
            <a:pPr algn="ctr"/>
            <a:r>
              <a:rPr lang="ar-SA" sz="3600" dirty="0">
                <a:solidFill>
                  <a:srgbClr val="FF0000"/>
                </a:solidFill>
                <a:latin typeface="Arabic Typesetting" panose="03020402040406030203" pitchFamily="66" charset="-78"/>
                <a:cs typeface="AlHurraTxtreg" panose="00000400000000000000" pitchFamily="2" charset="-78"/>
              </a:rPr>
              <a:t>127</a:t>
            </a:r>
            <a:endParaRPr lang="ar-SA" sz="2400" dirty="0">
              <a:solidFill>
                <a:srgbClr val="FF0000"/>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4">
            <a:lum bright="70000" contrast="-70000"/>
          </a:blip>
          <a:stretch>
            <a:fillRect/>
          </a:stretch>
        </p:blipFill>
        <p:spPr>
          <a:xfrm>
            <a:off x="11396353" y="153609"/>
            <a:ext cx="560556" cy="560556"/>
          </a:xfrm>
          <a:prstGeom prst="rect">
            <a:avLst/>
          </a:prstGeom>
        </p:spPr>
      </p:pic>
      <p:pic>
        <p:nvPicPr>
          <p:cNvPr id="9" name="Picture 8">
            <a:extLst>
              <a:ext uri="{FF2B5EF4-FFF2-40B4-BE49-F238E27FC236}">
                <a16:creationId xmlns:a16="http://schemas.microsoft.com/office/drawing/2014/main" id="{FF0A5C1E-D391-A1C8-AB3C-DB6C86868527}"/>
              </a:ext>
            </a:extLst>
          </p:cNvPr>
          <p:cNvPicPr>
            <a:picLocks noChangeAspect="1"/>
          </p:cNvPicPr>
          <p:nvPr/>
        </p:nvPicPr>
        <p:blipFill>
          <a:blip r:embed="rId5"/>
          <a:stretch>
            <a:fillRect/>
          </a:stretch>
        </p:blipFill>
        <p:spPr>
          <a:xfrm>
            <a:off x="8227646" y="93976"/>
            <a:ext cx="2833889" cy="705964"/>
          </a:xfrm>
          <a:prstGeom prst="roundRect">
            <a:avLst>
              <a:gd name="adj" fmla="val 50000"/>
            </a:avLst>
          </a:prstGeom>
          <a:ln w="28575">
            <a:solidFill>
              <a:schemeClr val="bg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3C2C1E5F-FED8-51AF-688A-A669B7B05798}"/>
              </a:ext>
            </a:extLst>
          </p:cNvPr>
          <p:cNvPicPr>
            <a:picLocks noChangeAspect="1"/>
          </p:cNvPicPr>
          <p:nvPr/>
        </p:nvPicPr>
        <p:blipFill>
          <a:blip r:embed="rId6"/>
          <a:stretch>
            <a:fillRect/>
          </a:stretch>
        </p:blipFill>
        <p:spPr>
          <a:xfrm>
            <a:off x="6357667" y="974156"/>
            <a:ext cx="5834333" cy="1003422"/>
          </a:xfrm>
          <a:prstGeom prst="rect">
            <a:avLst/>
          </a:prstGeom>
        </p:spPr>
      </p:pic>
      <p:sp>
        <p:nvSpPr>
          <p:cNvPr id="11" name="Rectangle 10">
            <a:extLst>
              <a:ext uri="{FF2B5EF4-FFF2-40B4-BE49-F238E27FC236}">
                <a16:creationId xmlns:a16="http://schemas.microsoft.com/office/drawing/2014/main" id="{EB7B9048-12D1-01C8-2087-20AB2896A120}"/>
              </a:ext>
            </a:extLst>
          </p:cNvPr>
          <p:cNvSpPr/>
          <p:nvPr/>
        </p:nvSpPr>
        <p:spPr>
          <a:xfrm>
            <a:off x="8778995" y="2569429"/>
            <a:ext cx="2291494" cy="646331"/>
          </a:xfrm>
          <a:prstGeom prst="rect">
            <a:avLst/>
          </a:prstGeom>
          <a:noFill/>
        </p:spPr>
        <p:txBody>
          <a:bodyPr wrap="square">
            <a:spAutoFit/>
          </a:bodyPr>
          <a:lstStyle/>
          <a:p>
            <a:pPr lvl="0" algn="ctr"/>
            <a:r>
              <a:rPr lang="ar-SA" sz="3600" dirty="0">
                <a:solidFill>
                  <a:srgbClr val="0070C0"/>
                </a:solidFill>
                <a:latin typeface="Arabic Typesetting" panose="03020402040406030203" pitchFamily="66" charset="-78"/>
                <a:cs typeface="AlHurraTxtreg" panose="00000400000000000000" pitchFamily="2" charset="-78"/>
              </a:rPr>
              <a:t>لا فلزات</a:t>
            </a:r>
          </a:p>
        </p:txBody>
      </p:sp>
      <p:pic>
        <p:nvPicPr>
          <p:cNvPr id="8196" name="Picture 4" descr="What are Humans Made Of? Common Elements in Human Body">
            <a:extLst>
              <a:ext uri="{FF2B5EF4-FFF2-40B4-BE49-F238E27FC236}">
                <a16:creationId xmlns:a16="http://schemas.microsoft.com/office/drawing/2014/main" id="{331A416A-5295-8A9E-A696-916AC400861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659"/>
          <a:stretch/>
        </p:blipFill>
        <p:spPr bwMode="auto">
          <a:xfrm>
            <a:off x="5768151" y="1646399"/>
            <a:ext cx="2963006" cy="516282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CF79498-0B70-63F8-B6B0-9638DFDBC1AB}"/>
              </a:ext>
            </a:extLst>
          </p:cNvPr>
          <p:cNvSpPr/>
          <p:nvPr/>
        </p:nvSpPr>
        <p:spPr>
          <a:xfrm>
            <a:off x="5768151" y="880178"/>
            <a:ext cx="100551" cy="5977821"/>
          </a:xfrm>
          <a:prstGeom prst="rect">
            <a:avLst/>
          </a:prstGeom>
          <a:solidFill>
            <a:srgbClr val="FF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914262C-D806-933A-2E17-D560D3207777}"/>
              </a:ext>
            </a:extLst>
          </p:cNvPr>
          <p:cNvSpPr/>
          <p:nvPr/>
        </p:nvSpPr>
        <p:spPr>
          <a:xfrm>
            <a:off x="2711846" y="2246263"/>
            <a:ext cx="2976760" cy="646331"/>
          </a:xfrm>
          <a:prstGeom prst="rect">
            <a:avLst/>
          </a:prstGeom>
          <a:noFill/>
        </p:spPr>
        <p:txBody>
          <a:bodyPr wrap="square">
            <a:spAutoFit/>
          </a:bodyPr>
          <a:lstStyle/>
          <a:p>
            <a:pPr lvl="0" algn="ctr"/>
            <a:r>
              <a:rPr lang="ar-SA" sz="3600" dirty="0">
                <a:solidFill>
                  <a:srgbClr val="0070C0"/>
                </a:solidFill>
                <a:latin typeface="Arabic Typesetting" panose="03020402040406030203" pitchFamily="66" charset="-78"/>
                <a:cs typeface="AlHurraTxtreg" panose="00000400000000000000" pitchFamily="2" charset="-78"/>
              </a:rPr>
              <a:t>طاولة الطالب</a:t>
            </a:r>
          </a:p>
        </p:txBody>
      </p:sp>
      <p:sp>
        <p:nvSpPr>
          <p:cNvPr id="21" name="Rectangle 20">
            <a:extLst>
              <a:ext uri="{FF2B5EF4-FFF2-40B4-BE49-F238E27FC236}">
                <a16:creationId xmlns:a16="http://schemas.microsoft.com/office/drawing/2014/main" id="{A128362D-5B8F-F458-F016-B202DD11A16E}"/>
              </a:ext>
            </a:extLst>
          </p:cNvPr>
          <p:cNvSpPr/>
          <p:nvPr/>
        </p:nvSpPr>
        <p:spPr>
          <a:xfrm>
            <a:off x="2711846" y="3046199"/>
            <a:ext cx="2976760" cy="2246769"/>
          </a:xfrm>
          <a:prstGeom prst="rect">
            <a:avLst/>
          </a:prstGeom>
          <a:noFill/>
        </p:spPr>
        <p:txBody>
          <a:bodyPr wrap="square">
            <a:spAutoFit/>
          </a:bodyPr>
          <a:lstStyle/>
          <a:p>
            <a:pPr lvl="0" algn="ctr"/>
            <a:r>
              <a:rPr lang="ar-SA" sz="2800" dirty="0">
                <a:solidFill>
                  <a:srgbClr val="4FA571"/>
                </a:solidFill>
                <a:latin typeface="Arabic Typesetting" panose="03020402040406030203" pitchFamily="66" charset="-78"/>
                <a:cs typeface="AlHurraTxtreg" panose="00000400000000000000" pitchFamily="2" charset="-78"/>
              </a:rPr>
              <a:t>لها كتلة</a:t>
            </a:r>
          </a:p>
          <a:p>
            <a:pPr lvl="0" algn="ctr"/>
            <a:r>
              <a:rPr lang="ar-SA" sz="2800" dirty="0">
                <a:solidFill>
                  <a:srgbClr val="4FA571"/>
                </a:solidFill>
                <a:latin typeface="Arabic Typesetting" panose="03020402040406030203" pitchFamily="66" charset="-78"/>
                <a:cs typeface="AlHurraTxtreg" panose="00000400000000000000" pitchFamily="2" charset="-78"/>
              </a:rPr>
              <a:t>لها لون</a:t>
            </a:r>
          </a:p>
          <a:p>
            <a:pPr lvl="0" algn="ctr"/>
            <a:r>
              <a:rPr lang="ar-SA" sz="2800" dirty="0">
                <a:solidFill>
                  <a:srgbClr val="4FA571"/>
                </a:solidFill>
                <a:latin typeface="Arabic Typesetting" panose="03020402040406030203" pitchFamily="66" charset="-78"/>
                <a:cs typeface="AlHurraTxtreg" panose="00000400000000000000" pitchFamily="2" charset="-78"/>
              </a:rPr>
              <a:t>لها شكل</a:t>
            </a:r>
          </a:p>
          <a:p>
            <a:pPr lvl="0" algn="ctr"/>
            <a:r>
              <a:rPr lang="ar-SA" sz="2800" dirty="0">
                <a:solidFill>
                  <a:srgbClr val="4FA571"/>
                </a:solidFill>
                <a:latin typeface="Arabic Typesetting" panose="03020402040406030203" pitchFamily="66" charset="-78"/>
                <a:cs typeface="AlHurraTxtreg" panose="00000400000000000000" pitchFamily="2" charset="-78"/>
              </a:rPr>
              <a:t>لها حجم و كثافة</a:t>
            </a:r>
          </a:p>
          <a:p>
            <a:pPr lvl="0" algn="ctr"/>
            <a:r>
              <a:rPr lang="ar-SA" sz="2800" dirty="0">
                <a:solidFill>
                  <a:srgbClr val="4FA571"/>
                </a:solidFill>
                <a:latin typeface="Arabic Typesetting" panose="03020402040406030203" pitchFamily="66" charset="-78"/>
                <a:cs typeface="AlHurraTxtreg" panose="00000400000000000000" pitchFamily="2" charset="-78"/>
              </a:rPr>
              <a:t>...</a:t>
            </a:r>
          </a:p>
        </p:txBody>
      </p:sp>
    </p:spTree>
    <p:extLst>
      <p:ext uri="{BB962C8B-B14F-4D97-AF65-F5344CB8AC3E}">
        <p14:creationId xmlns:p14="http://schemas.microsoft.com/office/powerpoint/2010/main" val="268891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fade">
                                      <p:cBhvr>
                                        <p:cTn id="27" dur="1000"/>
                                        <p:tgtEl>
                                          <p:spTgt spid="8198"/>
                                        </p:tgtEl>
                                      </p:cBhvr>
                                    </p:animEffect>
                                    <p:anim calcmode="lin" valueType="num">
                                      <p:cBhvr>
                                        <p:cTn id="28" dur="1000" fill="hold"/>
                                        <p:tgtEl>
                                          <p:spTgt spid="8198"/>
                                        </p:tgtEl>
                                        <p:attrNameLst>
                                          <p:attrName>ppt_x</p:attrName>
                                        </p:attrNameLst>
                                      </p:cBhvr>
                                      <p:tavLst>
                                        <p:tav tm="0">
                                          <p:val>
                                            <p:strVal val="#ppt_x"/>
                                          </p:val>
                                        </p:tav>
                                        <p:tav tm="100000">
                                          <p:val>
                                            <p:strVal val="#ppt_x"/>
                                          </p:val>
                                        </p:tav>
                                      </p:tavLst>
                                    </p:anim>
                                    <p:anim calcmode="lin" valueType="num">
                                      <p:cBhvr>
                                        <p:cTn id="29"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تثبيت المفاهيم</a:t>
            </a:r>
          </a:p>
        </p:txBody>
      </p:sp>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اختر الإجابة الصحيحة فيما يأتي:</a:t>
            </a:r>
          </a:p>
        </p:txBody>
      </p:sp>
      <p:sp>
        <p:nvSpPr>
          <p:cNvPr id="4" name="Rectangle 3">
            <a:extLst>
              <a:ext uri="{FF2B5EF4-FFF2-40B4-BE49-F238E27FC236}">
                <a16:creationId xmlns:a16="http://schemas.microsoft.com/office/drawing/2014/main" id="{ED237034-EFC5-31B9-A4F0-0AF73F5E5D5A}"/>
              </a:ext>
            </a:extLst>
          </p:cNvPr>
          <p:cNvSpPr/>
          <p:nvPr/>
        </p:nvSpPr>
        <p:spPr>
          <a:xfrm>
            <a:off x="6349696" y="1995532"/>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82BCE3-3475-1F6E-F159-AE1351C05556}"/>
              </a:ext>
            </a:extLst>
          </p:cNvPr>
          <p:cNvPicPr>
            <a:picLocks noChangeAspect="1"/>
          </p:cNvPicPr>
          <p:nvPr/>
        </p:nvPicPr>
        <p:blipFill>
          <a:blip r:embed="rId3"/>
          <a:stretch>
            <a:fillRect/>
          </a:stretch>
        </p:blipFill>
        <p:spPr>
          <a:xfrm>
            <a:off x="6575039" y="2227453"/>
            <a:ext cx="4971917" cy="3639877"/>
          </a:xfrm>
          <a:prstGeom prst="rect">
            <a:avLst/>
          </a:prstGeom>
        </p:spPr>
      </p:pic>
      <p:sp>
        <p:nvSpPr>
          <p:cNvPr id="14" name="Oval 13">
            <a:extLst>
              <a:ext uri="{FF2B5EF4-FFF2-40B4-BE49-F238E27FC236}">
                <a16:creationId xmlns:a16="http://schemas.microsoft.com/office/drawing/2014/main" id="{36EB3BF4-4D5D-DF73-9B11-233503A13C7A}"/>
              </a:ext>
            </a:extLst>
          </p:cNvPr>
          <p:cNvSpPr/>
          <p:nvPr/>
        </p:nvSpPr>
        <p:spPr>
          <a:xfrm>
            <a:off x="10589098" y="4605672"/>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Rectangle 1">
            <a:extLst>
              <a:ext uri="{FF2B5EF4-FFF2-40B4-BE49-F238E27FC236}">
                <a16:creationId xmlns:a16="http://schemas.microsoft.com/office/drawing/2014/main" id="{10F9FCAC-819A-18A6-BCD8-2A5ADE8BAADB}"/>
              </a:ext>
            </a:extLst>
          </p:cNvPr>
          <p:cNvSpPr/>
          <p:nvPr/>
        </p:nvSpPr>
        <p:spPr>
          <a:xfrm>
            <a:off x="419700" y="1986669"/>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d Render Of Atom Structure Of Magnesium Isolated Over White Background  Protons Are Represented As Red Spheres, Neutron As Yellow Spheres,  Electrons As Blue Spheres Stock Photo, Picture and Royalty Free Image.">
            <a:extLst>
              <a:ext uri="{FF2B5EF4-FFF2-40B4-BE49-F238E27FC236}">
                <a16:creationId xmlns:a16="http://schemas.microsoft.com/office/drawing/2014/main" id="{CB8EA07B-15A1-525C-4534-DAB7118FD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44" y="2227453"/>
            <a:ext cx="4887962" cy="363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21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تثبيت المفاهيم</a:t>
            </a:r>
          </a:p>
        </p:txBody>
      </p:sp>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اختر الإجابة الصحيحة فيما يأتي:</a:t>
            </a:r>
          </a:p>
        </p:txBody>
      </p:sp>
      <p:sp>
        <p:nvSpPr>
          <p:cNvPr id="46" name="Rectangle 45">
            <a:extLst>
              <a:ext uri="{FF2B5EF4-FFF2-40B4-BE49-F238E27FC236}">
                <a16:creationId xmlns:a16="http://schemas.microsoft.com/office/drawing/2014/main" id="{8F386627-97D8-4D45-029A-C6FA6C142B63}"/>
              </a:ext>
            </a:extLst>
          </p:cNvPr>
          <p:cNvSpPr/>
          <p:nvPr/>
        </p:nvSpPr>
        <p:spPr>
          <a:xfrm>
            <a:off x="6315741" y="1995530"/>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B4F55D-163A-2421-34B0-4D2ABCA9208F}"/>
              </a:ext>
            </a:extLst>
          </p:cNvPr>
          <p:cNvPicPr>
            <a:picLocks noChangeAspect="1"/>
          </p:cNvPicPr>
          <p:nvPr/>
        </p:nvPicPr>
        <p:blipFill>
          <a:blip r:embed="rId3"/>
          <a:stretch>
            <a:fillRect/>
          </a:stretch>
        </p:blipFill>
        <p:spPr>
          <a:xfrm>
            <a:off x="6541084" y="2200426"/>
            <a:ext cx="4971917" cy="3666903"/>
          </a:xfrm>
          <a:prstGeom prst="rect">
            <a:avLst/>
          </a:prstGeom>
        </p:spPr>
      </p:pic>
      <p:sp>
        <p:nvSpPr>
          <p:cNvPr id="4" name="Rectangle 3">
            <a:extLst>
              <a:ext uri="{FF2B5EF4-FFF2-40B4-BE49-F238E27FC236}">
                <a16:creationId xmlns:a16="http://schemas.microsoft.com/office/drawing/2014/main" id="{ED237034-EFC5-31B9-A4F0-0AF73F5E5D5A}"/>
              </a:ext>
            </a:extLst>
          </p:cNvPr>
          <p:cNvSpPr/>
          <p:nvPr/>
        </p:nvSpPr>
        <p:spPr>
          <a:xfrm>
            <a:off x="419700" y="1986669"/>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0D9820A-E3E8-4DE5-AB17-FA3D9BD5A926}"/>
              </a:ext>
            </a:extLst>
          </p:cNvPr>
          <p:cNvSpPr/>
          <p:nvPr/>
        </p:nvSpPr>
        <p:spPr>
          <a:xfrm>
            <a:off x="10461133" y="4596809"/>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 name="Picture 2">
            <a:extLst>
              <a:ext uri="{FF2B5EF4-FFF2-40B4-BE49-F238E27FC236}">
                <a16:creationId xmlns:a16="http://schemas.microsoft.com/office/drawing/2014/main" id="{E044BED7-883E-1C91-E1F3-9B59A17E603B}"/>
              </a:ext>
            </a:extLst>
          </p:cNvPr>
          <p:cNvPicPr>
            <a:picLocks noChangeAspect="1"/>
          </p:cNvPicPr>
          <p:nvPr/>
        </p:nvPicPr>
        <p:blipFill>
          <a:blip r:embed="rId4"/>
          <a:stretch>
            <a:fillRect/>
          </a:stretch>
        </p:blipFill>
        <p:spPr>
          <a:xfrm>
            <a:off x="435650" y="2609153"/>
            <a:ext cx="5123241" cy="2753095"/>
          </a:xfrm>
          <a:prstGeom prst="rect">
            <a:avLst/>
          </a:prstGeom>
        </p:spPr>
      </p:pic>
    </p:spTree>
    <p:extLst>
      <p:ext uri="{BB962C8B-B14F-4D97-AF65-F5344CB8AC3E}">
        <p14:creationId xmlns:p14="http://schemas.microsoft.com/office/powerpoint/2010/main" val="8050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تثبيت المفاهيم</a:t>
            </a:r>
          </a:p>
        </p:txBody>
      </p:sp>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اختر الإجابة الصحيحة فيما يأتي:</a:t>
            </a:r>
          </a:p>
        </p:txBody>
      </p:sp>
      <p:sp>
        <p:nvSpPr>
          <p:cNvPr id="46" name="Rectangle 45">
            <a:extLst>
              <a:ext uri="{FF2B5EF4-FFF2-40B4-BE49-F238E27FC236}">
                <a16:creationId xmlns:a16="http://schemas.microsoft.com/office/drawing/2014/main" id="{8F386627-97D8-4D45-029A-C6FA6C142B63}"/>
              </a:ext>
            </a:extLst>
          </p:cNvPr>
          <p:cNvSpPr/>
          <p:nvPr/>
        </p:nvSpPr>
        <p:spPr>
          <a:xfrm>
            <a:off x="6315741" y="1995530"/>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237034-EFC5-31B9-A4F0-0AF73F5E5D5A}"/>
              </a:ext>
            </a:extLst>
          </p:cNvPr>
          <p:cNvSpPr/>
          <p:nvPr/>
        </p:nvSpPr>
        <p:spPr>
          <a:xfrm>
            <a:off x="419700" y="1986669"/>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33C560B-ECF8-F54A-E3A6-297FFCDAC78E}"/>
              </a:ext>
            </a:extLst>
          </p:cNvPr>
          <p:cNvPicPr>
            <a:picLocks noChangeAspect="1"/>
          </p:cNvPicPr>
          <p:nvPr/>
        </p:nvPicPr>
        <p:blipFill>
          <a:blip r:embed="rId3"/>
          <a:stretch>
            <a:fillRect/>
          </a:stretch>
        </p:blipFill>
        <p:spPr>
          <a:xfrm>
            <a:off x="645043" y="2200426"/>
            <a:ext cx="4971917" cy="3695220"/>
          </a:xfrm>
          <a:prstGeom prst="rect">
            <a:avLst/>
          </a:prstGeom>
        </p:spPr>
      </p:pic>
      <p:sp>
        <p:nvSpPr>
          <p:cNvPr id="14" name="Oval 13">
            <a:extLst>
              <a:ext uri="{FF2B5EF4-FFF2-40B4-BE49-F238E27FC236}">
                <a16:creationId xmlns:a16="http://schemas.microsoft.com/office/drawing/2014/main" id="{36EB3BF4-4D5D-DF73-9B11-233503A13C7A}"/>
              </a:ext>
            </a:extLst>
          </p:cNvPr>
          <p:cNvSpPr/>
          <p:nvPr/>
        </p:nvSpPr>
        <p:spPr>
          <a:xfrm>
            <a:off x="4637836" y="4341622"/>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050" name="Picture 2" descr="بحث عن تركيب الذرة pdf وأهم خصائصها - تفاصيل">
            <a:extLst>
              <a:ext uri="{FF2B5EF4-FFF2-40B4-BE49-F238E27FC236}">
                <a16:creationId xmlns:a16="http://schemas.microsoft.com/office/drawing/2014/main" id="{596BB3C8-488B-B907-DFDE-F79BAABD1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085" y="2171488"/>
            <a:ext cx="4971916" cy="373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750"/>
                                        <p:tgtEl>
                                          <p:spTgt spid="2050"/>
                                        </p:tgtEl>
                                      </p:cBhvr>
                                    </p:animEffect>
                                    <p:anim calcmode="lin" valueType="num">
                                      <p:cBhvr>
                                        <p:cTn id="11" dur="1750" fill="hold"/>
                                        <p:tgtEl>
                                          <p:spTgt spid="2050"/>
                                        </p:tgtEl>
                                        <p:attrNameLst>
                                          <p:attrName>ppt_x</p:attrName>
                                        </p:attrNameLst>
                                      </p:cBhvr>
                                      <p:tavLst>
                                        <p:tav tm="0">
                                          <p:val>
                                            <p:strVal val="#ppt_x"/>
                                          </p:val>
                                        </p:tav>
                                        <p:tav tm="100000">
                                          <p:val>
                                            <p:strVal val="#ppt_x"/>
                                          </p:val>
                                        </p:tav>
                                      </p:tavLst>
                                    </p:anim>
                                    <p:anim calcmode="lin" valueType="num">
                                      <p:cBhvr>
                                        <p:cTn id="12" dur="175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تثبيت المفاهيم</a:t>
            </a:r>
          </a:p>
        </p:txBody>
      </p:sp>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اختر الإجابة الصحيحة فيما يأتي:</a:t>
            </a:r>
          </a:p>
        </p:txBody>
      </p:sp>
      <p:sp>
        <p:nvSpPr>
          <p:cNvPr id="46" name="Rectangle 45">
            <a:extLst>
              <a:ext uri="{FF2B5EF4-FFF2-40B4-BE49-F238E27FC236}">
                <a16:creationId xmlns:a16="http://schemas.microsoft.com/office/drawing/2014/main" id="{8F386627-97D8-4D45-029A-C6FA6C142B63}"/>
              </a:ext>
            </a:extLst>
          </p:cNvPr>
          <p:cNvSpPr/>
          <p:nvPr/>
        </p:nvSpPr>
        <p:spPr>
          <a:xfrm>
            <a:off x="6315741" y="1995530"/>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237034-EFC5-31B9-A4F0-0AF73F5E5D5A}"/>
              </a:ext>
            </a:extLst>
          </p:cNvPr>
          <p:cNvSpPr/>
          <p:nvPr/>
        </p:nvSpPr>
        <p:spPr>
          <a:xfrm>
            <a:off x="419700" y="1986669"/>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5A76B3D-5ECA-C8D2-F3DB-942727A3E45F}"/>
              </a:ext>
            </a:extLst>
          </p:cNvPr>
          <p:cNvGrpSpPr/>
          <p:nvPr/>
        </p:nvGrpSpPr>
        <p:grpSpPr>
          <a:xfrm>
            <a:off x="6516918" y="2200426"/>
            <a:ext cx="4971917" cy="3666902"/>
            <a:chOff x="6516918" y="2200426"/>
            <a:chExt cx="4971917" cy="3666902"/>
          </a:xfrm>
        </p:grpSpPr>
        <p:pic>
          <p:nvPicPr>
            <p:cNvPr id="3" name="Picture 2">
              <a:extLst>
                <a:ext uri="{FF2B5EF4-FFF2-40B4-BE49-F238E27FC236}">
                  <a16:creationId xmlns:a16="http://schemas.microsoft.com/office/drawing/2014/main" id="{54160204-5970-1081-B4BB-3B85953E159C}"/>
                </a:ext>
              </a:extLst>
            </p:cNvPr>
            <p:cNvPicPr>
              <a:picLocks noChangeAspect="1"/>
            </p:cNvPicPr>
            <p:nvPr/>
          </p:nvPicPr>
          <p:blipFill>
            <a:blip r:embed="rId3"/>
            <a:stretch>
              <a:fillRect/>
            </a:stretch>
          </p:blipFill>
          <p:spPr>
            <a:xfrm>
              <a:off x="6516918" y="2200426"/>
              <a:ext cx="4971917" cy="3666902"/>
            </a:xfrm>
            <a:prstGeom prst="rect">
              <a:avLst/>
            </a:prstGeom>
          </p:spPr>
        </p:pic>
        <p:sp>
          <p:nvSpPr>
            <p:cNvPr id="11" name="Rectangle 10">
              <a:extLst>
                <a:ext uri="{FF2B5EF4-FFF2-40B4-BE49-F238E27FC236}">
                  <a16:creationId xmlns:a16="http://schemas.microsoft.com/office/drawing/2014/main" id="{5919C6F4-F6CE-27E1-32C7-3A9A889B7D4A}"/>
                </a:ext>
              </a:extLst>
            </p:cNvPr>
            <p:cNvSpPr/>
            <p:nvPr/>
          </p:nvSpPr>
          <p:spPr>
            <a:xfrm>
              <a:off x="6516918" y="4486940"/>
              <a:ext cx="2084822" cy="1380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30D9820A-E3E8-4DE5-AB17-FA3D9BD5A926}"/>
              </a:ext>
            </a:extLst>
          </p:cNvPr>
          <p:cNvSpPr/>
          <p:nvPr/>
        </p:nvSpPr>
        <p:spPr>
          <a:xfrm>
            <a:off x="10429236" y="3702163"/>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076" name="Picture 4" descr="CIE A Level Chemistry复习笔记1.1.1 Particles in the Atom &amp; Atomic  Structure-翰林国际教育">
            <a:extLst>
              <a:ext uri="{FF2B5EF4-FFF2-40B4-BE49-F238E27FC236}">
                <a16:creationId xmlns:a16="http://schemas.microsoft.com/office/drawing/2014/main" id="{CDAF1209-646B-5E7A-032D-7DC3C22998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243"/>
          <a:stretch/>
        </p:blipFill>
        <p:spPr bwMode="auto">
          <a:xfrm>
            <a:off x="497414" y="2200426"/>
            <a:ext cx="5361127" cy="348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84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1500"/>
                                        <p:tgtEl>
                                          <p:spTgt spid="3076"/>
                                        </p:tgtEl>
                                      </p:cBhvr>
                                    </p:animEffect>
                                    <p:anim calcmode="lin" valueType="num">
                                      <p:cBhvr>
                                        <p:cTn id="11" dur="1500" fill="hold"/>
                                        <p:tgtEl>
                                          <p:spTgt spid="3076"/>
                                        </p:tgtEl>
                                        <p:attrNameLst>
                                          <p:attrName>ppt_x</p:attrName>
                                        </p:attrNameLst>
                                      </p:cBhvr>
                                      <p:tavLst>
                                        <p:tav tm="0">
                                          <p:val>
                                            <p:strVal val="#ppt_x"/>
                                          </p:val>
                                        </p:tav>
                                        <p:tav tm="100000">
                                          <p:val>
                                            <p:strVal val="#ppt_x"/>
                                          </p:val>
                                        </p:tav>
                                      </p:tavLst>
                                    </p:anim>
                                    <p:anim calcmode="lin" valueType="num">
                                      <p:cBhvr>
                                        <p:cTn id="12" dur="15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تثبيت المفاهيم</a:t>
            </a:r>
          </a:p>
        </p:txBody>
      </p:sp>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اختر الإجابة الصحيحة فيما يأتي:</a:t>
            </a:r>
          </a:p>
        </p:txBody>
      </p:sp>
      <p:sp>
        <p:nvSpPr>
          <p:cNvPr id="46" name="Rectangle 45">
            <a:extLst>
              <a:ext uri="{FF2B5EF4-FFF2-40B4-BE49-F238E27FC236}">
                <a16:creationId xmlns:a16="http://schemas.microsoft.com/office/drawing/2014/main" id="{8F386627-97D8-4D45-029A-C6FA6C142B63}"/>
              </a:ext>
            </a:extLst>
          </p:cNvPr>
          <p:cNvSpPr/>
          <p:nvPr/>
        </p:nvSpPr>
        <p:spPr>
          <a:xfrm>
            <a:off x="6315741" y="1995530"/>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237034-EFC5-31B9-A4F0-0AF73F5E5D5A}"/>
              </a:ext>
            </a:extLst>
          </p:cNvPr>
          <p:cNvSpPr/>
          <p:nvPr/>
        </p:nvSpPr>
        <p:spPr>
          <a:xfrm>
            <a:off x="419700" y="1986669"/>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EDE199F-E1EE-C43F-54F9-65D315DA97F0}"/>
              </a:ext>
            </a:extLst>
          </p:cNvPr>
          <p:cNvPicPr>
            <a:picLocks noChangeAspect="1"/>
          </p:cNvPicPr>
          <p:nvPr/>
        </p:nvPicPr>
        <p:blipFill>
          <a:blip r:embed="rId3"/>
          <a:stretch>
            <a:fillRect/>
          </a:stretch>
        </p:blipFill>
        <p:spPr>
          <a:xfrm>
            <a:off x="645043" y="2214041"/>
            <a:ext cx="4985030" cy="3681605"/>
          </a:xfrm>
          <a:prstGeom prst="rect">
            <a:avLst/>
          </a:prstGeom>
        </p:spPr>
      </p:pic>
      <p:sp>
        <p:nvSpPr>
          <p:cNvPr id="14" name="Oval 13">
            <a:extLst>
              <a:ext uri="{FF2B5EF4-FFF2-40B4-BE49-F238E27FC236}">
                <a16:creationId xmlns:a16="http://schemas.microsoft.com/office/drawing/2014/main" id="{36EB3BF4-4D5D-DF73-9B11-233503A13C7A}"/>
              </a:ext>
            </a:extLst>
          </p:cNvPr>
          <p:cNvSpPr/>
          <p:nvPr/>
        </p:nvSpPr>
        <p:spPr>
          <a:xfrm>
            <a:off x="4637836" y="4341622"/>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100" name="Picture 4" descr="Atom Gifs | Nanotechnology, Atom, Atomic structure">
            <a:extLst>
              <a:ext uri="{FF2B5EF4-FFF2-40B4-BE49-F238E27FC236}">
                <a16:creationId xmlns:a16="http://schemas.microsoft.com/office/drawing/2014/main" id="{A81FDF2C-5D78-B815-0F08-188C73CCB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961" y="2214040"/>
            <a:ext cx="4788163" cy="365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1500"/>
                                        <p:tgtEl>
                                          <p:spTgt spid="4100"/>
                                        </p:tgtEl>
                                      </p:cBhvr>
                                    </p:animEffect>
                                    <p:anim calcmode="lin" valueType="num">
                                      <p:cBhvr>
                                        <p:cTn id="11" dur="1500" fill="hold"/>
                                        <p:tgtEl>
                                          <p:spTgt spid="4100"/>
                                        </p:tgtEl>
                                        <p:attrNameLst>
                                          <p:attrName>ppt_x</p:attrName>
                                        </p:attrNameLst>
                                      </p:cBhvr>
                                      <p:tavLst>
                                        <p:tav tm="0">
                                          <p:val>
                                            <p:strVal val="#ppt_x"/>
                                          </p:val>
                                        </p:tav>
                                        <p:tav tm="100000">
                                          <p:val>
                                            <p:strVal val="#ppt_x"/>
                                          </p:val>
                                        </p:tav>
                                      </p:tavLst>
                                    </p:anim>
                                    <p:anim calcmode="lin" valueType="num">
                                      <p:cBhvr>
                                        <p:cTn id="12" dur="15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74BFA1D-C73B-0C89-2147-7AFF437E7742}"/>
              </a:ext>
            </a:extLst>
          </p:cNvPr>
          <p:cNvSpPr/>
          <p:nvPr/>
        </p:nvSpPr>
        <p:spPr>
          <a:xfrm>
            <a:off x="0" y="0"/>
            <a:ext cx="12192000" cy="880179"/>
          </a:xfrm>
          <a:prstGeom prst="roundRect">
            <a:avLst>
              <a:gd name="adj" fmla="val 0"/>
            </a:avLst>
          </a:prstGeom>
          <a:solidFill>
            <a:srgbClr val="43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76E322D-F4F9-F025-2B00-7164C27017BE}"/>
              </a:ext>
            </a:extLst>
          </p:cNvPr>
          <p:cNvSpPr/>
          <p:nvPr/>
        </p:nvSpPr>
        <p:spPr>
          <a:xfrm>
            <a:off x="114298" y="66207"/>
            <a:ext cx="782214" cy="726570"/>
          </a:xfrm>
          <a:prstGeom prst="roundRect">
            <a:avLst>
              <a:gd name="adj" fmla="val 121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694D7D7-5992-01CB-3959-EA15F0B619C7}"/>
              </a:ext>
            </a:extLst>
          </p:cNvPr>
          <p:cNvGrpSpPr/>
          <p:nvPr/>
        </p:nvGrpSpPr>
        <p:grpSpPr>
          <a:xfrm>
            <a:off x="101032" y="6181414"/>
            <a:ext cx="3282215" cy="655100"/>
            <a:chOff x="101032" y="6181414"/>
            <a:chExt cx="3282215" cy="655100"/>
          </a:xfrm>
        </p:grpSpPr>
        <p:grpSp>
          <p:nvGrpSpPr>
            <p:cNvPr id="20" name="Group 19">
              <a:extLst>
                <a:ext uri="{FF2B5EF4-FFF2-40B4-BE49-F238E27FC236}">
                  <a16:creationId xmlns:a16="http://schemas.microsoft.com/office/drawing/2014/main" id="{02E4D260-090F-EAA7-A98F-8AB8A14FA389}"/>
                </a:ext>
              </a:extLst>
            </p:cNvPr>
            <p:cNvGrpSpPr/>
            <p:nvPr/>
          </p:nvGrpSpPr>
          <p:grpSpPr>
            <a:xfrm>
              <a:off x="101032" y="6181414"/>
              <a:ext cx="3282215" cy="655100"/>
              <a:chOff x="101032" y="6181414"/>
              <a:chExt cx="3282215" cy="655100"/>
            </a:xfrm>
          </p:grpSpPr>
          <p:sp>
            <p:nvSpPr>
              <p:cNvPr id="8" name="Rectangle 7">
                <a:extLst>
                  <a:ext uri="{FF2B5EF4-FFF2-40B4-BE49-F238E27FC236}">
                    <a16:creationId xmlns:a16="http://schemas.microsoft.com/office/drawing/2014/main" id="{52DE2244-807C-562B-0FC8-29354E8CD1C0}"/>
                  </a:ext>
                </a:extLst>
              </p:cNvPr>
              <p:cNvSpPr/>
              <p:nvPr/>
            </p:nvSpPr>
            <p:spPr>
              <a:xfrm>
                <a:off x="719723" y="6550746"/>
                <a:ext cx="49642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66C6BC-75D6-3631-A59A-2EB4A3002310}"/>
                  </a:ext>
                </a:extLst>
              </p:cNvPr>
              <p:cNvPicPr>
                <a:picLocks noChangeAspect="1"/>
              </p:cNvPicPr>
              <p:nvPr/>
            </p:nvPicPr>
            <p:blipFill>
              <a:blip r:embed="rId2">
                <a:duotone>
                  <a:schemeClr val="accent5">
                    <a:shade val="45000"/>
                    <a:satMod val="135000"/>
                  </a:schemeClr>
                  <a:prstClr val="white"/>
                </a:duotone>
              </a:blip>
              <a:stretch>
                <a:fillRect/>
              </a:stretch>
            </p:blipFill>
            <p:spPr>
              <a:xfrm>
                <a:off x="101032" y="6248664"/>
                <a:ext cx="560556" cy="560556"/>
              </a:xfrm>
              <a:prstGeom prst="rect">
                <a:avLst/>
              </a:prstGeom>
            </p:spPr>
          </p:pic>
          <p:sp>
            <p:nvSpPr>
              <p:cNvPr id="6" name="Rectangle 5">
                <a:extLst>
                  <a:ext uri="{FF2B5EF4-FFF2-40B4-BE49-F238E27FC236}">
                    <a16:creationId xmlns:a16="http://schemas.microsoft.com/office/drawing/2014/main" id="{F48BCFEB-FEBE-1BB7-92F3-CFD131198C5B}"/>
                  </a:ext>
                </a:extLst>
              </p:cNvPr>
              <p:cNvSpPr/>
              <p:nvPr/>
            </p:nvSpPr>
            <p:spPr>
              <a:xfrm>
                <a:off x="1216151" y="6497960"/>
                <a:ext cx="1495695" cy="338554"/>
              </a:xfrm>
              <a:prstGeom prst="rect">
                <a:avLst/>
              </a:prstGeom>
              <a:noFill/>
            </p:spPr>
            <p:txBody>
              <a:bodyPr wrap="square">
                <a:spAutoFit/>
              </a:bodyPr>
              <a:lstStyle/>
              <a:p>
                <a:pPr lvl="0" algn="ctr"/>
                <a:r>
                  <a:rPr lang="ar-SA" sz="1600" dirty="0">
                    <a:solidFill>
                      <a:schemeClr val="accent5">
                        <a:lumMod val="75000"/>
                      </a:schemeClr>
                    </a:solidFill>
                    <a:latin typeface="Arabic Typesetting" panose="03020402040406030203" pitchFamily="66" charset="-78"/>
                    <a:cs typeface="AlHurraTxtreg" panose="00000400000000000000" pitchFamily="2" charset="-78"/>
                  </a:rPr>
                  <a:t>أ . عبدالجليل هزاع</a:t>
                </a:r>
              </a:p>
            </p:txBody>
          </p:sp>
          <p:sp>
            <p:nvSpPr>
              <p:cNvPr id="7" name="Rectangle 6">
                <a:extLst>
                  <a:ext uri="{FF2B5EF4-FFF2-40B4-BE49-F238E27FC236}">
                    <a16:creationId xmlns:a16="http://schemas.microsoft.com/office/drawing/2014/main" id="{1097E9A3-E824-DE1A-6FCD-B22B5668EB47}"/>
                  </a:ext>
                </a:extLst>
              </p:cNvPr>
              <p:cNvSpPr/>
              <p:nvPr/>
            </p:nvSpPr>
            <p:spPr>
              <a:xfrm>
                <a:off x="101032" y="6181414"/>
                <a:ext cx="3282215" cy="369332"/>
              </a:xfrm>
              <a:prstGeom prst="rect">
                <a:avLst/>
              </a:prstGeom>
              <a:noFill/>
            </p:spPr>
            <p:txBody>
              <a:bodyPr wrap="square">
                <a:spAutoFit/>
              </a:bodyPr>
              <a:lstStyle/>
              <a:p>
                <a:pPr lvl="0" algn="r"/>
                <a:r>
                  <a:rPr lang="ar-SA" dirty="0">
                    <a:solidFill>
                      <a:srgbClr val="438BA7"/>
                    </a:solidFill>
                    <a:latin typeface="Arabic Typesetting" panose="03020402040406030203" pitchFamily="66" charset="-78"/>
                    <a:cs typeface="AlHurraTxtreg" panose="00000400000000000000" pitchFamily="2" charset="-78"/>
                  </a:rPr>
                  <a:t>الذرات و العناصر و الجدول الدوري</a:t>
                </a:r>
              </a:p>
            </p:txBody>
          </p:sp>
          <p:sp>
            <p:nvSpPr>
              <p:cNvPr id="17" name="Rectangle 16">
                <a:extLst>
                  <a:ext uri="{FF2B5EF4-FFF2-40B4-BE49-F238E27FC236}">
                    <a16:creationId xmlns:a16="http://schemas.microsoft.com/office/drawing/2014/main" id="{90D672AC-55AA-FCB7-302E-CF498914AA7D}"/>
                  </a:ext>
                </a:extLst>
              </p:cNvPr>
              <p:cNvSpPr/>
              <p:nvPr/>
            </p:nvSpPr>
            <p:spPr>
              <a:xfrm>
                <a:off x="2711847" y="6550746"/>
                <a:ext cx="570849" cy="168617"/>
              </a:xfrm>
              <a:prstGeom prst="rect">
                <a:avLst/>
              </a:prstGeom>
              <a:solidFill>
                <a:srgbClr val="438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B579403-F468-8B32-79D5-87EADB8FC37F}"/>
                </a:ext>
              </a:extLst>
            </p:cNvPr>
            <p:cNvSpPr/>
            <p:nvPr/>
          </p:nvSpPr>
          <p:spPr>
            <a:xfrm>
              <a:off x="711559" y="6527395"/>
              <a:ext cx="496427" cy="230832"/>
            </a:xfrm>
            <a:prstGeom prst="rect">
              <a:avLst/>
            </a:prstGeom>
            <a:noFill/>
          </p:spPr>
          <p:txBody>
            <a:bodyPr wrap="square">
              <a:spAutoFit/>
            </a:bodyPr>
            <a:lstStyle/>
            <a:p>
              <a:pPr lvl="0" algn="ctr"/>
              <a:r>
                <a:rPr lang="ar-SA" sz="900" dirty="0">
                  <a:solidFill>
                    <a:schemeClr val="bg1"/>
                  </a:solidFill>
                  <a:latin typeface="Arabic Typesetting" panose="03020402040406030203" pitchFamily="66" charset="-78"/>
                  <a:cs typeface="AlHurraTxtreg" panose="00000400000000000000" pitchFamily="2" charset="-78"/>
                </a:rPr>
                <a:t>1445هـ</a:t>
              </a:r>
            </a:p>
          </p:txBody>
        </p:sp>
      </p:grpSp>
      <p:sp>
        <p:nvSpPr>
          <p:cNvPr id="27" name="Rectangle 26">
            <a:extLst>
              <a:ext uri="{FF2B5EF4-FFF2-40B4-BE49-F238E27FC236}">
                <a16:creationId xmlns:a16="http://schemas.microsoft.com/office/drawing/2014/main" id="{FB4B3FE1-4441-5C8C-0A75-62DFC8FC9E8D}"/>
              </a:ext>
            </a:extLst>
          </p:cNvPr>
          <p:cNvSpPr/>
          <p:nvPr/>
        </p:nvSpPr>
        <p:spPr>
          <a:xfrm>
            <a:off x="711559" y="68614"/>
            <a:ext cx="1365916" cy="830997"/>
          </a:xfrm>
          <a:prstGeom prst="rect">
            <a:avLst/>
          </a:prstGeom>
          <a:noFill/>
        </p:spPr>
        <p:txBody>
          <a:bodyPr wrap="square">
            <a:spAutoFit/>
          </a:bodyPr>
          <a:lstStyle/>
          <a:p>
            <a:pPr lvl="0" algn="ctr"/>
            <a:r>
              <a:rPr lang="ar-SA" sz="2400" dirty="0">
                <a:solidFill>
                  <a:schemeClr val="bg1"/>
                </a:solidFill>
                <a:latin typeface="Arabic Typesetting" panose="03020402040406030203" pitchFamily="66" charset="-78"/>
                <a:cs typeface="AlHurraTxtreg" panose="00000400000000000000" pitchFamily="2" charset="-78"/>
              </a:rPr>
              <a:t>رقم </a:t>
            </a:r>
          </a:p>
          <a:p>
            <a:pPr lvl="0" algn="ctr"/>
            <a:r>
              <a:rPr lang="ar-SA" sz="2400" dirty="0">
                <a:solidFill>
                  <a:schemeClr val="bg1"/>
                </a:solidFill>
                <a:latin typeface="Arabic Typesetting" panose="03020402040406030203" pitchFamily="66" charset="-78"/>
                <a:cs typeface="AlHurraTxtreg" panose="00000400000000000000" pitchFamily="2" charset="-78"/>
              </a:rPr>
              <a:t>الصفحة </a:t>
            </a:r>
          </a:p>
        </p:txBody>
      </p:sp>
      <p:sp>
        <p:nvSpPr>
          <p:cNvPr id="31" name="Rectangle 30">
            <a:extLst>
              <a:ext uri="{FF2B5EF4-FFF2-40B4-BE49-F238E27FC236}">
                <a16:creationId xmlns:a16="http://schemas.microsoft.com/office/drawing/2014/main" id="{1CFE67F9-5517-5143-AA7F-491A218D0301}"/>
              </a:ext>
            </a:extLst>
          </p:cNvPr>
          <p:cNvSpPr/>
          <p:nvPr/>
        </p:nvSpPr>
        <p:spPr>
          <a:xfrm>
            <a:off x="101032" y="153609"/>
            <a:ext cx="817028" cy="646331"/>
          </a:xfrm>
          <a:prstGeom prst="rect">
            <a:avLst/>
          </a:prstGeom>
          <a:noFill/>
        </p:spPr>
        <p:txBody>
          <a:bodyPr wrap="square">
            <a:spAutoFit/>
          </a:bodyPr>
          <a:lstStyle/>
          <a:p>
            <a:pPr lvl="0" algn="ctr"/>
            <a:r>
              <a:rPr lang="ar-SA" sz="3600" dirty="0">
                <a:solidFill>
                  <a:srgbClr val="438BA7"/>
                </a:solidFill>
                <a:latin typeface="Arabic Typesetting" panose="03020402040406030203" pitchFamily="66" charset="-78"/>
                <a:cs typeface="AlHurraTxtreg" panose="00000400000000000000" pitchFamily="2" charset="-78"/>
              </a:rPr>
              <a:t>124</a:t>
            </a:r>
            <a:endParaRPr lang="ar-SA" sz="2400" dirty="0">
              <a:solidFill>
                <a:srgbClr val="438BA7"/>
              </a:solidFill>
              <a:latin typeface="Arabic Typesetting" panose="03020402040406030203" pitchFamily="66" charset="-78"/>
              <a:cs typeface="AlHurraTxtreg" panose="00000400000000000000" pitchFamily="2" charset="-78"/>
            </a:endParaRPr>
          </a:p>
        </p:txBody>
      </p:sp>
      <p:pic>
        <p:nvPicPr>
          <p:cNvPr id="33" name="Picture 32">
            <a:extLst>
              <a:ext uri="{FF2B5EF4-FFF2-40B4-BE49-F238E27FC236}">
                <a16:creationId xmlns:a16="http://schemas.microsoft.com/office/drawing/2014/main" id="{AC6CFB76-B8CF-27DE-A278-EBCE73F8BD07}"/>
              </a:ext>
            </a:extLst>
          </p:cNvPr>
          <p:cNvPicPr>
            <a:picLocks noChangeAspect="1"/>
          </p:cNvPicPr>
          <p:nvPr/>
        </p:nvPicPr>
        <p:blipFill>
          <a:blip r:embed="rId2">
            <a:lum bright="70000" contrast="-70000"/>
          </a:blip>
          <a:stretch>
            <a:fillRect/>
          </a:stretch>
        </p:blipFill>
        <p:spPr>
          <a:xfrm>
            <a:off x="11396353" y="153609"/>
            <a:ext cx="560556" cy="560556"/>
          </a:xfrm>
          <a:prstGeom prst="rect">
            <a:avLst/>
          </a:prstGeom>
        </p:spPr>
      </p:pic>
      <p:sp>
        <p:nvSpPr>
          <p:cNvPr id="38" name="Rectangle 37">
            <a:extLst>
              <a:ext uri="{FF2B5EF4-FFF2-40B4-BE49-F238E27FC236}">
                <a16:creationId xmlns:a16="http://schemas.microsoft.com/office/drawing/2014/main" id="{954301AB-B90F-72E4-9755-8E3330D98B13}"/>
              </a:ext>
            </a:extLst>
          </p:cNvPr>
          <p:cNvSpPr/>
          <p:nvPr/>
        </p:nvSpPr>
        <p:spPr>
          <a:xfrm>
            <a:off x="2558316" y="103837"/>
            <a:ext cx="6834013" cy="769441"/>
          </a:xfrm>
          <a:prstGeom prst="rect">
            <a:avLst/>
          </a:prstGeom>
          <a:noFill/>
        </p:spPr>
        <p:txBody>
          <a:bodyPr wrap="square">
            <a:spAutoFit/>
          </a:bodyPr>
          <a:lstStyle/>
          <a:p>
            <a:pPr lvl="0" algn="ctr"/>
            <a:r>
              <a:rPr lang="ar-SA" sz="4400" dirty="0">
                <a:solidFill>
                  <a:schemeClr val="bg1"/>
                </a:solidFill>
                <a:latin typeface="Arabic Typesetting" panose="03020402040406030203" pitchFamily="66" charset="-78"/>
                <a:cs typeface="AlHurraTxtreg" panose="00000400000000000000" pitchFamily="2" charset="-78"/>
              </a:rPr>
              <a:t>تثبيت المفاهيم</a:t>
            </a:r>
          </a:p>
        </p:txBody>
      </p:sp>
      <p:sp>
        <p:nvSpPr>
          <p:cNvPr id="44" name="Rectangle 43">
            <a:extLst>
              <a:ext uri="{FF2B5EF4-FFF2-40B4-BE49-F238E27FC236}">
                <a16:creationId xmlns:a16="http://schemas.microsoft.com/office/drawing/2014/main" id="{65B8D8DF-5F56-5D41-3C64-BF4EF0649B77}"/>
              </a:ext>
            </a:extLst>
          </p:cNvPr>
          <p:cNvSpPr/>
          <p:nvPr/>
        </p:nvSpPr>
        <p:spPr>
          <a:xfrm>
            <a:off x="5858541" y="990670"/>
            <a:ext cx="6288673" cy="707886"/>
          </a:xfrm>
          <a:prstGeom prst="rect">
            <a:avLst/>
          </a:prstGeom>
          <a:noFill/>
        </p:spPr>
        <p:txBody>
          <a:bodyPr wrap="square">
            <a:spAutoFit/>
          </a:bodyPr>
          <a:lstStyle/>
          <a:p>
            <a:pPr lvl="0" algn="ctr"/>
            <a:r>
              <a:rPr lang="ar-SA" sz="4000" dirty="0">
                <a:solidFill>
                  <a:srgbClr val="438BA7"/>
                </a:solidFill>
                <a:latin typeface="Arabic Typesetting" panose="03020402040406030203" pitchFamily="66" charset="-78"/>
                <a:cs typeface="AlHurraTxtreg" panose="00000400000000000000" pitchFamily="2" charset="-78"/>
              </a:rPr>
              <a:t>اختر الإجابة الصحيحة فيما يأتي:</a:t>
            </a:r>
          </a:p>
        </p:txBody>
      </p:sp>
      <p:sp>
        <p:nvSpPr>
          <p:cNvPr id="46" name="Rectangle 45">
            <a:extLst>
              <a:ext uri="{FF2B5EF4-FFF2-40B4-BE49-F238E27FC236}">
                <a16:creationId xmlns:a16="http://schemas.microsoft.com/office/drawing/2014/main" id="{8F386627-97D8-4D45-029A-C6FA6C142B63}"/>
              </a:ext>
            </a:extLst>
          </p:cNvPr>
          <p:cNvSpPr/>
          <p:nvPr/>
        </p:nvSpPr>
        <p:spPr>
          <a:xfrm>
            <a:off x="6315741" y="1995530"/>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237034-EFC5-31B9-A4F0-0AF73F5E5D5A}"/>
              </a:ext>
            </a:extLst>
          </p:cNvPr>
          <p:cNvSpPr/>
          <p:nvPr/>
        </p:nvSpPr>
        <p:spPr>
          <a:xfrm>
            <a:off x="419700" y="1986669"/>
            <a:ext cx="5422604" cy="410372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F4AE484-626E-C5B5-AD39-427A41B02BBB}"/>
              </a:ext>
            </a:extLst>
          </p:cNvPr>
          <p:cNvPicPr>
            <a:picLocks noChangeAspect="1"/>
          </p:cNvPicPr>
          <p:nvPr/>
        </p:nvPicPr>
        <p:blipFill>
          <a:blip r:embed="rId3"/>
          <a:stretch>
            <a:fillRect/>
          </a:stretch>
        </p:blipFill>
        <p:spPr>
          <a:xfrm>
            <a:off x="6516918" y="2200426"/>
            <a:ext cx="4991898" cy="3681605"/>
          </a:xfrm>
          <a:prstGeom prst="rect">
            <a:avLst/>
          </a:prstGeom>
        </p:spPr>
      </p:pic>
      <p:sp>
        <p:nvSpPr>
          <p:cNvPr id="13" name="Oval 12">
            <a:extLst>
              <a:ext uri="{FF2B5EF4-FFF2-40B4-BE49-F238E27FC236}">
                <a16:creationId xmlns:a16="http://schemas.microsoft.com/office/drawing/2014/main" id="{30D9820A-E3E8-4DE5-AB17-FA3D9BD5A926}"/>
              </a:ext>
            </a:extLst>
          </p:cNvPr>
          <p:cNvSpPr/>
          <p:nvPr/>
        </p:nvSpPr>
        <p:spPr>
          <a:xfrm>
            <a:off x="10322910" y="3776591"/>
            <a:ext cx="713687" cy="690455"/>
          </a:xfrm>
          <a:prstGeom prst="ellipse">
            <a:avLst/>
          </a:prstGeom>
          <a:noFill/>
          <a:ln>
            <a:solidFill>
              <a:srgbClr val="7030A0"/>
            </a:solidFill>
          </a:ln>
          <a:effectLst>
            <a:glow rad="101600">
              <a:schemeClr val="accent5">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100" name="Picture 4" descr="طبق سلطة خضار صحي, سلطة, خضروات, عاء PNG صورة للتحميل مجانا">
            <a:extLst>
              <a:ext uri="{FF2B5EF4-FFF2-40B4-BE49-F238E27FC236}">
                <a16:creationId xmlns:a16="http://schemas.microsoft.com/office/drawing/2014/main" id="{56A5864E-4667-0659-3025-46D6962FE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96" y="1743921"/>
            <a:ext cx="4440749" cy="444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1000"/>
                                        <p:tgtEl>
                                          <p:spTgt spid="4100"/>
                                        </p:tgtEl>
                                      </p:cBhvr>
                                    </p:animEffect>
                                    <p:anim calcmode="lin" valueType="num">
                                      <p:cBhvr>
                                        <p:cTn id="11" dur="1000" fill="hold"/>
                                        <p:tgtEl>
                                          <p:spTgt spid="4100"/>
                                        </p:tgtEl>
                                        <p:attrNameLst>
                                          <p:attrName>ppt_x</p:attrName>
                                        </p:attrNameLst>
                                      </p:cBhvr>
                                      <p:tavLst>
                                        <p:tav tm="0">
                                          <p:val>
                                            <p:strVal val="#ppt_x"/>
                                          </p:val>
                                        </p:tav>
                                        <p:tav tm="100000">
                                          <p:val>
                                            <p:strVal val="#ppt_x"/>
                                          </p:val>
                                        </p:tav>
                                      </p:tavLst>
                                    </p:anim>
                                    <p:anim calcmode="lin" valueType="num">
                                      <p:cBhvr>
                                        <p:cTn id="12"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المقسوم">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4363</TotalTime>
  <Words>737</Words>
  <Application>Microsoft Office PowerPoint</Application>
  <PresentationFormat>Widescreen</PresentationFormat>
  <Paragraphs>261</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Amiri</vt:lpstr>
      <vt:lpstr>Arabic Typesetting</vt:lpstr>
      <vt:lpstr>Arial</vt:lpstr>
      <vt:lpstr>Calibri</vt:lpstr>
      <vt:lpstr>Gill Sans MT</vt:lpstr>
      <vt:lpstr>Hacen Casablanca</vt:lpstr>
      <vt:lpstr>Tajawal Black</vt:lpstr>
      <vt:lpstr>Wingdings 2</vt:lpstr>
      <vt:lpstr>المقسوم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العناصر والمركبات والمخاليط</dc:title>
  <dc:creator>عبدالجليل قاسم حسين هزاع</dc:creator>
  <cp:lastModifiedBy>عبدالجليل بن هزاع</cp:lastModifiedBy>
  <cp:revision>114</cp:revision>
  <dcterms:created xsi:type="dcterms:W3CDTF">2020-10-24T20:32:27Z</dcterms:created>
  <dcterms:modified xsi:type="dcterms:W3CDTF">2023-10-22T16:42:42Z</dcterms:modified>
</cp:coreProperties>
</file>