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96" r:id="rId1"/>
  </p:sldMasterIdLst>
  <p:sldIdLst>
    <p:sldId id="327" r:id="rId2"/>
    <p:sldId id="328" r:id="rId3"/>
    <p:sldId id="329" r:id="rId4"/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  <p:sldId id="270" r:id="rId19"/>
    <p:sldId id="271" r:id="rId20"/>
    <p:sldId id="272" r:id="rId21"/>
    <p:sldId id="273" r:id="rId22"/>
    <p:sldId id="274" r:id="rId23"/>
    <p:sldId id="275" r:id="rId24"/>
    <p:sldId id="276" r:id="rId25"/>
    <p:sldId id="277" r:id="rId26"/>
    <p:sldId id="278" r:id="rId27"/>
    <p:sldId id="279" r:id="rId28"/>
    <p:sldId id="280" r:id="rId29"/>
    <p:sldId id="281" r:id="rId30"/>
    <p:sldId id="282" r:id="rId31"/>
    <p:sldId id="283" r:id="rId32"/>
    <p:sldId id="284" r:id="rId33"/>
    <p:sldId id="285" r:id="rId34"/>
    <p:sldId id="286" r:id="rId35"/>
    <p:sldId id="287" r:id="rId36"/>
    <p:sldId id="288" r:id="rId37"/>
    <p:sldId id="289" r:id="rId38"/>
    <p:sldId id="290" r:id="rId39"/>
    <p:sldId id="291" r:id="rId40"/>
    <p:sldId id="292" r:id="rId41"/>
    <p:sldId id="293" r:id="rId42"/>
    <p:sldId id="294" r:id="rId43"/>
    <p:sldId id="295" r:id="rId44"/>
    <p:sldId id="296" r:id="rId45"/>
    <p:sldId id="297" r:id="rId46"/>
    <p:sldId id="298" r:id="rId47"/>
    <p:sldId id="299" r:id="rId48"/>
    <p:sldId id="300" r:id="rId49"/>
    <p:sldId id="301" r:id="rId50"/>
    <p:sldId id="302" r:id="rId51"/>
    <p:sldId id="303" r:id="rId52"/>
    <p:sldId id="304" r:id="rId53"/>
    <p:sldId id="305" r:id="rId54"/>
    <p:sldId id="306" r:id="rId55"/>
    <p:sldId id="307" r:id="rId56"/>
    <p:sldId id="308" r:id="rId57"/>
    <p:sldId id="309" r:id="rId58"/>
    <p:sldId id="310" r:id="rId59"/>
    <p:sldId id="311" r:id="rId60"/>
    <p:sldId id="312" r:id="rId61"/>
    <p:sldId id="313" r:id="rId62"/>
    <p:sldId id="314" r:id="rId63"/>
    <p:sldId id="315" r:id="rId64"/>
    <p:sldId id="316" r:id="rId65"/>
    <p:sldId id="317" r:id="rId66"/>
    <p:sldId id="318" r:id="rId67"/>
    <p:sldId id="319" r:id="rId68"/>
    <p:sldId id="320" r:id="rId69"/>
    <p:sldId id="321" r:id="rId70"/>
    <p:sldId id="322" r:id="rId71"/>
    <p:sldId id="323" r:id="rId72"/>
    <p:sldId id="324" r:id="rId73"/>
    <p:sldId id="325" r:id="rId74"/>
    <p:sldId id="326" r:id="rId75"/>
    <p:sldId id="330" r:id="rId7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76" Type="http://schemas.openxmlformats.org/officeDocument/2006/relationships/slide" Target="slides/slide75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slide" Target="slides/slide73.xml"/><Relationship Id="rId79" Type="http://schemas.openxmlformats.org/officeDocument/2006/relationships/theme" Target="theme/theme1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tableStyles" Target="tableStyle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dirty="0"/>
              <a:t>11/3/2022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9C37B-1D36-470B-8223-D6C91242EC14}" type="datetimeFigureOut">
              <a:rPr lang="en-US" dirty="0"/>
              <a:t>11/3/2022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6F52A-A82B-47A2-A83A-8C4C91F2D59F}" type="datetimeFigureOut">
              <a:rPr lang="en-US" dirty="0"/>
              <a:t>11/3/2022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0A7B3-6521-4DCA-87E5-044747A908C1}" type="datetimeFigureOut">
              <a:rPr lang="en-US" dirty="0"/>
              <a:t>11/3/2022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dirty="0"/>
              <a:t>11/3/2022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101982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270247" cy="3101982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34690-1557-4C89-A502-4959FE7FAD70}" type="datetimeFigureOut">
              <a:rPr lang="en-US" dirty="0"/>
              <a:t>11/3/2022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D4976-E339-4826-83B7-FBD03F55ECF8}" type="datetimeFigureOut">
              <a:rPr lang="en-US" dirty="0"/>
              <a:t>11/3/2022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37C31-9E7A-4F99-8774-A0E530DE1A42}" type="datetimeFigureOut">
              <a:rPr lang="en-US" dirty="0"/>
              <a:t>11/3/2022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8504F-A551-4DE0-9316-4DCD1D8CC752}" type="datetimeFigureOut">
              <a:rPr lang="en-US" dirty="0"/>
              <a:t>11/3/2022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E4249-C0D0-4B06-8692-E8BB871AF643}" type="datetimeFigureOut">
              <a:rPr lang="en-US" dirty="0"/>
              <a:t>11/3/2022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ar-SA"/>
              <a:t>انقر فوق الأيقونة لإضافة صورة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042B0DB6-F5C7-45FB-8CF3-31B45F9C2DAC}" type="datetimeFigureOut">
              <a:rPr lang="en-US" dirty="0"/>
              <a:t>11/3/2022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1160EA64-D806-43AC-9DF2-F8C432F32B4C}" type="datetimeFigureOut">
              <a:rPr lang="en-US" dirty="0"/>
              <a:t>11/3/2022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sldNum="0" hdr="0" ftr="0" dt="0"/>
  <p:txStyles>
    <p:titleStyle>
      <a:lvl1pPr algn="ctr" defTabSz="914400" rtl="1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rgbClr val="262626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r" defTabSz="914400" rtl="1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r" defTabSz="914400" rtl="1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r" defTabSz="914400" rtl="1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r" defTabSz="914400" rtl="1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r" defTabSz="914400" rtl="1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r" defTabSz="914400" rtl="1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r" defTabSz="914400" rtl="1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r" defTabSz="914400" rtl="1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مستطيل 9">
            <a:extLst>
              <a:ext uri="{FF2B5EF4-FFF2-40B4-BE49-F238E27FC236}">
                <a16:creationId xmlns:a16="http://schemas.microsoft.com/office/drawing/2014/main" id="{54763F7F-7E5F-8E02-B9C5-9973D3ADA7CA}"/>
              </a:ext>
            </a:extLst>
          </p:cNvPr>
          <p:cNvSpPr/>
          <p:nvPr/>
        </p:nvSpPr>
        <p:spPr>
          <a:xfrm>
            <a:off x="1045029" y="1619795"/>
            <a:ext cx="9692640" cy="2873828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6600" dirty="0"/>
              <a:t>السلام عليكم ورحمة الله وبركاته </a:t>
            </a:r>
          </a:p>
          <a:p>
            <a:pPr algn="ctr"/>
            <a:r>
              <a:rPr lang="ar-SA" sz="5400" dirty="0">
                <a:solidFill>
                  <a:srgbClr val="0070C0"/>
                </a:solidFill>
              </a:rPr>
              <a:t>أهلا وسهلا بكم طالباتي العزيزات</a:t>
            </a:r>
            <a:r>
              <a:rPr lang="en-US" sz="5400" dirty="0">
                <a:solidFill>
                  <a:srgbClr val="0070C0"/>
                </a:solidFill>
              </a:rPr>
              <a:t>  </a:t>
            </a:r>
          </a:p>
          <a:p>
            <a:pPr algn="ctr"/>
            <a:r>
              <a:rPr lang="ar-SA" sz="5400" dirty="0">
                <a:solidFill>
                  <a:srgbClr val="0070C0"/>
                </a:solidFill>
              </a:rPr>
              <a:t>الأستاذة : خلود العتيبي </a:t>
            </a:r>
            <a:endParaRPr lang="en-US" sz="54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785722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8628" y="507492"/>
            <a:ext cx="7729728" cy="1188720"/>
          </a:xfrm>
        </p:spPr>
        <p:txBody>
          <a:bodyPr>
            <a:normAutofit/>
          </a:bodyPr>
          <a:lstStyle/>
          <a:p>
            <a:r>
              <a:rPr lang="ar-SA" sz="4800" dirty="0"/>
              <a:t>من الأمثلة الدالة على توحيد الألوهية   </a:t>
            </a: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3255140" y="2404110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1/ الصلاة</a:t>
            </a: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255140" y="3532245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الملك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255140" y="4855029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المحي والمميت </a:t>
            </a: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F9B2DECE-FF8F-382D-BAE1-87814B0D1BC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12218" y="2467410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39760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382745"/>
            <a:ext cx="7729728" cy="1188720"/>
          </a:xfrm>
        </p:spPr>
        <p:txBody>
          <a:bodyPr>
            <a:normAutofit/>
          </a:bodyPr>
          <a:lstStyle/>
          <a:p>
            <a:r>
              <a:rPr lang="ar-SA" sz="4800" dirty="0"/>
              <a:t>من الأمثلة الدالة على توحيد الربوبية   </a:t>
            </a: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3050177" y="2278222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1/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الخالق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050177" y="3445940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الدعاء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050177" y="4776652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الخوف</a:t>
            </a: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CF056AB6-8101-E2B7-8413-293A9A8FF7E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39695" y="2302131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49901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98171" y="419855"/>
            <a:ext cx="9588137" cy="1564006"/>
          </a:xfrm>
        </p:spPr>
        <p:txBody>
          <a:bodyPr>
            <a:normAutofit/>
          </a:bodyPr>
          <a:lstStyle/>
          <a:p>
            <a:r>
              <a:rPr lang="ar-SA" sz="4000" dirty="0"/>
              <a:t>قال تعالى ( </a:t>
            </a:r>
            <a:r>
              <a:rPr lang="ar-SA" sz="4000" b="1" i="0" dirty="0">
                <a:solidFill>
                  <a:srgbClr val="468847"/>
                </a:solidFill>
                <a:effectLst/>
                <a:latin typeface="hafs"/>
              </a:rPr>
              <a:t>لَيْسَ كَمِثْلِهِ شَيْءٌ ۖ وَهُوَ السَّمِيعُ الْبَصِيرُ</a:t>
            </a:r>
            <a:r>
              <a:rPr lang="ar-SA" sz="4000" b="1" i="0" dirty="0">
                <a:solidFill>
                  <a:schemeClr val="tx1"/>
                </a:solidFill>
                <a:effectLst/>
                <a:latin typeface="hafs"/>
              </a:rPr>
              <a:t>) دليل على توحيد .</a:t>
            </a:r>
            <a:endParaRPr lang="ar-SA" sz="40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2957648" y="2404110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1/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الأسماء والصفات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2971254" y="3532245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الربوبية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114129" y="4789714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الألوهية </a:t>
            </a: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9562E681-C0EF-5810-70A4-53D0D5B6BF3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35192" y="2467410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04736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35639" y="370332"/>
            <a:ext cx="7729728" cy="1188720"/>
          </a:xfrm>
        </p:spPr>
        <p:txBody>
          <a:bodyPr>
            <a:normAutofit/>
          </a:bodyPr>
          <a:lstStyle/>
          <a:p>
            <a:r>
              <a:rPr lang="ar-SA" sz="5400" b="1" i="0" dirty="0">
                <a:solidFill>
                  <a:schemeClr val="tx1"/>
                </a:solidFill>
                <a:effectLst/>
                <a:latin typeface="hafs"/>
              </a:rPr>
              <a:t>من أهمية التوحيد .</a:t>
            </a:r>
            <a:endParaRPr lang="ar-SA" sz="54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3062151" y="2177340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1/ التوحيد أول الواجب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ات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062151" y="3299401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تكفير الذنوب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200400" y="4421462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الأمن في الدنيا والآخرة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27C5B9E1-2417-1419-435E-3D1449ED816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84082" y="2249951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63003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8628" y="370332"/>
            <a:ext cx="7729728" cy="1188720"/>
          </a:xfrm>
        </p:spPr>
        <p:txBody>
          <a:bodyPr>
            <a:normAutofit/>
          </a:bodyPr>
          <a:lstStyle/>
          <a:p>
            <a:r>
              <a:rPr lang="ar-SA" sz="4400" b="1" dirty="0">
                <a:solidFill>
                  <a:schemeClr val="tx1"/>
                </a:solidFill>
                <a:latin typeface="hafs"/>
              </a:rPr>
              <a:t>لتوحيد الله تعالى فضائل كثيرة منها  </a:t>
            </a:r>
            <a:endParaRPr lang="ar-SA" sz="44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3445871" y="2299925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1/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تكفير الذنوب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514995" y="3572021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أول الواجبات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514995" y="4844117"/>
            <a:ext cx="6276704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أعظم حقوق الله على عباده </a:t>
            </a: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15473EDA-9350-4872-43E2-5C5F3FD19D1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67713" y="2363225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43066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93362" y="256446"/>
            <a:ext cx="9900775" cy="1302363"/>
          </a:xfrm>
        </p:spPr>
        <p:txBody>
          <a:bodyPr>
            <a:normAutofit/>
          </a:bodyPr>
          <a:lstStyle/>
          <a:p>
            <a:r>
              <a:rPr lang="ar-SA" sz="4400" b="1" dirty="0">
                <a:solidFill>
                  <a:schemeClr val="tx1"/>
                </a:solidFill>
                <a:latin typeface="hafs"/>
              </a:rPr>
              <a:t>حكم طاعة غير الله في تحليل الحرام أو تحريم الحلال  </a:t>
            </a:r>
            <a:endParaRPr lang="ar-SA" sz="44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2957648" y="2155159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1/ شرك أكبر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2957648" y="3335554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محرم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095897" y="4515949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شرك أصغر 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</a:t>
            </a: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0CBF9187-4CA4-435D-061D-79E69917F21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74380" y="2218459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33730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87444" y="382745"/>
            <a:ext cx="7729728" cy="1188720"/>
          </a:xfrm>
        </p:spPr>
        <p:txBody>
          <a:bodyPr>
            <a:noAutofit/>
          </a:bodyPr>
          <a:lstStyle/>
          <a:p>
            <a:r>
              <a:rPr lang="ar-SA" sz="4400" b="1" dirty="0">
                <a:solidFill>
                  <a:schemeClr val="tx1"/>
                </a:solidFill>
                <a:latin typeface="hafs"/>
              </a:rPr>
              <a:t>الشهادتان هما الركن ............ من أركان الإسلام   </a:t>
            </a:r>
            <a:endParaRPr lang="ar-SA" sz="44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2957648" y="2127820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الأول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067048" y="3392061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الثاني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205297" y="4656302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الثالث  </a:t>
            </a: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ACECF20B-7489-AA31-321D-A516EB60C15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35887" y="2127820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57743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97598" y="370332"/>
            <a:ext cx="7729728" cy="1188720"/>
          </a:xfrm>
        </p:spPr>
        <p:txBody>
          <a:bodyPr>
            <a:normAutofit/>
          </a:bodyPr>
          <a:lstStyle/>
          <a:p>
            <a:r>
              <a:rPr lang="ar-SA" sz="4400" b="1" dirty="0">
                <a:solidFill>
                  <a:schemeClr val="tx1"/>
                </a:solidFill>
                <a:latin typeface="hafs"/>
              </a:rPr>
              <a:t>حكم النطق بالشهادتين   </a:t>
            </a:r>
            <a:endParaRPr lang="ar-SA" sz="44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2957648" y="2278223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واجب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2971254" y="3532245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مستحب  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218360" y="4786267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مباح </a:t>
            </a: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55EE7748-5C53-4C7C-9709-626DDC00397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47958" y="2386887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4309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97598" y="481366"/>
            <a:ext cx="7729728" cy="1188720"/>
          </a:xfrm>
        </p:spPr>
        <p:txBody>
          <a:bodyPr>
            <a:normAutofit/>
          </a:bodyPr>
          <a:lstStyle/>
          <a:p>
            <a:r>
              <a:rPr lang="ar-SA" sz="4400" b="1" dirty="0">
                <a:solidFill>
                  <a:schemeClr val="tx1"/>
                </a:solidFill>
                <a:latin typeface="hafs"/>
              </a:rPr>
              <a:t>لشهادة أن </a:t>
            </a:r>
            <a:r>
              <a:rPr lang="ar-SA" sz="4400" b="1" dirty="0" err="1">
                <a:solidFill>
                  <a:schemeClr val="tx1"/>
                </a:solidFill>
                <a:latin typeface="hafs"/>
              </a:rPr>
              <a:t>لاإله</a:t>
            </a:r>
            <a:r>
              <a:rPr lang="ar-SA" sz="4400" b="1" dirty="0">
                <a:solidFill>
                  <a:schemeClr val="tx1"/>
                </a:solidFill>
                <a:latin typeface="hafs"/>
              </a:rPr>
              <a:t> إلا الله ركنان هما    </a:t>
            </a:r>
            <a:endParaRPr lang="ar-SA" sz="44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2957648" y="2404110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النفي والإثبات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053985" y="3647271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التوكل والرجاء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192234" y="4890432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المحبة والرجاء 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</a:t>
            </a: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CE98B738-6700-A0EA-D995-400BE232AB0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34352" y="2493313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56190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92847" y="533617"/>
            <a:ext cx="7729728" cy="1188720"/>
          </a:xfrm>
        </p:spPr>
        <p:txBody>
          <a:bodyPr>
            <a:normAutofit/>
          </a:bodyPr>
          <a:lstStyle/>
          <a:p>
            <a:r>
              <a:rPr lang="ar-SA" sz="4400" b="1" dirty="0">
                <a:solidFill>
                  <a:schemeClr val="tx1"/>
                </a:solidFill>
                <a:latin typeface="hafs"/>
              </a:rPr>
              <a:t>لشهادة أن </a:t>
            </a:r>
            <a:r>
              <a:rPr lang="ar-SA" sz="4400" b="1" dirty="0" err="1">
                <a:solidFill>
                  <a:schemeClr val="tx1"/>
                </a:solidFill>
                <a:latin typeface="hafs"/>
              </a:rPr>
              <a:t>لاإله</a:t>
            </a:r>
            <a:r>
              <a:rPr lang="ar-SA" sz="4400" b="1" dirty="0">
                <a:solidFill>
                  <a:schemeClr val="tx1"/>
                </a:solidFill>
                <a:latin typeface="hafs"/>
              </a:rPr>
              <a:t> إلا الله شروط وعددها    </a:t>
            </a:r>
            <a:endParaRPr lang="ar-SA" sz="44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2957648" y="2460683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سبعة 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2957648" y="3795016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خمسة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165838" y="4907281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ستة  </a:t>
            </a: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8D60A9FA-0BDF-D97E-79D2-F6390022D1C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94769" y="2484090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8790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قوانين صفيه ممغنطة تصميم بسيط">
            <a:extLst>
              <a:ext uri="{FF2B5EF4-FFF2-40B4-BE49-F238E27FC236}">
                <a16:creationId xmlns:a16="http://schemas.microsoft.com/office/drawing/2014/main" id="{6D2CEE45-312E-275F-6E88-2FD783393BF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9714" y="0"/>
            <a:ext cx="10450286" cy="6858000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7668243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92847" y="546681"/>
            <a:ext cx="7729728" cy="1188720"/>
          </a:xfrm>
        </p:spPr>
        <p:txBody>
          <a:bodyPr>
            <a:normAutofit/>
          </a:bodyPr>
          <a:lstStyle/>
          <a:p>
            <a:r>
              <a:rPr lang="ar-SA" sz="4400" b="1" dirty="0">
                <a:solidFill>
                  <a:schemeClr val="tx1"/>
                </a:solidFill>
                <a:latin typeface="hafs"/>
              </a:rPr>
              <a:t>من شروط </a:t>
            </a:r>
            <a:r>
              <a:rPr lang="ar-SA" sz="4400" b="1" dirty="0" err="1">
                <a:solidFill>
                  <a:schemeClr val="tx1"/>
                </a:solidFill>
                <a:latin typeface="hafs"/>
              </a:rPr>
              <a:t>لاإله</a:t>
            </a:r>
            <a:r>
              <a:rPr lang="ar-SA" sz="4400" b="1" dirty="0">
                <a:solidFill>
                  <a:schemeClr val="tx1"/>
                </a:solidFill>
                <a:latin typeface="hafs"/>
              </a:rPr>
              <a:t> إلا الله     </a:t>
            </a:r>
            <a:endParaRPr lang="ar-SA" sz="44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3115491" y="2404110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العلم بمعناها المنافي للجهل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115491" y="3532245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النفي والإثبات </a:t>
            </a: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253740" y="4740620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الإثبات </a:t>
            </a: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1ACEBC7E-35D2-6987-5CED-AB0F8D84AB9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92195" y="2496675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06513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92847" y="533618"/>
            <a:ext cx="7729728" cy="1188720"/>
          </a:xfrm>
        </p:spPr>
        <p:txBody>
          <a:bodyPr>
            <a:normAutofit/>
          </a:bodyPr>
          <a:lstStyle/>
          <a:p>
            <a:r>
              <a:rPr lang="ar-SA" sz="4400" b="1" dirty="0">
                <a:solidFill>
                  <a:schemeClr val="tx1"/>
                </a:solidFill>
                <a:latin typeface="hafs"/>
              </a:rPr>
              <a:t>من الأمثلة الدالة على الشرك الأكبر    </a:t>
            </a:r>
            <a:endParaRPr lang="ar-SA" sz="44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2957648" y="2404110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  الذبح لغير الله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2957648" y="3439825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الحلف بغير الله  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</a:t>
            </a: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095897" y="4588993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قول لولا الله وفلان 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</a:t>
            </a: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142A7C75-4CCA-1C1B-3A45-2D68B0EBD0B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34352" y="2528752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49601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92847" y="370332"/>
            <a:ext cx="7729728" cy="1188720"/>
          </a:xfrm>
        </p:spPr>
        <p:txBody>
          <a:bodyPr>
            <a:normAutofit/>
          </a:bodyPr>
          <a:lstStyle/>
          <a:p>
            <a:r>
              <a:rPr lang="ar-SA" sz="4400" b="1" dirty="0">
                <a:solidFill>
                  <a:schemeClr val="tx1"/>
                </a:solidFill>
                <a:latin typeface="hafs"/>
              </a:rPr>
              <a:t>حكم دعاء غير الله     </a:t>
            </a:r>
            <a:endParaRPr lang="ar-SA" sz="44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3089365" y="2121613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  شرك أكبر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267618" y="3429000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شرك أصغر </a:t>
            </a: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405867" y="4737438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محرم  </a:t>
            </a: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B3ABA239-2D47-BAB5-93BC-0BA20532757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66069" y="2227508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73075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92847" y="494429"/>
            <a:ext cx="7729728" cy="1188720"/>
          </a:xfrm>
        </p:spPr>
        <p:txBody>
          <a:bodyPr>
            <a:normAutofit/>
          </a:bodyPr>
          <a:lstStyle/>
          <a:p>
            <a:r>
              <a:rPr lang="ar-SA" sz="4400" b="1" dirty="0">
                <a:solidFill>
                  <a:schemeClr val="tx1"/>
                </a:solidFill>
                <a:latin typeface="hafs"/>
              </a:rPr>
              <a:t>من الأمثلة الدالة على الشرك الأصغر    </a:t>
            </a:r>
            <a:endParaRPr lang="ar-SA" sz="44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2957648" y="2291286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  قول </a:t>
            </a:r>
            <a:r>
              <a:rPr lang="ar-SA" sz="2800" kern="0" dirty="0" err="1">
                <a:solidFill>
                  <a:prstClr val="black"/>
                </a:solidFill>
                <a:latin typeface="Gill Sans MT" panose="020B0502020104020203"/>
              </a:rPr>
              <a:t>ماشاء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الله وشئت 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071131" y="3459383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الذبح لغير الله   </a:t>
            </a: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209380" y="4717722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دعاء غير الله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06B5349A-3399-4D5F-72E8-125626417FA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34352" y="2354586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20224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92847" y="444137"/>
            <a:ext cx="7729728" cy="1500269"/>
          </a:xfrm>
        </p:spPr>
        <p:txBody>
          <a:bodyPr>
            <a:noAutofit/>
          </a:bodyPr>
          <a:lstStyle/>
          <a:p>
            <a:r>
              <a:rPr lang="ar-SA" sz="4400" b="1" dirty="0">
                <a:solidFill>
                  <a:schemeClr val="tx1"/>
                </a:solidFill>
                <a:latin typeface="hafs"/>
              </a:rPr>
              <a:t>معنى الفلق في قوله تعالى (</a:t>
            </a:r>
            <a:r>
              <a:rPr lang="ar-SA" sz="4400" b="1" i="0" dirty="0">
                <a:solidFill>
                  <a:srgbClr val="000000"/>
                </a:solidFill>
                <a:effectLst/>
                <a:latin typeface="Traditional Arabic" panose="02020603050405020304" pitchFamily="18" charset="-78"/>
                <a:cs typeface="Traditional Arabic" panose="02020603050405020304" pitchFamily="18" charset="-78"/>
              </a:rPr>
              <a:t>قُلْ أَعُوذُ بِرَبِّ الْفَلَقِ ) </a:t>
            </a:r>
            <a:r>
              <a:rPr lang="ar-SA" sz="4400" b="1" dirty="0">
                <a:solidFill>
                  <a:schemeClr val="tx1"/>
                </a:solidFill>
                <a:latin typeface="hafs"/>
              </a:rPr>
              <a:t>  </a:t>
            </a:r>
            <a:endParaRPr lang="ar-SA" sz="44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2957648" y="2642521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  الصبح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058069" y="3694579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الليل   </a:t>
            </a: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313883" y="4913595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العصر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5724DC08-07CF-CB8E-A516-A723B689730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34773" y="2705821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86148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92847" y="520555"/>
            <a:ext cx="7729728" cy="1188720"/>
          </a:xfrm>
        </p:spPr>
        <p:txBody>
          <a:bodyPr>
            <a:noAutofit/>
          </a:bodyPr>
          <a:lstStyle/>
          <a:p>
            <a:r>
              <a:rPr lang="ar-SA" sz="4400" b="1" dirty="0">
                <a:solidFill>
                  <a:schemeClr val="tx1"/>
                </a:solidFill>
                <a:latin typeface="hafs"/>
              </a:rPr>
              <a:t>معنى غاسق في قوله تعالى </a:t>
            </a:r>
            <a:r>
              <a:rPr lang="ar-SA" sz="4400" b="1" i="0" dirty="0">
                <a:solidFill>
                  <a:srgbClr val="000000"/>
                </a:solidFill>
                <a:effectLst/>
                <a:latin typeface="Traditional Arabic" panose="02020603050405020304" pitchFamily="18" charset="-78"/>
                <a:cs typeface="Traditional Arabic" panose="02020603050405020304" pitchFamily="18" charset="-78"/>
              </a:rPr>
              <a:t>( </a:t>
            </a:r>
            <a:r>
              <a:rPr lang="ar-SA" sz="4400" b="1" dirty="0">
                <a:solidFill>
                  <a:schemeClr val="tx1"/>
                </a:solidFill>
                <a:latin typeface="hafs"/>
              </a:rPr>
              <a:t>وَمِنْ شَرِّ غَاسِقٍ إِذَا وَقَبَ)</a:t>
            </a:r>
            <a:endParaRPr lang="ar-SA" sz="44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2828107" y="2404110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  الليل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2957648" y="3532245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الصبح   </a:t>
            </a: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095897" y="4815841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العصر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EAA97C2A-38C6-24F9-0DBC-9D73BDD5F2D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41290" y="2467410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90479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92847" y="572807"/>
            <a:ext cx="7729728" cy="1188720"/>
          </a:xfrm>
        </p:spPr>
        <p:txBody>
          <a:bodyPr>
            <a:noAutofit/>
          </a:bodyPr>
          <a:lstStyle/>
          <a:p>
            <a:r>
              <a:rPr lang="ar-SA" sz="4400" b="1" dirty="0">
                <a:solidFill>
                  <a:schemeClr val="tx1"/>
                </a:solidFill>
                <a:latin typeface="hafs"/>
              </a:rPr>
              <a:t>تميزت سورة الإخلاص بفضل عظيم حيث أنها تعدل</a:t>
            </a:r>
            <a:endParaRPr lang="ar-SA" sz="44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3050177" y="2460683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  ثلث القرآن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050177" y="3722801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سدس القرآن 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 </a:t>
            </a: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188426" y="4900174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ربع القرآن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08CFC975-5A7D-D980-65E4-186E57C816D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26881" y="2523983"/>
            <a:ext cx="675460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36518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92847" y="382745"/>
            <a:ext cx="7729728" cy="1188720"/>
          </a:xfrm>
        </p:spPr>
        <p:txBody>
          <a:bodyPr>
            <a:noAutofit/>
          </a:bodyPr>
          <a:lstStyle/>
          <a:p>
            <a:r>
              <a:rPr lang="ar-SA" sz="3600" b="1" dirty="0">
                <a:solidFill>
                  <a:schemeClr val="tx1"/>
                </a:solidFill>
                <a:latin typeface="hafs"/>
              </a:rPr>
              <a:t>سورة ذكرت بعض الصفات الذميمة للمكذبين بيوم الدين وتوعدهم الله بسوء العاقبة </a:t>
            </a:r>
            <a:endParaRPr lang="ar-SA" sz="36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2957648" y="2304348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  الماعون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093174" y="3519896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قريش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 </a:t>
            </a: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335925" y="4735444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ال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فيل 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662D4ED4-3249-CCEA-B91C-A8D5CF68B6A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34352" y="2409247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72075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86999" y="352697"/>
            <a:ext cx="7729728" cy="1866093"/>
          </a:xfrm>
        </p:spPr>
        <p:txBody>
          <a:bodyPr>
            <a:noAutofit/>
          </a:bodyPr>
          <a:lstStyle/>
          <a:p>
            <a:r>
              <a:rPr lang="ar-SA" sz="3600" b="1" dirty="0">
                <a:solidFill>
                  <a:schemeClr val="tx1"/>
                </a:solidFill>
                <a:latin typeface="hafs"/>
              </a:rPr>
              <a:t>النعم التي أنعم الله بها على محمد صلى الله عليه وسلم كثيرة منها بأن أعطاه الله نهر في الجنة يسمى نهر </a:t>
            </a:r>
            <a:endParaRPr lang="ar-SA" sz="36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2957648" y="2642521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  الكوثر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052788" y="3875157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الريان </a:t>
            </a: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191037" y="5107793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زمزم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33874BD5-503A-CE1F-E7CE-C5AF2CBB14D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34352" y="2642521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49305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8628" y="382745"/>
            <a:ext cx="7729728" cy="1188720"/>
          </a:xfrm>
        </p:spPr>
        <p:txBody>
          <a:bodyPr>
            <a:noAutofit/>
          </a:bodyPr>
          <a:lstStyle/>
          <a:p>
            <a:r>
              <a:rPr lang="ar-SA" sz="4000" b="1" dirty="0">
                <a:solidFill>
                  <a:schemeClr val="tx1"/>
                </a:solidFill>
                <a:latin typeface="hafs"/>
              </a:rPr>
              <a:t>معنى قوله تعالى (َمِنْ شَرِّ غَاسِقٍ إِذَا وَقَبَ) أي من شر</a:t>
            </a:r>
            <a:endParaRPr lang="ar-SA" sz="40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3154679" y="2278223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  دخول الليل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154679" y="3445940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الجن والشياطين   </a:t>
            </a: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324264" y="4763589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طلوع الصباح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E9531B6A-43F4-EBFD-3A37-A3ACCE3D5B2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31383" y="2381754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29191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مستطيل 2">
            <a:extLst>
              <a:ext uri="{FF2B5EF4-FFF2-40B4-BE49-F238E27FC236}">
                <a16:creationId xmlns:a16="http://schemas.microsoft.com/office/drawing/2014/main" id="{FEB2AC7C-9148-C0DC-3A51-82FDC1507947}"/>
              </a:ext>
            </a:extLst>
          </p:cNvPr>
          <p:cNvSpPr/>
          <p:nvPr/>
        </p:nvSpPr>
        <p:spPr>
          <a:xfrm>
            <a:off x="1981200" y="1045029"/>
            <a:ext cx="7680960" cy="190717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7200" dirty="0">
                <a:solidFill>
                  <a:srgbClr val="0070C0"/>
                </a:solidFill>
              </a:rPr>
              <a:t>موضوع الدرس </a:t>
            </a:r>
            <a:r>
              <a:rPr lang="ar-SA" sz="7200" dirty="0"/>
              <a:t>:  مراجعة   </a:t>
            </a:r>
          </a:p>
        </p:txBody>
      </p:sp>
      <p:pic>
        <p:nvPicPr>
          <p:cNvPr id="1028" name="Picture 4" descr="كتاب الدراسات الاسلامية الصف الاول المتوسط الفصل الاول للعام 1443 هـ -  مدونة المناهج السعودية">
            <a:extLst>
              <a:ext uri="{FF2B5EF4-FFF2-40B4-BE49-F238E27FC236}">
                <a16:creationId xmlns:a16="http://schemas.microsoft.com/office/drawing/2014/main" id="{9128107D-B644-17C5-2174-5226BC15EEE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71703" y="4088675"/>
            <a:ext cx="2638697" cy="2769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90203399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92847" y="484671"/>
            <a:ext cx="7729728" cy="1188720"/>
          </a:xfrm>
        </p:spPr>
        <p:txBody>
          <a:bodyPr>
            <a:noAutofit/>
          </a:bodyPr>
          <a:lstStyle/>
          <a:p>
            <a:r>
              <a:rPr lang="ar-SA" sz="4400" b="1" dirty="0">
                <a:solidFill>
                  <a:schemeClr val="tx1"/>
                </a:solidFill>
                <a:latin typeface="hafs"/>
              </a:rPr>
              <a:t>عاقب الله سبحانه وتعالى أصحاب الفيل بأن أرسل عليهم </a:t>
            </a:r>
            <a:endParaRPr lang="ar-SA" sz="44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2957648" y="2289823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  طيرا أبابيل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2957648" y="3461875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الصيحة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  </a:t>
            </a: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095897" y="4633927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الريح 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9DB059C4-2EF7-E666-7DE6-C75644B5827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34352" y="2302902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67366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546681"/>
            <a:ext cx="7729728" cy="1188720"/>
          </a:xfrm>
        </p:spPr>
        <p:txBody>
          <a:bodyPr>
            <a:normAutofit/>
          </a:bodyPr>
          <a:lstStyle/>
          <a:p>
            <a:r>
              <a:rPr lang="ar-SA" sz="4400" b="1" dirty="0">
                <a:solidFill>
                  <a:schemeClr val="tx1"/>
                </a:solidFill>
                <a:latin typeface="hafs"/>
              </a:rPr>
              <a:t>من الصفات المذمومة في سورة الهمزة  </a:t>
            </a:r>
            <a:endParaRPr lang="ar-SA" sz="44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2957648" y="2404110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 الهمز واللمز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2957648" y="3646727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الكذب 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</a:t>
            </a: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095897" y="4740620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النفاق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50A3C875-DC87-DFD2-18F1-3486B90AE3A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34352" y="2467410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19583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92847" y="585869"/>
            <a:ext cx="7729728" cy="1188720"/>
          </a:xfrm>
        </p:spPr>
        <p:txBody>
          <a:bodyPr>
            <a:normAutofit/>
          </a:bodyPr>
          <a:lstStyle/>
          <a:p>
            <a:r>
              <a:rPr lang="ar-SA" sz="4400" b="1" dirty="0">
                <a:solidFill>
                  <a:schemeClr val="tx1"/>
                </a:solidFill>
                <a:latin typeface="hafs"/>
              </a:rPr>
              <a:t>أقسم الله تعالى في سورة العصر   </a:t>
            </a:r>
            <a:endParaRPr lang="ar-SA" sz="44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2957648" y="2404110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 بالدهر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2957648" y="3712110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بالفجر  </a:t>
            </a: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095897" y="4980869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بالخيل 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1516B9B5-0680-1815-7371-322E375F02A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34352" y="2467410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16141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97598" y="520554"/>
            <a:ext cx="7729728" cy="1269057"/>
          </a:xfrm>
        </p:spPr>
        <p:txBody>
          <a:bodyPr>
            <a:normAutofit/>
          </a:bodyPr>
          <a:lstStyle/>
          <a:p>
            <a:r>
              <a:rPr lang="ar-SA" sz="4400" b="1" dirty="0">
                <a:solidFill>
                  <a:schemeClr val="tx1"/>
                </a:solidFill>
                <a:latin typeface="hafs"/>
              </a:rPr>
              <a:t>عين اليقين هو </a:t>
            </a:r>
            <a:r>
              <a:rPr lang="ar-SA" sz="4400" b="1" dirty="0" err="1">
                <a:solidFill>
                  <a:schemeClr val="tx1"/>
                </a:solidFill>
                <a:latin typeface="hafs"/>
              </a:rPr>
              <a:t>مايدرك</a:t>
            </a:r>
            <a:r>
              <a:rPr lang="ar-SA" sz="4400" b="1" dirty="0">
                <a:solidFill>
                  <a:schemeClr val="tx1"/>
                </a:solidFill>
                <a:latin typeface="hafs"/>
              </a:rPr>
              <a:t> عن طريق   </a:t>
            </a:r>
            <a:endParaRPr lang="ar-SA" sz="44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2957648" y="2404110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 البصر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158489" y="3556762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الخبر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</a:t>
            </a: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296738" y="4686410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السمع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3C4E4705-EF2A-CEB7-E5F9-7C5D306AB56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34352" y="2507706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16599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87445" y="533618"/>
            <a:ext cx="7729728" cy="1188720"/>
          </a:xfrm>
        </p:spPr>
        <p:txBody>
          <a:bodyPr>
            <a:noAutofit/>
          </a:bodyPr>
          <a:lstStyle/>
          <a:p>
            <a:r>
              <a:rPr lang="ar-SA" sz="4000" b="1" dirty="0">
                <a:solidFill>
                  <a:schemeClr val="tx1"/>
                </a:solidFill>
                <a:latin typeface="hafs"/>
              </a:rPr>
              <a:t>معنى العهن في قوله تعالى (وَتَكُونُ الجبال كالعهن المنفوش)</a:t>
            </a:r>
            <a:endParaRPr lang="ar-SA" sz="40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3050176" y="2404110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 الصوف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050176" y="3647271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الفراش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188425" y="4753683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الطين</a:t>
            </a: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620CA81E-2919-8982-28B5-4457DD8BE2B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26880" y="2502868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20593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92847" y="572807"/>
            <a:ext cx="7729728" cy="1188720"/>
          </a:xfrm>
        </p:spPr>
        <p:txBody>
          <a:bodyPr>
            <a:noAutofit/>
          </a:bodyPr>
          <a:lstStyle/>
          <a:p>
            <a:r>
              <a:rPr lang="ar-SA" sz="4000" b="1" dirty="0">
                <a:solidFill>
                  <a:schemeClr val="tx1"/>
                </a:solidFill>
                <a:latin typeface="hafs"/>
              </a:rPr>
              <a:t>معنى حشر في قوله تعالى (وَحُشِرَ </a:t>
            </a:r>
            <a:r>
              <a:rPr lang="ar-SA" sz="4000" b="1" dirty="0" err="1">
                <a:solidFill>
                  <a:schemeClr val="tx1"/>
                </a:solidFill>
                <a:latin typeface="hafs"/>
              </a:rPr>
              <a:t>لِسُلَيْمَٰنَ</a:t>
            </a:r>
            <a:r>
              <a:rPr lang="ar-SA" sz="4000" b="1" dirty="0">
                <a:solidFill>
                  <a:schemeClr val="tx1"/>
                </a:solidFill>
                <a:latin typeface="hafs"/>
              </a:rPr>
              <a:t> جُنُودُهُ) </a:t>
            </a:r>
            <a:endParaRPr lang="ar-SA" sz="40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2719359" y="2460683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 جمع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2831917" y="3689432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ضيق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026772" y="4714494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بسط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416C9CD0-1690-8F34-F05D-83B45CFD82B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11195" y="2523983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5460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94560" y="235131"/>
            <a:ext cx="7766304" cy="1265342"/>
          </a:xfrm>
        </p:spPr>
        <p:txBody>
          <a:bodyPr>
            <a:noAutofit/>
          </a:bodyPr>
          <a:lstStyle/>
          <a:p>
            <a:r>
              <a:rPr lang="ar-SA" sz="4000" b="1" dirty="0">
                <a:solidFill>
                  <a:schemeClr val="tx1"/>
                </a:solidFill>
                <a:latin typeface="hafs"/>
              </a:rPr>
              <a:t>معنى زلزلت في قوله تعالى (إِذَا زُلْزِلَتِ الْأَرْضُ زِلْزَالَهَا) </a:t>
            </a:r>
            <a:endParaRPr lang="ar-SA" sz="40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2957648" y="2357438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  اضطربت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053985" y="3564498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مالت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283675" y="4894218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انقلبت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D6B0FE14-C901-B9E6-14E7-5951E917234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34352" y="2442984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94703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00508" y="507492"/>
            <a:ext cx="7729728" cy="1188720"/>
          </a:xfrm>
        </p:spPr>
        <p:txBody>
          <a:bodyPr>
            <a:noAutofit/>
          </a:bodyPr>
          <a:lstStyle/>
          <a:p>
            <a:r>
              <a:rPr lang="ar-SA" sz="4400" b="1" dirty="0">
                <a:solidFill>
                  <a:schemeClr val="tx1"/>
                </a:solidFill>
                <a:latin typeface="hafs"/>
              </a:rPr>
              <a:t>معنى عاب  في قوله صلى الله عليه وسلم  (</a:t>
            </a:r>
            <a:r>
              <a:rPr lang="ar-SA" sz="4400" b="1" dirty="0" err="1">
                <a:solidFill>
                  <a:schemeClr val="tx1"/>
                </a:solidFill>
                <a:latin typeface="hafs"/>
              </a:rPr>
              <a:t>ماعاب</a:t>
            </a:r>
            <a:r>
              <a:rPr lang="ar-SA" sz="4400" b="1" dirty="0">
                <a:solidFill>
                  <a:schemeClr val="tx1"/>
                </a:solidFill>
                <a:latin typeface="hafs"/>
              </a:rPr>
              <a:t> طعاما قط)</a:t>
            </a:r>
            <a:endParaRPr lang="ar-SA" sz="44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2957648" y="2460683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  ذم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058069" y="3579097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كره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196318" y="4697511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مدح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013FD3D5-3710-1D01-96F4-33661153DF9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48951" y="2541297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74302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35887" y="382415"/>
            <a:ext cx="7491439" cy="1164554"/>
          </a:xfrm>
        </p:spPr>
        <p:txBody>
          <a:bodyPr>
            <a:noAutofit/>
          </a:bodyPr>
          <a:lstStyle/>
          <a:p>
            <a:r>
              <a:rPr lang="ar-SA" sz="4000" b="1" dirty="0">
                <a:solidFill>
                  <a:schemeClr val="tx1"/>
                </a:solidFill>
                <a:latin typeface="hafs"/>
              </a:rPr>
              <a:t>معنى قط  في قوله صلى الله عليه وسلم  (</a:t>
            </a:r>
            <a:r>
              <a:rPr lang="ar-SA" sz="4000" b="1" dirty="0" err="1">
                <a:solidFill>
                  <a:schemeClr val="tx1"/>
                </a:solidFill>
                <a:latin typeface="hafs"/>
              </a:rPr>
              <a:t>ماعاب</a:t>
            </a:r>
            <a:r>
              <a:rPr lang="ar-SA" sz="4000" b="1" dirty="0">
                <a:solidFill>
                  <a:schemeClr val="tx1"/>
                </a:solidFill>
                <a:latin typeface="hafs"/>
              </a:rPr>
              <a:t> طعاما قط)</a:t>
            </a:r>
            <a:endParaRPr lang="ar-SA" sz="40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3076302" y="2178370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 أبدا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261087" y="3350407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جمع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399336" y="4522444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حقا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291C6F39-7D47-D930-8E87-FC3BFB633B3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53006" y="2241670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44495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43506" y="508064"/>
            <a:ext cx="7618258" cy="1229868"/>
          </a:xfrm>
        </p:spPr>
        <p:txBody>
          <a:bodyPr>
            <a:noAutofit/>
          </a:bodyPr>
          <a:lstStyle/>
          <a:p>
            <a:r>
              <a:rPr lang="ar-SA" sz="4000" b="1" dirty="0">
                <a:solidFill>
                  <a:schemeClr val="tx1"/>
                </a:solidFill>
                <a:latin typeface="hafs"/>
              </a:rPr>
              <a:t>معنى شطر في قوله صلى الله عليه وسلم(الطهور شطر الإيمان) </a:t>
            </a:r>
            <a:endParaRPr lang="ar-SA" sz="40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2957648" y="2404110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 نصف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2957648" y="3532245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ثلث </a:t>
            </a: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095897" y="4738089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ربع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30671DB2-B7BF-EBFF-D2D8-9288837D2B9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34352" y="2467410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86135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عنوان 1">
            <a:extLst>
              <a:ext uri="{FF2B5EF4-FFF2-40B4-BE49-F238E27FC236}">
                <a16:creationId xmlns:a16="http://schemas.microsoft.com/office/drawing/2014/main" id="{E5FE4CA1-9B19-1AAE-4BF1-A9E339D05A3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89166" y="702155"/>
            <a:ext cx="9324702" cy="2459055"/>
          </a:xfrm>
        </p:spPr>
        <p:txBody>
          <a:bodyPr>
            <a:normAutofit/>
          </a:bodyPr>
          <a:lstStyle/>
          <a:p>
            <a:r>
              <a:rPr lang="ar-SA" sz="6600" dirty="0"/>
              <a:t>من خلال إستراتيجية إصابة الهدف صوبي الإجابة الصحيــحة ؟</a:t>
            </a:r>
          </a:p>
        </p:txBody>
      </p:sp>
      <p:pic>
        <p:nvPicPr>
          <p:cNvPr id="5" name="عنصر نائب للمحتوى 6">
            <a:extLst>
              <a:ext uri="{FF2B5EF4-FFF2-40B4-BE49-F238E27FC236}">
                <a16:creationId xmlns:a16="http://schemas.microsoft.com/office/drawing/2014/main" id="{7557B37B-121C-48DB-43DE-A8D8BDE3DF8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9714" y="2122720"/>
            <a:ext cx="1626325" cy="16263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7833968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63932" y="611994"/>
            <a:ext cx="7766304" cy="1190679"/>
          </a:xfrm>
        </p:spPr>
        <p:txBody>
          <a:bodyPr>
            <a:normAutofit/>
          </a:bodyPr>
          <a:lstStyle/>
          <a:p>
            <a:r>
              <a:rPr lang="ar-SA" sz="4400" b="1" dirty="0">
                <a:solidFill>
                  <a:schemeClr val="tx1"/>
                </a:solidFill>
                <a:latin typeface="hafs"/>
              </a:rPr>
              <a:t>الأسباب التي تحميك من الأذى  هما</a:t>
            </a:r>
            <a:endParaRPr lang="ar-SA" sz="44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3089365" y="2460683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 مادية وشرعية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089365" y="3703844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مادية فقط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</a:t>
            </a: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227614" y="4790914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شرعية فقط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D8387C5F-B973-E361-5B71-07447A2F69B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66069" y="2580333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747374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92847" y="572806"/>
            <a:ext cx="7729728" cy="1188720"/>
          </a:xfrm>
        </p:spPr>
        <p:txBody>
          <a:bodyPr>
            <a:normAutofit/>
          </a:bodyPr>
          <a:lstStyle/>
          <a:p>
            <a:r>
              <a:rPr lang="ar-SA" sz="4400" b="1" dirty="0">
                <a:solidFill>
                  <a:schemeClr val="tx1"/>
                </a:solidFill>
                <a:latin typeface="hafs"/>
              </a:rPr>
              <a:t>ملازمة المسجد لانتظار الصلاة </a:t>
            </a:r>
            <a:endParaRPr lang="ar-SA" sz="44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2957648" y="2404110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 الرباط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2957648" y="3532245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تحية المسجد  </a:t>
            </a: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095897" y="4548187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الدعاء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697BF697-7E29-A998-074F-754E9BF1D32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34352" y="2467410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76657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13570" y="533618"/>
            <a:ext cx="7729728" cy="1188720"/>
          </a:xfrm>
        </p:spPr>
        <p:txBody>
          <a:bodyPr>
            <a:noAutofit/>
          </a:bodyPr>
          <a:lstStyle/>
          <a:p>
            <a:r>
              <a:rPr lang="ar-SA" sz="4000" b="1" dirty="0">
                <a:solidFill>
                  <a:schemeClr val="tx1"/>
                </a:solidFill>
                <a:latin typeface="hafs"/>
              </a:rPr>
              <a:t>الاعتراف بنعم الله </a:t>
            </a:r>
            <a:r>
              <a:rPr lang="ar-SA" sz="4000" b="1" dirty="0" err="1">
                <a:solidFill>
                  <a:schemeClr val="tx1"/>
                </a:solidFill>
                <a:latin typeface="hafs"/>
              </a:rPr>
              <a:t>والثناءعليه</a:t>
            </a:r>
            <a:r>
              <a:rPr lang="ar-SA" sz="4000" b="1" dirty="0">
                <a:solidFill>
                  <a:schemeClr val="tx1"/>
                </a:solidFill>
                <a:latin typeface="hafs"/>
              </a:rPr>
              <a:t> بها والاستعانة بها على طاعته تعريف </a:t>
            </a:r>
            <a:endParaRPr lang="ar-SA" sz="40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3050177" y="2404110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 الشكر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248024" y="3647271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</a:t>
            </a:r>
            <a:r>
              <a:rPr lang="ar-SA" sz="2800" kern="0" dirty="0" err="1">
                <a:solidFill>
                  <a:prstClr val="black"/>
                </a:solidFill>
                <a:latin typeface="Gill Sans MT" panose="020B0502020104020203"/>
              </a:rPr>
              <a:t>الاستعانه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 </a:t>
            </a: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386273" y="4890432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الرجاء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5A86CAD4-A1FF-AF7C-E732-0ACF6DEC65F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26881" y="2467410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53711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92847" y="493878"/>
            <a:ext cx="7729728" cy="1188720"/>
          </a:xfrm>
        </p:spPr>
        <p:txBody>
          <a:bodyPr>
            <a:noAutofit/>
          </a:bodyPr>
          <a:lstStyle/>
          <a:p>
            <a:r>
              <a:rPr lang="ar-SA" sz="3600" b="1" dirty="0">
                <a:solidFill>
                  <a:schemeClr val="tx1"/>
                </a:solidFill>
                <a:latin typeface="hafs"/>
              </a:rPr>
              <a:t>قال له الرسول صلى الله عليه وسلم ( لقد أوتيت مزمارا من مزامير آل داود ) هو الصحابي . </a:t>
            </a:r>
            <a:endParaRPr lang="ar-SA" sz="36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2957648" y="2304091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 أبو موسى الأشعري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2957648" y="3492081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أبو هريرة  </a:t>
            </a: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095897" y="4680071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سلمان الفارسي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02ABC119-0C42-B145-5E56-B91A6DA768B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34352" y="2430692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14571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533618"/>
            <a:ext cx="7729728" cy="1188720"/>
          </a:xfrm>
        </p:spPr>
        <p:txBody>
          <a:bodyPr>
            <a:normAutofit/>
          </a:bodyPr>
          <a:lstStyle/>
          <a:p>
            <a:r>
              <a:rPr lang="ar-SA" sz="4400" b="1" dirty="0">
                <a:solidFill>
                  <a:schemeClr val="tx1"/>
                </a:solidFill>
                <a:latin typeface="hafs"/>
              </a:rPr>
              <a:t>المراد بالمكاره في الوضوء. </a:t>
            </a:r>
            <a:endParaRPr lang="ar-SA" sz="44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3076302" y="2404110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 شدة البرد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261087" y="3647271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ترتيب الغسل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 </a:t>
            </a: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399336" y="4753683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الشعور بالتعب والإرهاق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16C37FBE-A0BA-A350-42F9-98F178A8CD9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79579" y="2502868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177244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92847" y="520555"/>
            <a:ext cx="7729728" cy="1188720"/>
          </a:xfrm>
        </p:spPr>
        <p:txBody>
          <a:bodyPr>
            <a:noAutofit/>
          </a:bodyPr>
          <a:lstStyle/>
          <a:p>
            <a:r>
              <a:rPr lang="ar-SA" sz="4000" b="1" dirty="0">
                <a:solidFill>
                  <a:schemeClr val="tx1"/>
                </a:solidFill>
                <a:latin typeface="hafs"/>
              </a:rPr>
              <a:t>أشار على النبي صلى الله عليه وسلم بحفر الخندق هو الصحابي . </a:t>
            </a:r>
            <a:endParaRPr lang="ar-SA" sz="40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2957648" y="2404110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 سلمان الفارسي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123110" y="3589374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أبو هريرة </a:t>
            </a: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192235" y="4711338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عمر بن الخطاب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E918840F-DCD4-7A8E-656D-214229B3D72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34352" y="2467410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90181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92847" y="481367"/>
            <a:ext cx="7729728" cy="1188720"/>
          </a:xfrm>
        </p:spPr>
        <p:txBody>
          <a:bodyPr>
            <a:normAutofit/>
          </a:bodyPr>
          <a:lstStyle/>
          <a:p>
            <a:r>
              <a:rPr lang="ar-SA" sz="5400" b="1" dirty="0">
                <a:solidFill>
                  <a:schemeClr val="tx1"/>
                </a:solidFill>
                <a:latin typeface="hafs"/>
              </a:rPr>
              <a:t>معنى أدلجوا   </a:t>
            </a:r>
            <a:endParaRPr lang="ar-SA" sz="54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3201760" y="2248324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 ساروا أول الليل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201760" y="3534447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ساروا أول الصبح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340009" y="4777608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ساروا آخر الليل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E0431207-EEFE-0215-2B11-D6D45A02376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78464" y="2373401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59016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22131" y="520554"/>
            <a:ext cx="7605195" cy="1308245"/>
          </a:xfrm>
        </p:spPr>
        <p:txBody>
          <a:bodyPr/>
          <a:lstStyle/>
          <a:p>
            <a:r>
              <a:rPr lang="ar-SA" sz="4400" b="1" dirty="0">
                <a:solidFill>
                  <a:schemeClr val="tx1"/>
                </a:solidFill>
                <a:latin typeface="hafs"/>
              </a:rPr>
              <a:t>تميزت بالعلم والذكاء وقوة الحفظ </a:t>
            </a:r>
            <a:endParaRPr lang="ar-SA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2957648" y="2460683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 عائشة بنت أبي بكر رضي الله عنها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2957648" y="3604511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خديجة بنت خويلد رضي الله عنها</a:t>
            </a: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095897" y="4748339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أم سلمة رضي الله عنها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5BCC3D42-478F-25D1-BACB-635DFAA100E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39249" y="2538232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6412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39696" y="520555"/>
            <a:ext cx="7729728" cy="1188720"/>
          </a:xfrm>
        </p:spPr>
        <p:txBody>
          <a:bodyPr/>
          <a:lstStyle/>
          <a:p>
            <a:r>
              <a:rPr lang="ar-SA" sz="4400" b="1" dirty="0">
                <a:solidFill>
                  <a:schemeClr val="tx1"/>
                </a:solidFill>
                <a:latin typeface="hafs"/>
              </a:rPr>
              <a:t>عرف بالتواضع هو الصحابي    </a:t>
            </a:r>
            <a:endParaRPr lang="ar-SA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3193868" y="2404110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 الأغر بن عبد الله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319870" y="3647271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عبد الله بن مسعود</a:t>
            </a: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458119" y="4889234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أبو هريرة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D68880ED-4D3E-1090-FF28-712864AD6A0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70572" y="2467410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25886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92847" y="382745"/>
            <a:ext cx="7729728" cy="1188720"/>
          </a:xfrm>
        </p:spPr>
        <p:txBody>
          <a:bodyPr/>
          <a:lstStyle/>
          <a:p>
            <a:r>
              <a:rPr lang="ar-SA" sz="4400" b="1" dirty="0">
                <a:solidFill>
                  <a:schemeClr val="tx1"/>
                </a:solidFill>
                <a:latin typeface="hafs"/>
              </a:rPr>
              <a:t>رفع الحدث وإزالة النجاسة    </a:t>
            </a:r>
            <a:endParaRPr lang="ar-SA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2957648" y="2158351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 الطهارة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071131" y="3418406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النجاسة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209380" y="4678461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الاستجمار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BF1A6886-11E4-6BD2-80E8-245FB61798F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34352" y="2284161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77294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5657" y="382744"/>
            <a:ext cx="9615841" cy="1380741"/>
          </a:xfrm>
        </p:spPr>
        <p:txBody>
          <a:bodyPr>
            <a:normAutofit/>
          </a:bodyPr>
          <a:lstStyle/>
          <a:p>
            <a:r>
              <a:rPr lang="ar-SA" sz="3600" dirty="0"/>
              <a:t>هو إفراد الله في ربوبيته وألوهيته وأسمائه الحسنى وصفاته العلى .</a:t>
            </a: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2788919" y="2454834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1/ التوحيد</a:t>
            </a: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2788919" y="3840743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توحيد الألوهية</a:t>
            </a: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2788919" y="5226652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توحيد الأسماء والصفات </a:t>
            </a:r>
          </a:p>
        </p:txBody>
      </p:sp>
      <p:pic>
        <p:nvPicPr>
          <p:cNvPr id="8" name="صورة 7">
            <a:extLst>
              <a:ext uri="{FF2B5EF4-FFF2-40B4-BE49-F238E27FC236}">
                <a16:creationId xmlns:a16="http://schemas.microsoft.com/office/drawing/2014/main" id="{5BA7BD18-773F-3C12-5715-3F77CD6A935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39249" y="2581435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48017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481366"/>
            <a:ext cx="7729728" cy="1188720"/>
          </a:xfrm>
        </p:spPr>
        <p:txBody>
          <a:bodyPr/>
          <a:lstStyle/>
          <a:p>
            <a:r>
              <a:rPr lang="ar-SA" sz="4800" b="1" dirty="0" err="1">
                <a:solidFill>
                  <a:schemeClr val="tx1"/>
                </a:solidFill>
                <a:latin typeface="hafs"/>
              </a:rPr>
              <a:t>مايجب</a:t>
            </a:r>
            <a:r>
              <a:rPr lang="ar-SA" sz="4800" b="1" dirty="0">
                <a:solidFill>
                  <a:schemeClr val="tx1"/>
                </a:solidFill>
                <a:latin typeface="hafs"/>
              </a:rPr>
              <a:t> عند قضاء الحاجة     </a:t>
            </a:r>
            <a:r>
              <a:rPr lang="ar-SA" b="1" dirty="0">
                <a:solidFill>
                  <a:schemeClr val="tx1"/>
                </a:solidFill>
                <a:latin typeface="hafs"/>
              </a:rPr>
              <a:t> </a:t>
            </a:r>
            <a:endParaRPr lang="ar-SA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3106237" y="2177130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 ستر العورة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276054" y="3445940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عدم استقبال القبلة واستدبارها 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414303" y="4724987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عدم التبول في الماء الراكد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94EE97C9-87CA-4B6A-0D89-61D977C6774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82941" y="2298669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01307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87445" y="382745"/>
            <a:ext cx="7729728" cy="1188720"/>
          </a:xfrm>
        </p:spPr>
        <p:txBody>
          <a:bodyPr/>
          <a:lstStyle/>
          <a:p>
            <a:r>
              <a:rPr lang="ar-SA" sz="4800" b="1" dirty="0">
                <a:solidFill>
                  <a:schemeClr val="tx1"/>
                </a:solidFill>
                <a:latin typeface="hafs"/>
              </a:rPr>
              <a:t>نجاسة عينية مثل     </a:t>
            </a:r>
            <a:endParaRPr lang="ar-SA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2957648" y="2127820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 البول والكلب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058069" y="3360464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الثوب إذا أصابه البول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196318" y="4614142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الماء إذا مات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فيه حيوان وتغيرت رائحته  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04C41BEC-4E32-DBC6-8859-A0C8B2D5368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35888" y="2243858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10207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04317" y="349758"/>
            <a:ext cx="7618258" cy="1229868"/>
          </a:xfrm>
        </p:spPr>
        <p:txBody>
          <a:bodyPr/>
          <a:lstStyle/>
          <a:p>
            <a:r>
              <a:rPr lang="ar-SA" sz="4800" b="1" dirty="0">
                <a:solidFill>
                  <a:schemeClr val="tx1"/>
                </a:solidFill>
                <a:latin typeface="hafs"/>
              </a:rPr>
              <a:t>نجاسة مخففة مثل      </a:t>
            </a:r>
            <a:r>
              <a:rPr lang="ar-SA" b="1" dirty="0">
                <a:solidFill>
                  <a:schemeClr val="tx1"/>
                </a:solidFill>
                <a:latin typeface="hafs"/>
              </a:rPr>
              <a:t> </a:t>
            </a:r>
            <a:endParaRPr lang="ar-SA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3093173" y="2131900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 بول الصبي الرضيع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269522" y="3515246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</a:t>
            </a:r>
            <a:r>
              <a:rPr kumimoji="0" lang="ar-SA" sz="2800" b="0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ماولغ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فيه الكلب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407771" y="4775406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بول الآدمي وغائطه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029BD4EF-824C-2C93-A681-EA744734EC9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80217" y="2255086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63270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55438" y="382745"/>
            <a:ext cx="7729728" cy="1188720"/>
          </a:xfrm>
        </p:spPr>
        <p:txBody>
          <a:bodyPr/>
          <a:lstStyle/>
          <a:p>
            <a:r>
              <a:rPr lang="ar-SA" sz="4800" b="1" dirty="0" err="1">
                <a:solidFill>
                  <a:schemeClr val="tx1"/>
                </a:solidFill>
                <a:latin typeface="hafs"/>
              </a:rPr>
              <a:t>مايحرم</a:t>
            </a:r>
            <a:r>
              <a:rPr lang="ar-SA" sz="4800" b="1" dirty="0">
                <a:solidFill>
                  <a:schemeClr val="tx1"/>
                </a:solidFill>
                <a:latin typeface="hafs"/>
              </a:rPr>
              <a:t> عند قضاء الحاجة       </a:t>
            </a:r>
            <a:endParaRPr lang="ar-SA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3053985" y="2127820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 التبول في الماء الراكد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158488" y="3350407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السلام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296737" y="4652639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ستر العورة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A48B02D7-348E-5723-7AD1-74CF234207E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30689" y="2262017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41252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22576" y="550195"/>
            <a:ext cx="7729728" cy="1071562"/>
          </a:xfrm>
        </p:spPr>
        <p:txBody>
          <a:bodyPr>
            <a:normAutofit/>
          </a:bodyPr>
          <a:lstStyle/>
          <a:p>
            <a:r>
              <a:rPr lang="ar-SA" sz="4400" b="1" dirty="0">
                <a:solidFill>
                  <a:schemeClr val="tx1"/>
                </a:solidFill>
                <a:latin typeface="hafs"/>
              </a:rPr>
              <a:t>إزالة الخارج من السبيلين بالماء        </a:t>
            </a:r>
            <a:endParaRPr lang="ar-SA" sz="44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3049088" y="2152966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 الاستنجاء   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049088" y="3355063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الاستجمار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320415" y="4557160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النجاسة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C884E357-5A50-2ECA-4D25-01CE34EAB4D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25792" y="2216266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19988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13570" y="417510"/>
            <a:ext cx="7729728" cy="1188720"/>
          </a:xfrm>
        </p:spPr>
        <p:txBody>
          <a:bodyPr/>
          <a:lstStyle/>
          <a:p>
            <a:r>
              <a:rPr lang="ar-SA" sz="4400" b="1" dirty="0">
                <a:solidFill>
                  <a:schemeClr val="tx1"/>
                </a:solidFill>
                <a:latin typeface="hafs"/>
              </a:rPr>
              <a:t>يجب الوضوء لثلاث عبادات منها         </a:t>
            </a:r>
            <a:endParaRPr lang="ar-SA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3119300" y="2145202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1/الصلاة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119300" y="3484584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عند النوم </a:t>
            </a: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362051" y="4672149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عند ذكر الله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75CFD9E7-4F1C-A032-2829-7FFF8E1707F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96004" y="2225364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88952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60745" y="677309"/>
            <a:ext cx="7670510" cy="1188720"/>
          </a:xfrm>
        </p:spPr>
        <p:txBody>
          <a:bodyPr/>
          <a:lstStyle/>
          <a:p>
            <a:r>
              <a:rPr lang="ar-SA" sz="5400" b="1" dirty="0">
                <a:solidFill>
                  <a:schemeClr val="tx1"/>
                </a:solidFill>
                <a:latin typeface="hafs"/>
              </a:rPr>
              <a:t>من شروط الوضوء          </a:t>
            </a:r>
            <a:r>
              <a:rPr lang="ar-SA" b="1" dirty="0">
                <a:solidFill>
                  <a:schemeClr val="tx1"/>
                </a:solidFill>
                <a:latin typeface="hafs"/>
              </a:rPr>
              <a:t>. </a:t>
            </a:r>
            <a:endParaRPr lang="ar-SA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3093174" y="2460683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النية 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093174" y="3703844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</a:t>
            </a:r>
            <a:r>
              <a:rPr lang="ar-SA" sz="2800" kern="0" dirty="0" err="1">
                <a:solidFill>
                  <a:prstClr val="black"/>
                </a:solidFill>
                <a:latin typeface="Gill Sans MT" panose="020B0502020104020203"/>
              </a:rPr>
              <a:t>التيامن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</a:t>
            </a: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348988" y="4947005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غسل الأعضاء ثلاثا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94874633-672D-34AA-4A72-C4F0EA6CD6F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52064" y="2534589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94168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26633" y="382745"/>
            <a:ext cx="7729728" cy="1188720"/>
          </a:xfrm>
        </p:spPr>
        <p:txBody>
          <a:bodyPr/>
          <a:lstStyle/>
          <a:p>
            <a:r>
              <a:rPr lang="ar-SA" sz="4800" b="1" dirty="0">
                <a:solidFill>
                  <a:schemeClr val="tx1"/>
                </a:solidFill>
                <a:latin typeface="hafs"/>
              </a:rPr>
              <a:t>من سنن الوضوء         </a:t>
            </a:r>
            <a:r>
              <a:rPr lang="ar-SA" b="1" dirty="0">
                <a:solidFill>
                  <a:schemeClr val="tx1"/>
                </a:solidFill>
                <a:latin typeface="hafs"/>
              </a:rPr>
              <a:t>. </a:t>
            </a:r>
            <a:endParaRPr lang="ar-SA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3145425" y="2127820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</a:t>
            </a:r>
            <a:r>
              <a:rPr lang="ar-SA" sz="2800" kern="0" dirty="0" err="1">
                <a:solidFill>
                  <a:prstClr val="black"/>
                </a:solidFill>
                <a:latin typeface="Gill Sans MT" panose="020B0502020104020203"/>
              </a:rPr>
              <a:t>التسوك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295648" y="3274641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طهارة الماء  </a:t>
            </a: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433897" y="4421462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النية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B0AD9C0D-C9FB-DA28-3587-2C86A7F49B2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39001" y="2254421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25393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26633" y="382745"/>
            <a:ext cx="7729728" cy="1188720"/>
          </a:xfrm>
        </p:spPr>
        <p:txBody>
          <a:bodyPr/>
          <a:lstStyle/>
          <a:p>
            <a:r>
              <a:rPr lang="ar-SA" sz="5400" b="1" dirty="0">
                <a:solidFill>
                  <a:schemeClr val="tx1"/>
                </a:solidFill>
                <a:latin typeface="hafs"/>
              </a:rPr>
              <a:t>حكم السواك       </a:t>
            </a:r>
            <a:r>
              <a:rPr lang="ar-SA" b="1" dirty="0">
                <a:solidFill>
                  <a:schemeClr val="tx1"/>
                </a:solidFill>
                <a:latin typeface="hafs"/>
              </a:rPr>
              <a:t>. </a:t>
            </a:r>
            <a:endParaRPr lang="ar-SA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2957648" y="2145288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سنة مؤكدة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080111" y="3296941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فرض كفاية    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</a:t>
            </a: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218360" y="4578650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واجب</a:t>
            </a: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A26A2A33-8EE7-DB42-23A0-5642D898F1B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34352" y="2279350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588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87444" y="520554"/>
            <a:ext cx="7729728" cy="1188720"/>
          </a:xfrm>
        </p:spPr>
        <p:txBody>
          <a:bodyPr/>
          <a:lstStyle/>
          <a:p>
            <a:r>
              <a:rPr lang="ar-SA" sz="4000" b="1" dirty="0" err="1">
                <a:solidFill>
                  <a:schemeClr val="tx1"/>
                </a:solidFill>
                <a:latin typeface="hafs"/>
              </a:rPr>
              <a:t>مايشد</a:t>
            </a:r>
            <a:r>
              <a:rPr lang="ar-SA" sz="4000" b="1" dirty="0">
                <a:solidFill>
                  <a:schemeClr val="tx1"/>
                </a:solidFill>
                <a:latin typeface="hafs"/>
              </a:rPr>
              <a:t> على الكسور من جبس أو أعواد        </a:t>
            </a:r>
            <a:r>
              <a:rPr lang="ar-SA" b="1" dirty="0">
                <a:solidFill>
                  <a:schemeClr val="tx1"/>
                </a:solidFill>
                <a:latin typeface="hafs"/>
              </a:rPr>
              <a:t>. </a:t>
            </a:r>
            <a:endParaRPr lang="ar-SA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3053985" y="2404110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الجبيرة  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053985" y="3567104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اللصوق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 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</a:t>
            </a: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192234" y="4768089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العصابة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F9CF8376-8B8D-5192-085F-80DBAAAE559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30689" y="2467623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46853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35639" y="370332"/>
            <a:ext cx="7729728" cy="1188720"/>
          </a:xfrm>
        </p:spPr>
        <p:txBody>
          <a:bodyPr>
            <a:normAutofit/>
          </a:bodyPr>
          <a:lstStyle/>
          <a:p>
            <a:r>
              <a:rPr lang="ar-SA" sz="4400" dirty="0"/>
              <a:t>الحكمة من خلق الخلق .</a:t>
            </a: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3062151" y="2225245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1/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للعبادة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062151" y="3468406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للتكاثر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062151" y="4746402"/>
            <a:ext cx="6276704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للتفاخر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</a:t>
            </a: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3EA2F18F-89CA-CD22-CA24-B82B8A3D23B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84082" y="2280799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91006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520555"/>
            <a:ext cx="7729728" cy="1188720"/>
          </a:xfrm>
        </p:spPr>
        <p:txBody>
          <a:bodyPr/>
          <a:lstStyle/>
          <a:p>
            <a:r>
              <a:rPr lang="ar-SA" sz="4400" b="1" dirty="0">
                <a:solidFill>
                  <a:schemeClr val="tx1"/>
                </a:solidFill>
                <a:latin typeface="hafs"/>
              </a:rPr>
              <a:t>مد</a:t>
            </a:r>
            <a:r>
              <a:rPr lang="ar-SA" sz="4800" b="1" dirty="0">
                <a:solidFill>
                  <a:schemeClr val="tx1"/>
                </a:solidFill>
                <a:latin typeface="hafs"/>
              </a:rPr>
              <a:t>ة المسح للمقيم    </a:t>
            </a:r>
            <a:endParaRPr lang="ar-SA" sz="48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3132362" y="2404110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يوم وليلة   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219992" y="3647271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ثلاث أيام    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</a:t>
            </a: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358241" y="4890432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ثلاث ساعات</a:t>
            </a: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C87693B3-00C1-D38D-30EA-0E7E819655A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22128" y="2467410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51168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382745"/>
            <a:ext cx="7729728" cy="1188720"/>
          </a:xfrm>
        </p:spPr>
        <p:txBody>
          <a:bodyPr>
            <a:normAutofit/>
          </a:bodyPr>
          <a:lstStyle/>
          <a:p>
            <a:r>
              <a:rPr lang="ar-SA" sz="4800" b="1" dirty="0">
                <a:solidFill>
                  <a:schemeClr val="tx1"/>
                </a:solidFill>
                <a:latin typeface="hafs"/>
              </a:rPr>
              <a:t>مدة المسح للمسافر </a:t>
            </a:r>
            <a:endParaRPr lang="ar-SA" sz="48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3119300" y="2165015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ثلاث أيام بلياليهن   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282586" y="3358936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يوم وليلة   </a:t>
            </a: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420835" y="4552857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خمس ساعات</a:t>
            </a: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F9B589B8-2732-D15B-19FD-22CC69E509C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31932" y="2228315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01338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95063" y="523883"/>
            <a:ext cx="7683573" cy="1148695"/>
          </a:xfrm>
        </p:spPr>
        <p:txBody>
          <a:bodyPr>
            <a:normAutofit/>
          </a:bodyPr>
          <a:lstStyle/>
          <a:p>
            <a:r>
              <a:rPr lang="ar-SA" sz="4400" b="1" dirty="0">
                <a:solidFill>
                  <a:schemeClr val="tx1"/>
                </a:solidFill>
                <a:latin typeface="hafs"/>
              </a:rPr>
              <a:t>من مبطلات المسح  </a:t>
            </a:r>
            <a:endParaRPr lang="ar-SA" sz="44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3093174" y="2291286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انتهاء مدة المسح   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269523" y="3448812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حصول الحدث الأصغر    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 </a:t>
            </a: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407772" y="4705738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أن يكون المسح في الوضوء دون الغسل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330E6641-4F5A-B265-C315-6014D1C2009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69878" y="2388012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78862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79724" y="304368"/>
            <a:ext cx="7729728" cy="1188720"/>
          </a:xfrm>
        </p:spPr>
        <p:txBody>
          <a:bodyPr>
            <a:normAutofit/>
          </a:bodyPr>
          <a:lstStyle/>
          <a:p>
            <a:r>
              <a:rPr lang="ar-SA" sz="4800" b="1" dirty="0">
                <a:solidFill>
                  <a:schemeClr val="tx1"/>
                </a:solidFill>
                <a:latin typeface="hafs"/>
              </a:rPr>
              <a:t>مدة المسح على الجبيرة </a:t>
            </a:r>
            <a:endParaRPr lang="ar-SA" sz="48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2957648" y="2107357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حتى يستغنى عنها   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106236" y="3264410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يوم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  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 </a:t>
            </a: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244485" y="4421463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ثلاث أيام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FBF4941D-1FB5-78A2-4811-AF975D97D20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34352" y="2174127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69812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54213" y="585869"/>
            <a:ext cx="7683573" cy="1188720"/>
          </a:xfrm>
        </p:spPr>
        <p:txBody>
          <a:bodyPr>
            <a:normAutofit/>
          </a:bodyPr>
          <a:lstStyle/>
          <a:p>
            <a:r>
              <a:rPr lang="ar-SA" sz="4400" b="1" dirty="0">
                <a:solidFill>
                  <a:schemeClr val="tx1"/>
                </a:solidFill>
                <a:latin typeface="hafs"/>
              </a:rPr>
              <a:t>حكم الآذان والإقامة  </a:t>
            </a:r>
            <a:endParaRPr lang="ar-SA" sz="44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3145426" y="2404110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فرض كفاية     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218903" y="3553025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واجب     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 </a:t>
            </a: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357152" y="4765240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مستحب 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7E3CF9B5-C6FE-28FD-3A03-471C0D8A934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22130" y="2467411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652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533618"/>
            <a:ext cx="7729728" cy="1188720"/>
          </a:xfrm>
        </p:spPr>
        <p:txBody>
          <a:bodyPr>
            <a:normAutofit/>
          </a:bodyPr>
          <a:lstStyle/>
          <a:p>
            <a:r>
              <a:rPr lang="ar-SA" sz="4400" b="1" dirty="0">
                <a:solidFill>
                  <a:schemeClr val="tx1"/>
                </a:solidFill>
                <a:latin typeface="hafs"/>
              </a:rPr>
              <a:t>التيمم أن يضرب بيده الصعيد الطاهر </a:t>
            </a:r>
            <a:endParaRPr lang="ar-SA" sz="44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3184614" y="2404110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ضربة واحدة      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184614" y="3532245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ضربتين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    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 </a:t>
            </a: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322863" y="4753683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ثلاث ضربات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B10DE666-5688-E335-EABA-6594E20F70F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52758" y="2477649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71952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546680"/>
            <a:ext cx="7729728" cy="1188720"/>
          </a:xfrm>
        </p:spPr>
        <p:txBody>
          <a:bodyPr>
            <a:noAutofit/>
          </a:bodyPr>
          <a:lstStyle/>
          <a:p>
            <a:r>
              <a:rPr lang="ar-SA" sz="4000" b="1" dirty="0">
                <a:solidFill>
                  <a:schemeClr val="tx1"/>
                </a:solidFill>
                <a:latin typeface="hafs"/>
              </a:rPr>
              <a:t>مسح الوجه والكفين بالتراب الطاهر بقصد الطهارة </a:t>
            </a:r>
            <a:endParaRPr lang="ar-SA" sz="40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3171551" y="2404110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التيمم    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171551" y="3647271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الطهارة 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    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 </a:t>
            </a: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309800" y="4740621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الاستجمار 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D3F4C4E9-6B11-BBE8-4ADD-FEF4DF3252A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48255" y="2492962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7101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26633" y="546681"/>
            <a:ext cx="7729728" cy="1188720"/>
          </a:xfrm>
        </p:spPr>
        <p:txBody>
          <a:bodyPr>
            <a:normAutofit/>
          </a:bodyPr>
          <a:lstStyle/>
          <a:p>
            <a:r>
              <a:rPr lang="ar-SA" sz="4400" b="1" dirty="0">
                <a:solidFill>
                  <a:schemeClr val="tx1"/>
                </a:solidFill>
                <a:latin typeface="hafs"/>
              </a:rPr>
              <a:t>فروض التيمم </a:t>
            </a:r>
            <a:endParaRPr lang="ar-SA" sz="44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2957648" y="2304348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مسح الوجه والكفين  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132635" y="3522484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مسح الوجه والرجلين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   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 </a:t>
            </a: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270884" y="4623054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مسح الوجه والرأس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41F7C0A4-11C9-6A04-AEF5-DF30B4296FC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75076" y="2407944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49289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92847" y="494429"/>
            <a:ext cx="7729728" cy="1188720"/>
          </a:xfrm>
        </p:spPr>
        <p:txBody>
          <a:bodyPr>
            <a:normAutofit/>
          </a:bodyPr>
          <a:lstStyle/>
          <a:p>
            <a:r>
              <a:rPr lang="ar-SA" sz="4400" b="1" dirty="0">
                <a:solidFill>
                  <a:schemeClr val="tx1"/>
                </a:solidFill>
                <a:latin typeface="hafs"/>
              </a:rPr>
              <a:t>من شروط الآذان  </a:t>
            </a:r>
            <a:endParaRPr lang="ar-SA" sz="44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2957648" y="2183662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أن يكون المؤذن ذكرا  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2957648" y="3258567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أن يكون ذات صوت حسن   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   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 </a:t>
            </a: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095897" y="4333472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أن يضع أصبعيه في أذنيه 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95955004-D7A4-C072-2DEF-E48AD87B90E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34352" y="2269877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15232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507492"/>
            <a:ext cx="7729728" cy="1188720"/>
          </a:xfrm>
        </p:spPr>
        <p:txBody>
          <a:bodyPr>
            <a:noAutofit/>
          </a:bodyPr>
          <a:lstStyle/>
          <a:p>
            <a:r>
              <a:rPr lang="ar-SA" sz="4000" b="1" dirty="0">
                <a:solidFill>
                  <a:schemeClr val="tx1"/>
                </a:solidFill>
                <a:latin typeface="hafs"/>
              </a:rPr>
              <a:t>الصلاة هي الركن ...............من أركان الإسلام </a:t>
            </a:r>
            <a:endParaRPr lang="ar-SA" sz="40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3093174" y="2304349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الثاني 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200398" y="3475148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الثالث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 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   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 </a:t>
            </a: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338647" y="4669658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الرابع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088664F9-40EA-CE26-3EDA-6EE7FD4259C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69878" y="2407239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094726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382745"/>
            <a:ext cx="7729728" cy="1188720"/>
          </a:xfrm>
        </p:spPr>
        <p:txBody>
          <a:bodyPr>
            <a:normAutofit/>
          </a:bodyPr>
          <a:lstStyle/>
          <a:p>
            <a:r>
              <a:rPr lang="ar-SA" sz="4800" dirty="0"/>
              <a:t>الخضوع والتذلل لله تعالى </a:t>
            </a: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2957648" y="2405852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1/ العبودية</a:t>
            </a: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2957648" y="3658544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الدعاء</a:t>
            </a: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095897" y="4911236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التوكل  </a:t>
            </a: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A7684C0B-6B05-40A0-EF33-7172CD6EECB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79579" y="2469152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11565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92847" y="546680"/>
            <a:ext cx="7729728" cy="1188720"/>
          </a:xfrm>
        </p:spPr>
        <p:txBody>
          <a:bodyPr>
            <a:normAutofit/>
          </a:bodyPr>
          <a:lstStyle/>
          <a:p>
            <a:r>
              <a:rPr lang="ar-SA" sz="4800" b="1" dirty="0">
                <a:solidFill>
                  <a:schemeClr val="tx1"/>
                </a:solidFill>
                <a:latin typeface="hafs"/>
              </a:rPr>
              <a:t>قراءة الفاتحة في الصلاة  </a:t>
            </a:r>
            <a:endParaRPr lang="ar-SA" sz="48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2957648" y="2460683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ركن 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2957648" y="3539909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2/ واجب  </a:t>
            </a: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095897" y="4740621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سنة  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B1CC0D16-E2F1-2BCB-F798-04D4BDCD757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34352" y="2542789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61230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87444" y="382745"/>
            <a:ext cx="7729728" cy="1188720"/>
          </a:xfrm>
        </p:spPr>
        <p:txBody>
          <a:bodyPr>
            <a:normAutofit/>
          </a:bodyPr>
          <a:lstStyle/>
          <a:p>
            <a:r>
              <a:rPr lang="ar-SA" sz="4400" b="1" dirty="0">
                <a:solidFill>
                  <a:schemeClr val="tx1"/>
                </a:solidFill>
                <a:latin typeface="hafs"/>
              </a:rPr>
              <a:t>قول سبحان ربي العظيم في الركوع   </a:t>
            </a:r>
            <a:endParaRPr lang="ar-SA" sz="44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2957648" y="2404110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واجب 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2957648" y="3445940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2/ ركن </a:t>
            </a: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095897" y="4619897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سنة  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E6A2D08D-FEE8-E58A-8325-085CCE10EA3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35887" y="2513830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70349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92847" y="546680"/>
            <a:ext cx="7729728" cy="1188720"/>
          </a:xfrm>
        </p:spPr>
        <p:txBody>
          <a:bodyPr>
            <a:normAutofit/>
          </a:bodyPr>
          <a:lstStyle/>
          <a:p>
            <a:r>
              <a:rPr lang="ar-SA" sz="4400" b="1" dirty="0">
                <a:solidFill>
                  <a:schemeClr val="tx1"/>
                </a:solidFill>
                <a:latin typeface="hafs"/>
              </a:rPr>
              <a:t>السجود على الأعضاء السبعة   </a:t>
            </a:r>
            <a:endParaRPr lang="ar-SA" sz="44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3067049" y="2405357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ركن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067049" y="3532245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2/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واجب 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</a:t>
            </a: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205298" y="4740621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سنة  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355DB709-FC7F-3B7D-81DA-53CEBB07DBC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31932" y="2497607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66276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370332"/>
            <a:ext cx="7729728" cy="1188720"/>
          </a:xfrm>
        </p:spPr>
        <p:txBody>
          <a:bodyPr>
            <a:normAutofit/>
          </a:bodyPr>
          <a:lstStyle/>
          <a:p>
            <a:r>
              <a:rPr lang="ar-SA" sz="4000" b="1" dirty="0">
                <a:solidFill>
                  <a:schemeClr val="tx1"/>
                </a:solidFill>
                <a:latin typeface="hafs"/>
              </a:rPr>
              <a:t>يكون نظر المصلي في صلاته إلى   </a:t>
            </a:r>
            <a:endParaRPr lang="ar-SA" sz="40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3132362" y="2165015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موضع سجوده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132362" y="3478864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2/ موضع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قدميه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</a:t>
            </a: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270611" y="4792713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الصف الذي أمامه 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C4E63F45-9B75-BE55-9931-7CB68F82B23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09066" y="2236467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58980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370332"/>
            <a:ext cx="7729728" cy="1188720"/>
          </a:xfrm>
        </p:spPr>
        <p:txBody>
          <a:bodyPr>
            <a:normAutofit/>
          </a:bodyPr>
          <a:lstStyle/>
          <a:p>
            <a:r>
              <a:rPr lang="ar-SA" sz="4800" dirty="0">
                <a:solidFill>
                  <a:schemeClr val="tx1"/>
                </a:solidFill>
                <a:latin typeface="hafs"/>
              </a:rPr>
              <a:t>يجعل المصلي يديه مفرجتي الأصابع في   </a:t>
            </a:r>
            <a:endParaRPr lang="ar-SA" sz="4800" dirty="0">
              <a:solidFill>
                <a:schemeClr val="tx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2957648" y="2225971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1/ ركوعه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2957648" y="3469132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2/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سجوده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095897" y="4712293"/>
            <a:ext cx="6138455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قيامه 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8256A98D-ADC9-9047-F403-411B342214A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79579" y="2334223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50844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2" descr="نتيجة بحث الصور عن تم بحمد الله">
            <a:extLst>
              <a:ext uri="{FF2B5EF4-FFF2-40B4-BE49-F238E27FC236}">
                <a16:creationId xmlns:a16="http://schemas.microsoft.com/office/drawing/2014/main" id="{0502526D-1932-663C-60DB-8806A19F439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12191999" cy="6858000"/>
          </a:xfrm>
          <a:prstGeom prst="rect">
            <a:avLst/>
          </a:prstGeom>
          <a:ln w="38100" cap="sq">
            <a:solidFill>
              <a:schemeClr val="accent2">
                <a:lumMod val="75000"/>
              </a:schemeClr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96402351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370332"/>
            <a:ext cx="7729728" cy="1188720"/>
          </a:xfrm>
        </p:spPr>
        <p:txBody>
          <a:bodyPr>
            <a:normAutofit/>
          </a:bodyPr>
          <a:lstStyle/>
          <a:p>
            <a:r>
              <a:rPr lang="ar-SA" sz="5400" dirty="0"/>
              <a:t>إفراد الله بأفعاله  </a:t>
            </a: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3076302" y="2404110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1/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توحيد الربوبية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076302" y="3603111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توحيد الألوهية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076302" y="4802112"/>
            <a:ext cx="6276704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التوحيد </a:t>
            </a: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2CBB4D28-73A3-75D1-D9CF-F9ED64448FD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39695" y="2404110"/>
            <a:ext cx="581285" cy="581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95815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F033D6-C3A0-CB1E-0619-74B83C836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382745"/>
            <a:ext cx="7729728" cy="1188720"/>
          </a:xfrm>
        </p:spPr>
        <p:txBody>
          <a:bodyPr>
            <a:normAutofit/>
          </a:bodyPr>
          <a:lstStyle/>
          <a:p>
            <a:r>
              <a:rPr lang="ar-SA" sz="5400" dirty="0"/>
              <a:t>إفراد الله بالعبادة  </a:t>
            </a: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51BD8CC-9705-1591-30E7-FC4715D2D2B3}"/>
              </a:ext>
            </a:extLst>
          </p:cNvPr>
          <p:cNvSpPr/>
          <p:nvPr/>
        </p:nvSpPr>
        <p:spPr>
          <a:xfrm>
            <a:off x="3102428" y="2404110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1/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توحيد الألوهية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5" name="مستطيل: زوايا مستديرة 4">
            <a:extLst>
              <a:ext uri="{FF2B5EF4-FFF2-40B4-BE49-F238E27FC236}">
                <a16:creationId xmlns:a16="http://schemas.microsoft.com/office/drawing/2014/main" id="{913F4EC0-251E-9A65-B7AC-A71452C01C33}"/>
              </a:ext>
            </a:extLst>
          </p:cNvPr>
          <p:cNvSpPr/>
          <p:nvPr/>
        </p:nvSpPr>
        <p:spPr>
          <a:xfrm>
            <a:off x="3102428" y="3647271"/>
            <a:ext cx="6276704" cy="707886"/>
          </a:xfrm>
          <a:prstGeom prst="roundRect">
            <a:avLst/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2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توحيد الربوبية  </a:t>
            </a:r>
            <a:endParaRPr kumimoji="0" lang="ar-SA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</a:endParaRPr>
          </a:p>
        </p:txBody>
      </p:sp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E1A7AE8B-4124-26CA-FA93-18F1B018EFD3}"/>
              </a:ext>
            </a:extLst>
          </p:cNvPr>
          <p:cNvSpPr/>
          <p:nvPr/>
        </p:nvSpPr>
        <p:spPr>
          <a:xfrm>
            <a:off x="3171552" y="4820764"/>
            <a:ext cx="6207580" cy="763959"/>
          </a:xfrm>
          <a:prstGeom prst="roundRect">
            <a:avLst>
              <a:gd name="adj" fmla="val 25274"/>
            </a:avLst>
          </a:prstGeom>
          <a:solidFill>
            <a:sysClr val="window" lastClr="FFFFFF"/>
          </a:solidFill>
          <a:ln w="22225" cap="rnd" cmpd="sng" algn="ctr">
            <a:solidFill>
              <a:srgbClr val="4D1434"/>
            </a:solidFill>
            <a:prstDash val="solid"/>
          </a:ln>
          <a:effectLst/>
        </p:spPr>
        <p:txBody>
          <a:bodyPr rtlCol="1" anchor="ctr"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3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/ </a:t>
            </a:r>
            <a:r>
              <a:rPr lang="ar-SA" sz="2800" kern="0" dirty="0">
                <a:solidFill>
                  <a:prstClr val="black"/>
                </a:solidFill>
                <a:latin typeface="Gill Sans MT" panose="020B0502020104020203"/>
              </a:rPr>
              <a:t>توحيد الأسماء والصفات</a:t>
            </a:r>
            <a:r>
              <a:rPr kumimoji="0" lang="ar-SA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</a:rPr>
              <a:t> </a:t>
            </a: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0B06E300-BA06-4273-2594-29E940CFA79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52757" y="2491517"/>
            <a:ext cx="533071" cy="5330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22820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رزمة">
  <a:themeElements>
    <a:clrScheme name="Parcel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Parcel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cel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4DB32801-28C0-48B0-8C1D-A9A58613615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رزمة</Template>
  <TotalTime>315</TotalTime>
  <Words>1311</Words>
  <Application>Microsoft Office PowerPoint</Application>
  <PresentationFormat>شاشة عريضة</PresentationFormat>
  <Paragraphs>285</Paragraphs>
  <Slides>75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4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75</vt:i4>
      </vt:variant>
    </vt:vector>
  </HeadingPairs>
  <TitlesOfParts>
    <vt:vector size="80" baseType="lpstr">
      <vt:lpstr>Arial</vt:lpstr>
      <vt:lpstr>Gill Sans MT</vt:lpstr>
      <vt:lpstr>hafs</vt:lpstr>
      <vt:lpstr>Traditional Arabic</vt:lpstr>
      <vt:lpstr>رزمة</vt:lpstr>
      <vt:lpstr>عرض تقديمي في PowerPoint</vt:lpstr>
      <vt:lpstr>عرض تقديمي في PowerPoint</vt:lpstr>
      <vt:lpstr>عرض تقديمي في PowerPoint</vt:lpstr>
      <vt:lpstr>من خلال إستراتيجية إصابة الهدف صوبي الإجابة الصحيــحة ؟</vt:lpstr>
      <vt:lpstr>هو إفراد الله في ربوبيته وألوهيته وأسمائه الحسنى وصفاته العلى .</vt:lpstr>
      <vt:lpstr>الحكمة من خلق الخلق .</vt:lpstr>
      <vt:lpstr>الخضوع والتذلل لله تعالى </vt:lpstr>
      <vt:lpstr>إفراد الله بأفعاله  </vt:lpstr>
      <vt:lpstr>إفراد الله بالعبادة  </vt:lpstr>
      <vt:lpstr>من الأمثلة الدالة على توحيد الألوهية   </vt:lpstr>
      <vt:lpstr>من الأمثلة الدالة على توحيد الربوبية   </vt:lpstr>
      <vt:lpstr>قال تعالى ( لَيْسَ كَمِثْلِهِ شَيْءٌ ۖ وَهُوَ السَّمِيعُ الْبَصِيرُ) دليل على توحيد .</vt:lpstr>
      <vt:lpstr>من أهمية التوحيد .</vt:lpstr>
      <vt:lpstr>لتوحيد الله تعالى فضائل كثيرة منها  </vt:lpstr>
      <vt:lpstr>حكم طاعة غير الله في تحليل الحرام أو تحريم الحلال  </vt:lpstr>
      <vt:lpstr>الشهادتان هما الركن ............ من أركان الإسلام   </vt:lpstr>
      <vt:lpstr>حكم النطق بالشهادتين   </vt:lpstr>
      <vt:lpstr>لشهادة أن لاإله إلا الله ركنان هما    </vt:lpstr>
      <vt:lpstr>لشهادة أن لاإله إلا الله شروط وعددها    </vt:lpstr>
      <vt:lpstr>من شروط لاإله إلا الله     </vt:lpstr>
      <vt:lpstr>من الأمثلة الدالة على الشرك الأكبر    </vt:lpstr>
      <vt:lpstr>حكم دعاء غير الله     </vt:lpstr>
      <vt:lpstr>من الأمثلة الدالة على الشرك الأصغر    </vt:lpstr>
      <vt:lpstr>معنى الفلق في قوله تعالى (قُلْ أَعُوذُ بِرَبِّ الْفَلَقِ )   </vt:lpstr>
      <vt:lpstr>معنى غاسق في قوله تعالى ( وَمِنْ شَرِّ غَاسِقٍ إِذَا وَقَبَ)</vt:lpstr>
      <vt:lpstr>تميزت سورة الإخلاص بفضل عظيم حيث أنها تعدل</vt:lpstr>
      <vt:lpstr>سورة ذكرت بعض الصفات الذميمة للمكذبين بيوم الدين وتوعدهم الله بسوء العاقبة </vt:lpstr>
      <vt:lpstr>النعم التي أنعم الله بها على محمد صلى الله عليه وسلم كثيرة منها بأن أعطاه الله نهر في الجنة يسمى نهر </vt:lpstr>
      <vt:lpstr>معنى قوله تعالى (َمِنْ شَرِّ غَاسِقٍ إِذَا وَقَبَ) أي من شر</vt:lpstr>
      <vt:lpstr>عاقب الله سبحانه وتعالى أصحاب الفيل بأن أرسل عليهم </vt:lpstr>
      <vt:lpstr>من الصفات المذمومة في سورة الهمزة  </vt:lpstr>
      <vt:lpstr>أقسم الله تعالى في سورة العصر   </vt:lpstr>
      <vt:lpstr>عين اليقين هو مايدرك عن طريق   </vt:lpstr>
      <vt:lpstr>معنى العهن في قوله تعالى (وَتَكُونُ الجبال كالعهن المنفوش)</vt:lpstr>
      <vt:lpstr>معنى حشر في قوله تعالى (وَحُشِرَ لِسُلَيْمَٰنَ جُنُودُهُ) </vt:lpstr>
      <vt:lpstr>معنى زلزلت في قوله تعالى (إِذَا زُلْزِلَتِ الْأَرْضُ زِلْزَالَهَا) </vt:lpstr>
      <vt:lpstr>معنى عاب  في قوله صلى الله عليه وسلم  (ماعاب طعاما قط)</vt:lpstr>
      <vt:lpstr>معنى قط  في قوله صلى الله عليه وسلم  (ماعاب طعاما قط)</vt:lpstr>
      <vt:lpstr>معنى شطر في قوله صلى الله عليه وسلم(الطهور شطر الإيمان) </vt:lpstr>
      <vt:lpstr>الأسباب التي تحميك من الأذى  هما</vt:lpstr>
      <vt:lpstr>ملازمة المسجد لانتظار الصلاة </vt:lpstr>
      <vt:lpstr>الاعتراف بنعم الله والثناءعليه بها والاستعانة بها على طاعته تعريف </vt:lpstr>
      <vt:lpstr>قال له الرسول صلى الله عليه وسلم ( لقد أوتيت مزمارا من مزامير آل داود ) هو الصحابي . </vt:lpstr>
      <vt:lpstr>المراد بالمكاره في الوضوء. </vt:lpstr>
      <vt:lpstr>أشار على النبي صلى الله عليه وسلم بحفر الخندق هو الصحابي . </vt:lpstr>
      <vt:lpstr>معنى أدلجوا   </vt:lpstr>
      <vt:lpstr>تميزت بالعلم والذكاء وقوة الحفظ </vt:lpstr>
      <vt:lpstr>عرف بالتواضع هو الصحابي    </vt:lpstr>
      <vt:lpstr>رفع الحدث وإزالة النجاسة    </vt:lpstr>
      <vt:lpstr>مايجب عند قضاء الحاجة      </vt:lpstr>
      <vt:lpstr>نجاسة عينية مثل     </vt:lpstr>
      <vt:lpstr>نجاسة مخففة مثل       </vt:lpstr>
      <vt:lpstr>مايحرم عند قضاء الحاجة       </vt:lpstr>
      <vt:lpstr>إزالة الخارج من السبيلين بالماء        </vt:lpstr>
      <vt:lpstr>يجب الوضوء لثلاث عبادات منها         </vt:lpstr>
      <vt:lpstr>من شروط الوضوء          . </vt:lpstr>
      <vt:lpstr>من سنن الوضوء         . </vt:lpstr>
      <vt:lpstr>حكم السواك       . </vt:lpstr>
      <vt:lpstr>مايشد على الكسور من جبس أو أعواد        . </vt:lpstr>
      <vt:lpstr>مدة المسح للمقيم    </vt:lpstr>
      <vt:lpstr>مدة المسح للمسافر </vt:lpstr>
      <vt:lpstr>من مبطلات المسح  </vt:lpstr>
      <vt:lpstr>مدة المسح على الجبيرة </vt:lpstr>
      <vt:lpstr>حكم الآذان والإقامة  </vt:lpstr>
      <vt:lpstr>التيمم أن يضرب بيده الصعيد الطاهر </vt:lpstr>
      <vt:lpstr>مسح الوجه والكفين بالتراب الطاهر بقصد الطهارة </vt:lpstr>
      <vt:lpstr>فروض التيمم </vt:lpstr>
      <vt:lpstr>من شروط الآذان  </vt:lpstr>
      <vt:lpstr>الصلاة هي الركن ...............من أركان الإسلام </vt:lpstr>
      <vt:lpstr>قراءة الفاتحة في الصلاة  </vt:lpstr>
      <vt:lpstr>قول سبحان ربي العظيم في الركوع   </vt:lpstr>
      <vt:lpstr>السجود على الأعضاء السبعة   </vt:lpstr>
      <vt:lpstr>يكون نظر المصلي في صلاته إلى   </vt:lpstr>
      <vt:lpstr>يجعل المصلي يديه مفرجتي الأصابع في   </vt:lpstr>
      <vt:lpstr>عرض تقديمي في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من خلال إستراتيجية إصابة الهدف صوبي الإجابة الصحيــحة ؟</dc:title>
  <dc:creator>خلود بنت الغربي</dc:creator>
  <cp:lastModifiedBy>خلود بنت الغربي</cp:lastModifiedBy>
  <cp:revision>6</cp:revision>
  <dcterms:created xsi:type="dcterms:W3CDTF">2022-11-03T17:13:04Z</dcterms:created>
  <dcterms:modified xsi:type="dcterms:W3CDTF">2022-11-03T22:28:45Z</dcterms:modified>
</cp:coreProperties>
</file>