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VqoXU+YBfApko5qjpS+Yg==" hashData="NSKLfxH6SFRHtckoeaONTSLYz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عنوان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2" name="عنوان فرعي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20" name="عنصر نائب للتذييل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10" name="عنصر نائب لرقم الشريحة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  <p:sp>
        <p:nvSpPr>
          <p:cNvPr id="8" name="شكل بيضاوي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شكل بيضاوي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  <p:sp>
        <p:nvSpPr>
          <p:cNvPr id="10" name="مستطيل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شكل بيضاوي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شكل بيضاوي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  <p:sp>
        <p:nvSpPr>
          <p:cNvPr id="6" name="مستطيل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  <p:sp>
        <p:nvSpPr>
          <p:cNvPr id="8" name="مستطيل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ar-SA" smtClean="0"/>
              <a:t>انقر فوق الأيقونة لإضافة صورة</a:t>
            </a:r>
            <a:endParaRPr kumimoji="0" lang="en-US" dirty="0"/>
          </a:p>
        </p:txBody>
      </p:sp>
      <p:sp>
        <p:nvSpPr>
          <p:cNvPr id="9" name="مخطط انسيابي: معالجة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مخطط انسيابي: معالجة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دائري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شكل بيضاوي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دائرة مجوفة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مستطيل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عنصر نائب للعنوان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صر نائب للنص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24" name="عنصر نائب للتاريخ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7252F55-320F-47E1-A95D-390101D42E25}" type="datetimeFigureOut">
              <a:rPr lang="ar-SA" smtClean="0"/>
              <a:t>03/05/39</a:t>
            </a:fld>
            <a:endParaRPr lang="ar-SA"/>
          </a:p>
        </p:txBody>
      </p:sp>
      <p:sp>
        <p:nvSpPr>
          <p:cNvPr id="10" name="عنصر نائب للتذييل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ar-SA"/>
          </a:p>
        </p:txBody>
      </p:sp>
      <p:sp>
        <p:nvSpPr>
          <p:cNvPr id="22" name="عنصر نائب لرقم الشريحة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BC5F2BE-D73D-40B5-BF0D-ABCAB745582B}" type="slidenum">
              <a:rPr lang="ar-SA" smtClean="0"/>
              <a:t>‹#›</a:t>
            </a:fld>
            <a:endParaRPr lang="ar-SA"/>
          </a:p>
        </p:txBody>
      </p:sp>
      <p:sp>
        <p:nvSpPr>
          <p:cNvPr id="15" name="مستطيل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خطط انسيابي: متعدد المستندات 1"/>
          <p:cNvSpPr/>
          <p:nvPr/>
        </p:nvSpPr>
        <p:spPr>
          <a:xfrm>
            <a:off x="1043608" y="476672"/>
            <a:ext cx="7056784" cy="4392488"/>
          </a:xfrm>
          <a:prstGeom prst="flowChartMultidocumen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4000" b="1" dirty="0" smtClean="0"/>
              <a:t>        ا</a:t>
            </a:r>
            <a:r>
              <a:rPr lang="ar-SA" sz="3600" b="1" dirty="0" smtClean="0"/>
              <a:t>لـمـادة : عـــلــوم </a:t>
            </a:r>
          </a:p>
          <a:p>
            <a:r>
              <a:rPr lang="ar-SA" sz="3600" b="1" dirty="0" smtClean="0"/>
              <a:t>        الــصف : الاول المتوسط</a:t>
            </a:r>
            <a:endParaRPr lang="ar-SA" sz="3600" b="1" dirty="0"/>
          </a:p>
          <a:p>
            <a:r>
              <a:rPr lang="ar-SA" sz="3600" b="1" dirty="0" smtClean="0"/>
              <a:t>        الـفصل الدراسي : الثاني</a:t>
            </a:r>
          </a:p>
          <a:p>
            <a:r>
              <a:rPr lang="ar-SA" sz="3600" b="1" dirty="0" smtClean="0"/>
              <a:t>       الـفصل : الغلاف الجوي المتحرك</a:t>
            </a:r>
          </a:p>
          <a:p>
            <a:r>
              <a:rPr lang="ar-SA" sz="3600" b="1" dirty="0"/>
              <a:t> </a:t>
            </a:r>
            <a:r>
              <a:rPr lang="ar-SA" sz="3600" b="1" dirty="0" smtClean="0"/>
              <a:t>      الدرس : </a:t>
            </a:r>
            <a:r>
              <a:rPr lang="ar-SA" sz="3600" b="1" dirty="0" smtClean="0">
                <a:latin typeface="Times New Roman" pitchFamily="18" charset="0"/>
                <a:cs typeface="Times New Roman" pitchFamily="18" charset="0"/>
              </a:rPr>
              <a:t>الغلاف الجوي والطقس</a:t>
            </a:r>
            <a:endParaRPr lang="ar-S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مستطيل ذو زوايا قطرية مخدوشة 2"/>
          <p:cNvSpPr/>
          <p:nvPr/>
        </p:nvSpPr>
        <p:spPr>
          <a:xfrm>
            <a:off x="1043608" y="5085184"/>
            <a:ext cx="6696744" cy="1080120"/>
          </a:xfrm>
          <a:prstGeom prst="snip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chemeClr val="bg1">
                    <a:lumMod val="65000"/>
                  </a:schemeClr>
                </a:solidFill>
              </a:rPr>
              <a:t>الرجاء</a:t>
            </a: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</a:rPr>
              <a:t>  </a:t>
            </a:r>
            <a:r>
              <a:rPr lang="ar-SA" sz="2000" b="1" dirty="0" smtClean="0">
                <a:solidFill>
                  <a:schemeClr val="bg1">
                    <a:lumMod val="65000"/>
                  </a:schemeClr>
                </a:solidFill>
              </a:rPr>
              <a:t>الضغط على الرابط اسفل العرض </a:t>
            </a:r>
          </a:p>
          <a:p>
            <a:pPr algn="ctr"/>
            <a:r>
              <a:rPr lang="ar-SA" sz="2000" b="1" dirty="0" smtClean="0">
                <a:solidFill>
                  <a:schemeClr val="bg1">
                    <a:lumMod val="65000"/>
                  </a:schemeClr>
                </a:solidFill>
              </a:rPr>
              <a:t>وذلك للحصول على :</a:t>
            </a:r>
          </a:p>
          <a:p>
            <a:pPr algn="ctr"/>
            <a:r>
              <a:rPr lang="ar-SA" sz="2000" b="1" dirty="0" smtClean="0">
                <a:solidFill>
                  <a:schemeClr val="bg1">
                    <a:lumMod val="65000"/>
                  </a:schemeClr>
                </a:solidFill>
              </a:rPr>
              <a:t>التحضير واوراق عمل وعروض فيديو وبوربوينت</a:t>
            </a:r>
            <a:endParaRPr lang="ar-SA" sz="2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35496" y="6298522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7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جسم مشطوف الحواف 3"/>
          <p:cNvSpPr/>
          <p:nvPr/>
        </p:nvSpPr>
        <p:spPr>
          <a:xfrm>
            <a:off x="2843808" y="332656"/>
            <a:ext cx="4248472" cy="720080"/>
          </a:xfrm>
          <a:prstGeom prst="bevel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400" b="1" dirty="0"/>
              <a:t>عنوان الدرس : الغلاف الجوي والطقس</a:t>
            </a:r>
            <a:endParaRPr lang="en-US" sz="2400" b="1" dirty="0"/>
          </a:p>
        </p:txBody>
      </p:sp>
      <p:sp>
        <p:nvSpPr>
          <p:cNvPr id="5" name="مستطيل ذو زوايا قطرية مستديرة 4"/>
          <p:cNvSpPr/>
          <p:nvPr/>
        </p:nvSpPr>
        <p:spPr>
          <a:xfrm>
            <a:off x="2411760" y="1196752"/>
            <a:ext cx="6480720" cy="2592288"/>
          </a:xfrm>
          <a:prstGeom prst="round2Diag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u="sng" dirty="0">
                <a:solidFill>
                  <a:schemeClr val="tx1"/>
                </a:solidFill>
              </a:rPr>
              <a:t>أهداف الدرس :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ar-SA" sz="2000" dirty="0">
                <a:solidFill>
                  <a:schemeClr val="tx1"/>
                </a:solidFill>
              </a:rPr>
              <a:t>1) نوضح أن للهواء ضغط .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ar-SA" sz="2000" dirty="0">
                <a:solidFill>
                  <a:schemeClr val="tx1"/>
                </a:solidFill>
              </a:rPr>
              <a:t>2) نصف مكونات الغلاف الجوي .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ar-SA" sz="2000" dirty="0">
                <a:solidFill>
                  <a:schemeClr val="tx1"/>
                </a:solidFill>
              </a:rPr>
              <a:t>3) نصف كيف تسبب الطاقة دورة الماء في الطبيعة .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ar-SA" sz="2000" dirty="0">
                <a:solidFill>
                  <a:schemeClr val="tx1"/>
                </a:solidFill>
              </a:rPr>
              <a:t>4) نقارن بين طرق انتقال الطاقة على الأرض .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ar-SA" sz="2000" dirty="0">
                <a:solidFill>
                  <a:schemeClr val="tx1"/>
                </a:solidFill>
              </a:rPr>
              <a:t>5) نصف كيف تشكل الأنواع المختلفة للغيوم والهطول .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ar-SA" sz="2000" dirty="0">
                <a:solidFill>
                  <a:schemeClr val="tx1"/>
                </a:solidFill>
              </a:rPr>
              <a:t>6) نوضح كيف تنشأ الرياح .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35496" y="6298522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7170446" y="4005064"/>
            <a:ext cx="15568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الغلاف الجوي : </a:t>
            </a:r>
            <a:endParaRPr lang="ar-SA" sz="2000" dirty="0"/>
          </a:p>
        </p:txBody>
      </p:sp>
      <p:sp>
        <p:nvSpPr>
          <p:cNvPr id="3" name="مستطيل 2"/>
          <p:cNvSpPr/>
          <p:nvPr/>
        </p:nvSpPr>
        <p:spPr>
          <a:xfrm>
            <a:off x="4610129" y="4035842"/>
            <a:ext cx="26981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طبقة الغازات المحيطة بالأرض</a:t>
            </a:r>
            <a:endParaRPr lang="ar-SA" sz="2000" dirty="0">
              <a:solidFill>
                <a:srgbClr val="FF0000"/>
              </a:solidFill>
            </a:endParaRPr>
          </a:p>
        </p:txBody>
      </p:sp>
      <p:pic>
        <p:nvPicPr>
          <p:cNvPr id="7" name="Picture 1" descr="C:\Users\ABS\Desktop\اولى\صور\غلاف جوي اللون الازرق الغام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11" y="1166455"/>
            <a:ext cx="2124297" cy="265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6890263" y="4653136"/>
            <a:ext cx="18582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أهمية الغلاف الجوي</a:t>
            </a:r>
            <a:endParaRPr lang="en-US" sz="2000" dirty="0"/>
          </a:p>
        </p:txBody>
      </p:sp>
      <p:sp>
        <p:nvSpPr>
          <p:cNvPr id="8" name="مستطيل 7"/>
          <p:cNvSpPr/>
          <p:nvPr/>
        </p:nvSpPr>
        <p:spPr>
          <a:xfrm>
            <a:off x="4552872" y="5056839"/>
            <a:ext cx="41504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1) تزويد الأرض بجميع الغازات اللازمة للحياة 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5286897" y="5929190"/>
            <a:ext cx="33986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3) يقوم بامتصاص الحرارة وتوزيعها 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4601301" y="5517232"/>
            <a:ext cx="40751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2) حماية المخلوقات الحية من الأشعة الضارة .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13" name="Picture 2" descr="http://www.mensjournal.com/wp-content/uploads/breath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364" y="4081193"/>
            <a:ext cx="2218597" cy="117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theozonehole.com/images/index.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8" y="5484963"/>
            <a:ext cx="3564396" cy="134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rst.gsfc.nasa.gov/Sect14/FIG07_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07" y="3897052"/>
            <a:ext cx="1755304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45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  <p:bldP spid="3" grpId="0"/>
      <p:bldP spid="6" grpId="0"/>
      <p:bldP spid="8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وسيلة شرح مع سهم إلى الأسفل 1"/>
          <p:cNvSpPr/>
          <p:nvPr/>
        </p:nvSpPr>
        <p:spPr>
          <a:xfrm>
            <a:off x="3559569" y="188640"/>
            <a:ext cx="2880320" cy="792088"/>
          </a:xfrm>
          <a:prstGeom prst="downArrow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3" name="مستطيل 2"/>
          <p:cNvSpPr/>
          <p:nvPr/>
        </p:nvSpPr>
        <p:spPr>
          <a:xfrm>
            <a:off x="3902313" y="251356"/>
            <a:ext cx="20120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مكونات الغلاف الجوي</a:t>
            </a:r>
            <a:endParaRPr lang="en-US" sz="2000" dirty="0"/>
          </a:p>
        </p:txBody>
      </p:sp>
      <p:sp>
        <p:nvSpPr>
          <p:cNvPr id="4" name="مستطيل 3"/>
          <p:cNvSpPr/>
          <p:nvPr/>
        </p:nvSpPr>
        <p:spPr>
          <a:xfrm>
            <a:off x="6415062" y="1224700"/>
            <a:ext cx="2117378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الغازات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1331640" y="1237638"/>
            <a:ext cx="2117378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الهباء الجوي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6" name="Picture 13" descr="PPTD3D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1772816"/>
            <a:ext cx="2191982" cy="1622324"/>
          </a:xfrm>
          <a:prstGeom prst="rect">
            <a:avLst/>
          </a:prstGeom>
        </p:spPr>
      </p:pic>
      <p:sp>
        <p:nvSpPr>
          <p:cNvPr id="7" name="مستطيل 6"/>
          <p:cNvSpPr/>
          <p:nvPr/>
        </p:nvSpPr>
        <p:spPr>
          <a:xfrm>
            <a:off x="179512" y="2348880"/>
            <a:ext cx="2189387" cy="7197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مواد سائلة </a:t>
            </a:r>
            <a:endParaRPr lang="ar-SA" sz="2000" b="1" dirty="0" smtClean="0">
              <a:solidFill>
                <a:srgbClr val="FF0000"/>
              </a:solidFill>
            </a:endParaRPr>
          </a:p>
          <a:p>
            <a:r>
              <a:rPr lang="ar-SA" sz="2000" b="1" dirty="0" smtClean="0"/>
              <a:t>مثل</a:t>
            </a:r>
            <a:r>
              <a:rPr lang="ar-SA" sz="2000" dirty="0"/>
              <a:t>. </a:t>
            </a:r>
            <a:r>
              <a:rPr lang="ar-SA" sz="2000" b="1" dirty="0">
                <a:solidFill>
                  <a:srgbClr val="FF0000"/>
                </a:solidFill>
              </a:rPr>
              <a:t>القطيرات الحمضية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2440907" y="2362602"/>
            <a:ext cx="3283221" cy="7060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 مواد صلبة </a:t>
            </a:r>
            <a:endParaRPr lang="ar-SA" sz="2000" b="1" dirty="0" smtClean="0">
              <a:solidFill>
                <a:srgbClr val="FF0000"/>
              </a:solidFill>
            </a:endParaRPr>
          </a:p>
          <a:p>
            <a:pPr algn="ctr"/>
            <a:r>
              <a:rPr lang="ar-SA" sz="2000" b="1" dirty="0" smtClean="0"/>
              <a:t>مثل</a:t>
            </a:r>
            <a:r>
              <a:rPr lang="ar-SA" sz="2000" dirty="0"/>
              <a:t> </a:t>
            </a:r>
            <a:r>
              <a:rPr lang="ar-SA" sz="2000" dirty="0" smtClean="0"/>
              <a:t>: </a:t>
            </a:r>
            <a:r>
              <a:rPr lang="ar-SA" sz="2000" b="1" dirty="0" smtClean="0">
                <a:solidFill>
                  <a:srgbClr val="FF0000"/>
                </a:solidFill>
              </a:rPr>
              <a:t>الغبار </a:t>
            </a:r>
            <a:r>
              <a:rPr lang="ar-SA" sz="2000" b="1" dirty="0">
                <a:solidFill>
                  <a:srgbClr val="FF0000"/>
                </a:solidFill>
              </a:rPr>
              <a:t>والأملاح وحبوب اللقاح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10" name="رابط مستقيم 9"/>
          <p:cNvCxnSpPr/>
          <p:nvPr/>
        </p:nvCxnSpPr>
        <p:spPr>
          <a:xfrm flipH="1">
            <a:off x="2368899" y="980728"/>
            <a:ext cx="50992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رابط كسهم مستقيم 11"/>
          <p:cNvCxnSpPr>
            <a:endCxn id="4" idx="0"/>
          </p:cNvCxnSpPr>
          <p:nvPr/>
        </p:nvCxnSpPr>
        <p:spPr>
          <a:xfrm>
            <a:off x="7468191" y="980728"/>
            <a:ext cx="5560" cy="2439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رابط كسهم مستقيم 12"/>
          <p:cNvCxnSpPr/>
          <p:nvPr/>
        </p:nvCxnSpPr>
        <p:spPr>
          <a:xfrm>
            <a:off x="2363339" y="971818"/>
            <a:ext cx="5560" cy="2439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كسهم مستقيم 13"/>
          <p:cNvCxnSpPr/>
          <p:nvPr/>
        </p:nvCxnSpPr>
        <p:spPr>
          <a:xfrm flipH="1">
            <a:off x="1691680" y="1772816"/>
            <a:ext cx="635237" cy="5760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رابط كسهم مستقيم 15"/>
          <p:cNvCxnSpPr>
            <a:stCxn id="5" idx="2"/>
          </p:cNvCxnSpPr>
          <p:nvPr/>
        </p:nvCxnSpPr>
        <p:spPr>
          <a:xfrm>
            <a:off x="2390329" y="1741694"/>
            <a:ext cx="741511" cy="62090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مستطيل 18"/>
          <p:cNvSpPr/>
          <p:nvPr/>
        </p:nvSpPr>
        <p:spPr>
          <a:xfrm>
            <a:off x="6428432" y="3717032"/>
            <a:ext cx="1915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طبقات الغلاف الجوي</a:t>
            </a:r>
            <a:endParaRPr lang="en-US" sz="2000" dirty="0"/>
          </a:p>
        </p:txBody>
      </p:sp>
      <p:sp>
        <p:nvSpPr>
          <p:cNvPr id="20" name="مستطيل 19"/>
          <p:cNvSpPr/>
          <p:nvPr/>
        </p:nvSpPr>
        <p:spPr>
          <a:xfrm>
            <a:off x="5163663" y="4051270"/>
            <a:ext cx="31806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YE" sz="2000" dirty="0" smtClean="0"/>
              <a:t>يُقسم الغلاف الجوي إلى طبقات </a:t>
            </a:r>
            <a:r>
              <a:rPr lang="ar-JO" sz="2000" dirty="0" smtClean="0"/>
              <a:t>عدة:</a:t>
            </a:r>
            <a:r>
              <a:rPr lang="ar-YE" sz="2000" dirty="0" smtClean="0"/>
              <a:t> </a:t>
            </a:r>
            <a:endParaRPr lang="ar-JO" sz="2000" dirty="0"/>
          </a:p>
        </p:txBody>
      </p:sp>
      <p:sp>
        <p:nvSpPr>
          <p:cNvPr id="21" name="TextBox 16"/>
          <p:cNvSpPr txBox="1"/>
          <p:nvPr/>
        </p:nvSpPr>
        <p:spPr>
          <a:xfrm>
            <a:off x="1953962" y="6341258"/>
            <a:ext cx="6091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YE" sz="2000" dirty="0" smtClean="0"/>
              <a:t>يعتمد تقسيم هذه الطبقات على تغير درجة الحرارة مع اختلاف الارتفاعات</a:t>
            </a:r>
            <a:r>
              <a:rPr lang="ar-JO" sz="2000" dirty="0" smtClean="0"/>
              <a:t>.</a:t>
            </a:r>
            <a:r>
              <a:rPr lang="ar-YE" sz="2000" dirty="0" smtClean="0"/>
              <a:t> </a:t>
            </a:r>
            <a:endParaRPr lang="ar-JO" sz="2000" dirty="0" smtClean="0"/>
          </a:p>
        </p:txBody>
      </p:sp>
      <p:sp>
        <p:nvSpPr>
          <p:cNvPr id="23" name="مستطيل 22"/>
          <p:cNvSpPr/>
          <p:nvPr/>
        </p:nvSpPr>
        <p:spPr>
          <a:xfrm>
            <a:off x="6660232" y="4365104"/>
            <a:ext cx="14285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rgbClr val="FF0000"/>
                </a:solidFill>
                <a:sym typeface="Wingdings"/>
              </a:rPr>
              <a:t></a:t>
            </a:r>
            <a:r>
              <a:rPr lang="ar-JO" sz="2000" b="1" dirty="0" err="1">
                <a:solidFill>
                  <a:srgbClr val="FF0000"/>
                </a:solidFill>
              </a:rPr>
              <a:t>التروبوسفير</a:t>
            </a:r>
            <a:endParaRPr lang="ar-JO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6506558" y="4733194"/>
            <a:ext cx="16658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sym typeface="Wingdings"/>
              </a:rPr>
              <a:t>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ar-SA" sz="2000" b="1" dirty="0" err="1">
                <a:solidFill>
                  <a:srgbClr val="FF0000"/>
                </a:solidFill>
              </a:rPr>
              <a:t>الستراتوسفير</a:t>
            </a:r>
            <a:r>
              <a:rPr lang="ar-SA" sz="2000" b="1" dirty="0">
                <a:solidFill>
                  <a:srgbClr val="FF0000"/>
                </a:solidFill>
              </a:rPr>
              <a:t> </a:t>
            </a:r>
            <a:endParaRPr lang="ar-JO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مستطيل 24"/>
          <p:cNvSpPr/>
          <p:nvPr/>
        </p:nvSpPr>
        <p:spPr>
          <a:xfrm>
            <a:off x="6657739" y="5177238"/>
            <a:ext cx="14911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sym typeface="Wingdings"/>
              </a:rPr>
              <a:t>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ar-SA" sz="2000" b="1" dirty="0" err="1">
                <a:solidFill>
                  <a:srgbClr val="FF0000"/>
                </a:solidFill>
              </a:rPr>
              <a:t>الميزوسفير</a:t>
            </a:r>
            <a:r>
              <a:rPr lang="ar-SA" sz="2000" b="1" dirty="0">
                <a:solidFill>
                  <a:srgbClr val="FF0000"/>
                </a:solidFill>
              </a:rPr>
              <a:t> </a:t>
            </a:r>
            <a:endParaRPr lang="ar-JO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مستطيل 25"/>
          <p:cNvSpPr/>
          <p:nvPr/>
        </p:nvSpPr>
        <p:spPr>
          <a:xfrm>
            <a:off x="6632183" y="5607835"/>
            <a:ext cx="15600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sym typeface="Wingdings"/>
              </a:rPr>
              <a:t>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ar-SA" sz="2000" b="1" dirty="0" err="1">
                <a:solidFill>
                  <a:srgbClr val="FF0000"/>
                </a:solidFill>
              </a:rPr>
              <a:t>الثيرموسفير</a:t>
            </a:r>
            <a:r>
              <a:rPr lang="ar-SA" sz="2000" b="1" dirty="0">
                <a:solidFill>
                  <a:srgbClr val="FF0000"/>
                </a:solidFill>
              </a:rPr>
              <a:t> </a:t>
            </a:r>
            <a:endParaRPr lang="ar-JO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مستطيل 26"/>
          <p:cNvSpPr/>
          <p:nvPr/>
        </p:nvSpPr>
        <p:spPr>
          <a:xfrm>
            <a:off x="6724568" y="6007945"/>
            <a:ext cx="14478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srgbClr val="FF0000"/>
                </a:solidFill>
                <a:sym typeface="Wingdings"/>
              </a:rPr>
              <a:t>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ar-SA" sz="2000" b="1" dirty="0" err="1" smtClean="0">
                <a:solidFill>
                  <a:srgbClr val="FF0000"/>
                </a:solidFill>
              </a:rPr>
              <a:t>الإكسوسفير</a:t>
            </a:r>
            <a:endParaRPr lang="ar-JO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Picture 2" descr="C:\Users\sony\Desktop\layers-atmospher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573016"/>
            <a:ext cx="4536506" cy="27701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9" name="شكل بيضاوي 28"/>
          <p:cNvSpPr/>
          <p:nvPr/>
        </p:nvSpPr>
        <p:spPr>
          <a:xfrm>
            <a:off x="1424859" y="5282783"/>
            <a:ext cx="533642" cy="38530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 smtClean="0">
                <a:solidFill>
                  <a:srgbClr val="FF0000"/>
                </a:solidFill>
              </a:rPr>
              <a:t>1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30" name="شكل بيضاوي 29"/>
          <p:cNvSpPr/>
          <p:nvPr/>
        </p:nvSpPr>
        <p:spPr>
          <a:xfrm>
            <a:off x="1403648" y="4915907"/>
            <a:ext cx="533642" cy="38530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 smtClean="0">
                <a:solidFill>
                  <a:srgbClr val="FF0000"/>
                </a:solidFill>
              </a:rPr>
              <a:t>2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31" name="شكل بيضاوي 30"/>
          <p:cNvSpPr/>
          <p:nvPr/>
        </p:nvSpPr>
        <p:spPr>
          <a:xfrm>
            <a:off x="1403648" y="4581128"/>
            <a:ext cx="533642" cy="38530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 smtClean="0">
                <a:solidFill>
                  <a:srgbClr val="FF0000"/>
                </a:solidFill>
              </a:rPr>
              <a:t>3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32" name="شكل بيضاوي 31"/>
          <p:cNvSpPr/>
          <p:nvPr/>
        </p:nvSpPr>
        <p:spPr>
          <a:xfrm>
            <a:off x="1403648" y="4195827"/>
            <a:ext cx="533642" cy="38530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 smtClean="0">
                <a:solidFill>
                  <a:srgbClr val="FF0000"/>
                </a:solidFill>
              </a:rPr>
              <a:t>4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33" name="شكل بيضاوي 32"/>
          <p:cNvSpPr/>
          <p:nvPr/>
        </p:nvSpPr>
        <p:spPr>
          <a:xfrm>
            <a:off x="1420320" y="3586583"/>
            <a:ext cx="533642" cy="38530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 smtClean="0">
                <a:solidFill>
                  <a:srgbClr val="FF0000"/>
                </a:solidFill>
              </a:rPr>
              <a:t>5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34" name="مستطيل 33"/>
          <p:cNvSpPr/>
          <p:nvPr/>
        </p:nvSpPr>
        <p:spPr>
          <a:xfrm>
            <a:off x="35496" y="645333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38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7" grpId="0" animBg="1"/>
      <p:bldP spid="8" grpId="0" animBg="1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ستطيل 31"/>
          <p:cNvSpPr/>
          <p:nvPr/>
        </p:nvSpPr>
        <p:spPr>
          <a:xfrm>
            <a:off x="35496" y="641326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473119"/>
              </p:ext>
            </p:extLst>
          </p:nvPr>
        </p:nvGraphicFramePr>
        <p:xfrm>
          <a:off x="2483768" y="620688"/>
          <a:ext cx="6336704" cy="52565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90699"/>
                <a:gridCol w="1836860"/>
                <a:gridCol w="2909145"/>
              </a:tblGrid>
              <a:tr h="507169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SA" sz="2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طبقات الغلاف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امتدادها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خصائصها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49883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49883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49883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49883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49883">
                <a:tc>
                  <a:txBody>
                    <a:bodyPr/>
                    <a:lstStyle/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 smtClean="0"/>
                    </a:p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مستطيل 3"/>
          <p:cNvSpPr/>
          <p:nvPr/>
        </p:nvSpPr>
        <p:spPr>
          <a:xfrm>
            <a:off x="7308304" y="1340768"/>
            <a:ext cx="1368152" cy="648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err="1">
                <a:solidFill>
                  <a:srgbClr val="FF0000"/>
                </a:solidFill>
              </a:rPr>
              <a:t>التروبوسفير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7308304" y="2204864"/>
            <a:ext cx="1368152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err="1">
                <a:solidFill>
                  <a:srgbClr val="FF0000"/>
                </a:solidFill>
              </a:rPr>
              <a:t>الستراتوسفير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7308304" y="4149080"/>
            <a:ext cx="1368152" cy="6567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err="1">
                <a:solidFill>
                  <a:srgbClr val="FF0000"/>
                </a:solidFill>
              </a:rPr>
              <a:t>الثيرموسفير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5436096" y="1268760"/>
            <a:ext cx="1728192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تمتد 10 كم فوق سطح الأرض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2627784" y="1340768"/>
            <a:ext cx="2736304" cy="648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تحوي الغيوم والتغيرات الطقسية واقرب طبقة للأرض 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5436096" y="2132856"/>
            <a:ext cx="1728192" cy="7920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chemeClr val="tx1"/>
                </a:solidFill>
              </a:rPr>
              <a:t>تمتد 50 كم فوق سطح الأرض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2555776" y="2172133"/>
            <a:ext cx="2736304" cy="785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الأوزون الذي يمتص الأشعة الفوق بنفسجية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5447987" y="3068960"/>
            <a:ext cx="1728192" cy="8640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تمتد 85 كم فوق سطح الأرض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4" name="مستطيل 13"/>
          <p:cNvSpPr/>
          <p:nvPr/>
        </p:nvSpPr>
        <p:spPr>
          <a:xfrm>
            <a:off x="5436096" y="5084048"/>
            <a:ext cx="1728192" cy="6492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تمتد إلى أن تتلاشى في الفضاء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5432685" y="4044341"/>
            <a:ext cx="1728192" cy="785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تمتد 500 كم فوق سطح الأرض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7381740" y="3192786"/>
            <a:ext cx="1368152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err="1">
                <a:solidFill>
                  <a:srgbClr val="FF0000"/>
                </a:solidFill>
              </a:rPr>
              <a:t>الميزوسفير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7343605" y="5157192"/>
            <a:ext cx="1368152" cy="57606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err="1">
                <a:solidFill>
                  <a:srgbClr val="FF0000"/>
                </a:solidFill>
              </a:rPr>
              <a:t>الإكسوسفير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2555776" y="3108237"/>
            <a:ext cx="2736304" cy="785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أكثر طبقات الغلاف الجوي برودة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2555776" y="4044341"/>
            <a:ext cx="2736304" cy="7855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تصفية الشمس من الأشعة السينية وأشعة جاما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2555776" y="5085184"/>
            <a:ext cx="2736304" cy="6492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حماية من الشهب والنيازك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3419872" y="6011996"/>
            <a:ext cx="53300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/>
              <a:t>س/ ماذا تسمى طبقة </a:t>
            </a:r>
            <a:r>
              <a:rPr lang="ar-SA" sz="2000" b="1" dirty="0" err="1"/>
              <a:t>الميزوسفيروالثيرموسفير</a:t>
            </a:r>
            <a:r>
              <a:rPr lang="ar-SA" sz="2000" b="1" dirty="0"/>
              <a:t> ؟ </a:t>
            </a:r>
            <a:r>
              <a:rPr lang="ar-SA" sz="2000" b="1" dirty="0" err="1"/>
              <a:t>ومافائدتها</a:t>
            </a:r>
            <a:r>
              <a:rPr lang="ar-SA" sz="2000" b="1" dirty="0"/>
              <a:t> ؟</a:t>
            </a:r>
            <a:endParaRPr lang="en-US" sz="2000" dirty="0"/>
          </a:p>
        </p:txBody>
      </p:sp>
      <p:pic>
        <p:nvPicPr>
          <p:cNvPr id="26" name="Picture 2" descr="http://www.meteo-world.com/dossiers/images_nuages/46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21" y="188640"/>
            <a:ext cx="2272739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blogs.agu.org/wildwildscience/files/2008/07/trop-and-stra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4" y="1657776"/>
            <a:ext cx="2344746" cy="125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www.skepticalscience.com/images/atmosphere_layer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5" y="2996952"/>
            <a:ext cx="2272738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www.americanflyers.net/aviationlibrary/instrument_flying_handbook/images/Chapters%201%20to%207_img_2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3" y="4293096"/>
            <a:ext cx="2270539" cy="1234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://www.atmos.physik.uni-wuppertal.de/img/exosphe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21" y="5622844"/>
            <a:ext cx="2200731" cy="111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مستطيل 24"/>
          <p:cNvSpPr/>
          <p:nvPr/>
        </p:nvSpPr>
        <p:spPr>
          <a:xfrm>
            <a:off x="1979712" y="6396233"/>
            <a:ext cx="7038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ج/ تسمى بطبقة </a:t>
            </a:r>
            <a:r>
              <a:rPr lang="ar-SA" sz="2000" b="1" dirty="0" err="1">
                <a:solidFill>
                  <a:srgbClr val="FF0000"/>
                </a:solidFill>
              </a:rPr>
              <a:t>الايونوسفير</a:t>
            </a:r>
            <a:r>
              <a:rPr lang="ar-SA" sz="2000" b="1" dirty="0">
                <a:solidFill>
                  <a:srgbClr val="FF0000"/>
                </a:solidFill>
              </a:rPr>
              <a:t> ( الطبقة المتأينة ) وفائدتها عكس أمواج الراديو  </a:t>
            </a:r>
            <a:r>
              <a:rPr lang="en-US" b="1" dirty="0">
                <a:solidFill>
                  <a:srgbClr val="FF0000"/>
                </a:solidFill>
              </a:rPr>
              <a:t>AM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1" name="مجسم مشطوف الحواف 30"/>
          <p:cNvSpPr/>
          <p:nvPr/>
        </p:nvSpPr>
        <p:spPr>
          <a:xfrm>
            <a:off x="6660232" y="137258"/>
            <a:ext cx="2196244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0070C0"/>
                </a:solidFill>
              </a:rPr>
              <a:t>طبقات الغلاف الجوي</a:t>
            </a: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91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5379954" y="613366"/>
            <a:ext cx="33489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 / كيف تتم دورة الماء في الطبيعة ؟</a:t>
            </a:r>
            <a:endParaRPr lang="en-US" sz="2000" dirty="0"/>
          </a:p>
        </p:txBody>
      </p:sp>
      <p:sp>
        <p:nvSpPr>
          <p:cNvPr id="17" name="مستطيل 16"/>
          <p:cNvSpPr/>
          <p:nvPr/>
        </p:nvSpPr>
        <p:spPr>
          <a:xfrm>
            <a:off x="4875288" y="1844824"/>
            <a:ext cx="3853659" cy="643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وعندما</a:t>
            </a:r>
            <a:r>
              <a:rPr lang="ar-SA" sz="2000" dirty="0" smtClean="0">
                <a:solidFill>
                  <a:srgbClr val="FF0000"/>
                </a:solidFill>
              </a:rPr>
              <a:t> </a:t>
            </a:r>
            <a:r>
              <a:rPr lang="ar-SA" sz="2000" b="1" dirty="0" smtClean="0">
                <a:solidFill>
                  <a:srgbClr val="FF0000"/>
                </a:solidFill>
              </a:rPr>
              <a:t>يصبح وزنها اكبر مما يستطيع الهواء حمله تسقط على شكل هطول .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56" y="188640"/>
            <a:ext cx="4756632" cy="252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مستطيل 20"/>
          <p:cNvSpPr/>
          <p:nvPr/>
        </p:nvSpPr>
        <p:spPr>
          <a:xfrm>
            <a:off x="5510703" y="2739595"/>
            <a:ext cx="32047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س/ كيف يختلف التبخر عن التكثف ؟</a:t>
            </a:r>
            <a:endParaRPr lang="en-US" sz="2000" dirty="0"/>
          </a:p>
        </p:txBody>
      </p:sp>
      <p:sp>
        <p:nvSpPr>
          <p:cNvPr id="29" name="مستطيل 28"/>
          <p:cNvSpPr/>
          <p:nvPr/>
        </p:nvSpPr>
        <p:spPr>
          <a:xfrm>
            <a:off x="3635896" y="3139705"/>
            <a:ext cx="41056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تحول </a:t>
            </a:r>
            <a:r>
              <a:rPr lang="ar-SA" sz="2000" b="1" dirty="0">
                <a:solidFill>
                  <a:srgbClr val="FF0000"/>
                </a:solidFill>
              </a:rPr>
              <a:t>الماء من الحالة السائلة إلى الحالة الغازية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0" name="مستطيل 29"/>
          <p:cNvSpPr/>
          <p:nvPr/>
        </p:nvSpPr>
        <p:spPr>
          <a:xfrm>
            <a:off x="7758913" y="3139705"/>
            <a:ext cx="7697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/>
              <a:t>التبخر:</a:t>
            </a:r>
            <a:endParaRPr lang="ar-SA" sz="2000" dirty="0"/>
          </a:p>
        </p:txBody>
      </p:sp>
      <p:sp>
        <p:nvSpPr>
          <p:cNvPr id="1024" name="مستطيل 1023"/>
          <p:cNvSpPr/>
          <p:nvPr/>
        </p:nvSpPr>
        <p:spPr>
          <a:xfrm>
            <a:off x="3653302" y="3564431"/>
            <a:ext cx="41056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تحول </a:t>
            </a:r>
            <a:r>
              <a:rPr lang="ar-SA" sz="2000" b="1" dirty="0">
                <a:solidFill>
                  <a:srgbClr val="FF0000"/>
                </a:solidFill>
              </a:rPr>
              <a:t>الماء من الحالة الغازية إلى الحالة السائلة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25" name="مستطيل 1024"/>
          <p:cNvSpPr/>
          <p:nvPr/>
        </p:nvSpPr>
        <p:spPr>
          <a:xfrm>
            <a:off x="7731663" y="3564431"/>
            <a:ext cx="7970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/>
              <a:t>التكثف</a:t>
            </a:r>
            <a:r>
              <a:rPr lang="ar-SA" sz="2000" dirty="0" smtClean="0"/>
              <a:t>:</a:t>
            </a:r>
            <a:endParaRPr lang="ar-SA" sz="2000" dirty="0"/>
          </a:p>
        </p:txBody>
      </p:sp>
      <p:sp>
        <p:nvSpPr>
          <p:cNvPr id="1030" name="مستطيل 1029"/>
          <p:cNvSpPr/>
          <p:nvPr/>
        </p:nvSpPr>
        <p:spPr>
          <a:xfrm>
            <a:off x="4913937" y="4565017"/>
            <a:ext cx="28264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الحالة </a:t>
            </a:r>
            <a:r>
              <a:rPr lang="ar-SA" sz="2000" b="1" dirty="0">
                <a:solidFill>
                  <a:srgbClr val="FF0000"/>
                </a:solidFill>
              </a:rPr>
              <a:t>السائدة في الغلاف الجوي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31" name="مستطيل 1030"/>
          <p:cNvSpPr/>
          <p:nvPr/>
        </p:nvSpPr>
        <p:spPr>
          <a:xfrm>
            <a:off x="7640235" y="4549190"/>
            <a:ext cx="906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/>
              <a:t>الطقس </a:t>
            </a:r>
            <a:r>
              <a:rPr lang="en-US" sz="2000" b="1" dirty="0" smtClean="0"/>
              <a:t>:</a:t>
            </a:r>
            <a:endParaRPr lang="ar-SA" sz="2000" dirty="0"/>
          </a:p>
        </p:txBody>
      </p:sp>
      <p:sp>
        <p:nvSpPr>
          <p:cNvPr id="40" name="وسيلة شرح مع سهم إلى الأسفل 39"/>
          <p:cNvSpPr/>
          <p:nvPr/>
        </p:nvSpPr>
        <p:spPr>
          <a:xfrm>
            <a:off x="3542425" y="5085184"/>
            <a:ext cx="2880320" cy="792088"/>
          </a:xfrm>
          <a:prstGeom prst="downArrow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/>
              <a:t>عوامل الطقس</a:t>
            </a:r>
            <a:endParaRPr lang="en-US" sz="2000" dirty="0"/>
          </a:p>
        </p:txBody>
      </p:sp>
      <p:sp>
        <p:nvSpPr>
          <p:cNvPr id="1032" name="شكل بيضاوي 1031"/>
          <p:cNvSpPr/>
          <p:nvPr/>
        </p:nvSpPr>
        <p:spPr>
          <a:xfrm>
            <a:off x="7126459" y="6021288"/>
            <a:ext cx="1261965" cy="6480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درجة الحرارة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2" name="شكل بيضاوي 41"/>
          <p:cNvSpPr/>
          <p:nvPr/>
        </p:nvSpPr>
        <p:spPr>
          <a:xfrm>
            <a:off x="5688701" y="6021288"/>
            <a:ext cx="1261965" cy="6480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الضغط الجوي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3" name="شكل بيضاوي 42"/>
          <p:cNvSpPr/>
          <p:nvPr/>
        </p:nvSpPr>
        <p:spPr>
          <a:xfrm>
            <a:off x="4282954" y="6021288"/>
            <a:ext cx="1261965" cy="6480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FF0000"/>
                </a:solidFill>
              </a:rPr>
              <a:t>الرطوبة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4" name="شكل بيضاوي 43"/>
          <p:cNvSpPr/>
          <p:nvPr/>
        </p:nvSpPr>
        <p:spPr>
          <a:xfrm>
            <a:off x="2911442" y="6021288"/>
            <a:ext cx="1261965" cy="6480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الغيوم والهطول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5" name="شكل بيضاوي 44"/>
          <p:cNvSpPr/>
          <p:nvPr/>
        </p:nvSpPr>
        <p:spPr>
          <a:xfrm>
            <a:off x="1498321" y="6021288"/>
            <a:ext cx="1261965" cy="6480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الرياح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" name="مجسم مشطوف الحواف 19"/>
          <p:cNvSpPr/>
          <p:nvPr/>
        </p:nvSpPr>
        <p:spPr>
          <a:xfrm>
            <a:off x="7108125" y="4073104"/>
            <a:ext cx="1512168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0070C0"/>
                </a:solidFill>
              </a:rPr>
              <a:t>طقس الأرض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2" name="مجسم مشطوف الحواف 21"/>
          <p:cNvSpPr/>
          <p:nvPr/>
        </p:nvSpPr>
        <p:spPr>
          <a:xfrm>
            <a:off x="7378037" y="116632"/>
            <a:ext cx="1368152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0070C0"/>
                </a:solidFill>
              </a:rPr>
              <a:t>مياه الأرض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4890452" y="980728"/>
            <a:ext cx="3908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FF0000"/>
                </a:solidFill>
              </a:rPr>
              <a:t>تتبخر مياه البحار والمحيطات بفعل حرارة الشمس 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4875289" y="1268760"/>
            <a:ext cx="3873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FF0000"/>
                </a:solidFill>
              </a:rPr>
              <a:t>وكذلك يدخل الماء للغلاف الجوي عن طريق النتح </a:t>
            </a:r>
            <a:endParaRPr lang="ar-SA" dirty="0"/>
          </a:p>
        </p:txBody>
      </p:sp>
      <p:sp>
        <p:nvSpPr>
          <p:cNvPr id="5" name="مستطيل 4"/>
          <p:cNvSpPr/>
          <p:nvPr/>
        </p:nvSpPr>
        <p:spPr>
          <a:xfrm>
            <a:off x="5569783" y="1556792"/>
            <a:ext cx="3113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FF0000"/>
                </a:solidFill>
              </a:rPr>
              <a:t>ويصعد إلى اعلي ويتكاثف مكونا الغيوم </a:t>
            </a:r>
            <a:endParaRPr lang="ar-SA" dirty="0"/>
          </a:p>
        </p:txBody>
      </p:sp>
      <p:sp>
        <p:nvSpPr>
          <p:cNvPr id="23" name="مستطيل 22"/>
          <p:cNvSpPr/>
          <p:nvPr/>
        </p:nvSpPr>
        <p:spPr>
          <a:xfrm>
            <a:off x="35496" y="641326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60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21" grpId="0"/>
      <p:bldP spid="29" grpId="0"/>
      <p:bldP spid="30" grpId="0"/>
      <p:bldP spid="1024" grpId="0"/>
      <p:bldP spid="1025" grpId="0"/>
      <p:bldP spid="1030" grpId="0"/>
      <p:bldP spid="1031" grpId="0"/>
      <p:bldP spid="40" grpId="0" animBg="1"/>
      <p:bldP spid="1032" grpId="0" animBg="1"/>
      <p:bldP spid="42" grpId="0" animBg="1"/>
      <p:bldP spid="43" grpId="0" animBg="1"/>
      <p:bldP spid="44" grpId="0" animBg="1"/>
      <p:bldP spid="45" grpId="0" animBg="1"/>
      <p:bldP spid="20" grpId="0" animBg="1"/>
      <p:bldP spid="22" grpId="0" animBg="1"/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مستطيل 21"/>
          <p:cNvSpPr/>
          <p:nvPr/>
        </p:nvSpPr>
        <p:spPr>
          <a:xfrm>
            <a:off x="35496" y="641326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مستطيل 24"/>
          <p:cNvSpPr/>
          <p:nvPr/>
        </p:nvSpPr>
        <p:spPr>
          <a:xfrm>
            <a:off x="179994" y="1711399"/>
            <a:ext cx="19396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err="1" smtClean="0"/>
              <a:t>أو</a:t>
            </a:r>
            <a:r>
              <a:rPr lang="ar-SA" sz="2000" b="1" dirty="0" err="1" smtClean="0">
                <a:solidFill>
                  <a:srgbClr val="FF0000"/>
                </a:solidFill>
              </a:rPr>
              <a:t>الفهرنهايت</a:t>
            </a:r>
            <a:r>
              <a:rPr lang="ar-SA" sz="2000" b="1" dirty="0" smtClean="0">
                <a:solidFill>
                  <a:srgbClr val="FF0000"/>
                </a:solidFill>
              </a:rPr>
              <a:t> </a:t>
            </a:r>
            <a:r>
              <a:rPr lang="ar-YE" sz="2000" b="1" dirty="0"/>
              <a:t>(</a:t>
            </a:r>
            <a:r>
              <a:rPr lang="ar-JO" sz="2000" b="1" dirty="0"/>
              <a:t>° </a:t>
            </a:r>
            <a:r>
              <a:rPr lang="ar-YE" sz="2000" b="1" dirty="0"/>
              <a:t>ف</a:t>
            </a:r>
            <a:r>
              <a:rPr lang="ar-YE" sz="2000" b="1" dirty="0" smtClean="0"/>
              <a:t>)</a:t>
            </a:r>
            <a:endParaRPr lang="ar-JO" sz="2000" b="1" dirty="0"/>
          </a:p>
        </p:txBody>
      </p:sp>
      <p:sp>
        <p:nvSpPr>
          <p:cNvPr id="31" name="مستطيل 30"/>
          <p:cNvSpPr/>
          <p:nvPr/>
        </p:nvSpPr>
        <p:spPr>
          <a:xfrm>
            <a:off x="6038685" y="1676421"/>
            <a:ext cx="26626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/>
              <a:t> تقاس درجة الحرارة بمقياس </a:t>
            </a:r>
            <a:endParaRPr lang="ar-SA" sz="2000" dirty="0"/>
          </a:p>
        </p:txBody>
      </p:sp>
      <p:sp>
        <p:nvSpPr>
          <p:cNvPr id="2049" name="مستطيل 2048"/>
          <p:cNvSpPr/>
          <p:nvPr/>
        </p:nvSpPr>
        <p:spPr>
          <a:xfrm>
            <a:off x="5135112" y="1700808"/>
            <a:ext cx="10567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err="1">
                <a:solidFill>
                  <a:srgbClr val="FF0000"/>
                </a:solidFill>
              </a:rPr>
              <a:t>التيرمومتر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2050" name="مستطيل 2049"/>
          <p:cNvSpPr/>
          <p:nvPr/>
        </p:nvSpPr>
        <p:spPr>
          <a:xfrm>
            <a:off x="3491714" y="1732746"/>
            <a:ext cx="17283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ويكون تدريجه إما </a:t>
            </a:r>
            <a:endParaRPr lang="ar-SA" sz="2000" dirty="0"/>
          </a:p>
        </p:txBody>
      </p:sp>
      <p:sp>
        <p:nvSpPr>
          <p:cNvPr id="2052" name="مستطيل 2051"/>
          <p:cNvSpPr/>
          <p:nvPr/>
        </p:nvSpPr>
        <p:spPr>
          <a:xfrm>
            <a:off x="2023157" y="1268760"/>
            <a:ext cx="6574336" cy="330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/>
              <a:t>فعندما </a:t>
            </a:r>
            <a:r>
              <a:rPr lang="ar-SA" sz="2000" b="1" dirty="0"/>
              <a:t>تكون درجة الحرارة مرتفعة  فهذا يعني أن حركة جزيئات الهواء سريعة</a:t>
            </a:r>
          </a:p>
        </p:txBody>
      </p:sp>
      <p:graphicFrame>
        <p:nvGraphicFramePr>
          <p:cNvPr id="2054" name="جدول 20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92962"/>
              </p:ext>
            </p:extLst>
          </p:nvPr>
        </p:nvGraphicFramePr>
        <p:xfrm>
          <a:off x="2580456" y="2569554"/>
          <a:ext cx="6096000" cy="1656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94098">
                <a:tc gridSpan="2">
                  <a:txBody>
                    <a:bodyPr/>
                    <a:lstStyle/>
                    <a:p>
                      <a:pPr algn="ctr" rtl="1"/>
                      <a:r>
                        <a:rPr kumimoji="0" lang="ar-SA" sz="20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طرق انتقال الطاقة</a:t>
                      </a:r>
                      <a:endParaRPr lang="ar-SA" sz="20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735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التوصيل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الحمل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4678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5" name="Picture 10" descr="PPTA56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937" y="2335507"/>
            <a:ext cx="2555775" cy="2339673"/>
          </a:xfrm>
          <a:prstGeom prst="rect">
            <a:avLst/>
          </a:prstGeom>
        </p:spPr>
      </p:pic>
      <p:sp>
        <p:nvSpPr>
          <p:cNvPr id="2059" name="مستطيل 2058"/>
          <p:cNvSpPr/>
          <p:nvPr/>
        </p:nvSpPr>
        <p:spPr>
          <a:xfrm>
            <a:off x="5669489" y="3635117"/>
            <a:ext cx="2888798" cy="3699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نقل الطاقة عن طريق الاصطدام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47" name="مستطيل 46"/>
          <p:cNvSpPr/>
          <p:nvPr/>
        </p:nvSpPr>
        <p:spPr>
          <a:xfrm>
            <a:off x="2699792" y="3573016"/>
            <a:ext cx="2880320" cy="56535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صعود الهواء الساخن وهبوط الهواء البارد</a:t>
            </a:r>
            <a:r>
              <a:rPr lang="en-US" sz="2000" b="1" dirty="0">
                <a:solidFill>
                  <a:srgbClr val="FF0000"/>
                </a:solidFill>
              </a:rPr>
              <a:t>.</a:t>
            </a:r>
            <a:endParaRPr lang="ar-SA" sz="2000" dirty="0">
              <a:solidFill>
                <a:srgbClr val="FF0000"/>
              </a:solidFill>
            </a:endParaRPr>
          </a:p>
        </p:txBody>
      </p:sp>
      <p:sp>
        <p:nvSpPr>
          <p:cNvPr id="2061" name="مستطيل 2060"/>
          <p:cNvSpPr/>
          <p:nvPr/>
        </p:nvSpPr>
        <p:spPr>
          <a:xfrm>
            <a:off x="5119662" y="4890624"/>
            <a:ext cx="34932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 / ما علاقة الضغط الجوي بالارتفاع ؟</a:t>
            </a:r>
            <a:endParaRPr lang="en-US" sz="2000" dirty="0"/>
          </a:p>
        </p:txBody>
      </p:sp>
      <p:sp>
        <p:nvSpPr>
          <p:cNvPr id="2062" name="مستطيل 2061"/>
          <p:cNvSpPr/>
          <p:nvPr/>
        </p:nvSpPr>
        <p:spPr>
          <a:xfrm>
            <a:off x="1915422" y="5229200"/>
            <a:ext cx="66890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يتناقص ضغط الهواء كلما ارتفعنا في الغلاف الجوي بسبب تناقص وزن الهواء 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63" name="مستطيل 2062"/>
          <p:cNvSpPr/>
          <p:nvPr/>
        </p:nvSpPr>
        <p:spPr>
          <a:xfrm>
            <a:off x="4651723" y="5733256"/>
            <a:ext cx="39709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 / ما علاقة الضغط الجوي بدرجة الحرارة ؟</a:t>
            </a:r>
            <a:endParaRPr lang="en-US" sz="2000" dirty="0"/>
          </a:p>
        </p:txBody>
      </p:sp>
      <p:sp>
        <p:nvSpPr>
          <p:cNvPr id="2064" name="مستطيل 2063"/>
          <p:cNvSpPr/>
          <p:nvPr/>
        </p:nvSpPr>
        <p:spPr>
          <a:xfrm>
            <a:off x="2195736" y="6093296"/>
            <a:ext cx="63625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يقل ضغط الهواء كلما زادت درجة الحرارة لأن كثافته تقل والعكس صحيح .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53" name="Picture 2" descr="http://www.800mainstreet.com/08/0008-003-at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8" y="4708821"/>
            <a:ext cx="1919064" cy="210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مجسم مشطوف الحواف 18"/>
          <p:cNvSpPr/>
          <p:nvPr/>
        </p:nvSpPr>
        <p:spPr>
          <a:xfrm>
            <a:off x="7155395" y="184672"/>
            <a:ext cx="1571253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0070C0"/>
                </a:solidFill>
              </a:rPr>
              <a:t>درجة الحرارة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0" name="مجسم مشطوف الحواف 19"/>
          <p:cNvSpPr/>
          <p:nvPr/>
        </p:nvSpPr>
        <p:spPr>
          <a:xfrm>
            <a:off x="7301040" y="2076130"/>
            <a:ext cx="1368152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0070C0"/>
                </a:solidFill>
              </a:rPr>
              <a:t>نقل الطاقة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1" name="مجسم مشطوف الحواف 20"/>
          <p:cNvSpPr/>
          <p:nvPr/>
        </p:nvSpPr>
        <p:spPr>
          <a:xfrm>
            <a:off x="7023634" y="4391223"/>
            <a:ext cx="1674908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0070C0"/>
                </a:solidFill>
              </a:rPr>
              <a:t>الضغط الجوي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3131840" y="660758"/>
            <a:ext cx="5537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YE" b="1" dirty="0"/>
              <a:t>عندما تصل أشع</a:t>
            </a:r>
            <a:r>
              <a:rPr lang="ar-SA" b="1" dirty="0"/>
              <a:t>ة الشمس</a:t>
            </a:r>
            <a:r>
              <a:rPr lang="ar-YE" b="1" dirty="0"/>
              <a:t> إلى الأرض فإن </a:t>
            </a:r>
            <a:r>
              <a:rPr lang="ar-SA" b="1" dirty="0"/>
              <a:t>جزيئات الهواء</a:t>
            </a:r>
            <a:r>
              <a:rPr lang="ar-YE" b="1" dirty="0"/>
              <a:t> تمتص الطاقة،</a:t>
            </a:r>
            <a:r>
              <a:rPr lang="ar-SA" b="1" dirty="0"/>
              <a:t> </a:t>
            </a:r>
            <a:endParaRPr lang="ar-SA" dirty="0"/>
          </a:p>
        </p:txBody>
      </p:sp>
      <p:sp>
        <p:nvSpPr>
          <p:cNvPr id="3" name="مستطيل 2"/>
          <p:cNvSpPr/>
          <p:nvPr/>
        </p:nvSpPr>
        <p:spPr>
          <a:xfrm>
            <a:off x="4146437" y="980728"/>
            <a:ext cx="4432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YE" b="1" dirty="0"/>
              <a:t>فتتحرك جزيئاتها بسرعة أكبر، متباعدة بعضها عن بعض.</a:t>
            </a:r>
            <a:endParaRPr lang="ar-SA" b="1" dirty="0"/>
          </a:p>
        </p:txBody>
      </p:sp>
      <p:sp>
        <p:nvSpPr>
          <p:cNvPr id="4" name="مستطيل 3"/>
          <p:cNvSpPr/>
          <p:nvPr/>
        </p:nvSpPr>
        <p:spPr>
          <a:xfrm>
            <a:off x="1960808" y="1716197"/>
            <a:ext cx="16514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 err="1">
                <a:solidFill>
                  <a:srgbClr val="FF0000"/>
                </a:solidFill>
              </a:rPr>
              <a:t>بالسلسيوس</a:t>
            </a:r>
            <a:r>
              <a:rPr lang="ar-SA" b="1" dirty="0">
                <a:solidFill>
                  <a:srgbClr val="FF0000"/>
                </a:solidFill>
              </a:rPr>
              <a:t> </a:t>
            </a:r>
            <a:r>
              <a:rPr lang="ar-YE" b="1" dirty="0"/>
              <a:t>(</a:t>
            </a:r>
            <a:r>
              <a:rPr lang="ar-JO" b="1" dirty="0"/>
              <a:t>°</a:t>
            </a:r>
            <a:r>
              <a:rPr lang="ar-YE" b="1" dirty="0"/>
              <a:t>س)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5000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1" grpId="0"/>
      <p:bldP spid="2049" grpId="0"/>
      <p:bldP spid="2050" grpId="0"/>
      <p:bldP spid="2052" grpId="0"/>
      <p:bldP spid="2059" grpId="0" animBg="1"/>
      <p:bldP spid="47" grpId="0" animBg="1"/>
      <p:bldP spid="2061" grpId="0"/>
      <p:bldP spid="2062" grpId="0"/>
      <p:bldP spid="2063" grpId="0"/>
      <p:bldP spid="2064" grpId="0"/>
      <p:bldP spid="19" grpId="0" animBg="1"/>
      <p:bldP spid="20" grpId="0" animBg="1"/>
      <p:bldP spid="21" grpId="0" animBg="1"/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ستطيل 15"/>
          <p:cNvSpPr/>
          <p:nvPr/>
        </p:nvSpPr>
        <p:spPr>
          <a:xfrm>
            <a:off x="35496" y="641326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4788024" y="571203"/>
            <a:ext cx="30620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مقدار </a:t>
            </a:r>
            <a:r>
              <a:rPr lang="ar-SA" sz="2000" b="1" dirty="0">
                <a:solidFill>
                  <a:srgbClr val="FF0000"/>
                </a:solidFill>
              </a:rPr>
              <a:t>بخار الماء في الغلاف الجوي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4" name="مستطيل 13"/>
          <p:cNvSpPr/>
          <p:nvPr/>
        </p:nvSpPr>
        <p:spPr>
          <a:xfrm>
            <a:off x="7735162" y="576883"/>
            <a:ext cx="9925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الرطوبة :</a:t>
            </a:r>
            <a:endParaRPr lang="ar-SA" sz="2000" dirty="0"/>
          </a:p>
        </p:txBody>
      </p:sp>
      <p:sp>
        <p:nvSpPr>
          <p:cNvPr id="22" name="مستطيل 21"/>
          <p:cNvSpPr/>
          <p:nvPr/>
        </p:nvSpPr>
        <p:spPr>
          <a:xfrm>
            <a:off x="2699792" y="1484784"/>
            <a:ext cx="5886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إذا </a:t>
            </a:r>
            <a:r>
              <a:rPr lang="ar-SA" sz="2000" b="1" dirty="0">
                <a:solidFill>
                  <a:srgbClr val="FF0000"/>
                </a:solidFill>
              </a:rPr>
              <a:t>زادت درجة الحرارة زاد التبخر وزادت الرطوبة والعكس صحيح 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5216176" y="1124744"/>
            <a:ext cx="34788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 / ما علاقة الرطوبة بدرجة </a:t>
            </a:r>
            <a:r>
              <a:rPr lang="ar-SA" sz="2000" b="1" dirty="0" smtClean="0"/>
              <a:t>الحرارة ؟</a:t>
            </a:r>
            <a:endParaRPr lang="en-US" sz="2000" dirty="0"/>
          </a:p>
        </p:txBody>
      </p:sp>
      <p:sp>
        <p:nvSpPr>
          <p:cNvPr id="25" name="مستطيل 24"/>
          <p:cNvSpPr/>
          <p:nvPr/>
        </p:nvSpPr>
        <p:spPr>
          <a:xfrm>
            <a:off x="3635253" y="2420888"/>
            <a:ext cx="4950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درجة </a:t>
            </a:r>
            <a:r>
              <a:rPr lang="ar-SA" sz="2000" b="1" dirty="0">
                <a:solidFill>
                  <a:srgbClr val="FF0000"/>
                </a:solidFill>
              </a:rPr>
              <a:t>الحرارة التي يصل عنده الهواء إلى حالة الإشباع</a:t>
            </a:r>
            <a:r>
              <a:rPr lang="en-US" sz="2000" b="1" dirty="0" smtClean="0">
                <a:solidFill>
                  <a:srgbClr val="FF0000"/>
                </a:solidFill>
              </a:rPr>
              <a:t>. 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مستطيل 25"/>
          <p:cNvSpPr/>
          <p:nvPr/>
        </p:nvSpPr>
        <p:spPr>
          <a:xfrm>
            <a:off x="7297057" y="2060848"/>
            <a:ext cx="12891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درجة الندى :</a:t>
            </a:r>
            <a:endParaRPr lang="ar-SA" sz="2000" dirty="0"/>
          </a:p>
        </p:txBody>
      </p:sp>
      <p:sp>
        <p:nvSpPr>
          <p:cNvPr id="27" name="مستطيل 26"/>
          <p:cNvSpPr/>
          <p:nvPr/>
        </p:nvSpPr>
        <p:spPr>
          <a:xfrm>
            <a:off x="3654152" y="3356992"/>
            <a:ext cx="4878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كمية </a:t>
            </a:r>
            <a:r>
              <a:rPr lang="ar-SA" sz="2000" b="1" dirty="0">
                <a:solidFill>
                  <a:srgbClr val="FF0000"/>
                </a:solidFill>
              </a:rPr>
              <a:t>بخار الماء الموجودة في الهواء مقارنة بكمية بخار الماء التي يستطيع الهواء حملها عند درجة حرارة معينة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8" name="مستطيل 27"/>
          <p:cNvSpPr/>
          <p:nvPr/>
        </p:nvSpPr>
        <p:spPr>
          <a:xfrm>
            <a:off x="6995214" y="3071405"/>
            <a:ext cx="16482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الرطوبة النسبية :</a:t>
            </a:r>
            <a:endParaRPr lang="en-US" sz="2000" dirty="0"/>
          </a:p>
        </p:txBody>
      </p:sp>
      <p:pic>
        <p:nvPicPr>
          <p:cNvPr id="33" name="Picture 2" descr="http://schoolworkhelper.net/wp-content/uploads/2010/08/ideal_hum_humidity_contr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7540"/>
            <a:ext cx="2824338" cy="213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http://www.photoshopstar.com/wp-content/uploads/2009/07/realistic_dew_17fu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3977"/>
            <a:ext cx="2711286" cy="201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http://mrsdlovesscience.com/realtivehumidity/relativehumidityball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4463274"/>
            <a:ext cx="5309692" cy="21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Evaporation Fo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2" y="4576395"/>
            <a:ext cx="2733128" cy="2025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جسم مشطوف الحواف 14"/>
          <p:cNvSpPr/>
          <p:nvPr/>
        </p:nvSpPr>
        <p:spPr>
          <a:xfrm>
            <a:off x="7452320" y="100797"/>
            <a:ext cx="1368152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0070C0"/>
                </a:solidFill>
              </a:rPr>
              <a:t>الرطوبة</a:t>
            </a: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34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22" grpId="0"/>
      <p:bldP spid="24" grpId="0"/>
      <p:bldP spid="25" grpId="0"/>
      <p:bldP spid="26" grpId="0"/>
      <p:bldP spid="27" grpId="0"/>
      <p:bldP spid="28" grpId="0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isicx.com/quickreference/images/clou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324036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جدول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17668"/>
              </p:ext>
            </p:extLst>
          </p:nvPr>
        </p:nvGraphicFramePr>
        <p:xfrm>
          <a:off x="537008" y="588750"/>
          <a:ext cx="8258785" cy="197615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09117"/>
                <a:gridCol w="2027742"/>
                <a:gridCol w="4421926"/>
              </a:tblGrid>
              <a:tr h="414209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انواع الغيوم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ارتفاعها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امثله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06416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79366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76163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مستطيل 4"/>
          <p:cNvSpPr/>
          <p:nvPr/>
        </p:nvSpPr>
        <p:spPr>
          <a:xfrm>
            <a:off x="7069899" y="1052736"/>
            <a:ext cx="1678565" cy="3787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rgbClr val="FF0000"/>
                </a:solidFill>
              </a:rPr>
              <a:t>الغيوم المنخفضة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7069899" y="1556792"/>
            <a:ext cx="1678565" cy="3787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rgbClr val="FF0000"/>
                </a:solidFill>
              </a:rPr>
              <a:t>الغيوم </a:t>
            </a:r>
            <a:r>
              <a:rPr lang="ar-SA" sz="2000" b="1" dirty="0">
                <a:solidFill>
                  <a:srgbClr val="FF0000"/>
                </a:solidFill>
              </a:rPr>
              <a:t>المتوسطة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7069899" y="2060848"/>
            <a:ext cx="1678565" cy="3787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rgbClr val="FF0000"/>
                </a:solidFill>
              </a:rPr>
              <a:t>الغيوم </a:t>
            </a:r>
            <a:r>
              <a:rPr lang="ar-SA" sz="2000" b="1" dirty="0">
                <a:solidFill>
                  <a:srgbClr val="FF0000"/>
                </a:solidFill>
              </a:rPr>
              <a:t>المرتفعة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5076056" y="1052736"/>
            <a:ext cx="1846421" cy="4165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chemeClr val="tx1"/>
                </a:solidFill>
              </a:rPr>
              <a:t>2000م أو أقل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5007742" y="1556792"/>
            <a:ext cx="1940522" cy="4165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chemeClr val="tx1"/>
                </a:solidFill>
              </a:rPr>
              <a:t>بين2000و8000 م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5076056" y="2060848"/>
            <a:ext cx="1846421" cy="3787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chemeClr val="tx1"/>
                </a:solidFill>
              </a:rPr>
              <a:t>أكثر من 8000 م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2627784" y="1104358"/>
            <a:ext cx="2243650" cy="3442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الغيوم الركامية والضباب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971599" y="1575727"/>
            <a:ext cx="3888433" cy="3787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الغيوم الركامية المتوسطة والطبقية المتوسطة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539552" y="2060848"/>
            <a:ext cx="4392488" cy="40240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الغيوم الريشية والريشية الركامية والريشية الطبقية 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3635896" y="3459778"/>
            <a:ext cx="48896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عندما </a:t>
            </a:r>
            <a:r>
              <a:rPr lang="ar-SA" sz="2000" b="1" dirty="0">
                <a:solidFill>
                  <a:srgbClr val="FF0000"/>
                </a:solidFill>
              </a:rPr>
              <a:t>تصبح قطرات الماء أو بلورات الثلج كبيرة لدرجة لا تستطيع الغيوم حملها</a:t>
            </a:r>
            <a:r>
              <a:rPr lang="en-US" sz="2000" b="1" dirty="0">
                <a:solidFill>
                  <a:srgbClr val="FF0000"/>
                </a:solidFill>
              </a:rPr>
              <a:t>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6305459" y="3059668"/>
            <a:ext cx="22749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 / سبب هطول المطر ؟</a:t>
            </a:r>
            <a:endParaRPr lang="en-US" sz="2000" dirty="0"/>
          </a:p>
        </p:txBody>
      </p:sp>
      <p:graphicFrame>
        <p:nvGraphicFramePr>
          <p:cNvPr id="17" name="جدول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830247"/>
              </p:ext>
            </p:extLst>
          </p:nvPr>
        </p:nvGraphicFramePr>
        <p:xfrm>
          <a:off x="3519492" y="4241123"/>
          <a:ext cx="5228971" cy="188697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87543"/>
                <a:gridCol w="3441428"/>
              </a:tblGrid>
              <a:tr h="434115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انواع الهطول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>
                          <a:solidFill>
                            <a:schemeClr val="tx1"/>
                          </a:solidFill>
                        </a:rPr>
                        <a:t>سببه</a:t>
                      </a:r>
                      <a:endParaRPr lang="ar-SA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954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0936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29971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مستطيل 17"/>
          <p:cNvSpPr/>
          <p:nvPr/>
        </p:nvSpPr>
        <p:spPr>
          <a:xfrm>
            <a:off x="7236296" y="4772205"/>
            <a:ext cx="1267994" cy="31297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أمطار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7145196" y="5229200"/>
            <a:ext cx="1387244" cy="31297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FF0000"/>
                </a:solidFill>
              </a:rPr>
              <a:t>أمطار متجمدة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7276608" y="5642583"/>
            <a:ext cx="1111816" cy="3787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البرد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3635896" y="4724037"/>
            <a:ext cx="3179754" cy="3442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FF0000"/>
                </a:solidFill>
              </a:rPr>
              <a:t>درجة الهواء أعلى من درجة التجمد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3740463" y="5231403"/>
            <a:ext cx="3179754" cy="3442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000" b="1" dirty="0">
                <a:solidFill>
                  <a:srgbClr val="FF0000"/>
                </a:solidFill>
              </a:rPr>
              <a:t>درجة الهواء أقل  من درجة التجمد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3" name="مستطيل 22"/>
          <p:cNvSpPr/>
          <p:nvPr/>
        </p:nvSpPr>
        <p:spPr>
          <a:xfrm>
            <a:off x="4493857" y="5649876"/>
            <a:ext cx="1811602" cy="3442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FF0000"/>
                </a:solidFill>
              </a:rPr>
              <a:t>الغيوم المرتفعة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4" name="مجسم مشطوف الحواف 23"/>
          <p:cNvSpPr/>
          <p:nvPr/>
        </p:nvSpPr>
        <p:spPr>
          <a:xfrm>
            <a:off x="7460600" y="62675"/>
            <a:ext cx="1368152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0070C0"/>
                </a:solidFill>
              </a:rPr>
              <a:t>الغيوم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26" name="مستطيل 25"/>
          <p:cNvSpPr/>
          <p:nvPr/>
        </p:nvSpPr>
        <p:spPr>
          <a:xfrm>
            <a:off x="71500" y="641326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مجسم مشطوف الحواف 24"/>
          <p:cNvSpPr/>
          <p:nvPr/>
        </p:nvSpPr>
        <p:spPr>
          <a:xfrm>
            <a:off x="7460600" y="2636912"/>
            <a:ext cx="1368152" cy="476086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rgbClr val="0070C0"/>
                </a:solidFill>
              </a:rPr>
              <a:t>الهطول</a:t>
            </a: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61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مستطيل 19"/>
          <p:cNvSpPr/>
          <p:nvPr/>
        </p:nvSpPr>
        <p:spPr>
          <a:xfrm>
            <a:off x="107504" y="6413266"/>
            <a:ext cx="936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Mrb20</a:t>
            </a:r>
            <a:endParaRPr lang="ar-SA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مجسم مشطوف الحواف 1"/>
          <p:cNvSpPr/>
          <p:nvPr/>
        </p:nvSpPr>
        <p:spPr>
          <a:xfrm>
            <a:off x="7308304" y="260648"/>
            <a:ext cx="1368152" cy="576064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 smtClean="0"/>
              <a:t>الرياح</a:t>
            </a:r>
            <a:endParaRPr lang="en-US" dirty="0"/>
          </a:p>
        </p:txBody>
      </p:sp>
      <p:sp>
        <p:nvSpPr>
          <p:cNvPr id="3" name="مستطيل 2"/>
          <p:cNvSpPr/>
          <p:nvPr/>
        </p:nvSpPr>
        <p:spPr>
          <a:xfrm>
            <a:off x="3851920" y="1819481"/>
            <a:ext cx="3582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b="1" dirty="0" smtClean="0">
                <a:solidFill>
                  <a:srgbClr val="FF0000"/>
                </a:solidFill>
              </a:rPr>
              <a:t>قياس </a:t>
            </a:r>
            <a:r>
              <a:rPr lang="ar-SA" sz="2000" b="1" dirty="0">
                <a:solidFill>
                  <a:srgbClr val="FF0000"/>
                </a:solidFill>
              </a:rPr>
              <a:t>سرعة دوران أكواب تلتقط الرياح</a:t>
            </a:r>
            <a:r>
              <a:rPr lang="en-US" sz="2000" b="1" dirty="0">
                <a:solidFill>
                  <a:srgbClr val="FF0000"/>
                </a:solidFill>
              </a:rPr>
              <a:t>..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6879169" y="980728"/>
            <a:ext cx="17972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سبب حدوث الرياح </a:t>
            </a:r>
            <a:endParaRPr lang="ar-SA" sz="2000" dirty="0"/>
          </a:p>
        </p:txBody>
      </p:sp>
      <p:sp>
        <p:nvSpPr>
          <p:cNvPr id="5" name="مستطيل 4"/>
          <p:cNvSpPr/>
          <p:nvPr/>
        </p:nvSpPr>
        <p:spPr>
          <a:xfrm>
            <a:off x="4157076" y="1011506"/>
            <a:ext cx="28440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>
                <a:solidFill>
                  <a:srgbClr val="FF0000"/>
                </a:solidFill>
              </a:rPr>
              <a:t>اختلاف الضغط ودرجة الحرارة</a:t>
            </a:r>
            <a:r>
              <a:rPr lang="en-US" sz="2000" dirty="0">
                <a:solidFill>
                  <a:srgbClr val="FF0000"/>
                </a:solidFill>
              </a:rPr>
              <a:t>.</a:t>
            </a:r>
            <a:r>
              <a:rPr lang="ar-SA" sz="2000" b="1" dirty="0">
                <a:solidFill>
                  <a:srgbClr val="FF0000"/>
                </a:solidFill>
              </a:rPr>
              <a:t>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5025854" y="1380838"/>
            <a:ext cx="35910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الجهاز المستخدم في قياس سرعة الرياح </a:t>
            </a:r>
            <a:endParaRPr lang="ar-SA" sz="2000" dirty="0"/>
          </a:p>
        </p:txBody>
      </p:sp>
      <p:sp>
        <p:nvSpPr>
          <p:cNvPr id="7" name="مستطيل 6"/>
          <p:cNvSpPr/>
          <p:nvPr/>
        </p:nvSpPr>
        <p:spPr>
          <a:xfrm>
            <a:off x="4070513" y="1414177"/>
            <a:ext cx="10807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 err="1">
                <a:solidFill>
                  <a:srgbClr val="FF0000"/>
                </a:solidFill>
              </a:rPr>
              <a:t>الأنيمو</a:t>
            </a:r>
            <a:r>
              <a:rPr lang="ar-SA" sz="2000" b="1" dirty="0">
                <a:solidFill>
                  <a:srgbClr val="FF0000"/>
                </a:solidFill>
              </a:rPr>
              <a:t> متر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7320561" y="1814287"/>
            <a:ext cx="12410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000" b="1" dirty="0"/>
              <a:t>طريقة عمله </a:t>
            </a:r>
            <a:endParaRPr lang="ar-SA" sz="2000" dirty="0"/>
          </a:p>
        </p:txBody>
      </p:sp>
      <p:pic>
        <p:nvPicPr>
          <p:cNvPr id="9" name="صورة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18" y="228858"/>
            <a:ext cx="3581386" cy="1903998"/>
          </a:xfrm>
          <a:prstGeom prst="rect">
            <a:avLst/>
          </a:prstGeom>
        </p:spPr>
      </p:pic>
      <p:pic>
        <p:nvPicPr>
          <p:cNvPr id="10" name="صورة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529203"/>
            <a:ext cx="2448272" cy="1547869"/>
          </a:xfrm>
          <a:prstGeom prst="rect">
            <a:avLst/>
          </a:prstGeom>
        </p:spPr>
      </p:pic>
      <p:sp>
        <p:nvSpPr>
          <p:cNvPr id="12" name="مستطيل مستدير الزوايا 11"/>
          <p:cNvSpPr/>
          <p:nvPr/>
        </p:nvSpPr>
        <p:spPr>
          <a:xfrm>
            <a:off x="1745618" y="2219591"/>
            <a:ext cx="1872208" cy="4320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مؤشر اتجاه </a:t>
            </a:r>
            <a:r>
              <a:rPr lang="ar-SA" sz="2000" b="1" dirty="0" smtClean="0">
                <a:solidFill>
                  <a:schemeClr val="tx1"/>
                </a:solidFill>
              </a:rPr>
              <a:t>الرياح</a:t>
            </a:r>
            <a:endParaRPr lang="ar-SA" sz="2000" b="1" dirty="0">
              <a:solidFill>
                <a:schemeClr val="tx1"/>
              </a:solidFill>
            </a:endParaRPr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126518" y="2214397"/>
            <a:ext cx="1128076" cy="4320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000" b="1" dirty="0" err="1">
                <a:solidFill>
                  <a:schemeClr val="tx1"/>
                </a:solidFill>
              </a:rPr>
              <a:t>الأنيمومتر</a:t>
            </a:r>
            <a:r>
              <a:rPr lang="ar-SA" sz="20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مستطيل مستدير الزوايا 13"/>
          <p:cNvSpPr/>
          <p:nvPr/>
        </p:nvSpPr>
        <p:spPr>
          <a:xfrm>
            <a:off x="318490" y="4077072"/>
            <a:ext cx="1872208" cy="4320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كيس الرياح </a:t>
            </a:r>
          </a:p>
        </p:txBody>
      </p:sp>
      <p:pic>
        <p:nvPicPr>
          <p:cNvPr id="15" name="Picture 10" descr="PPT7D8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490" y="4869160"/>
            <a:ext cx="5652120" cy="1896570"/>
          </a:xfrm>
          <a:prstGeom prst="rect">
            <a:avLst/>
          </a:prstGeom>
        </p:spPr>
      </p:pic>
      <p:sp>
        <p:nvSpPr>
          <p:cNvPr id="16" name="مجسم مشطوف الحواف 15"/>
          <p:cNvSpPr/>
          <p:nvPr/>
        </p:nvSpPr>
        <p:spPr>
          <a:xfrm>
            <a:off x="6516216" y="2564904"/>
            <a:ext cx="2186312" cy="576064"/>
          </a:xfrm>
          <a:prstGeom prst="beve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just">
              <a:defRPr/>
            </a:pPr>
            <a:r>
              <a:rPr lang="ar-JO" sz="2000" b="1" dirty="0">
                <a:solidFill>
                  <a:srgbClr val="0070C0"/>
                </a:solidFill>
              </a:rPr>
              <a:t>تيارات الهواء العالمية</a:t>
            </a:r>
            <a:endParaRPr lang="ar-JO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5712227" y="4869160"/>
            <a:ext cx="29642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000" dirty="0" smtClean="0"/>
              <a:t>ويتحرك </a:t>
            </a:r>
            <a:r>
              <a:rPr lang="ar-SA" sz="2000" dirty="0"/>
              <a:t>الهواء البارد من المناطق </a:t>
            </a:r>
            <a:endParaRPr lang="ar-SA" sz="2000" dirty="0" smtClean="0"/>
          </a:p>
          <a:p>
            <a:r>
              <a:rPr lang="ar-SA" sz="2000" dirty="0" smtClean="0"/>
              <a:t>القطبية </a:t>
            </a:r>
            <a:r>
              <a:rPr lang="ar-SA" sz="2000" dirty="0"/>
              <a:t>إلى الاستوائية .</a:t>
            </a:r>
            <a:endParaRPr lang="en-US" sz="2000" dirty="0"/>
          </a:p>
        </p:txBody>
      </p:sp>
      <p:sp>
        <p:nvSpPr>
          <p:cNvPr id="11" name="مستطيل 10"/>
          <p:cNvSpPr/>
          <p:nvPr/>
        </p:nvSpPr>
        <p:spPr>
          <a:xfrm>
            <a:off x="3347864" y="3212976"/>
            <a:ext cx="5310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dirty="0"/>
              <a:t>ترتفع درجة الحرارة على المناطق الاستوائية بسبب سقوط أشعة الشمس عليها بشكل عمودي ، 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3347864" y="3862789"/>
            <a:ext cx="53584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dirty="0"/>
              <a:t>وتنخفض درجة الحرارة على القطبين بسبب سقوط أشعة الشمس عليها بشكل مائل ، 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3617826" y="4509120"/>
            <a:ext cx="50586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000" dirty="0"/>
              <a:t>فيتحرك الهواء الساخن من المناطق الاستوائية إلى القطبين ، </a:t>
            </a:r>
          </a:p>
        </p:txBody>
      </p:sp>
    </p:spTree>
    <p:extLst>
      <p:ext uri="{BB962C8B-B14F-4D97-AF65-F5344CB8AC3E}">
        <p14:creationId xmlns:p14="http://schemas.microsoft.com/office/powerpoint/2010/main" val="352911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/>
      <p:bldP spid="12" grpId="0" animBg="1"/>
      <p:bldP spid="13" grpId="0" animBg="1"/>
      <p:bldP spid="14" grpId="0" animBg="1"/>
      <p:bldP spid="16" grpId="0" animBg="1"/>
      <p:bldP spid="17" grpId="0"/>
      <p:bldP spid="11" grpId="0"/>
      <p:bldP spid="18" grpId="0"/>
      <p:bldP spid="1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ـ انقسام الخلية">
  <a:themeElements>
    <a:clrScheme name="انقلاب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انقلاب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انقلاب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2ـ انقسام الخلية</Template>
  <TotalTime>4869032</TotalTime>
  <Words>730</Words>
  <Application>Microsoft Office PowerPoint</Application>
  <PresentationFormat>عرض على الشاشة (3:4)‏</PresentationFormat>
  <Paragraphs>166</Paragraphs>
  <Slides>9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9</vt:i4>
      </vt:variant>
    </vt:vector>
  </HeadingPairs>
  <TitlesOfParts>
    <vt:vector size="10" baseType="lpstr">
      <vt:lpstr>2ـ انقسام الخلية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DELL</dc:creator>
  <cp:lastModifiedBy>DELL</cp:lastModifiedBy>
  <cp:revision>81</cp:revision>
  <dcterms:created xsi:type="dcterms:W3CDTF">2008-10-16T19:33:23Z</dcterms:created>
  <dcterms:modified xsi:type="dcterms:W3CDTF">2018-01-19T16:05:26Z</dcterms:modified>
</cp:coreProperties>
</file>