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0"/>
  </p:notesMasterIdLst>
  <p:sldIdLst>
    <p:sldId id="257" r:id="rId2"/>
    <p:sldId id="267" r:id="rId3"/>
    <p:sldId id="268" r:id="rId4"/>
    <p:sldId id="269" r:id="rId5"/>
    <p:sldId id="270" r:id="rId6"/>
    <p:sldId id="271" r:id="rId7"/>
    <p:sldId id="266" r:id="rId8"/>
    <p:sldId id="265" r:id="rId9"/>
    <p:sldId id="264" r:id="rId10"/>
    <p:sldId id="263" r:id="rId11"/>
    <p:sldId id="262" r:id="rId12"/>
    <p:sldId id="258" r:id="rId13"/>
    <p:sldId id="259" r:id="rId14"/>
    <p:sldId id="260" r:id="rId15"/>
    <p:sldId id="272" r:id="rId16"/>
    <p:sldId id="356" r:id="rId17"/>
    <p:sldId id="273" r:id="rId18"/>
    <p:sldId id="261" r:id="rId19"/>
    <p:sldId id="275" r:id="rId20"/>
    <p:sldId id="276" r:id="rId21"/>
    <p:sldId id="274" r:id="rId22"/>
    <p:sldId id="282" r:id="rId23"/>
    <p:sldId id="281" r:id="rId24"/>
    <p:sldId id="280" r:id="rId25"/>
    <p:sldId id="279" r:id="rId26"/>
    <p:sldId id="287" r:id="rId27"/>
    <p:sldId id="286" r:id="rId28"/>
    <p:sldId id="285" r:id="rId29"/>
    <p:sldId id="284" r:id="rId30"/>
    <p:sldId id="288" r:id="rId31"/>
    <p:sldId id="291" r:id="rId32"/>
    <p:sldId id="290" r:id="rId33"/>
    <p:sldId id="292" r:id="rId34"/>
    <p:sldId id="293" r:id="rId35"/>
    <p:sldId id="289" r:id="rId36"/>
    <p:sldId id="283" r:id="rId37"/>
    <p:sldId id="278" r:id="rId38"/>
    <p:sldId id="277" r:id="rId39"/>
    <p:sldId id="294" r:id="rId40"/>
    <p:sldId id="299" r:id="rId41"/>
    <p:sldId id="295" r:id="rId42"/>
    <p:sldId id="300" r:id="rId43"/>
    <p:sldId id="298" r:id="rId44"/>
    <p:sldId id="296" r:id="rId45"/>
    <p:sldId id="306" r:id="rId46"/>
    <p:sldId id="305" r:id="rId47"/>
    <p:sldId id="304" r:id="rId48"/>
    <p:sldId id="303" r:id="rId49"/>
    <p:sldId id="302" r:id="rId50"/>
    <p:sldId id="301" r:id="rId51"/>
    <p:sldId id="297"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6" r:id="rId67"/>
    <p:sldId id="325" r:id="rId68"/>
    <p:sldId id="324" r:id="rId69"/>
    <p:sldId id="323" r:id="rId70"/>
    <p:sldId id="322" r:id="rId71"/>
    <p:sldId id="327" r:id="rId72"/>
    <p:sldId id="328" r:id="rId73"/>
    <p:sldId id="331" r:id="rId74"/>
    <p:sldId id="330" r:id="rId75"/>
    <p:sldId id="329" r:id="rId76"/>
    <p:sldId id="336" r:id="rId77"/>
    <p:sldId id="335" r:id="rId78"/>
    <p:sldId id="334" r:id="rId79"/>
    <p:sldId id="333" r:id="rId80"/>
    <p:sldId id="332" r:id="rId81"/>
    <p:sldId id="321" r:id="rId82"/>
    <p:sldId id="353" r:id="rId83"/>
    <p:sldId id="355" r:id="rId84"/>
    <p:sldId id="354" r:id="rId85"/>
    <p:sldId id="337" r:id="rId86"/>
    <p:sldId id="338" r:id="rId87"/>
    <p:sldId id="342" r:id="rId88"/>
    <p:sldId id="341" r:id="rId89"/>
    <p:sldId id="339" r:id="rId90"/>
    <p:sldId id="345" r:id="rId91"/>
    <p:sldId id="344" r:id="rId92"/>
    <p:sldId id="343" r:id="rId93"/>
    <p:sldId id="350" r:id="rId94"/>
    <p:sldId id="349" r:id="rId95"/>
    <p:sldId id="348" r:id="rId96"/>
    <p:sldId id="347" r:id="rId97"/>
    <p:sldId id="346" r:id="rId98"/>
    <p:sldId id="351" r:id="rId9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2FB1"/>
    <a:srgbClr val="006600"/>
    <a:srgbClr val="EBE60A"/>
    <a:srgbClr val="663300"/>
    <a:srgbClr val="800000"/>
    <a:srgbClr val="660066"/>
  </p:clrMru>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نمط متوسط 3 - تميي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799B23B-EC83-4686-B30A-512413B5E67A}" styleName="نمط فاتح 3 - تميي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نمط ذو سمات 1 - تميي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نمط متوسط 2 - تميي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نمط متوسط 2 - تميي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2DE63D5-997A-4646-A377-4702673A728D}" styleName="نمط فاتح 2 - تميي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328" autoAdjust="0"/>
    <p:restoredTop sz="94004" autoAdjust="0"/>
  </p:normalViewPr>
  <p:slideViewPr>
    <p:cSldViewPr>
      <p:cViewPr>
        <p:scale>
          <a:sx n="80" d="100"/>
          <a:sy n="80" d="100"/>
        </p:scale>
        <p:origin x="-306" y="8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97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dirty="0"/>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3DE690E-4F89-4408-BDA2-22AB90022118}" type="datetimeFigureOut">
              <a:rPr lang="ar-SA" smtClean="0"/>
              <a:pPr/>
              <a:t>27/11/32</a:t>
            </a:fld>
            <a:endParaRPr lang="ar-SA" dirty="0"/>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dirty="0"/>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A086A46-EA92-4F4B-AA1B-AC2A8B73A49F}" type="slidenum">
              <a:rPr lang="ar-SA" smtClean="0"/>
              <a:pPr/>
              <a:t>‹#›</a:t>
            </a:fld>
            <a:endParaRPr lang="ar-SA" dirty="0"/>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A086A46-EA92-4F4B-AA1B-AC2A8B73A49F}" type="slidenum">
              <a:rPr lang="ar-SA" smtClean="0"/>
              <a:pPr/>
              <a:t>6</a:t>
            </a:fld>
            <a:endParaRPr lang="ar-S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a:p>
        </p:txBody>
      </p:sp>
      <p:sp>
        <p:nvSpPr>
          <p:cNvPr id="4" name="عنصر نائب لرقم الشريحة 3"/>
          <p:cNvSpPr>
            <a:spLocks noGrp="1"/>
          </p:cNvSpPr>
          <p:nvPr>
            <p:ph type="sldNum" sz="quarter" idx="10"/>
          </p:nvPr>
        </p:nvSpPr>
        <p:spPr/>
        <p:txBody>
          <a:bodyPr/>
          <a:lstStyle/>
          <a:p>
            <a:fld id="{0A086A46-EA92-4F4B-AA1B-AC2A8B73A49F}" type="slidenum">
              <a:rPr lang="ar-SA" smtClean="0"/>
              <a:pPr/>
              <a:t>71</a:t>
            </a:fld>
            <a:endParaRPr lang="ar-S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dirty="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8B9167CF-CFA7-41BD-927D-D4CAD5472502}" type="datetimeFigureOut">
              <a:rPr lang="ar-SA" smtClean="0"/>
              <a:pPr/>
              <a:t>27/11/32</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E49109E4-5202-423D-8360-416C2F3F05A9}" type="slidenum">
              <a:rPr lang="ar-SA" smtClean="0"/>
              <a:pPr/>
              <a:t>‹#›</a:t>
            </a:fld>
            <a:endParaRPr lang="ar-S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B9167CF-CFA7-41BD-927D-D4CAD5472502}" type="datetimeFigureOut">
              <a:rPr lang="ar-SA" smtClean="0"/>
              <a:pPr/>
              <a:t>27/11/32</a:t>
            </a:fld>
            <a:endParaRPr lang="ar-SA" dirty="0"/>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dirty="0"/>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49109E4-5202-423D-8360-416C2F3F05A9}" type="slidenum">
              <a:rPr lang="ar-SA" smtClean="0"/>
              <a:pPr/>
              <a:t>‹#›</a:t>
            </a:fld>
            <a:endParaRPr lang="ar-S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audio" Target="file:///C:\Users\&#1583;&#1606;&#1610;&#1575;&#1575;&#1604;&#1603;&#1605;&#1576;&#1610;&#1608;&#1578;&#1585;\Videos\RealPlayer%20Downloads\Surat%20Al%20-%20'Alaq%20&#1587;&#1608;&#1585;&#1577;%20&#1575;&#1604;&#1593;&#1604;&#1602;%20&#1576;&#1589;&#1608;&#1578;%20&#1575;&#1604;&#1588;&#1610;&#1582;%20&#1605;&#1588;&#1575;&#1585;&#1609;%20&#1575;&#1604;&#1593;&#1601;&#1575;&#1587;&#1609;%2000_00_00-00_00_36.wav" TargetMode="Externa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مجلد جديد ‫‬\فواصل3.jpg"/>
          <p:cNvPicPr>
            <a:picLocks noChangeAspect="1" noChangeArrowheads="1"/>
          </p:cNvPicPr>
          <p:nvPr/>
        </p:nvPicPr>
        <p:blipFill>
          <a:blip r:embed="rId2" cstate="print"/>
          <a:srcRect/>
          <a:stretch>
            <a:fillRect/>
          </a:stretch>
        </p:blipFill>
        <p:spPr bwMode="auto">
          <a:xfrm>
            <a:off x="0" y="142852"/>
            <a:ext cx="9144000" cy="6500858"/>
          </a:xfrm>
          <a:prstGeom prst="rect">
            <a:avLst/>
          </a:prstGeom>
          <a:noFill/>
        </p:spPr>
      </p:pic>
      <p:sp>
        <p:nvSpPr>
          <p:cNvPr id="3" name="عنوان 2"/>
          <p:cNvSpPr>
            <a:spLocks noGrp="1"/>
          </p:cNvSpPr>
          <p:nvPr>
            <p:ph type="title"/>
          </p:nvPr>
        </p:nvSpPr>
        <p:spPr>
          <a:xfrm>
            <a:off x="-214346" y="3000380"/>
            <a:ext cx="8229600" cy="1143000"/>
          </a:xfrm>
        </p:spPr>
        <p:txBody>
          <a:bodyPr>
            <a:noAutofit/>
          </a:bodyPr>
          <a:lstStyle/>
          <a:p>
            <a:r>
              <a:rPr lang="ar-SA" sz="19900" dirty="0" smtClean="0">
                <a:effectLst>
                  <a:glow rad="139700">
                    <a:schemeClr val="accent6">
                      <a:satMod val="175000"/>
                      <a:alpha val="40000"/>
                    </a:schemeClr>
                  </a:glow>
                </a:effectLst>
                <a:cs typeface="DecoType Naskh Extensions" pitchFamily="2" charset="-78"/>
              </a:rPr>
              <a:t>الأعلام</a:t>
            </a:r>
            <a:endParaRPr lang="ar-SA" sz="19900" dirty="0">
              <a:effectLst>
                <a:glow rad="139700">
                  <a:schemeClr val="accent6">
                    <a:satMod val="175000"/>
                    <a:alpha val="40000"/>
                  </a:schemeClr>
                </a:glow>
              </a:effectLst>
              <a:cs typeface="DecoType Naskh Extension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286644" y="200024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أولاً</a:t>
            </a:r>
            <a:endParaRPr lang="ar-SA" b="1" dirty="0"/>
          </a:p>
        </p:txBody>
      </p:sp>
      <p:sp>
        <p:nvSpPr>
          <p:cNvPr id="4" name="مربع نص 3"/>
          <p:cNvSpPr txBox="1"/>
          <p:nvPr/>
        </p:nvSpPr>
        <p:spPr>
          <a:xfrm>
            <a:off x="460516" y="928670"/>
            <a:ext cx="8143932" cy="1077218"/>
          </a:xfrm>
          <a:prstGeom prst="rect">
            <a:avLst/>
          </a:prstGeom>
          <a:noFill/>
        </p:spPr>
        <p:txBody>
          <a:bodyPr wrap="square" rtlCol="1">
            <a:spAutoFit/>
          </a:bodyPr>
          <a:lstStyle/>
          <a:p>
            <a:pPr indent="-514350" algn="ctr"/>
            <a:r>
              <a:rPr lang="ar-SA" sz="3200" b="1" u="sng" dirty="0" smtClean="0">
                <a:solidFill>
                  <a:srgbClr val="800000"/>
                </a:solidFill>
              </a:rPr>
              <a:t>أقرأ النص،مدة خمس دقائق،مع مراعاة مهارات آداب القراءة الصامتة؛لتنفيذ النشاطات التالية:</a:t>
            </a:r>
            <a:endParaRPr lang="ar-SA" sz="3200" b="1" u="sng" dirty="0">
              <a:solidFill>
                <a:srgbClr val="800000"/>
              </a:solidFill>
            </a:endParaRPr>
          </a:p>
        </p:txBody>
      </p:sp>
      <p:sp>
        <p:nvSpPr>
          <p:cNvPr id="5" name="دمعة 4"/>
          <p:cNvSpPr/>
          <p:nvPr/>
        </p:nvSpPr>
        <p:spPr>
          <a:xfrm rot="400199">
            <a:off x="367533" y="208329"/>
            <a:ext cx="3548047" cy="755608"/>
          </a:xfrm>
          <a:prstGeom prst="teardrop">
            <a:avLst>
              <a:gd name="adj" fmla="val 144911"/>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200" b="1" dirty="0" smtClean="0">
                <a:solidFill>
                  <a:schemeClr val="tx1">
                    <a:lumMod val="85000"/>
                    <a:lumOff val="15000"/>
                  </a:schemeClr>
                </a:solidFill>
                <a:effectLst>
                  <a:glow rad="101600">
                    <a:schemeClr val="accent6">
                      <a:satMod val="175000"/>
                      <a:alpha val="40000"/>
                    </a:schemeClr>
                  </a:glow>
                </a:effectLst>
              </a:rPr>
              <a:t>التنمية القرائية </a:t>
            </a:r>
            <a:endParaRPr lang="ar-SA" sz="3200" b="1" dirty="0">
              <a:solidFill>
                <a:schemeClr val="tx1">
                  <a:lumMod val="85000"/>
                  <a:lumOff val="15000"/>
                </a:schemeClr>
              </a:solidFill>
              <a:effectLst>
                <a:glow rad="101600">
                  <a:schemeClr val="accent6">
                    <a:satMod val="175000"/>
                    <a:alpha val="40000"/>
                  </a:schemeClr>
                </a:glow>
              </a:effectLst>
            </a:endParaRPr>
          </a:p>
        </p:txBody>
      </p:sp>
      <p:sp>
        <p:nvSpPr>
          <p:cNvPr id="6" name="مربع نص 5"/>
          <p:cNvSpPr txBox="1"/>
          <p:nvPr/>
        </p:nvSpPr>
        <p:spPr>
          <a:xfrm>
            <a:off x="6643702" y="2571744"/>
            <a:ext cx="1928826" cy="2308324"/>
          </a:xfrm>
          <a:prstGeom prst="rect">
            <a:avLst/>
          </a:prstGeom>
          <a:noFill/>
        </p:spPr>
        <p:txBody>
          <a:bodyPr wrap="square" rtlCol="1">
            <a:spAutoFit/>
          </a:bodyPr>
          <a:lstStyle/>
          <a:p>
            <a:pPr marL="514350" indent="-514350" algn="ctr">
              <a:buAutoNum type="arabicParenR"/>
            </a:pPr>
            <a:r>
              <a:rPr lang="ar-SA" sz="2400" b="1" dirty="0" smtClean="0">
                <a:solidFill>
                  <a:schemeClr val="accent6">
                    <a:lumMod val="50000"/>
                  </a:schemeClr>
                </a:solidFill>
              </a:rPr>
              <a:t>أصل الكلمات في العمود(أ) </a:t>
            </a:r>
          </a:p>
          <a:p>
            <a:pPr marL="514350" indent="-514350" algn="ctr"/>
            <a:r>
              <a:rPr lang="ar-SA" sz="2400" b="1" dirty="0" smtClean="0">
                <a:solidFill>
                  <a:schemeClr val="accent6">
                    <a:lumMod val="50000"/>
                  </a:schemeClr>
                </a:solidFill>
              </a:rPr>
              <a:t>     بما يناسبها في العمود(ب):</a:t>
            </a:r>
            <a:endParaRPr lang="ar-SA" sz="2400" b="1" dirty="0">
              <a:solidFill>
                <a:schemeClr val="accent6">
                  <a:lumMod val="50000"/>
                </a:schemeClr>
              </a:solidFill>
            </a:endParaRPr>
          </a:p>
        </p:txBody>
      </p:sp>
      <p:sp>
        <p:nvSpPr>
          <p:cNvPr id="7" name="مستطيل ذو زوايا قطرية مخدوشة 6"/>
          <p:cNvSpPr/>
          <p:nvPr/>
        </p:nvSpPr>
        <p:spPr>
          <a:xfrm>
            <a:off x="4786314" y="2285992"/>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200" b="1" dirty="0" smtClean="0">
                <a:solidFill>
                  <a:schemeClr val="accent2">
                    <a:lumMod val="50000"/>
                  </a:schemeClr>
                </a:solidFill>
              </a:rPr>
              <a:t>أ</a:t>
            </a:r>
            <a:endParaRPr lang="ar-SA" sz="3200" b="1" dirty="0">
              <a:solidFill>
                <a:schemeClr val="accent2">
                  <a:lumMod val="50000"/>
                </a:schemeClr>
              </a:solidFill>
            </a:endParaRPr>
          </a:p>
        </p:txBody>
      </p:sp>
      <p:sp>
        <p:nvSpPr>
          <p:cNvPr id="8" name="مستطيل ذو زوايا قطرية مخدوشة 7"/>
          <p:cNvSpPr/>
          <p:nvPr/>
        </p:nvSpPr>
        <p:spPr>
          <a:xfrm>
            <a:off x="4543420" y="2786058"/>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الوثنية</a:t>
            </a:r>
            <a:endParaRPr lang="ar-SA" b="1" dirty="0">
              <a:solidFill>
                <a:schemeClr val="tx1"/>
              </a:solidFill>
            </a:endParaRPr>
          </a:p>
        </p:txBody>
      </p:sp>
      <p:sp>
        <p:nvSpPr>
          <p:cNvPr id="9" name="مستطيل ذو زوايا قطرية مخدوشة 8"/>
          <p:cNvSpPr/>
          <p:nvPr/>
        </p:nvSpPr>
        <p:spPr>
          <a:xfrm>
            <a:off x="4786314" y="3286124"/>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الوغى</a:t>
            </a:r>
            <a:endParaRPr lang="ar-SA" b="1" dirty="0">
              <a:solidFill>
                <a:schemeClr val="tx1"/>
              </a:solidFill>
            </a:endParaRPr>
          </a:p>
        </p:txBody>
      </p:sp>
      <p:sp>
        <p:nvSpPr>
          <p:cNvPr id="10" name="مستطيل ذو زوايا قطرية مخدوشة 9"/>
          <p:cNvSpPr/>
          <p:nvPr/>
        </p:nvSpPr>
        <p:spPr>
          <a:xfrm>
            <a:off x="4543420" y="3786190"/>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أف</a:t>
            </a:r>
            <a:endParaRPr lang="ar-SA" b="1" dirty="0">
              <a:solidFill>
                <a:schemeClr val="tx1"/>
              </a:solidFill>
            </a:endParaRPr>
          </a:p>
        </p:txBody>
      </p:sp>
      <p:sp>
        <p:nvSpPr>
          <p:cNvPr id="11" name="مستطيل ذو زوايا قطرية مخدوشة 10"/>
          <p:cNvSpPr/>
          <p:nvPr/>
        </p:nvSpPr>
        <p:spPr>
          <a:xfrm>
            <a:off x="4786314" y="4286256"/>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الرباعية</a:t>
            </a:r>
            <a:endParaRPr lang="ar-SA" sz="2400" b="1" dirty="0">
              <a:solidFill>
                <a:schemeClr val="tx1"/>
              </a:solidFill>
            </a:endParaRPr>
          </a:p>
        </p:txBody>
      </p:sp>
      <p:sp>
        <p:nvSpPr>
          <p:cNvPr id="12" name="مستطيل ذو زوايا قطرية مخدوشة 11"/>
          <p:cNvSpPr/>
          <p:nvPr/>
        </p:nvSpPr>
        <p:spPr>
          <a:xfrm>
            <a:off x="4543420" y="4786322"/>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حُمّرة</a:t>
            </a:r>
            <a:endParaRPr lang="ar-SA" b="1" dirty="0">
              <a:solidFill>
                <a:schemeClr val="tx1"/>
              </a:solidFill>
            </a:endParaRPr>
          </a:p>
        </p:txBody>
      </p:sp>
      <p:sp>
        <p:nvSpPr>
          <p:cNvPr id="13" name="مستطيل ذو زوايا قطرية مخدوشة 12"/>
          <p:cNvSpPr/>
          <p:nvPr/>
        </p:nvSpPr>
        <p:spPr>
          <a:xfrm>
            <a:off x="4786314" y="5286388"/>
            <a:ext cx="1571636"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تُفرّش</a:t>
            </a:r>
            <a:endParaRPr lang="ar-SA" b="1" dirty="0">
              <a:solidFill>
                <a:schemeClr val="tx1"/>
              </a:solidFill>
            </a:endParaRPr>
          </a:p>
        </p:txBody>
      </p:sp>
      <p:sp>
        <p:nvSpPr>
          <p:cNvPr id="22" name="مستطيل ذو زوايا قطرية مخدوشة 21"/>
          <p:cNvSpPr/>
          <p:nvPr/>
        </p:nvSpPr>
        <p:spPr>
          <a:xfrm>
            <a:off x="1181076" y="2214554"/>
            <a:ext cx="2352692"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200" b="1" dirty="0" smtClean="0">
                <a:solidFill>
                  <a:schemeClr val="accent2">
                    <a:lumMod val="50000"/>
                  </a:schemeClr>
                </a:solidFill>
              </a:rPr>
              <a:t>ب</a:t>
            </a:r>
            <a:endParaRPr lang="ar-SA" sz="3200" b="1" dirty="0">
              <a:solidFill>
                <a:schemeClr val="accent2">
                  <a:lumMod val="50000"/>
                </a:schemeClr>
              </a:solidFill>
            </a:endParaRPr>
          </a:p>
        </p:txBody>
      </p:sp>
      <p:sp>
        <p:nvSpPr>
          <p:cNvPr id="23" name="مستطيل ذو زوايا قطرية مخدوشة 22"/>
          <p:cNvSpPr/>
          <p:nvPr/>
        </p:nvSpPr>
        <p:spPr>
          <a:xfrm>
            <a:off x="857224" y="2714620"/>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طائر من العصافير</a:t>
            </a:r>
            <a:endParaRPr lang="ar-SA" sz="2000" b="1" dirty="0">
              <a:solidFill>
                <a:schemeClr val="tx1"/>
              </a:solidFill>
            </a:endParaRPr>
          </a:p>
        </p:txBody>
      </p:sp>
      <p:sp>
        <p:nvSpPr>
          <p:cNvPr id="24" name="مستطيل ذو زوايا قطرية مخدوشة 23"/>
          <p:cNvSpPr/>
          <p:nvPr/>
        </p:nvSpPr>
        <p:spPr>
          <a:xfrm>
            <a:off x="1142976" y="3214686"/>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عبادة الأصنام</a:t>
            </a:r>
            <a:endParaRPr lang="ar-SA" sz="2000" b="1" dirty="0">
              <a:solidFill>
                <a:schemeClr val="tx1"/>
              </a:solidFill>
            </a:endParaRPr>
          </a:p>
        </p:txBody>
      </p:sp>
      <p:sp>
        <p:nvSpPr>
          <p:cNvPr id="25" name="مستطيل ذو زوايا قطرية مخدوشة 24"/>
          <p:cNvSpPr/>
          <p:nvPr/>
        </p:nvSpPr>
        <p:spPr>
          <a:xfrm>
            <a:off x="857224" y="3714752"/>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ترفرف بجناحيها وتبسطهما</a:t>
            </a:r>
            <a:endParaRPr lang="ar-SA" sz="2000" b="1" dirty="0">
              <a:solidFill>
                <a:schemeClr val="tx1"/>
              </a:solidFill>
            </a:endParaRPr>
          </a:p>
        </p:txBody>
      </p:sp>
      <p:sp>
        <p:nvSpPr>
          <p:cNvPr id="26" name="مستطيل ذو زوايا قطرية مخدوشة 25"/>
          <p:cNvSpPr/>
          <p:nvPr/>
        </p:nvSpPr>
        <p:spPr>
          <a:xfrm>
            <a:off x="1142976" y="4214818"/>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الحرب</a:t>
            </a:r>
            <a:endParaRPr lang="ar-SA" b="1" dirty="0">
              <a:solidFill>
                <a:schemeClr val="tx1"/>
              </a:solidFill>
            </a:endParaRPr>
          </a:p>
        </p:txBody>
      </p:sp>
      <p:sp>
        <p:nvSpPr>
          <p:cNvPr id="27" name="مستطيل ذو زوايا قطرية مخدوشة 26"/>
          <p:cNvSpPr/>
          <p:nvPr/>
        </p:nvSpPr>
        <p:spPr>
          <a:xfrm>
            <a:off x="857224" y="4714884"/>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السنّ التي بين الثنية والناب</a:t>
            </a:r>
            <a:endParaRPr lang="ar-SA" sz="2000" b="1" dirty="0">
              <a:solidFill>
                <a:schemeClr val="tx1"/>
              </a:solidFill>
            </a:endParaRPr>
          </a:p>
        </p:txBody>
      </p:sp>
      <p:sp>
        <p:nvSpPr>
          <p:cNvPr id="28" name="مستطيل ذو زوايا قطرية مخدوشة 27"/>
          <p:cNvSpPr/>
          <p:nvPr/>
        </p:nvSpPr>
        <p:spPr>
          <a:xfrm>
            <a:off x="1142976" y="5214950"/>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الحرارة الشديدة</a:t>
            </a:r>
            <a:endParaRPr lang="ar-SA" sz="2000" b="1" dirty="0">
              <a:solidFill>
                <a:schemeClr val="tx1"/>
              </a:solidFill>
            </a:endParaRPr>
          </a:p>
        </p:txBody>
      </p:sp>
      <p:sp>
        <p:nvSpPr>
          <p:cNvPr id="29" name="مستطيل ذو زوايا قطرية مخدوشة 28"/>
          <p:cNvSpPr/>
          <p:nvPr/>
        </p:nvSpPr>
        <p:spPr>
          <a:xfrm>
            <a:off x="785786" y="5715016"/>
            <a:ext cx="2714644" cy="500066"/>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000" b="1" dirty="0" smtClean="0">
                <a:solidFill>
                  <a:schemeClr val="tx1"/>
                </a:solidFill>
              </a:rPr>
              <a:t>أتضجر</a:t>
            </a:r>
            <a:endParaRPr lang="ar-SA" b="1" dirty="0">
              <a:solidFill>
                <a:schemeClr val="tx1"/>
              </a:solidFill>
            </a:endParaRPr>
          </a:p>
        </p:txBody>
      </p:sp>
      <p:cxnSp>
        <p:nvCxnSpPr>
          <p:cNvPr id="30" name="رابط كسهم مستقيم 29"/>
          <p:cNvCxnSpPr/>
          <p:nvPr/>
        </p:nvCxnSpPr>
        <p:spPr>
          <a:xfrm rot="10800000" flipV="1">
            <a:off x="3635896" y="2996952"/>
            <a:ext cx="1296144" cy="504056"/>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33" name="رابط كسهم مستقيم 32"/>
          <p:cNvCxnSpPr/>
          <p:nvPr/>
        </p:nvCxnSpPr>
        <p:spPr>
          <a:xfrm rot="10800000" flipV="1">
            <a:off x="3203848" y="3573016"/>
            <a:ext cx="1872208" cy="936104"/>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36" name="رابط كسهم مستقيم 35"/>
          <p:cNvCxnSpPr/>
          <p:nvPr/>
        </p:nvCxnSpPr>
        <p:spPr>
          <a:xfrm rot="5400000">
            <a:off x="3059832" y="4221088"/>
            <a:ext cx="1944216" cy="1656184"/>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38" name="رابط كسهم مستقيم 37"/>
          <p:cNvCxnSpPr/>
          <p:nvPr/>
        </p:nvCxnSpPr>
        <p:spPr>
          <a:xfrm rot="10800000" flipV="1">
            <a:off x="3347864" y="4581128"/>
            <a:ext cx="1800200" cy="432048"/>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40" name="رابط كسهم مستقيم 39"/>
          <p:cNvCxnSpPr/>
          <p:nvPr/>
        </p:nvCxnSpPr>
        <p:spPr>
          <a:xfrm rot="16200000" flipV="1">
            <a:off x="3131840" y="3068960"/>
            <a:ext cx="2016224" cy="1872208"/>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42" name="رابط كسهم مستقيم 41"/>
          <p:cNvCxnSpPr/>
          <p:nvPr/>
        </p:nvCxnSpPr>
        <p:spPr>
          <a:xfrm rot="10800000">
            <a:off x="3491880" y="4005064"/>
            <a:ext cx="1728192" cy="1512168"/>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ssolve">
                                      <p:cBhvr>
                                        <p:cTn id="16" dur="2000"/>
                                        <p:tgtEl>
                                          <p:spTgt spid="3"/>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2700" decel="100000" fill="hold"/>
                                        <p:tgtEl>
                                          <p:spTgt spid="6"/>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par>
                                <p:cTn id="23" presetID="6"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circle(in)">
                                      <p:cBhvr>
                                        <p:cTn id="28" dur="2000"/>
                                        <p:tgtEl>
                                          <p:spTgt spid="22"/>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circle(in)">
                                      <p:cBhvr>
                                        <p:cTn id="34" dur="2000"/>
                                        <p:tgtEl>
                                          <p:spTgt spid="23"/>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circle(in)">
                                      <p:cBhvr>
                                        <p:cTn id="40" dur="2000"/>
                                        <p:tgtEl>
                                          <p:spTgt spid="24"/>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circle(in)">
                                      <p:cBhvr>
                                        <p:cTn id="43" dur="2000"/>
                                        <p:tgtEl>
                                          <p:spTgt spid="25"/>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circle(in)">
                                      <p:cBhvr>
                                        <p:cTn id="49" dur="2000"/>
                                        <p:tgtEl>
                                          <p:spTgt spid="11"/>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circle(in)">
                                      <p:cBhvr>
                                        <p:cTn id="52" dur="2000"/>
                                        <p:tgtEl>
                                          <p:spTgt spid="26"/>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circle(in)">
                                      <p:cBhvr>
                                        <p:cTn id="55" dur="2000"/>
                                        <p:tgtEl>
                                          <p:spTgt spid="27"/>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circle(in)">
                                      <p:cBhvr>
                                        <p:cTn id="58" dur="2000"/>
                                        <p:tgtEl>
                                          <p:spTgt spid="1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circle(in)">
                                      <p:cBhvr>
                                        <p:cTn id="61" dur="2000"/>
                                        <p:tgtEl>
                                          <p:spTgt spid="13"/>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circle(in)">
                                      <p:cBhvr>
                                        <p:cTn id="64" dur="2000"/>
                                        <p:tgtEl>
                                          <p:spTgt spid="28"/>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circle(in)">
                                      <p:cBhvr>
                                        <p:cTn id="67" dur="20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54" presetClass="entr" presetSubtype="0" accel="100000" fill="hold" nodeType="click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p:cTn id="72" dur="500" fill="hold"/>
                                        <p:tgtEl>
                                          <p:spTgt spid="30"/>
                                        </p:tgtEl>
                                        <p:attrNameLst>
                                          <p:attrName>ppt_w</p:attrName>
                                        </p:attrNameLst>
                                      </p:cBhvr>
                                      <p:tavLst>
                                        <p:tav tm="0">
                                          <p:val>
                                            <p:strVal val="#ppt_w*0.05"/>
                                          </p:val>
                                        </p:tav>
                                        <p:tav tm="100000">
                                          <p:val>
                                            <p:strVal val="#ppt_w"/>
                                          </p:val>
                                        </p:tav>
                                      </p:tavLst>
                                    </p:anim>
                                    <p:anim calcmode="lin" valueType="num">
                                      <p:cBhvr>
                                        <p:cTn id="73" dur="500" fill="hold"/>
                                        <p:tgtEl>
                                          <p:spTgt spid="30"/>
                                        </p:tgtEl>
                                        <p:attrNameLst>
                                          <p:attrName>ppt_h</p:attrName>
                                        </p:attrNameLst>
                                      </p:cBhvr>
                                      <p:tavLst>
                                        <p:tav tm="0">
                                          <p:val>
                                            <p:strVal val="#ppt_h"/>
                                          </p:val>
                                        </p:tav>
                                        <p:tav tm="100000">
                                          <p:val>
                                            <p:strVal val="#ppt_h"/>
                                          </p:val>
                                        </p:tav>
                                      </p:tavLst>
                                    </p:anim>
                                    <p:anim calcmode="lin" valueType="num">
                                      <p:cBhvr>
                                        <p:cTn id="74" dur="500" fill="hold"/>
                                        <p:tgtEl>
                                          <p:spTgt spid="30"/>
                                        </p:tgtEl>
                                        <p:attrNameLst>
                                          <p:attrName>ppt_x</p:attrName>
                                        </p:attrNameLst>
                                      </p:cBhvr>
                                      <p:tavLst>
                                        <p:tav tm="0">
                                          <p:val>
                                            <p:strVal val="#ppt_x-.2"/>
                                          </p:val>
                                        </p:tav>
                                        <p:tav tm="100000">
                                          <p:val>
                                            <p:strVal val="#ppt_x"/>
                                          </p:val>
                                        </p:tav>
                                      </p:tavLst>
                                    </p:anim>
                                    <p:anim calcmode="lin" valueType="num">
                                      <p:cBhvr>
                                        <p:cTn id="75" dur="500" fill="hold"/>
                                        <p:tgtEl>
                                          <p:spTgt spid="30"/>
                                        </p:tgtEl>
                                        <p:attrNameLst>
                                          <p:attrName>ppt_y</p:attrName>
                                        </p:attrNameLst>
                                      </p:cBhvr>
                                      <p:tavLst>
                                        <p:tav tm="0">
                                          <p:val>
                                            <p:strVal val="#ppt_y"/>
                                          </p:val>
                                        </p:tav>
                                        <p:tav tm="100000">
                                          <p:val>
                                            <p:strVal val="#ppt_y"/>
                                          </p:val>
                                        </p:tav>
                                      </p:tavLst>
                                    </p:anim>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54" presetClass="entr" presetSubtype="0" accel="100000" fill="hold"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strVal val="#ppt_w*0.05"/>
                                          </p:val>
                                        </p:tav>
                                        <p:tav tm="100000">
                                          <p:val>
                                            <p:strVal val="#ppt_w"/>
                                          </p:val>
                                        </p:tav>
                                      </p:tavLst>
                                    </p:anim>
                                    <p:anim calcmode="lin" valueType="num">
                                      <p:cBhvr>
                                        <p:cTn id="82" dur="500" fill="hold"/>
                                        <p:tgtEl>
                                          <p:spTgt spid="33"/>
                                        </p:tgtEl>
                                        <p:attrNameLst>
                                          <p:attrName>ppt_h</p:attrName>
                                        </p:attrNameLst>
                                      </p:cBhvr>
                                      <p:tavLst>
                                        <p:tav tm="0">
                                          <p:val>
                                            <p:strVal val="#ppt_h"/>
                                          </p:val>
                                        </p:tav>
                                        <p:tav tm="100000">
                                          <p:val>
                                            <p:strVal val="#ppt_h"/>
                                          </p:val>
                                        </p:tav>
                                      </p:tavLst>
                                    </p:anim>
                                    <p:anim calcmode="lin" valueType="num">
                                      <p:cBhvr>
                                        <p:cTn id="83" dur="500" fill="hold"/>
                                        <p:tgtEl>
                                          <p:spTgt spid="33"/>
                                        </p:tgtEl>
                                        <p:attrNameLst>
                                          <p:attrName>ppt_x</p:attrName>
                                        </p:attrNameLst>
                                      </p:cBhvr>
                                      <p:tavLst>
                                        <p:tav tm="0">
                                          <p:val>
                                            <p:strVal val="#ppt_x-.2"/>
                                          </p:val>
                                        </p:tav>
                                        <p:tav tm="100000">
                                          <p:val>
                                            <p:strVal val="#ppt_x"/>
                                          </p:val>
                                        </p:tav>
                                      </p:tavLst>
                                    </p:anim>
                                    <p:anim calcmode="lin" valueType="num">
                                      <p:cBhvr>
                                        <p:cTn id="84" dur="500" fill="hold"/>
                                        <p:tgtEl>
                                          <p:spTgt spid="33"/>
                                        </p:tgtEl>
                                        <p:attrNameLst>
                                          <p:attrName>ppt_y</p:attrName>
                                        </p:attrNameLst>
                                      </p:cBhvr>
                                      <p:tavLst>
                                        <p:tav tm="0">
                                          <p:val>
                                            <p:strVal val="#ppt_y"/>
                                          </p:val>
                                        </p:tav>
                                        <p:tav tm="100000">
                                          <p:val>
                                            <p:strVal val="#ppt_y"/>
                                          </p:val>
                                        </p:tav>
                                      </p:tavLst>
                                    </p:anim>
                                    <p:animEffect transition="in" filter="fade">
                                      <p:cBhvr>
                                        <p:cTn id="85" dur="500"/>
                                        <p:tgtEl>
                                          <p:spTgt spid="33"/>
                                        </p:tgtEl>
                                      </p:cBhvr>
                                    </p:animEffect>
                                  </p:childTnLst>
                                </p:cTn>
                              </p:par>
                            </p:childTnLst>
                          </p:cTn>
                        </p:par>
                      </p:childTnLst>
                    </p:cTn>
                  </p:par>
                  <p:par>
                    <p:cTn id="86" fill="hold">
                      <p:stCondLst>
                        <p:cond delay="indefinite"/>
                      </p:stCondLst>
                      <p:childTnLst>
                        <p:par>
                          <p:cTn id="87" fill="hold">
                            <p:stCondLst>
                              <p:cond delay="0"/>
                            </p:stCondLst>
                            <p:childTnLst>
                              <p:par>
                                <p:cTn id="88" presetID="54" presetClass="entr" presetSubtype="0" accel="100000" fill="hold" nodeType="clickEffect">
                                  <p:stCondLst>
                                    <p:cond delay="0"/>
                                  </p:stCondLst>
                                  <p:childTnLst>
                                    <p:set>
                                      <p:cBhvr>
                                        <p:cTn id="89" dur="1" fill="hold">
                                          <p:stCondLst>
                                            <p:cond delay="0"/>
                                          </p:stCondLst>
                                        </p:cTn>
                                        <p:tgtEl>
                                          <p:spTgt spid="36"/>
                                        </p:tgtEl>
                                        <p:attrNameLst>
                                          <p:attrName>style.visibility</p:attrName>
                                        </p:attrNameLst>
                                      </p:cBhvr>
                                      <p:to>
                                        <p:strVal val="visible"/>
                                      </p:to>
                                    </p:set>
                                    <p:anim calcmode="lin" valueType="num">
                                      <p:cBhvr>
                                        <p:cTn id="90" dur="500" fill="hold"/>
                                        <p:tgtEl>
                                          <p:spTgt spid="36"/>
                                        </p:tgtEl>
                                        <p:attrNameLst>
                                          <p:attrName>ppt_w</p:attrName>
                                        </p:attrNameLst>
                                      </p:cBhvr>
                                      <p:tavLst>
                                        <p:tav tm="0">
                                          <p:val>
                                            <p:strVal val="#ppt_w*0.05"/>
                                          </p:val>
                                        </p:tav>
                                        <p:tav tm="100000">
                                          <p:val>
                                            <p:strVal val="#ppt_w"/>
                                          </p:val>
                                        </p:tav>
                                      </p:tavLst>
                                    </p:anim>
                                    <p:anim calcmode="lin" valueType="num">
                                      <p:cBhvr>
                                        <p:cTn id="91" dur="500" fill="hold"/>
                                        <p:tgtEl>
                                          <p:spTgt spid="36"/>
                                        </p:tgtEl>
                                        <p:attrNameLst>
                                          <p:attrName>ppt_h</p:attrName>
                                        </p:attrNameLst>
                                      </p:cBhvr>
                                      <p:tavLst>
                                        <p:tav tm="0">
                                          <p:val>
                                            <p:strVal val="#ppt_h"/>
                                          </p:val>
                                        </p:tav>
                                        <p:tav tm="100000">
                                          <p:val>
                                            <p:strVal val="#ppt_h"/>
                                          </p:val>
                                        </p:tav>
                                      </p:tavLst>
                                    </p:anim>
                                    <p:anim calcmode="lin" valueType="num">
                                      <p:cBhvr>
                                        <p:cTn id="92" dur="500" fill="hold"/>
                                        <p:tgtEl>
                                          <p:spTgt spid="36"/>
                                        </p:tgtEl>
                                        <p:attrNameLst>
                                          <p:attrName>ppt_x</p:attrName>
                                        </p:attrNameLst>
                                      </p:cBhvr>
                                      <p:tavLst>
                                        <p:tav tm="0">
                                          <p:val>
                                            <p:strVal val="#ppt_x-.2"/>
                                          </p:val>
                                        </p:tav>
                                        <p:tav tm="100000">
                                          <p:val>
                                            <p:strVal val="#ppt_x"/>
                                          </p:val>
                                        </p:tav>
                                      </p:tavLst>
                                    </p:anim>
                                    <p:anim calcmode="lin" valueType="num">
                                      <p:cBhvr>
                                        <p:cTn id="93" dur="500" fill="hold"/>
                                        <p:tgtEl>
                                          <p:spTgt spid="36"/>
                                        </p:tgtEl>
                                        <p:attrNameLst>
                                          <p:attrName>ppt_y</p:attrName>
                                        </p:attrNameLst>
                                      </p:cBhvr>
                                      <p:tavLst>
                                        <p:tav tm="0">
                                          <p:val>
                                            <p:strVal val="#ppt_y"/>
                                          </p:val>
                                        </p:tav>
                                        <p:tav tm="100000">
                                          <p:val>
                                            <p:strVal val="#ppt_y"/>
                                          </p:val>
                                        </p:tav>
                                      </p:tavLst>
                                    </p:anim>
                                    <p:animEffect transition="in" filter="fade">
                                      <p:cBhvr>
                                        <p:cTn id="94" dur="500"/>
                                        <p:tgtEl>
                                          <p:spTgt spid="36"/>
                                        </p:tgtEl>
                                      </p:cBhvr>
                                    </p:animEffect>
                                  </p:childTnLst>
                                </p:cTn>
                              </p:par>
                            </p:childTnLst>
                          </p:cTn>
                        </p:par>
                      </p:childTnLst>
                    </p:cTn>
                  </p:par>
                  <p:par>
                    <p:cTn id="95" fill="hold">
                      <p:stCondLst>
                        <p:cond delay="indefinite"/>
                      </p:stCondLst>
                      <p:childTnLst>
                        <p:par>
                          <p:cTn id="96" fill="hold">
                            <p:stCondLst>
                              <p:cond delay="0"/>
                            </p:stCondLst>
                            <p:childTnLst>
                              <p:par>
                                <p:cTn id="97" presetID="54" presetClass="entr" presetSubtype="0" accel="100000" fill="hold" nodeType="click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p:cTn id="99" dur="500" fill="hold"/>
                                        <p:tgtEl>
                                          <p:spTgt spid="38"/>
                                        </p:tgtEl>
                                        <p:attrNameLst>
                                          <p:attrName>ppt_w</p:attrName>
                                        </p:attrNameLst>
                                      </p:cBhvr>
                                      <p:tavLst>
                                        <p:tav tm="0">
                                          <p:val>
                                            <p:strVal val="#ppt_w*0.05"/>
                                          </p:val>
                                        </p:tav>
                                        <p:tav tm="100000">
                                          <p:val>
                                            <p:strVal val="#ppt_w"/>
                                          </p:val>
                                        </p:tav>
                                      </p:tavLst>
                                    </p:anim>
                                    <p:anim calcmode="lin" valueType="num">
                                      <p:cBhvr>
                                        <p:cTn id="100" dur="500" fill="hold"/>
                                        <p:tgtEl>
                                          <p:spTgt spid="38"/>
                                        </p:tgtEl>
                                        <p:attrNameLst>
                                          <p:attrName>ppt_h</p:attrName>
                                        </p:attrNameLst>
                                      </p:cBhvr>
                                      <p:tavLst>
                                        <p:tav tm="0">
                                          <p:val>
                                            <p:strVal val="#ppt_h"/>
                                          </p:val>
                                        </p:tav>
                                        <p:tav tm="100000">
                                          <p:val>
                                            <p:strVal val="#ppt_h"/>
                                          </p:val>
                                        </p:tav>
                                      </p:tavLst>
                                    </p:anim>
                                    <p:anim calcmode="lin" valueType="num">
                                      <p:cBhvr>
                                        <p:cTn id="101" dur="500" fill="hold"/>
                                        <p:tgtEl>
                                          <p:spTgt spid="38"/>
                                        </p:tgtEl>
                                        <p:attrNameLst>
                                          <p:attrName>ppt_x</p:attrName>
                                        </p:attrNameLst>
                                      </p:cBhvr>
                                      <p:tavLst>
                                        <p:tav tm="0">
                                          <p:val>
                                            <p:strVal val="#ppt_x-.2"/>
                                          </p:val>
                                        </p:tav>
                                        <p:tav tm="100000">
                                          <p:val>
                                            <p:strVal val="#ppt_x"/>
                                          </p:val>
                                        </p:tav>
                                      </p:tavLst>
                                    </p:anim>
                                    <p:anim calcmode="lin" valueType="num">
                                      <p:cBhvr>
                                        <p:cTn id="102" dur="500" fill="hold"/>
                                        <p:tgtEl>
                                          <p:spTgt spid="38"/>
                                        </p:tgtEl>
                                        <p:attrNameLst>
                                          <p:attrName>ppt_y</p:attrName>
                                        </p:attrNameLst>
                                      </p:cBhvr>
                                      <p:tavLst>
                                        <p:tav tm="0">
                                          <p:val>
                                            <p:strVal val="#ppt_y"/>
                                          </p:val>
                                        </p:tav>
                                        <p:tav tm="100000">
                                          <p:val>
                                            <p:strVal val="#ppt_y"/>
                                          </p:val>
                                        </p:tav>
                                      </p:tavLst>
                                    </p:anim>
                                    <p:animEffect transition="in" filter="fade">
                                      <p:cBhvr>
                                        <p:cTn id="103" dur="500"/>
                                        <p:tgtEl>
                                          <p:spTgt spid="38"/>
                                        </p:tgtEl>
                                      </p:cBhvr>
                                    </p:animEffect>
                                  </p:childTnLst>
                                </p:cTn>
                              </p:par>
                            </p:childTnLst>
                          </p:cTn>
                        </p:par>
                      </p:childTnLst>
                    </p:cTn>
                  </p:par>
                  <p:par>
                    <p:cTn id="104" fill="hold">
                      <p:stCondLst>
                        <p:cond delay="indefinite"/>
                      </p:stCondLst>
                      <p:childTnLst>
                        <p:par>
                          <p:cTn id="105" fill="hold">
                            <p:stCondLst>
                              <p:cond delay="0"/>
                            </p:stCondLst>
                            <p:childTnLst>
                              <p:par>
                                <p:cTn id="106" presetID="54" presetClass="entr" presetSubtype="0" accel="100000" fill="hold" nodeType="click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strVal val="#ppt_w*0.05"/>
                                          </p:val>
                                        </p:tav>
                                        <p:tav tm="100000">
                                          <p:val>
                                            <p:strVal val="#ppt_w"/>
                                          </p:val>
                                        </p:tav>
                                      </p:tavLst>
                                    </p:anim>
                                    <p:anim calcmode="lin" valueType="num">
                                      <p:cBhvr>
                                        <p:cTn id="109" dur="500" fill="hold"/>
                                        <p:tgtEl>
                                          <p:spTgt spid="40"/>
                                        </p:tgtEl>
                                        <p:attrNameLst>
                                          <p:attrName>ppt_h</p:attrName>
                                        </p:attrNameLst>
                                      </p:cBhvr>
                                      <p:tavLst>
                                        <p:tav tm="0">
                                          <p:val>
                                            <p:strVal val="#ppt_h"/>
                                          </p:val>
                                        </p:tav>
                                        <p:tav tm="100000">
                                          <p:val>
                                            <p:strVal val="#ppt_h"/>
                                          </p:val>
                                        </p:tav>
                                      </p:tavLst>
                                    </p:anim>
                                    <p:anim calcmode="lin" valueType="num">
                                      <p:cBhvr>
                                        <p:cTn id="110" dur="500" fill="hold"/>
                                        <p:tgtEl>
                                          <p:spTgt spid="40"/>
                                        </p:tgtEl>
                                        <p:attrNameLst>
                                          <p:attrName>ppt_x</p:attrName>
                                        </p:attrNameLst>
                                      </p:cBhvr>
                                      <p:tavLst>
                                        <p:tav tm="0">
                                          <p:val>
                                            <p:strVal val="#ppt_x-.2"/>
                                          </p:val>
                                        </p:tav>
                                        <p:tav tm="100000">
                                          <p:val>
                                            <p:strVal val="#ppt_x"/>
                                          </p:val>
                                        </p:tav>
                                      </p:tavLst>
                                    </p:anim>
                                    <p:anim calcmode="lin" valueType="num">
                                      <p:cBhvr>
                                        <p:cTn id="111" dur="500" fill="hold"/>
                                        <p:tgtEl>
                                          <p:spTgt spid="40"/>
                                        </p:tgtEl>
                                        <p:attrNameLst>
                                          <p:attrName>ppt_y</p:attrName>
                                        </p:attrNameLst>
                                      </p:cBhvr>
                                      <p:tavLst>
                                        <p:tav tm="0">
                                          <p:val>
                                            <p:strVal val="#ppt_y"/>
                                          </p:val>
                                        </p:tav>
                                        <p:tav tm="100000">
                                          <p:val>
                                            <p:strVal val="#ppt_y"/>
                                          </p:val>
                                        </p:tav>
                                      </p:tavLst>
                                    </p:anim>
                                    <p:animEffect transition="in" filter="fade">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54" presetClass="entr" presetSubtype="0" accel="100000" fill="hold" nodeType="click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ppt_w</p:attrName>
                                        </p:attrNameLst>
                                      </p:cBhvr>
                                      <p:tavLst>
                                        <p:tav tm="0">
                                          <p:val>
                                            <p:strVal val="#ppt_w*0.05"/>
                                          </p:val>
                                        </p:tav>
                                        <p:tav tm="100000">
                                          <p:val>
                                            <p:strVal val="#ppt_w"/>
                                          </p:val>
                                        </p:tav>
                                      </p:tavLst>
                                    </p:anim>
                                    <p:anim calcmode="lin" valueType="num">
                                      <p:cBhvr>
                                        <p:cTn id="118" dur="500" fill="hold"/>
                                        <p:tgtEl>
                                          <p:spTgt spid="42"/>
                                        </p:tgtEl>
                                        <p:attrNameLst>
                                          <p:attrName>ppt_h</p:attrName>
                                        </p:attrNameLst>
                                      </p:cBhvr>
                                      <p:tavLst>
                                        <p:tav tm="0">
                                          <p:val>
                                            <p:strVal val="#ppt_h"/>
                                          </p:val>
                                        </p:tav>
                                        <p:tav tm="100000">
                                          <p:val>
                                            <p:strVal val="#ppt_h"/>
                                          </p:val>
                                        </p:tav>
                                      </p:tavLst>
                                    </p:anim>
                                    <p:anim calcmode="lin" valueType="num">
                                      <p:cBhvr>
                                        <p:cTn id="119" dur="500" fill="hold"/>
                                        <p:tgtEl>
                                          <p:spTgt spid="42"/>
                                        </p:tgtEl>
                                        <p:attrNameLst>
                                          <p:attrName>ppt_x</p:attrName>
                                        </p:attrNameLst>
                                      </p:cBhvr>
                                      <p:tavLst>
                                        <p:tav tm="0">
                                          <p:val>
                                            <p:strVal val="#ppt_x-.2"/>
                                          </p:val>
                                        </p:tav>
                                        <p:tav tm="100000">
                                          <p:val>
                                            <p:strVal val="#ppt_x"/>
                                          </p:val>
                                        </p:tav>
                                      </p:tavLst>
                                    </p:anim>
                                    <p:anim calcmode="lin" valueType="num">
                                      <p:cBhvr>
                                        <p:cTn id="120" dur="500" fill="hold"/>
                                        <p:tgtEl>
                                          <p:spTgt spid="42"/>
                                        </p:tgtEl>
                                        <p:attrNameLst>
                                          <p:attrName>ppt_y</p:attrName>
                                        </p:attrNameLst>
                                      </p:cBhvr>
                                      <p:tavLst>
                                        <p:tav tm="0">
                                          <p:val>
                                            <p:strVal val="#ppt_y"/>
                                          </p:val>
                                        </p:tav>
                                        <p:tav tm="100000">
                                          <p:val>
                                            <p:strVal val="#ppt_y"/>
                                          </p:val>
                                        </p:tav>
                                      </p:tavLst>
                                    </p:anim>
                                    <p:animEffect transition="in" filter="fade">
                                      <p:cBhvr>
                                        <p:cTn id="121"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animBg="1"/>
      <p:bldP spid="9" grpId="0" animBg="1"/>
      <p:bldP spid="10" grpId="0" animBg="1"/>
      <p:bldP spid="11" grpId="0" animBg="1"/>
      <p:bldP spid="12" grpId="0" animBg="1"/>
      <p:bldP spid="13" grpId="0" animBg="1"/>
      <p:bldP spid="22" grpId="0" animBg="1"/>
      <p:bldP spid="23" grpId="0" animBg="1"/>
      <p:bldP spid="24" grpId="0" animBg="1"/>
      <p:bldP spid="25" grpId="0" animBg="1"/>
      <p:bldP spid="26" grpId="0" animBg="1"/>
      <p:bldP spid="27"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1071538" y="543807"/>
            <a:ext cx="7286676" cy="1569660"/>
          </a:xfrm>
          <a:prstGeom prst="rect">
            <a:avLst/>
          </a:prstGeom>
          <a:noFill/>
        </p:spPr>
        <p:txBody>
          <a:bodyPr wrap="square" rtlCol="1">
            <a:spAutoFit/>
          </a:bodyPr>
          <a:lstStyle/>
          <a:p>
            <a:pPr indent="-514350" algn="ctr"/>
            <a:r>
              <a:rPr lang="ar-SA" sz="3200" b="1" u="sng" dirty="0" smtClean="0">
                <a:solidFill>
                  <a:srgbClr val="800000"/>
                </a:solidFill>
              </a:rPr>
              <a:t>2) أستخرج من المربعات أفقياً ما يأتي:</a:t>
            </a:r>
          </a:p>
          <a:p>
            <a:pPr indent="-514350" algn="ctr"/>
            <a:r>
              <a:rPr lang="ar-SA" sz="3200" b="1" u="sng" dirty="0" smtClean="0">
                <a:solidFill>
                  <a:srgbClr val="800000"/>
                </a:solidFill>
              </a:rPr>
              <a:t>أ) كلمة تعني:شمائل،طاوٍ،شق</a:t>
            </a:r>
          </a:p>
          <a:p>
            <a:pPr indent="-514350" algn="ctr"/>
            <a:r>
              <a:rPr lang="ar-SA" sz="3200" b="1" u="sng" dirty="0" smtClean="0">
                <a:solidFill>
                  <a:srgbClr val="800000"/>
                </a:solidFill>
              </a:rPr>
              <a:t>ب) كلمة ضدها:عاق،منكر</a:t>
            </a:r>
            <a:endParaRPr lang="ar-SA" sz="3200" b="1" u="sng" dirty="0">
              <a:solidFill>
                <a:srgbClr val="800000"/>
              </a:solidFill>
            </a:endParaRPr>
          </a:p>
        </p:txBody>
      </p:sp>
      <p:sp>
        <p:nvSpPr>
          <p:cNvPr id="4" name="مستطيل 3"/>
          <p:cNvSpPr/>
          <p:nvPr/>
        </p:nvSpPr>
        <p:spPr>
          <a:xfrm>
            <a:off x="5572132" y="2143116"/>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t>ج</a:t>
            </a:r>
            <a:endParaRPr lang="ar-SA" b="1" dirty="0"/>
          </a:p>
        </p:txBody>
      </p:sp>
      <p:sp>
        <p:nvSpPr>
          <p:cNvPr id="5" name="مستطيل 4"/>
          <p:cNvSpPr/>
          <p:nvPr/>
        </p:nvSpPr>
        <p:spPr>
          <a:xfrm>
            <a:off x="4786314" y="2143116"/>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t>ا</a:t>
            </a:r>
          </a:p>
        </p:txBody>
      </p:sp>
      <p:sp>
        <p:nvSpPr>
          <p:cNvPr id="6" name="مستطيل 5"/>
          <p:cNvSpPr/>
          <p:nvPr/>
        </p:nvSpPr>
        <p:spPr>
          <a:xfrm>
            <a:off x="4000496" y="2143116"/>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err="1" smtClean="0"/>
              <a:t>ئـ</a:t>
            </a:r>
            <a:endParaRPr lang="ar-SA" sz="3200" b="1" dirty="0" smtClean="0"/>
          </a:p>
        </p:txBody>
      </p:sp>
      <p:sp>
        <p:nvSpPr>
          <p:cNvPr id="7" name="مستطيل 6"/>
          <p:cNvSpPr/>
          <p:nvPr/>
        </p:nvSpPr>
        <p:spPr>
          <a:xfrm>
            <a:off x="3214678" y="2143116"/>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tx1"/>
                </a:solidFill>
              </a:rPr>
              <a:t>ع</a:t>
            </a:r>
            <a:endParaRPr lang="ar-SA" sz="3200" b="1" dirty="0">
              <a:solidFill>
                <a:schemeClr val="tx1"/>
              </a:solidFill>
            </a:endParaRPr>
          </a:p>
        </p:txBody>
      </p:sp>
      <p:sp>
        <p:nvSpPr>
          <p:cNvPr id="8" name="مستطيل 7"/>
          <p:cNvSpPr/>
          <p:nvPr/>
        </p:nvSpPr>
        <p:spPr>
          <a:xfrm>
            <a:off x="4786314" y="2786058"/>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ع</a:t>
            </a:r>
            <a:endParaRPr lang="ar-SA" sz="3200" b="1" dirty="0">
              <a:solidFill>
                <a:schemeClr val="tx1"/>
              </a:solidFill>
            </a:endParaRPr>
          </a:p>
        </p:txBody>
      </p:sp>
      <p:sp>
        <p:nvSpPr>
          <p:cNvPr id="9" name="مستطيل 8"/>
          <p:cNvSpPr/>
          <p:nvPr/>
        </p:nvSpPr>
        <p:spPr>
          <a:xfrm>
            <a:off x="5572132" y="2786058"/>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t>م</a:t>
            </a:r>
          </a:p>
        </p:txBody>
      </p:sp>
      <p:sp>
        <p:nvSpPr>
          <p:cNvPr id="10" name="مستطيل 9"/>
          <p:cNvSpPr/>
          <p:nvPr/>
        </p:nvSpPr>
        <p:spPr>
          <a:xfrm>
            <a:off x="4000496" y="2786058"/>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tx1"/>
                </a:solidFill>
              </a:rPr>
              <a:t>ت</a:t>
            </a:r>
            <a:endParaRPr lang="ar-SA" b="1" dirty="0">
              <a:solidFill>
                <a:schemeClr val="tx1"/>
              </a:solidFill>
            </a:endParaRPr>
          </a:p>
        </p:txBody>
      </p:sp>
      <p:sp>
        <p:nvSpPr>
          <p:cNvPr id="11" name="مستطيل 10"/>
          <p:cNvSpPr/>
          <p:nvPr/>
        </p:nvSpPr>
        <p:spPr>
          <a:xfrm>
            <a:off x="5572132" y="4071942"/>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tx1"/>
                </a:solidFill>
              </a:rPr>
              <a:t>ص</a:t>
            </a:r>
          </a:p>
        </p:txBody>
      </p:sp>
      <p:sp>
        <p:nvSpPr>
          <p:cNvPr id="12" name="مستطيل 11"/>
          <p:cNvSpPr/>
          <p:nvPr/>
        </p:nvSpPr>
        <p:spPr>
          <a:xfrm>
            <a:off x="5572132" y="4714884"/>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chemeClr val="tx1"/>
                </a:solidFill>
              </a:rPr>
              <a:t>أ</a:t>
            </a:r>
            <a:endParaRPr lang="ar-SA" b="1" dirty="0">
              <a:solidFill>
                <a:schemeClr val="tx1"/>
              </a:solidFill>
            </a:endParaRPr>
          </a:p>
        </p:txBody>
      </p:sp>
      <p:sp>
        <p:nvSpPr>
          <p:cNvPr id="13" name="مستطيل 12"/>
          <p:cNvSpPr/>
          <p:nvPr/>
        </p:nvSpPr>
        <p:spPr>
          <a:xfrm>
            <a:off x="5572132" y="3429000"/>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ب</a:t>
            </a:r>
            <a:endParaRPr lang="ar-SA" b="1" dirty="0">
              <a:solidFill>
                <a:schemeClr val="tx1"/>
              </a:solidFill>
            </a:endParaRPr>
          </a:p>
        </p:txBody>
      </p:sp>
      <p:sp>
        <p:nvSpPr>
          <p:cNvPr id="14" name="مستطيل 13"/>
          <p:cNvSpPr/>
          <p:nvPr/>
        </p:nvSpPr>
        <p:spPr>
          <a:xfrm>
            <a:off x="4786314" y="3429000"/>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tx1"/>
                </a:solidFill>
              </a:rPr>
              <a:t>ا</a:t>
            </a:r>
            <a:endParaRPr lang="ar-SA" b="1" dirty="0">
              <a:solidFill>
                <a:schemeClr val="tx1"/>
              </a:solidFill>
            </a:endParaRPr>
          </a:p>
        </p:txBody>
      </p:sp>
      <p:sp>
        <p:nvSpPr>
          <p:cNvPr id="15" name="مستطيل 14"/>
          <p:cNvSpPr/>
          <p:nvPr/>
        </p:nvSpPr>
        <p:spPr>
          <a:xfrm>
            <a:off x="4786314" y="4071942"/>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ع</a:t>
            </a:r>
            <a:endParaRPr lang="ar-SA" sz="4800" b="1" dirty="0">
              <a:solidFill>
                <a:schemeClr val="tx1"/>
              </a:solidFill>
            </a:endParaRPr>
          </a:p>
        </p:txBody>
      </p:sp>
      <p:sp>
        <p:nvSpPr>
          <p:cNvPr id="16" name="مستطيل 15"/>
          <p:cNvSpPr/>
          <p:nvPr/>
        </p:nvSpPr>
        <p:spPr>
          <a:xfrm>
            <a:off x="4786314" y="4714884"/>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dirty="0" smtClean="0">
                <a:solidFill>
                  <a:schemeClr val="tx1"/>
                </a:solidFill>
              </a:rPr>
              <a:t>خ</a:t>
            </a:r>
            <a:endParaRPr lang="ar-SA" b="1" dirty="0">
              <a:solidFill>
                <a:schemeClr val="tx1"/>
              </a:solidFill>
            </a:endParaRPr>
          </a:p>
        </p:txBody>
      </p:sp>
      <p:sp>
        <p:nvSpPr>
          <p:cNvPr id="17" name="مستطيل 16"/>
          <p:cNvSpPr/>
          <p:nvPr/>
        </p:nvSpPr>
        <p:spPr>
          <a:xfrm>
            <a:off x="4000496" y="4714884"/>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schemeClr val="tx1"/>
                </a:solidFill>
              </a:rPr>
              <a:t>ل</a:t>
            </a:r>
            <a:endParaRPr lang="ar-SA" b="1" dirty="0">
              <a:solidFill>
                <a:schemeClr val="tx1"/>
              </a:solidFill>
            </a:endParaRPr>
          </a:p>
        </p:txBody>
      </p:sp>
      <p:sp>
        <p:nvSpPr>
          <p:cNvPr id="18" name="مستطيل 17"/>
          <p:cNvSpPr/>
          <p:nvPr/>
        </p:nvSpPr>
        <p:spPr>
          <a:xfrm>
            <a:off x="3214678" y="4714884"/>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tx1"/>
                </a:solidFill>
              </a:rPr>
              <a:t>ا</a:t>
            </a:r>
            <a:endParaRPr lang="ar-SA" sz="4400" b="1" dirty="0">
              <a:solidFill>
                <a:schemeClr val="tx1"/>
              </a:solidFill>
            </a:endParaRPr>
          </a:p>
        </p:txBody>
      </p:sp>
      <p:sp>
        <p:nvSpPr>
          <p:cNvPr id="19" name="مستطيل 18"/>
          <p:cNvSpPr/>
          <p:nvPr/>
        </p:nvSpPr>
        <p:spPr>
          <a:xfrm>
            <a:off x="2428860" y="4714884"/>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ق</a:t>
            </a:r>
          </a:p>
        </p:txBody>
      </p:sp>
      <p:sp>
        <p:nvSpPr>
          <p:cNvPr id="20" name="مستطيل 19"/>
          <p:cNvSpPr/>
          <p:nvPr/>
        </p:nvSpPr>
        <p:spPr>
          <a:xfrm>
            <a:off x="3214678" y="2786058"/>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ر</a:t>
            </a:r>
            <a:endParaRPr lang="ar-SA" sz="3200" b="1" dirty="0">
              <a:solidFill>
                <a:schemeClr val="tx1"/>
              </a:solidFill>
            </a:endParaRPr>
          </a:p>
        </p:txBody>
      </p:sp>
      <p:sp>
        <p:nvSpPr>
          <p:cNvPr id="21" name="مستطيل 20"/>
          <p:cNvSpPr/>
          <p:nvPr/>
        </p:nvSpPr>
        <p:spPr>
          <a:xfrm>
            <a:off x="4000496" y="4071942"/>
            <a:ext cx="785818" cy="642942"/>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chemeClr val="tx1"/>
                </a:solidFill>
              </a:rPr>
              <a:t>ب</a:t>
            </a:r>
            <a:endParaRPr lang="ar-SA" b="1" dirty="0">
              <a:solidFill>
                <a:schemeClr val="tx1"/>
              </a:solidFill>
            </a:endParaRPr>
          </a:p>
        </p:txBody>
      </p:sp>
      <p:sp>
        <p:nvSpPr>
          <p:cNvPr id="22" name="مستطيل 21"/>
          <p:cNvSpPr/>
          <p:nvPr/>
        </p:nvSpPr>
        <p:spPr>
          <a:xfrm>
            <a:off x="4000496" y="3429000"/>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ر</a:t>
            </a:r>
            <a:endParaRPr lang="ar-SA" b="1" dirty="0">
              <a:solidFill>
                <a:schemeClr val="tx1"/>
              </a:solidFill>
            </a:endParaRPr>
          </a:p>
        </p:txBody>
      </p:sp>
      <p:sp>
        <p:nvSpPr>
          <p:cNvPr id="23" name="مستطيل 22"/>
          <p:cNvSpPr/>
          <p:nvPr/>
        </p:nvSpPr>
        <p:spPr>
          <a:xfrm>
            <a:off x="2428860" y="2786058"/>
            <a:ext cx="785818" cy="642942"/>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ف</a:t>
            </a:r>
          </a:p>
        </p:txBody>
      </p:sp>
      <p:cxnSp>
        <p:nvCxnSpPr>
          <p:cNvPr id="26" name="رابط مستقيم 25"/>
          <p:cNvCxnSpPr/>
          <p:nvPr/>
        </p:nvCxnSpPr>
        <p:spPr>
          <a:xfrm rot="10800000">
            <a:off x="2915816" y="5085184"/>
            <a:ext cx="3024336" cy="0"/>
          </a:xfrm>
          <a:prstGeom prst="line">
            <a:avLst/>
          </a:prstGeom>
          <a:ln w="19050">
            <a:solidFill>
              <a:srgbClr val="DF2FB1"/>
            </a:solidFill>
          </a:ln>
        </p:spPr>
        <p:style>
          <a:lnRef idx="1">
            <a:schemeClr val="accent1"/>
          </a:lnRef>
          <a:fillRef idx="0">
            <a:schemeClr val="accent1"/>
          </a:fillRef>
          <a:effectRef idx="0">
            <a:schemeClr val="accent1"/>
          </a:effectRef>
          <a:fontRef idx="minor">
            <a:schemeClr val="tx1"/>
          </a:fontRef>
        </p:style>
      </p:cxnSp>
      <p:cxnSp>
        <p:nvCxnSpPr>
          <p:cNvPr id="27" name="رابط مستقيم 26"/>
          <p:cNvCxnSpPr/>
          <p:nvPr/>
        </p:nvCxnSpPr>
        <p:spPr>
          <a:xfrm rot="10800000">
            <a:off x="4283968" y="3933056"/>
            <a:ext cx="172819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rot="10800000">
            <a:off x="2843808" y="3284984"/>
            <a:ext cx="3168352"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rot="10800000">
            <a:off x="4211960" y="4581128"/>
            <a:ext cx="1728192" cy="0"/>
          </a:xfrm>
          <a:prstGeom prst="line">
            <a:avLst/>
          </a:prstGeom>
          <a:ln w="19050">
            <a:solidFill>
              <a:srgbClr val="DF2FB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rot="10800000">
            <a:off x="3563888" y="2636912"/>
            <a:ext cx="2376264" cy="0"/>
          </a:xfrm>
          <a:prstGeom prst="line">
            <a:avLst/>
          </a:prstGeom>
          <a:ln w="19050">
            <a:solidFill>
              <a:srgbClr val="DF2FB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par>
                                <p:cTn id="11" presetID="1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2000"/>
                                        <p:tgtEl>
                                          <p:spTgt spid="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Bottom)">
                                      <p:cBhvr>
                                        <p:cTn id="16" dur="2000"/>
                                        <p:tgtEl>
                                          <p:spTgt spid="5"/>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slide(fromBottom)">
                                      <p:cBhvr>
                                        <p:cTn id="19" dur="2000"/>
                                        <p:tgtEl>
                                          <p:spTgt spid="6"/>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Bottom)">
                                      <p:cBhvr>
                                        <p:cTn id="22" dur="2000"/>
                                        <p:tgtEl>
                                          <p:spTgt spid="7"/>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slide(fromBottom)">
                                      <p:cBhvr>
                                        <p:cTn id="25" dur="2000"/>
                                        <p:tgtEl>
                                          <p:spTgt spid="23"/>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slide(fromBottom)">
                                      <p:cBhvr>
                                        <p:cTn id="28" dur="2000"/>
                                        <p:tgtEl>
                                          <p:spTgt spid="20"/>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slide(fromBottom)">
                                      <p:cBhvr>
                                        <p:cTn id="31" dur="2000"/>
                                        <p:tgtEl>
                                          <p:spTgt spid="10"/>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lide(fromBottom)">
                                      <p:cBhvr>
                                        <p:cTn id="34" dur="2000"/>
                                        <p:tgtEl>
                                          <p:spTgt spid="8"/>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slide(fromBottom)">
                                      <p:cBhvr>
                                        <p:cTn id="37" dur="2000"/>
                                        <p:tgtEl>
                                          <p:spTgt spid="9"/>
                                        </p:tgtEl>
                                      </p:cBhvr>
                                    </p:animEffect>
                                  </p:childTnLst>
                                </p:cTn>
                              </p:par>
                              <p:par>
                                <p:cTn id="38" presetID="12" presetClass="entr" presetSubtype="4"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lide(fromBottom)">
                                      <p:cBhvr>
                                        <p:cTn id="40" dur="2000"/>
                                        <p:tgtEl>
                                          <p:spTgt spid="13"/>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slide(fromBottom)">
                                      <p:cBhvr>
                                        <p:cTn id="43" dur="2000"/>
                                        <p:tgtEl>
                                          <p:spTgt spid="14"/>
                                        </p:tgtEl>
                                      </p:cBhvr>
                                    </p:animEffect>
                                  </p:childTnLst>
                                </p:cTn>
                              </p:par>
                              <p:par>
                                <p:cTn id="44" presetID="1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Bottom)">
                                      <p:cBhvr>
                                        <p:cTn id="46" dur="2000"/>
                                        <p:tgtEl>
                                          <p:spTgt spid="22"/>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slide(fromBottom)">
                                      <p:cBhvr>
                                        <p:cTn id="49" dur="2000"/>
                                        <p:tgtEl>
                                          <p:spTgt spid="21"/>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slide(fromBottom)">
                                      <p:cBhvr>
                                        <p:cTn id="52" dur="2000"/>
                                        <p:tgtEl>
                                          <p:spTgt spid="15"/>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slide(fromBottom)">
                                      <p:cBhvr>
                                        <p:cTn id="55" dur="2000"/>
                                        <p:tgtEl>
                                          <p:spTgt spid="11"/>
                                        </p:tgtEl>
                                      </p:cBhvr>
                                    </p:animEffect>
                                  </p:childTnLst>
                                </p:cTn>
                              </p:par>
                              <p:par>
                                <p:cTn id="56" presetID="12" presetClass="entr" presetSubtype="4" fill="hold" grpId="0" nodeType="with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slide(fromBottom)">
                                      <p:cBhvr>
                                        <p:cTn id="58" dur="2000"/>
                                        <p:tgtEl>
                                          <p:spTgt spid="12"/>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slide(fromBottom)">
                                      <p:cBhvr>
                                        <p:cTn id="61" dur="2000"/>
                                        <p:tgtEl>
                                          <p:spTgt spid="16"/>
                                        </p:tgtEl>
                                      </p:cBhvr>
                                    </p:animEffect>
                                  </p:childTnLst>
                                </p:cTn>
                              </p:par>
                              <p:par>
                                <p:cTn id="62" presetID="12" presetClass="entr" presetSubtype="4"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slide(fromBottom)">
                                      <p:cBhvr>
                                        <p:cTn id="64" dur="2000"/>
                                        <p:tgtEl>
                                          <p:spTgt spid="17"/>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slide(fromBottom)">
                                      <p:cBhvr>
                                        <p:cTn id="67" dur="2000"/>
                                        <p:tgtEl>
                                          <p:spTgt spid="18"/>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slide(fromBottom)">
                                      <p:cBhvr>
                                        <p:cTn id="70" dur="20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0" presetClass="entr" presetSubtype="0" fill="hold"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wedge">
                                      <p:cBhvr>
                                        <p:cTn id="75" dur="10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20" presetClass="entr" presetSubtype="0" fill="hold" nodeType="click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edge">
                                      <p:cBhvr>
                                        <p:cTn id="80" dur="10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0" presetClass="entr" presetSubtype="0" fill="hold" nodeType="click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edge">
                                      <p:cBhvr>
                                        <p:cTn id="85" dur="1000"/>
                                        <p:tgtEl>
                                          <p:spTgt spid="29"/>
                                        </p:tgtEl>
                                      </p:cBhvr>
                                    </p:animEffect>
                                  </p:childTnLst>
                                </p:cTn>
                              </p:par>
                            </p:childTnLst>
                          </p:cTn>
                        </p:par>
                      </p:childTnLst>
                    </p:cTn>
                  </p:par>
                  <p:par>
                    <p:cTn id="86" fill="hold">
                      <p:stCondLst>
                        <p:cond delay="indefinite"/>
                      </p:stCondLst>
                      <p:childTnLst>
                        <p:par>
                          <p:cTn id="87" fill="hold">
                            <p:stCondLst>
                              <p:cond delay="0"/>
                            </p:stCondLst>
                            <p:childTnLst>
                              <p:par>
                                <p:cTn id="88" presetID="20" presetClass="entr" presetSubtype="0"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edge">
                                      <p:cBhvr>
                                        <p:cTn id="90" dur="10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0" presetClass="entr" presetSubtype="0" fill="hold"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edge">
                                      <p:cBhvr>
                                        <p:cTn id="9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429520" y="4286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ثانياً</a:t>
            </a:r>
            <a:endParaRPr lang="ar-SA" b="1" dirty="0"/>
          </a:p>
        </p:txBody>
      </p:sp>
      <p:sp>
        <p:nvSpPr>
          <p:cNvPr id="5" name="مربع نص 4"/>
          <p:cNvSpPr txBox="1"/>
          <p:nvPr/>
        </p:nvSpPr>
        <p:spPr>
          <a:xfrm>
            <a:off x="428596" y="857232"/>
            <a:ext cx="8143932" cy="1077218"/>
          </a:xfrm>
          <a:prstGeom prst="rect">
            <a:avLst/>
          </a:prstGeom>
          <a:noFill/>
        </p:spPr>
        <p:txBody>
          <a:bodyPr wrap="square" rtlCol="1">
            <a:spAutoFit/>
          </a:bodyPr>
          <a:lstStyle/>
          <a:p>
            <a:pPr algn="ctr"/>
            <a:r>
              <a:rPr lang="ar-SA" sz="3200" b="1" u="sng" dirty="0" smtClean="0">
                <a:solidFill>
                  <a:srgbClr val="800000"/>
                </a:solidFill>
              </a:rPr>
              <a:t>1) أقرأ وألاحظ الموضعين اللذين استخدمت فيهما العبارة التي تحتها خط:</a:t>
            </a:r>
            <a:endParaRPr lang="ar-SA" sz="3200" b="1" u="sng" dirty="0">
              <a:solidFill>
                <a:srgbClr val="800000"/>
              </a:solidFill>
            </a:endParaRPr>
          </a:p>
        </p:txBody>
      </p:sp>
      <p:sp>
        <p:nvSpPr>
          <p:cNvPr id="6" name="مستطيل مستدير الزوايا 5"/>
          <p:cNvSpPr/>
          <p:nvPr/>
        </p:nvSpPr>
        <p:spPr>
          <a:xfrm>
            <a:off x="714348" y="2071678"/>
            <a:ext cx="7643866" cy="142876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smtClean="0"/>
              <a:t>* </a:t>
            </a:r>
            <a:r>
              <a:rPr lang="ar-SA" sz="2400" b="1" dirty="0" smtClean="0">
                <a:solidFill>
                  <a:schemeClr val="tx1"/>
                </a:solidFill>
              </a:rPr>
              <a:t>صفحات التاريخ لا تتسع لذكر شمائل الرسول عليه الصلاة والسلام </a:t>
            </a:r>
            <a:r>
              <a:rPr lang="ar-SA" sz="2400" b="1" u="sng" dirty="0" smtClean="0">
                <a:solidFill>
                  <a:schemeClr val="tx1"/>
                </a:solidFill>
              </a:rPr>
              <a:t>ولكن مالا يدرك كله لا يترك جله.</a:t>
            </a:r>
          </a:p>
          <a:p>
            <a:pPr algn="ctr"/>
            <a:r>
              <a:rPr lang="ar-SA" sz="2400" b="1" dirty="0" smtClean="0">
                <a:solidFill>
                  <a:schemeClr val="tx1"/>
                </a:solidFill>
              </a:rPr>
              <a:t>* قرأت سبعاً من القصائد العشر التي أعجبتني </a:t>
            </a:r>
            <a:r>
              <a:rPr lang="ar-SA" sz="2400" b="1" u="sng" dirty="0" smtClean="0">
                <a:solidFill>
                  <a:schemeClr val="tx1"/>
                </a:solidFill>
              </a:rPr>
              <a:t>ومالا يدرك كله لا يترك جله. </a:t>
            </a:r>
            <a:endParaRPr lang="ar-SA" sz="2400" b="1" u="sng" dirty="0">
              <a:solidFill>
                <a:schemeClr val="tx1"/>
              </a:solidFill>
            </a:endParaRPr>
          </a:p>
        </p:txBody>
      </p:sp>
      <p:sp>
        <p:nvSpPr>
          <p:cNvPr id="7" name="مستطيل مستدير الزوايا 6"/>
          <p:cNvSpPr/>
          <p:nvPr/>
        </p:nvSpPr>
        <p:spPr>
          <a:xfrm>
            <a:off x="571472" y="4357694"/>
            <a:ext cx="7786742" cy="2143140"/>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buFont typeface="Arial" pitchFamily="34" charset="0"/>
              <a:buChar char="•"/>
            </a:pPr>
            <a:r>
              <a:rPr lang="ar-SA" sz="2400" b="1" dirty="0" smtClean="0">
                <a:solidFill>
                  <a:schemeClr val="tx1"/>
                </a:solidFill>
              </a:rPr>
              <a:t>قرأت عن           من العلماء السبعة الذين اقتنيت كتبهم،وما لا يدرك كله لا يترك جله.</a:t>
            </a:r>
          </a:p>
          <a:p>
            <a:pPr algn="ctr">
              <a:buFont typeface="Arial" pitchFamily="34" charset="0"/>
              <a:buChar char="•"/>
            </a:pPr>
            <a:r>
              <a:rPr lang="ar-SA" sz="2400" b="1" dirty="0" smtClean="0">
                <a:solidFill>
                  <a:schemeClr val="tx1"/>
                </a:solidFill>
              </a:rPr>
              <a:t>أتممت                              التي كلفني بها المعلم،وما يدرك كله لا يدرك جله.</a:t>
            </a:r>
          </a:p>
          <a:p>
            <a:pPr algn="ctr">
              <a:buFont typeface="Arial" pitchFamily="34" charset="0"/>
              <a:buChar char="•"/>
            </a:pPr>
            <a:r>
              <a:rPr lang="ar-SA" sz="2400" b="1" dirty="0" smtClean="0">
                <a:solidFill>
                  <a:schemeClr val="tx1"/>
                </a:solidFill>
              </a:rPr>
              <a:t>                                       وما لا يدرك كله لا يترك جله.</a:t>
            </a:r>
          </a:p>
        </p:txBody>
      </p:sp>
      <p:sp>
        <p:nvSpPr>
          <p:cNvPr id="8" name="مربع نص 7"/>
          <p:cNvSpPr txBox="1"/>
          <p:nvPr/>
        </p:nvSpPr>
        <p:spPr>
          <a:xfrm>
            <a:off x="428596" y="3630043"/>
            <a:ext cx="8143932" cy="584775"/>
          </a:xfrm>
          <a:prstGeom prst="rect">
            <a:avLst/>
          </a:prstGeom>
          <a:noFill/>
        </p:spPr>
        <p:txBody>
          <a:bodyPr wrap="square" rtlCol="1">
            <a:spAutoFit/>
          </a:bodyPr>
          <a:lstStyle/>
          <a:p>
            <a:pPr algn="ctr"/>
            <a:r>
              <a:rPr lang="ar-SA" sz="3200" b="1" u="sng" dirty="0" smtClean="0">
                <a:solidFill>
                  <a:srgbClr val="800000"/>
                </a:solidFill>
              </a:rPr>
              <a:t>2) أملأ الفراغات على غرار ما سبق:</a:t>
            </a:r>
            <a:endParaRPr lang="ar-SA" sz="3200" b="1" u="sng" dirty="0">
              <a:solidFill>
                <a:srgbClr val="800000"/>
              </a:solidFill>
            </a:endParaRPr>
          </a:p>
        </p:txBody>
      </p:sp>
      <p:sp>
        <p:nvSpPr>
          <p:cNvPr id="9" name="مربع نص 8"/>
          <p:cNvSpPr txBox="1"/>
          <p:nvPr/>
        </p:nvSpPr>
        <p:spPr>
          <a:xfrm>
            <a:off x="6143636" y="4500570"/>
            <a:ext cx="857256" cy="461665"/>
          </a:xfrm>
          <a:prstGeom prst="rect">
            <a:avLst/>
          </a:prstGeom>
          <a:noFill/>
        </p:spPr>
        <p:txBody>
          <a:bodyPr wrap="square" rtlCol="1">
            <a:spAutoFit/>
          </a:bodyPr>
          <a:lstStyle/>
          <a:p>
            <a:r>
              <a:rPr lang="ar-SA" sz="2400" b="1" dirty="0" smtClean="0">
                <a:solidFill>
                  <a:srgbClr val="C00000"/>
                </a:solidFill>
              </a:rPr>
              <a:t>خمسة</a:t>
            </a:r>
            <a:endParaRPr lang="ar-SA" sz="2400" b="1" dirty="0">
              <a:solidFill>
                <a:srgbClr val="C00000"/>
              </a:solidFill>
            </a:endParaRPr>
          </a:p>
        </p:txBody>
      </p:sp>
      <p:sp>
        <p:nvSpPr>
          <p:cNvPr id="10" name="مربع نص 9"/>
          <p:cNvSpPr txBox="1"/>
          <p:nvPr/>
        </p:nvSpPr>
        <p:spPr>
          <a:xfrm>
            <a:off x="4214810" y="5181913"/>
            <a:ext cx="3000396" cy="461665"/>
          </a:xfrm>
          <a:prstGeom prst="rect">
            <a:avLst/>
          </a:prstGeom>
          <a:noFill/>
        </p:spPr>
        <p:txBody>
          <a:bodyPr wrap="square" rtlCol="1">
            <a:spAutoFit/>
          </a:bodyPr>
          <a:lstStyle/>
          <a:p>
            <a:r>
              <a:rPr lang="ar-SA" sz="2400" b="1" dirty="0" smtClean="0">
                <a:solidFill>
                  <a:srgbClr val="C00000"/>
                </a:solidFill>
              </a:rPr>
              <a:t>أربع من المهمات السبع</a:t>
            </a:r>
            <a:endParaRPr lang="ar-SA" sz="2400" b="1" dirty="0">
              <a:solidFill>
                <a:srgbClr val="C00000"/>
              </a:solidFill>
            </a:endParaRPr>
          </a:p>
        </p:txBody>
      </p:sp>
      <p:sp>
        <p:nvSpPr>
          <p:cNvPr id="11" name="مربع نص 10"/>
          <p:cNvSpPr txBox="1"/>
          <p:nvPr/>
        </p:nvSpPr>
        <p:spPr>
          <a:xfrm>
            <a:off x="3643306" y="5929330"/>
            <a:ext cx="3929090" cy="461665"/>
          </a:xfrm>
          <a:prstGeom prst="rect">
            <a:avLst/>
          </a:prstGeom>
          <a:noFill/>
        </p:spPr>
        <p:txBody>
          <a:bodyPr wrap="square" rtlCol="1">
            <a:spAutoFit/>
          </a:bodyPr>
          <a:lstStyle/>
          <a:p>
            <a:r>
              <a:rPr lang="ar-SA" sz="2400" b="1" dirty="0" smtClean="0">
                <a:solidFill>
                  <a:srgbClr val="C00000"/>
                </a:solidFill>
              </a:rPr>
              <a:t>قرأت خمسين آية من سورة الحج</a:t>
            </a:r>
            <a:endParaRPr lang="ar-SA" sz="24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anim calcmode="lin" valueType="num">
                                      <p:cBhvr>
                                        <p:cTn id="11" dur="3000" fill="hold"/>
                                        <p:tgtEl>
                                          <p:spTgt spid="5"/>
                                        </p:tgtEl>
                                        <p:attrNameLst>
                                          <p:attrName>ppt_x</p:attrName>
                                        </p:attrNameLst>
                                      </p:cBhvr>
                                      <p:tavLst>
                                        <p:tav tm="0">
                                          <p:val>
                                            <p:strVal val="#ppt_x"/>
                                          </p:val>
                                        </p:tav>
                                        <p:tav tm="100000">
                                          <p:val>
                                            <p:strVal val="#ppt_x"/>
                                          </p:val>
                                        </p:tav>
                                      </p:tavLst>
                                    </p:anim>
                                    <p:anim calcmode="lin" valueType="num">
                                      <p:cBhvr>
                                        <p:cTn id="12" dur="2700" decel="100000" fill="hold"/>
                                        <p:tgtEl>
                                          <p:spTgt spid="5"/>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par>
                                <p:cTn id="14" presetID="21"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4)">
                                      <p:cBhvr>
                                        <p:cTn id="16" dur="2000"/>
                                        <p:tgtEl>
                                          <p:spTgt spid="6"/>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0"/>
                                        <p:tgtEl>
                                          <p:spTgt spid="8"/>
                                        </p:tgtEl>
                                      </p:cBhvr>
                                    </p:animEffect>
                                    <p:anim calcmode="lin" valueType="num">
                                      <p:cBhvr>
                                        <p:cTn id="20" dur="3000" fill="hold"/>
                                        <p:tgtEl>
                                          <p:spTgt spid="8"/>
                                        </p:tgtEl>
                                        <p:attrNameLst>
                                          <p:attrName>ppt_x</p:attrName>
                                        </p:attrNameLst>
                                      </p:cBhvr>
                                      <p:tavLst>
                                        <p:tav tm="0">
                                          <p:val>
                                            <p:strVal val="#ppt_x"/>
                                          </p:val>
                                        </p:tav>
                                        <p:tav tm="100000">
                                          <p:val>
                                            <p:strVal val="#ppt_x"/>
                                          </p:val>
                                        </p:tav>
                                      </p:tavLst>
                                    </p:anim>
                                    <p:anim calcmode="lin" valueType="num">
                                      <p:cBhvr>
                                        <p:cTn id="21" dur="2700" decel="100000" fill="hold"/>
                                        <p:tgtEl>
                                          <p:spTgt spid="8"/>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8"/>
                                        </p:tgtEl>
                                        <p:attrNameLst>
                                          <p:attrName>ppt_y</p:attrName>
                                        </p:attrNameLst>
                                      </p:cBhvr>
                                      <p:tavLst>
                                        <p:tav tm="0">
                                          <p:val>
                                            <p:strVal val="#ppt_y-.03"/>
                                          </p:val>
                                        </p:tav>
                                        <p:tav tm="100000">
                                          <p:val>
                                            <p:strVal val="#ppt_y"/>
                                          </p:val>
                                        </p:tav>
                                      </p:tavLst>
                                    </p:anim>
                                  </p:childTnLst>
                                </p:cTn>
                              </p:par>
                              <p:par>
                                <p:cTn id="23" presetID="21"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Left)">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Left)">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7" grpId="0" animBg="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مجلد جديد ‫‬\75.jpg"/>
          <p:cNvPicPr>
            <a:picLocks noChangeAspect="1" noChangeArrowheads="1"/>
          </p:cNvPicPr>
          <p:nvPr/>
        </p:nvPicPr>
        <p:blipFill>
          <a:blip r:embed="rId3" cstate="print"/>
          <a:srcRect/>
          <a:stretch>
            <a:fillRect/>
          </a:stretch>
        </p:blipFill>
        <p:spPr bwMode="auto">
          <a:xfrm>
            <a:off x="0" y="-27384"/>
            <a:ext cx="9144000" cy="6858024"/>
          </a:xfrm>
          <a:prstGeom prst="rect">
            <a:avLst/>
          </a:prstGeom>
          <a:noFill/>
        </p:spPr>
      </p:pic>
      <p:sp>
        <p:nvSpPr>
          <p:cNvPr id="3" name="دمعة 2"/>
          <p:cNvSpPr/>
          <p:nvPr/>
        </p:nvSpPr>
        <p:spPr>
          <a:xfrm>
            <a:off x="6876256" y="62068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أولاً</a:t>
            </a:r>
            <a:endParaRPr lang="ar-SA" b="1" dirty="0"/>
          </a:p>
        </p:txBody>
      </p:sp>
      <p:sp>
        <p:nvSpPr>
          <p:cNvPr id="4" name="مربع نص 3"/>
          <p:cNvSpPr txBox="1"/>
          <p:nvPr/>
        </p:nvSpPr>
        <p:spPr>
          <a:xfrm>
            <a:off x="428596" y="857232"/>
            <a:ext cx="8143932" cy="584775"/>
          </a:xfrm>
          <a:prstGeom prst="rect">
            <a:avLst/>
          </a:prstGeom>
          <a:noFill/>
        </p:spPr>
        <p:txBody>
          <a:bodyPr wrap="square" rtlCol="1">
            <a:spAutoFit/>
          </a:bodyPr>
          <a:lstStyle/>
          <a:p>
            <a:pPr algn="ctr"/>
            <a:r>
              <a:rPr lang="ar-SA" sz="3200" b="1" u="sng" dirty="0" smtClean="0">
                <a:solidFill>
                  <a:srgbClr val="800000"/>
                </a:solidFill>
              </a:rPr>
              <a:t>ألاحظ الصورة،وأبين علاقتها بالنص:</a:t>
            </a:r>
            <a:endParaRPr lang="ar-SA" sz="3200" b="1" u="sng" dirty="0">
              <a:solidFill>
                <a:srgbClr val="800000"/>
              </a:solidFill>
            </a:endParaRPr>
          </a:p>
        </p:txBody>
      </p:sp>
      <p:sp>
        <p:nvSpPr>
          <p:cNvPr id="6" name="مربع نص 5"/>
          <p:cNvSpPr txBox="1"/>
          <p:nvPr/>
        </p:nvSpPr>
        <p:spPr>
          <a:xfrm>
            <a:off x="4572000" y="1844824"/>
            <a:ext cx="3214710" cy="461665"/>
          </a:xfrm>
          <a:prstGeom prst="rect">
            <a:avLst/>
          </a:prstGeom>
          <a:noFill/>
        </p:spPr>
        <p:txBody>
          <a:bodyPr wrap="square" rtlCol="1">
            <a:spAutoFit/>
          </a:bodyPr>
          <a:lstStyle/>
          <a:p>
            <a:r>
              <a:rPr lang="ar-SA" sz="2400" b="1" dirty="0" smtClean="0">
                <a:solidFill>
                  <a:srgbClr val="C00000"/>
                </a:solidFill>
              </a:rPr>
              <a:t>الغار الذي كان يتعبد فيه النبي.</a:t>
            </a:r>
            <a:endParaRPr lang="ar-SA" sz="2400" b="1" dirty="0">
              <a:solidFill>
                <a:srgbClr val="C00000"/>
              </a:solidFill>
            </a:endParaRPr>
          </a:p>
        </p:txBody>
      </p:sp>
      <p:pic>
        <p:nvPicPr>
          <p:cNvPr id="8" name="Surat Al - 'Alaq سورة العلق بصوت الشيخ مشارى العفاسى 00_00_00-00_00_36.wav">
            <a:hlinkClick r:id="" action="ppaction://media"/>
          </p:cNvPr>
          <p:cNvPicPr>
            <a:picLocks noRot="1" noChangeAspect="1"/>
          </p:cNvPicPr>
          <p:nvPr>
            <a:audioFile r:link="rId1"/>
          </p:nvPr>
        </p:nvPicPr>
        <p:blipFill>
          <a:blip r:embed="rId4" cstate="print"/>
          <a:stretch>
            <a:fillRect/>
          </a:stretch>
        </p:blipFill>
        <p:spPr>
          <a:xfrm>
            <a:off x="899592" y="6093296"/>
            <a:ext cx="792088" cy="448816"/>
          </a:xfrm>
          <a:prstGeom prst="rect">
            <a:avLst/>
          </a:prstGeom>
        </p:spPr>
      </p:pic>
      <p:pic>
        <p:nvPicPr>
          <p:cNvPr id="9" name="صورة 8" descr="28232181567287.jpg"/>
          <p:cNvPicPr>
            <a:picLocks noChangeAspect="1"/>
          </p:cNvPicPr>
          <p:nvPr/>
        </p:nvPicPr>
        <p:blipFill>
          <a:blip r:embed="rId5" cstate="print"/>
          <a:stretch>
            <a:fillRect/>
          </a:stretch>
        </p:blipFill>
        <p:spPr>
          <a:xfrm>
            <a:off x="1691680" y="2492896"/>
            <a:ext cx="5400600" cy="33123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023" fill="hold"/>
                                        <p:tgtEl>
                                          <p:spTgt spid="8"/>
                                        </p:tgtEl>
                                      </p:cBhvr>
                                    </p:cmd>
                                  </p:childTnLst>
                                </p:cTn>
                              </p:par>
                              <p:par>
                                <p:cTn id="7" presetID="9"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dissolve">
                                      <p:cBhvr>
                                        <p:cTn id="9" dur="2000"/>
                                        <p:tgtEl>
                                          <p:spTgt spid="3"/>
                                        </p:tgtEl>
                                      </p:cBhvr>
                                    </p:animEffect>
                                  </p:childTnLst>
                                </p:cTn>
                              </p:par>
                              <p:par>
                                <p:cTn id="10" presetID="3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3000"/>
                                        <p:tgtEl>
                                          <p:spTgt spid="4"/>
                                        </p:tgtEl>
                                      </p:cBhvr>
                                    </p:animEffect>
                                    <p:anim calcmode="lin" valueType="num">
                                      <p:cBhvr>
                                        <p:cTn id="13" dur="3000" fill="hold"/>
                                        <p:tgtEl>
                                          <p:spTgt spid="4"/>
                                        </p:tgtEl>
                                        <p:attrNameLst>
                                          <p:attrName>ppt_x</p:attrName>
                                        </p:attrNameLst>
                                      </p:cBhvr>
                                      <p:tavLst>
                                        <p:tav tm="0">
                                          <p:val>
                                            <p:strVal val="#ppt_x"/>
                                          </p:val>
                                        </p:tav>
                                        <p:tav tm="100000">
                                          <p:val>
                                            <p:strVal val="#ppt_x"/>
                                          </p:val>
                                        </p:tav>
                                      </p:tavLst>
                                    </p:anim>
                                    <p:anim calcmode="lin" valueType="num">
                                      <p:cBhvr>
                                        <p:cTn id="14" dur="2700" decel="100000" fill="hold"/>
                                        <p:tgtEl>
                                          <p:spTgt spid="4"/>
                                        </p:tgtEl>
                                        <p:attrNameLst>
                                          <p:attrName>ppt_y</p:attrName>
                                        </p:attrNameLst>
                                      </p:cBhvr>
                                      <p:tavLst>
                                        <p:tav tm="0">
                                          <p:val>
                                            <p:strVal val="#ppt_y+1"/>
                                          </p:val>
                                        </p:tav>
                                        <p:tav tm="100000">
                                          <p:val>
                                            <p:strVal val="#ppt_y-.03"/>
                                          </p:val>
                                        </p:tav>
                                      </p:tavLst>
                                    </p:anim>
                                    <p:anim calcmode="lin" valueType="num">
                                      <p:cBhvr>
                                        <p:cTn id="15"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edge">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1"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bldLst>
      <p:bldP spid="3" grpId="0" animBg="1"/>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6729566" y="351718"/>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1</a:t>
            </a:r>
            <a:endParaRPr lang="ar-SA" sz="2400" b="1" dirty="0">
              <a:solidFill>
                <a:schemeClr val="tx1"/>
              </a:solidFill>
            </a:endParaRPr>
          </a:p>
        </p:txBody>
      </p:sp>
      <p:sp>
        <p:nvSpPr>
          <p:cNvPr id="4" name="مربع نص 3"/>
          <p:cNvSpPr txBox="1"/>
          <p:nvPr/>
        </p:nvSpPr>
        <p:spPr>
          <a:xfrm>
            <a:off x="357158" y="1285860"/>
            <a:ext cx="7286676" cy="584775"/>
          </a:xfrm>
          <a:prstGeom prst="rect">
            <a:avLst/>
          </a:prstGeom>
          <a:noFill/>
        </p:spPr>
        <p:txBody>
          <a:bodyPr wrap="square" rtlCol="1">
            <a:spAutoFit/>
          </a:bodyPr>
          <a:lstStyle/>
          <a:p>
            <a:pPr algn="ctr"/>
            <a:r>
              <a:rPr lang="ar-SA" sz="3200" b="1" u="sng" dirty="0" smtClean="0">
                <a:solidFill>
                  <a:srgbClr val="800000"/>
                </a:solidFill>
              </a:rPr>
              <a:t>أضع هذه الكلمات في سياق من عندي:</a:t>
            </a:r>
            <a:endParaRPr lang="ar-SA" sz="3200" b="1" u="sng" dirty="0">
              <a:solidFill>
                <a:srgbClr val="800000"/>
              </a:solidFill>
            </a:endParaRPr>
          </a:p>
        </p:txBody>
      </p:sp>
      <p:sp>
        <p:nvSpPr>
          <p:cNvPr id="5" name="دمعة 4"/>
          <p:cNvSpPr/>
          <p:nvPr/>
        </p:nvSpPr>
        <p:spPr>
          <a:xfrm>
            <a:off x="6572264" y="142873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أولاً</a:t>
            </a:r>
            <a:endParaRPr lang="ar-SA" b="1" dirty="0"/>
          </a:p>
        </p:txBody>
      </p:sp>
      <p:graphicFrame>
        <p:nvGraphicFramePr>
          <p:cNvPr id="6" name="جدول 5"/>
          <p:cNvGraphicFramePr>
            <a:graphicFrameLocks noGrp="1"/>
          </p:cNvGraphicFramePr>
          <p:nvPr/>
        </p:nvGraphicFramePr>
        <p:xfrm>
          <a:off x="1214414" y="2214554"/>
          <a:ext cx="6096000" cy="1584960"/>
        </p:xfrm>
        <a:graphic>
          <a:graphicData uri="http://schemas.openxmlformats.org/drawingml/2006/table">
            <a:tbl>
              <a:tblPr rtl="1" firstRow="1" bandRow="1">
                <a:tableStyleId>{21E4AEA4-8DFA-4A89-87EB-49C32662AFE0}</a:tableStyleId>
              </a:tblPr>
              <a:tblGrid>
                <a:gridCol w="3048000"/>
                <a:gridCol w="3048000"/>
              </a:tblGrid>
              <a:tr h="370840">
                <a:tc>
                  <a:txBody>
                    <a:bodyPr/>
                    <a:lstStyle/>
                    <a:p>
                      <a:pPr algn="ctr" rtl="1"/>
                      <a:r>
                        <a:rPr lang="ar-SA" sz="2000" b="1" u="none" dirty="0" smtClean="0">
                          <a:solidFill>
                            <a:schemeClr val="tx1"/>
                          </a:solidFill>
                        </a:rPr>
                        <a:t>الكلمة</a:t>
                      </a:r>
                      <a:endParaRPr lang="ar-SA" sz="2000" b="1" u="none" dirty="0">
                        <a:solidFill>
                          <a:schemeClr val="tx1"/>
                        </a:solidFill>
                      </a:endParaRPr>
                    </a:p>
                  </a:txBody>
                  <a:tcPr/>
                </a:tc>
                <a:tc>
                  <a:txBody>
                    <a:bodyPr/>
                    <a:lstStyle/>
                    <a:p>
                      <a:pPr algn="ctr" rtl="1"/>
                      <a:r>
                        <a:rPr lang="ar-SA" sz="2000" b="1" u="none" dirty="0" smtClean="0">
                          <a:solidFill>
                            <a:schemeClr val="tx1"/>
                          </a:solidFill>
                        </a:rPr>
                        <a:t>السياق</a:t>
                      </a:r>
                      <a:endParaRPr lang="ar-SA" sz="2000" b="1" u="none" dirty="0">
                        <a:solidFill>
                          <a:schemeClr val="tx1"/>
                        </a:solidFill>
                      </a:endParaRPr>
                    </a:p>
                  </a:txBody>
                  <a:tcPr/>
                </a:tc>
              </a:tr>
              <a:tr h="370840">
                <a:tc>
                  <a:txBody>
                    <a:bodyPr/>
                    <a:lstStyle/>
                    <a:p>
                      <a:pPr algn="ctr" rtl="1"/>
                      <a:r>
                        <a:rPr lang="ar-SA" sz="2000" b="1" u="none" dirty="0" smtClean="0">
                          <a:solidFill>
                            <a:schemeClr val="tx1"/>
                          </a:solidFill>
                        </a:rPr>
                        <a:t>أجيالاً</a:t>
                      </a:r>
                      <a:endParaRPr lang="ar-SA" sz="2000" b="1" u="none" dirty="0">
                        <a:solidFill>
                          <a:schemeClr val="tx1"/>
                        </a:solidFill>
                      </a:endParaRPr>
                    </a:p>
                  </a:txBody>
                  <a:tcPr/>
                </a:tc>
                <a:tc>
                  <a:txBody>
                    <a:bodyPr/>
                    <a:lstStyle/>
                    <a:p>
                      <a:pPr algn="ctr" rtl="1"/>
                      <a:endParaRPr lang="ar-SA" sz="2000" b="1" u="none" dirty="0">
                        <a:solidFill>
                          <a:schemeClr val="tx1"/>
                        </a:solidFill>
                      </a:endParaRPr>
                    </a:p>
                  </a:txBody>
                  <a:tcPr/>
                </a:tc>
              </a:tr>
              <a:tr h="370840">
                <a:tc>
                  <a:txBody>
                    <a:bodyPr/>
                    <a:lstStyle/>
                    <a:p>
                      <a:pPr algn="ctr" rtl="1"/>
                      <a:r>
                        <a:rPr lang="ar-SA" sz="2000" b="1" u="none" dirty="0" smtClean="0">
                          <a:solidFill>
                            <a:schemeClr val="tx1"/>
                          </a:solidFill>
                        </a:rPr>
                        <a:t>جوامع الكلم</a:t>
                      </a:r>
                      <a:endParaRPr lang="ar-SA" sz="2000" b="1" u="none" dirty="0">
                        <a:solidFill>
                          <a:schemeClr val="tx1"/>
                        </a:solidFill>
                      </a:endParaRPr>
                    </a:p>
                  </a:txBody>
                  <a:tcPr/>
                </a:tc>
                <a:tc>
                  <a:txBody>
                    <a:bodyPr/>
                    <a:lstStyle/>
                    <a:p>
                      <a:pPr algn="ctr" rtl="1"/>
                      <a:endParaRPr lang="ar-SA" sz="2000" b="1" u="none" dirty="0">
                        <a:solidFill>
                          <a:schemeClr val="tx1"/>
                        </a:solidFill>
                      </a:endParaRPr>
                    </a:p>
                  </a:txBody>
                  <a:tcPr/>
                </a:tc>
              </a:tr>
              <a:tr h="370840">
                <a:tc>
                  <a:txBody>
                    <a:bodyPr/>
                    <a:lstStyle/>
                    <a:p>
                      <a:pPr algn="ctr" rtl="1"/>
                      <a:r>
                        <a:rPr lang="ar-SA" sz="2000" b="1" u="none" dirty="0" smtClean="0">
                          <a:solidFill>
                            <a:schemeClr val="tx1"/>
                          </a:solidFill>
                        </a:rPr>
                        <a:t>شجّ وجهه</a:t>
                      </a:r>
                      <a:endParaRPr lang="ar-SA" sz="2000" b="1" u="none" dirty="0">
                        <a:solidFill>
                          <a:schemeClr val="tx1"/>
                        </a:solidFill>
                      </a:endParaRPr>
                    </a:p>
                  </a:txBody>
                  <a:tcPr/>
                </a:tc>
                <a:tc>
                  <a:txBody>
                    <a:bodyPr/>
                    <a:lstStyle/>
                    <a:p>
                      <a:pPr algn="ctr" rtl="1"/>
                      <a:endParaRPr lang="ar-SA" sz="2000" b="1" u="none" dirty="0">
                        <a:solidFill>
                          <a:schemeClr val="tx1"/>
                        </a:solidFill>
                      </a:endParaRPr>
                    </a:p>
                  </a:txBody>
                  <a:tcPr/>
                </a:tc>
              </a:tr>
            </a:tbl>
          </a:graphicData>
        </a:graphic>
      </p:graphicFrame>
      <p:sp>
        <p:nvSpPr>
          <p:cNvPr id="7" name="مربع نص 6"/>
          <p:cNvSpPr txBox="1"/>
          <p:nvPr/>
        </p:nvSpPr>
        <p:spPr>
          <a:xfrm>
            <a:off x="642910" y="4000504"/>
            <a:ext cx="7286676" cy="584775"/>
          </a:xfrm>
          <a:prstGeom prst="rect">
            <a:avLst/>
          </a:prstGeom>
          <a:noFill/>
        </p:spPr>
        <p:txBody>
          <a:bodyPr wrap="square" rtlCol="1">
            <a:spAutoFit/>
          </a:bodyPr>
          <a:lstStyle/>
          <a:p>
            <a:pPr algn="ctr"/>
            <a:r>
              <a:rPr lang="ar-SA" sz="3200" b="1" u="sng" dirty="0" smtClean="0">
                <a:solidFill>
                  <a:srgbClr val="800000"/>
                </a:solidFill>
              </a:rPr>
              <a:t>أبحث عن استخدامات للكلمات التالية:</a:t>
            </a:r>
          </a:p>
        </p:txBody>
      </p:sp>
      <p:sp>
        <p:nvSpPr>
          <p:cNvPr id="8" name="دمعة 7"/>
          <p:cNvSpPr/>
          <p:nvPr/>
        </p:nvSpPr>
        <p:spPr>
          <a:xfrm>
            <a:off x="6858016" y="40005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ثانياً</a:t>
            </a:r>
            <a:endParaRPr lang="ar-SA" b="1" dirty="0"/>
          </a:p>
        </p:txBody>
      </p:sp>
      <p:sp>
        <p:nvSpPr>
          <p:cNvPr id="9" name="مربع نص 8"/>
          <p:cNvSpPr txBox="1"/>
          <p:nvPr/>
        </p:nvSpPr>
        <p:spPr>
          <a:xfrm>
            <a:off x="1357290" y="4538971"/>
            <a:ext cx="5929354" cy="954107"/>
          </a:xfrm>
          <a:prstGeom prst="rect">
            <a:avLst/>
          </a:prstGeom>
          <a:noFill/>
        </p:spPr>
        <p:txBody>
          <a:bodyPr wrap="square" rtlCol="1">
            <a:spAutoFit/>
          </a:bodyPr>
          <a:lstStyle/>
          <a:p>
            <a:pPr algn="ctr"/>
            <a:r>
              <a:rPr lang="ar-SA" sz="2800" b="1" dirty="0" smtClean="0"/>
              <a:t>أولو العزم:..........................</a:t>
            </a:r>
          </a:p>
          <a:p>
            <a:pPr algn="ctr"/>
            <a:r>
              <a:rPr lang="ar-SA" sz="2800" b="1" dirty="0" smtClean="0"/>
              <a:t>أسخي:...............................</a:t>
            </a:r>
            <a:endParaRPr lang="ar-S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2000" fill="hold"/>
                                        <p:tgtEl>
                                          <p:spTgt spid="6"/>
                                        </p:tgtEl>
                                        <p:attrNameLst>
                                          <p:attrName>ppt_x</p:attrName>
                                        </p:attrNameLst>
                                      </p:cBhvr>
                                      <p:tavLst>
                                        <p:tav tm="0">
                                          <p:val>
                                            <p:strVal val="#ppt_x"/>
                                          </p:val>
                                        </p:tav>
                                        <p:tav tm="100000">
                                          <p:val>
                                            <p:strVal val="#ppt_x"/>
                                          </p:val>
                                        </p:tav>
                                      </p:tavLst>
                                    </p:anim>
                                    <p:anim calcmode="lin" valueType="num">
                                      <p:cBhvr additive="base">
                                        <p:cTn id="17" dur="2000" fill="hold"/>
                                        <p:tgtEl>
                                          <p:spTgt spid="6"/>
                                        </p:tgtEl>
                                        <p:attrNameLst>
                                          <p:attrName>ppt_y</p:attrName>
                                        </p:attrNameLst>
                                      </p:cBhvr>
                                      <p:tavLst>
                                        <p:tav tm="0">
                                          <p:val>
                                            <p:strVal val="1+#ppt_h/2"/>
                                          </p:val>
                                        </p:tav>
                                        <p:tav tm="100000">
                                          <p:val>
                                            <p:strVal val="#ppt_y"/>
                                          </p:val>
                                        </p:tav>
                                      </p:tavLst>
                                    </p:anim>
                                  </p:childTnLst>
                                </p:cTn>
                              </p:par>
                              <p:par>
                                <p:cTn id="18" presetID="9"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dissolve">
                                      <p:cBhvr>
                                        <p:cTn id="20" dur="2000"/>
                                        <p:tgtEl>
                                          <p:spTgt spid="8"/>
                                        </p:tgtEl>
                                      </p:cBhvr>
                                    </p:animEffect>
                                  </p:childTnLst>
                                </p:cTn>
                              </p:par>
                              <p:par>
                                <p:cTn id="21" presetID="37"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anim calcmode="lin" valueType="num">
                                      <p:cBhvr>
                                        <p:cTn id="24" dur="3000" fill="hold"/>
                                        <p:tgtEl>
                                          <p:spTgt spid="7"/>
                                        </p:tgtEl>
                                        <p:attrNameLst>
                                          <p:attrName>ppt_x</p:attrName>
                                        </p:attrNameLst>
                                      </p:cBhvr>
                                      <p:tavLst>
                                        <p:tav tm="0">
                                          <p:val>
                                            <p:strVal val="#ppt_x"/>
                                          </p:val>
                                        </p:tav>
                                        <p:tav tm="100000">
                                          <p:val>
                                            <p:strVal val="#ppt_x"/>
                                          </p:val>
                                        </p:tav>
                                      </p:tavLst>
                                    </p:anim>
                                    <p:anim calcmode="lin" valueType="num">
                                      <p:cBhvr>
                                        <p:cTn id="25" dur="2700" decel="100000" fill="hold"/>
                                        <p:tgtEl>
                                          <p:spTgt spid="7"/>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par>
                                <p:cTn id="27" presetID="2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edg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115677" y="633640"/>
            <a:ext cx="1163941" cy="1036265"/>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2</a:t>
            </a:r>
            <a:endParaRPr lang="ar-SA" sz="2400" b="1" dirty="0">
              <a:solidFill>
                <a:schemeClr val="tx1"/>
              </a:solidFill>
            </a:endParaRPr>
          </a:p>
        </p:txBody>
      </p:sp>
      <p:sp>
        <p:nvSpPr>
          <p:cNvPr id="4" name="مربع نص 3"/>
          <p:cNvSpPr txBox="1"/>
          <p:nvPr/>
        </p:nvSpPr>
        <p:spPr>
          <a:xfrm>
            <a:off x="500034" y="1716464"/>
            <a:ext cx="7286676" cy="1569660"/>
          </a:xfrm>
          <a:prstGeom prst="rect">
            <a:avLst/>
          </a:prstGeom>
          <a:noFill/>
        </p:spPr>
        <p:txBody>
          <a:bodyPr wrap="square" rtlCol="1">
            <a:spAutoFit/>
          </a:bodyPr>
          <a:lstStyle/>
          <a:p>
            <a:pPr algn="ctr"/>
            <a:r>
              <a:rPr lang="ar-SA" sz="3200" b="1" u="sng" dirty="0" smtClean="0">
                <a:solidFill>
                  <a:srgbClr val="800000"/>
                </a:solidFill>
              </a:rPr>
              <a:t>أشترك مع من بجواري في تخيل ثلاثة مواقف،ثم أكتبها مستخدمين فيها عبارة </a:t>
            </a:r>
          </a:p>
          <a:p>
            <a:pPr algn="ctr"/>
            <a:r>
              <a:rPr lang="ar-SA" sz="3200" b="1" u="sng" dirty="0" smtClean="0">
                <a:solidFill>
                  <a:srgbClr val="800000"/>
                </a:solidFill>
              </a:rPr>
              <a:t>(ما لا يدرك كله لا يترك كله).</a:t>
            </a:r>
            <a:endParaRPr lang="ar-SA" sz="3200" b="1" u="sng"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شريط مثقب 2"/>
          <p:cNvSpPr/>
          <p:nvPr/>
        </p:nvSpPr>
        <p:spPr>
          <a:xfrm rot="21028972">
            <a:off x="948691" y="1407318"/>
            <a:ext cx="6755437" cy="4153620"/>
          </a:xfrm>
          <a:prstGeom prst="flowChartPunchedTape">
            <a:avLst/>
          </a:prstGeom>
          <a:blipFill>
            <a:blip r:embed="rId3" cstate="print"/>
            <a:tile tx="0" ty="0" sx="100000" sy="100000" flip="none" algn="tl"/>
          </a:blipFill>
          <a:effectLst>
            <a:glow rad="101600">
              <a:schemeClr val="accent3">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sz="3600" b="1" dirty="0" smtClean="0">
              <a:solidFill>
                <a:schemeClr val="tx1"/>
              </a:solidFill>
              <a:cs typeface="DecoType Naskh Variants" pitchFamily="2" charset="-78"/>
            </a:endParaRPr>
          </a:p>
          <a:p>
            <a:pPr algn="ctr"/>
            <a:r>
              <a:rPr lang="ar-SA" sz="4000" b="1" dirty="0" smtClean="0">
                <a:solidFill>
                  <a:schemeClr val="tx1"/>
                </a:solidFill>
                <a:effectLst>
                  <a:glow rad="228600">
                    <a:schemeClr val="accent6">
                      <a:satMod val="175000"/>
                      <a:alpha val="40000"/>
                    </a:schemeClr>
                  </a:glow>
                </a:effectLst>
                <a:cs typeface="DecoType Naskh Variants" pitchFamily="2" charset="-78"/>
              </a:rPr>
              <a:t>عبارة(مالا يدرك كله لا يترك جله)</a:t>
            </a:r>
          </a:p>
          <a:p>
            <a:pPr algn="ctr"/>
            <a:r>
              <a:rPr lang="ar-SA" sz="3600" b="1" dirty="0" smtClean="0">
                <a:solidFill>
                  <a:schemeClr val="tx1"/>
                </a:solidFill>
                <a:effectLst>
                  <a:glow rad="228600">
                    <a:schemeClr val="accent6">
                      <a:satMod val="175000"/>
                      <a:alpha val="40000"/>
                    </a:schemeClr>
                  </a:glow>
                </a:effectLst>
                <a:cs typeface="DecoType Naskh Variants" pitchFamily="2" charset="-78"/>
              </a:rPr>
              <a:t>تستخدم في مواقف محموده يتمنى صاحبها أن يدرك كل حاجاته منها،لكنه لا يتمكن من ذلك فيحاول إدراك بعضها.</a:t>
            </a:r>
            <a:endParaRPr lang="ar-SA" sz="3600" b="1" dirty="0">
              <a:solidFill>
                <a:schemeClr val="tx1"/>
              </a:solidFill>
              <a:effectLst>
                <a:glow rad="228600">
                  <a:schemeClr val="accent6">
                    <a:satMod val="175000"/>
                    <a:alpha val="40000"/>
                  </a:schemeClr>
                </a:glow>
              </a:effectLst>
              <a:cs typeface="DecoType Naskh Variants"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429520" y="4286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ثانياً</a:t>
            </a:r>
            <a:endParaRPr lang="ar-SA" b="1" dirty="0"/>
          </a:p>
        </p:txBody>
      </p:sp>
      <p:sp>
        <p:nvSpPr>
          <p:cNvPr id="4" name="مربع نص 3"/>
          <p:cNvSpPr txBox="1"/>
          <p:nvPr/>
        </p:nvSpPr>
        <p:spPr>
          <a:xfrm>
            <a:off x="357158" y="780146"/>
            <a:ext cx="8143932" cy="1077218"/>
          </a:xfrm>
          <a:prstGeom prst="rect">
            <a:avLst/>
          </a:prstGeom>
          <a:noFill/>
        </p:spPr>
        <p:txBody>
          <a:bodyPr wrap="square" rtlCol="1">
            <a:spAutoFit/>
          </a:bodyPr>
          <a:lstStyle/>
          <a:p>
            <a:pPr algn="ctr"/>
            <a:r>
              <a:rPr lang="ar-SA" sz="3200" b="1" u="sng" dirty="0" smtClean="0">
                <a:solidFill>
                  <a:srgbClr val="800000"/>
                </a:solidFill>
              </a:rPr>
              <a:t>كيف كان صلى الله عليه وسلم يؤدب أصحابه رضوان الله عليهم أجمعين:</a:t>
            </a:r>
            <a:endParaRPr lang="ar-SA" sz="3200" b="1" u="sng" dirty="0">
              <a:solidFill>
                <a:srgbClr val="800000"/>
              </a:solidFill>
            </a:endParaRPr>
          </a:p>
        </p:txBody>
      </p:sp>
      <p:sp>
        <p:nvSpPr>
          <p:cNvPr id="5" name="مربع نص 4"/>
          <p:cNvSpPr txBox="1"/>
          <p:nvPr/>
        </p:nvSpPr>
        <p:spPr>
          <a:xfrm>
            <a:off x="1785918" y="1928802"/>
            <a:ext cx="5929354" cy="523220"/>
          </a:xfrm>
          <a:prstGeom prst="rect">
            <a:avLst/>
          </a:prstGeom>
          <a:noFill/>
        </p:spPr>
        <p:txBody>
          <a:bodyPr wrap="square" rtlCol="1">
            <a:spAutoFit/>
          </a:bodyPr>
          <a:lstStyle/>
          <a:p>
            <a:pPr algn="ctr"/>
            <a:r>
              <a:rPr lang="ar-SA" sz="2800" b="1" dirty="0" smtClean="0"/>
              <a:t>بالأفعال والأقوال والقدوة الحسنة</a:t>
            </a:r>
            <a:endParaRPr lang="ar-SA" sz="2800" b="1" dirty="0"/>
          </a:p>
        </p:txBody>
      </p:sp>
      <p:sp>
        <p:nvSpPr>
          <p:cNvPr id="6" name="دمعة 5"/>
          <p:cNvSpPr/>
          <p:nvPr/>
        </p:nvSpPr>
        <p:spPr>
          <a:xfrm>
            <a:off x="7429520" y="200024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ثالثاً</a:t>
            </a:r>
            <a:endParaRPr lang="ar-SA" b="1" dirty="0"/>
          </a:p>
        </p:txBody>
      </p:sp>
      <p:sp>
        <p:nvSpPr>
          <p:cNvPr id="7" name="مربع نص 6"/>
          <p:cNvSpPr txBox="1"/>
          <p:nvPr/>
        </p:nvSpPr>
        <p:spPr>
          <a:xfrm>
            <a:off x="357158" y="2351782"/>
            <a:ext cx="8143932" cy="1077218"/>
          </a:xfrm>
          <a:prstGeom prst="rect">
            <a:avLst/>
          </a:prstGeom>
          <a:noFill/>
        </p:spPr>
        <p:txBody>
          <a:bodyPr wrap="square" rtlCol="1">
            <a:spAutoFit/>
          </a:bodyPr>
          <a:lstStyle/>
          <a:p>
            <a:pPr algn="ctr"/>
            <a:r>
              <a:rPr lang="ar-SA" sz="3200" b="1" u="sng" dirty="0" smtClean="0">
                <a:solidFill>
                  <a:srgbClr val="800000"/>
                </a:solidFill>
              </a:rPr>
              <a:t>1) أدلل من النص على أن النبي عليه الصلاة والسلام كان حكيماً،كريماً،وأدون ذلك في الشكل التالي:</a:t>
            </a:r>
            <a:endParaRPr lang="ar-SA" sz="3200" b="1" u="sng" dirty="0">
              <a:solidFill>
                <a:srgbClr val="800000"/>
              </a:solidFill>
            </a:endParaRPr>
          </a:p>
        </p:txBody>
      </p:sp>
      <p:sp>
        <p:nvSpPr>
          <p:cNvPr id="9" name="شكل بيضاوي 8"/>
          <p:cNvSpPr/>
          <p:nvPr/>
        </p:nvSpPr>
        <p:spPr>
          <a:xfrm>
            <a:off x="4929190" y="3643314"/>
            <a:ext cx="2500330" cy="857256"/>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solidFill>
                  <a:schemeClr val="tx1"/>
                </a:solidFill>
              </a:rPr>
              <a:t>حكمته عليه الصلاة والسلام</a:t>
            </a:r>
            <a:endParaRPr lang="ar-SA" b="1" dirty="0">
              <a:solidFill>
                <a:schemeClr val="tx1"/>
              </a:solidFill>
            </a:endParaRPr>
          </a:p>
        </p:txBody>
      </p:sp>
      <p:sp>
        <p:nvSpPr>
          <p:cNvPr id="8" name="شكل بيضاوي 7"/>
          <p:cNvSpPr/>
          <p:nvPr/>
        </p:nvSpPr>
        <p:spPr>
          <a:xfrm>
            <a:off x="6929454" y="3339702"/>
            <a:ext cx="1143008" cy="1393042"/>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solidFill>
                  <a:schemeClr val="tx1"/>
                </a:solidFill>
              </a:rPr>
              <a:t>الفكرة </a:t>
            </a:r>
          </a:p>
          <a:p>
            <a:pPr algn="ctr"/>
            <a:r>
              <a:rPr lang="ar-SA" b="1" dirty="0" smtClean="0">
                <a:solidFill>
                  <a:schemeClr val="tx1"/>
                </a:solidFill>
              </a:rPr>
              <a:t>الرئيسية</a:t>
            </a:r>
            <a:endParaRPr lang="ar-SA" b="1" dirty="0">
              <a:solidFill>
                <a:schemeClr val="tx1"/>
              </a:solidFill>
            </a:endParaRPr>
          </a:p>
        </p:txBody>
      </p:sp>
      <p:sp>
        <p:nvSpPr>
          <p:cNvPr id="10" name="شكل بيضاوي 9"/>
          <p:cNvSpPr/>
          <p:nvPr/>
        </p:nvSpPr>
        <p:spPr>
          <a:xfrm>
            <a:off x="1214414" y="3714752"/>
            <a:ext cx="2500330" cy="857256"/>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solidFill>
                  <a:schemeClr val="tx1"/>
                </a:solidFill>
              </a:rPr>
              <a:t>رحمته عليه الصلاة والسلام</a:t>
            </a:r>
            <a:endParaRPr lang="ar-SA" b="1" dirty="0">
              <a:solidFill>
                <a:schemeClr val="tx1"/>
              </a:solidFill>
            </a:endParaRPr>
          </a:p>
        </p:txBody>
      </p:sp>
      <p:sp>
        <p:nvSpPr>
          <p:cNvPr id="12" name="مستطيل 11"/>
          <p:cNvSpPr/>
          <p:nvPr/>
        </p:nvSpPr>
        <p:spPr>
          <a:xfrm>
            <a:off x="5072066" y="4357694"/>
            <a:ext cx="2357454" cy="185738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effectLst>
                  <a:glow rad="139700">
                    <a:schemeClr val="accent2">
                      <a:satMod val="175000"/>
                      <a:alpha val="40000"/>
                    </a:schemeClr>
                  </a:glow>
                </a:effectLst>
              </a:rPr>
              <a:t>حكمته عندما كسرت رباعيته وشج وجهه يوم أحد لم يدع على قومه بل دعا لهم</a:t>
            </a:r>
            <a:endParaRPr lang="ar-SA" sz="2400" b="1" dirty="0">
              <a:effectLst>
                <a:glow rad="139700">
                  <a:schemeClr val="accent2">
                    <a:satMod val="175000"/>
                    <a:alpha val="40000"/>
                  </a:schemeClr>
                </a:glow>
              </a:effectLst>
            </a:endParaRPr>
          </a:p>
        </p:txBody>
      </p:sp>
      <p:sp>
        <p:nvSpPr>
          <p:cNvPr id="11" name="شكل بيضاوي 10"/>
          <p:cNvSpPr/>
          <p:nvPr/>
        </p:nvSpPr>
        <p:spPr>
          <a:xfrm>
            <a:off x="3286116" y="3411140"/>
            <a:ext cx="1143008" cy="1393042"/>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solidFill>
                  <a:schemeClr val="tx1"/>
                </a:solidFill>
              </a:rPr>
              <a:t>الفكرة </a:t>
            </a:r>
          </a:p>
          <a:p>
            <a:pPr algn="ctr"/>
            <a:r>
              <a:rPr lang="ar-SA" b="1" dirty="0" smtClean="0">
                <a:solidFill>
                  <a:schemeClr val="tx1"/>
                </a:solidFill>
              </a:rPr>
              <a:t>الرئيسية</a:t>
            </a:r>
            <a:endParaRPr lang="ar-SA" b="1" dirty="0">
              <a:solidFill>
                <a:schemeClr val="tx1"/>
              </a:solidFill>
            </a:endParaRPr>
          </a:p>
        </p:txBody>
      </p:sp>
      <p:sp>
        <p:nvSpPr>
          <p:cNvPr id="13" name="مستطيل 12"/>
          <p:cNvSpPr/>
          <p:nvPr/>
        </p:nvSpPr>
        <p:spPr>
          <a:xfrm>
            <a:off x="1142976" y="4429132"/>
            <a:ext cx="2357454" cy="185738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effectLst>
                  <a:glow rad="139700">
                    <a:schemeClr val="accent2">
                      <a:satMod val="175000"/>
                      <a:alpha val="40000"/>
                    </a:schemeClr>
                  </a:glow>
                </a:effectLst>
              </a:rPr>
              <a:t>عندما رأى الحمرة تفرش سأل أصحابه (من فجع هذه بولدها؟ردوا ولدها إليها)</a:t>
            </a:r>
            <a:endParaRPr lang="ar-SA" sz="2400" b="1" dirty="0">
              <a:effectLst>
                <a:glow rad="139700">
                  <a:schemeClr val="accent2">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2000"/>
                                        <p:tgtEl>
                                          <p:spTgt spid="6"/>
                                        </p:tgtEl>
                                      </p:cBhvr>
                                    </p:animEffect>
                                  </p:childTnLst>
                                </p:cTn>
                              </p:par>
                              <p:par>
                                <p:cTn id="27" presetID="37"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3000"/>
                                        <p:tgtEl>
                                          <p:spTgt spid="7"/>
                                        </p:tgtEl>
                                      </p:cBhvr>
                                    </p:animEffect>
                                    <p:anim calcmode="lin" valueType="num">
                                      <p:cBhvr>
                                        <p:cTn id="30" dur="3000" fill="hold"/>
                                        <p:tgtEl>
                                          <p:spTgt spid="7"/>
                                        </p:tgtEl>
                                        <p:attrNameLst>
                                          <p:attrName>ppt_x</p:attrName>
                                        </p:attrNameLst>
                                      </p:cBhvr>
                                      <p:tavLst>
                                        <p:tav tm="0">
                                          <p:val>
                                            <p:strVal val="#ppt_x"/>
                                          </p:val>
                                        </p:tav>
                                        <p:tav tm="100000">
                                          <p:val>
                                            <p:strVal val="#ppt_x"/>
                                          </p:val>
                                        </p:tav>
                                      </p:tavLst>
                                    </p:anim>
                                    <p:anim calcmode="lin" valueType="num">
                                      <p:cBhvr>
                                        <p:cTn id="31" dur="2700" decel="100000" fill="hold"/>
                                        <p:tgtEl>
                                          <p:spTgt spid="7"/>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par>
                                <p:cTn id="33" presetID="49" presetClass="entr" presetSubtype="0" decel="10000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2000" fill="hold"/>
                                        <p:tgtEl>
                                          <p:spTgt spid="8"/>
                                        </p:tgtEl>
                                        <p:attrNameLst>
                                          <p:attrName>ppt_w</p:attrName>
                                        </p:attrNameLst>
                                      </p:cBhvr>
                                      <p:tavLst>
                                        <p:tav tm="0">
                                          <p:val>
                                            <p:fltVal val="0"/>
                                          </p:val>
                                        </p:tav>
                                        <p:tav tm="100000">
                                          <p:val>
                                            <p:strVal val="#ppt_w"/>
                                          </p:val>
                                        </p:tav>
                                      </p:tavLst>
                                    </p:anim>
                                    <p:anim calcmode="lin" valueType="num">
                                      <p:cBhvr>
                                        <p:cTn id="36" dur="2000" fill="hold"/>
                                        <p:tgtEl>
                                          <p:spTgt spid="8"/>
                                        </p:tgtEl>
                                        <p:attrNameLst>
                                          <p:attrName>ppt_h</p:attrName>
                                        </p:attrNameLst>
                                      </p:cBhvr>
                                      <p:tavLst>
                                        <p:tav tm="0">
                                          <p:val>
                                            <p:fltVal val="0"/>
                                          </p:val>
                                        </p:tav>
                                        <p:tav tm="100000">
                                          <p:val>
                                            <p:strVal val="#ppt_h"/>
                                          </p:val>
                                        </p:tav>
                                      </p:tavLst>
                                    </p:anim>
                                    <p:anim calcmode="lin" valueType="num">
                                      <p:cBhvr>
                                        <p:cTn id="37" dur="2000" fill="hold"/>
                                        <p:tgtEl>
                                          <p:spTgt spid="8"/>
                                        </p:tgtEl>
                                        <p:attrNameLst>
                                          <p:attrName>style.rotation</p:attrName>
                                        </p:attrNameLst>
                                      </p:cBhvr>
                                      <p:tavLst>
                                        <p:tav tm="0">
                                          <p:val>
                                            <p:fltVal val="360"/>
                                          </p:val>
                                        </p:tav>
                                        <p:tav tm="100000">
                                          <p:val>
                                            <p:fltVal val="0"/>
                                          </p:val>
                                        </p:tav>
                                      </p:tavLst>
                                    </p:anim>
                                    <p:animEffect transition="in" filter="fade">
                                      <p:cBhvr>
                                        <p:cTn id="38" dur="200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2000" fill="hold"/>
                                        <p:tgtEl>
                                          <p:spTgt spid="9"/>
                                        </p:tgtEl>
                                        <p:attrNameLst>
                                          <p:attrName>ppt_w</p:attrName>
                                        </p:attrNameLst>
                                      </p:cBhvr>
                                      <p:tavLst>
                                        <p:tav tm="0">
                                          <p:val>
                                            <p:fltVal val="0"/>
                                          </p:val>
                                        </p:tav>
                                        <p:tav tm="100000">
                                          <p:val>
                                            <p:strVal val="#ppt_w"/>
                                          </p:val>
                                        </p:tav>
                                      </p:tavLst>
                                    </p:anim>
                                    <p:anim calcmode="lin" valueType="num">
                                      <p:cBhvr>
                                        <p:cTn id="42" dur="2000" fill="hold"/>
                                        <p:tgtEl>
                                          <p:spTgt spid="9"/>
                                        </p:tgtEl>
                                        <p:attrNameLst>
                                          <p:attrName>ppt_h</p:attrName>
                                        </p:attrNameLst>
                                      </p:cBhvr>
                                      <p:tavLst>
                                        <p:tav tm="0">
                                          <p:val>
                                            <p:fltVal val="0"/>
                                          </p:val>
                                        </p:tav>
                                        <p:tav tm="100000">
                                          <p:val>
                                            <p:strVal val="#ppt_h"/>
                                          </p:val>
                                        </p:tav>
                                      </p:tavLst>
                                    </p:anim>
                                    <p:anim calcmode="lin" valueType="num">
                                      <p:cBhvr>
                                        <p:cTn id="43" dur="2000" fill="hold"/>
                                        <p:tgtEl>
                                          <p:spTgt spid="9"/>
                                        </p:tgtEl>
                                        <p:attrNameLst>
                                          <p:attrName>style.rotation</p:attrName>
                                        </p:attrNameLst>
                                      </p:cBhvr>
                                      <p:tavLst>
                                        <p:tav tm="0">
                                          <p:val>
                                            <p:fltVal val="360"/>
                                          </p:val>
                                        </p:tav>
                                        <p:tav tm="100000">
                                          <p:val>
                                            <p:fltVal val="0"/>
                                          </p:val>
                                        </p:tav>
                                      </p:tavLst>
                                    </p:anim>
                                    <p:animEffect transition="in" filter="fade">
                                      <p:cBhvr>
                                        <p:cTn id="44" dur="2000"/>
                                        <p:tgtEl>
                                          <p:spTgt spid="9"/>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2000" fill="hold"/>
                                        <p:tgtEl>
                                          <p:spTgt spid="11"/>
                                        </p:tgtEl>
                                        <p:attrNameLst>
                                          <p:attrName>ppt_w</p:attrName>
                                        </p:attrNameLst>
                                      </p:cBhvr>
                                      <p:tavLst>
                                        <p:tav tm="0">
                                          <p:val>
                                            <p:fltVal val="0"/>
                                          </p:val>
                                        </p:tav>
                                        <p:tav tm="100000">
                                          <p:val>
                                            <p:strVal val="#ppt_w"/>
                                          </p:val>
                                        </p:tav>
                                      </p:tavLst>
                                    </p:anim>
                                    <p:anim calcmode="lin" valueType="num">
                                      <p:cBhvr>
                                        <p:cTn id="48" dur="2000" fill="hold"/>
                                        <p:tgtEl>
                                          <p:spTgt spid="11"/>
                                        </p:tgtEl>
                                        <p:attrNameLst>
                                          <p:attrName>ppt_h</p:attrName>
                                        </p:attrNameLst>
                                      </p:cBhvr>
                                      <p:tavLst>
                                        <p:tav tm="0">
                                          <p:val>
                                            <p:fltVal val="0"/>
                                          </p:val>
                                        </p:tav>
                                        <p:tav tm="100000">
                                          <p:val>
                                            <p:strVal val="#ppt_h"/>
                                          </p:val>
                                        </p:tav>
                                      </p:tavLst>
                                    </p:anim>
                                    <p:anim calcmode="lin" valueType="num">
                                      <p:cBhvr>
                                        <p:cTn id="49" dur="2000" fill="hold"/>
                                        <p:tgtEl>
                                          <p:spTgt spid="11"/>
                                        </p:tgtEl>
                                        <p:attrNameLst>
                                          <p:attrName>style.rotation</p:attrName>
                                        </p:attrNameLst>
                                      </p:cBhvr>
                                      <p:tavLst>
                                        <p:tav tm="0">
                                          <p:val>
                                            <p:fltVal val="360"/>
                                          </p:val>
                                        </p:tav>
                                        <p:tav tm="100000">
                                          <p:val>
                                            <p:fltVal val="0"/>
                                          </p:val>
                                        </p:tav>
                                      </p:tavLst>
                                    </p:anim>
                                    <p:animEffect transition="in" filter="fade">
                                      <p:cBhvr>
                                        <p:cTn id="50" dur="2000"/>
                                        <p:tgtEl>
                                          <p:spTgt spid="11"/>
                                        </p:tgtEl>
                                      </p:cBhvr>
                                    </p:animEffect>
                                  </p:childTnLst>
                                </p:cTn>
                              </p:par>
                              <p:par>
                                <p:cTn id="51" presetID="49" presetClass="entr" presetSubtype="0" decel="10000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2000" fill="hold"/>
                                        <p:tgtEl>
                                          <p:spTgt spid="10"/>
                                        </p:tgtEl>
                                        <p:attrNameLst>
                                          <p:attrName>ppt_w</p:attrName>
                                        </p:attrNameLst>
                                      </p:cBhvr>
                                      <p:tavLst>
                                        <p:tav tm="0">
                                          <p:val>
                                            <p:fltVal val="0"/>
                                          </p:val>
                                        </p:tav>
                                        <p:tav tm="100000">
                                          <p:val>
                                            <p:strVal val="#ppt_w"/>
                                          </p:val>
                                        </p:tav>
                                      </p:tavLst>
                                    </p:anim>
                                    <p:anim calcmode="lin" valueType="num">
                                      <p:cBhvr>
                                        <p:cTn id="54" dur="2000" fill="hold"/>
                                        <p:tgtEl>
                                          <p:spTgt spid="10"/>
                                        </p:tgtEl>
                                        <p:attrNameLst>
                                          <p:attrName>ppt_h</p:attrName>
                                        </p:attrNameLst>
                                      </p:cBhvr>
                                      <p:tavLst>
                                        <p:tav tm="0">
                                          <p:val>
                                            <p:fltVal val="0"/>
                                          </p:val>
                                        </p:tav>
                                        <p:tav tm="100000">
                                          <p:val>
                                            <p:strVal val="#ppt_h"/>
                                          </p:val>
                                        </p:tav>
                                      </p:tavLst>
                                    </p:anim>
                                    <p:anim calcmode="lin" valueType="num">
                                      <p:cBhvr>
                                        <p:cTn id="55" dur="2000" fill="hold"/>
                                        <p:tgtEl>
                                          <p:spTgt spid="10"/>
                                        </p:tgtEl>
                                        <p:attrNameLst>
                                          <p:attrName>style.rotation</p:attrName>
                                        </p:attrNameLst>
                                      </p:cBhvr>
                                      <p:tavLst>
                                        <p:tav tm="0">
                                          <p:val>
                                            <p:fltVal val="360"/>
                                          </p:val>
                                        </p:tav>
                                        <p:tav tm="100000">
                                          <p:val>
                                            <p:fltVal val="0"/>
                                          </p:val>
                                        </p:tav>
                                      </p:tavLst>
                                    </p:anim>
                                    <p:animEffect transition="in" filter="fade">
                                      <p:cBhvr>
                                        <p:cTn id="56" dur="20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10"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3" fill="hold">
                      <p:stCondLst>
                        <p:cond delay="indefinite"/>
                      </p:stCondLst>
                      <p:childTnLst>
                        <p:par>
                          <p:cTn id="64" fill="hold">
                            <p:stCondLst>
                              <p:cond delay="0"/>
                            </p:stCondLst>
                            <p:childTnLst>
                              <p:par>
                                <p:cTn id="65" presetID="17" presetClass="entr" presetSubtype="1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2000" fill="hold"/>
                                        <p:tgtEl>
                                          <p:spTgt spid="13"/>
                                        </p:tgtEl>
                                        <p:attrNameLst>
                                          <p:attrName>ppt_w</p:attrName>
                                        </p:attrNameLst>
                                      </p:cBhvr>
                                      <p:tavLst>
                                        <p:tav tm="0">
                                          <p:val>
                                            <p:fltVal val="0"/>
                                          </p:val>
                                        </p:tav>
                                        <p:tav tm="100000">
                                          <p:val>
                                            <p:strVal val="#ppt_w"/>
                                          </p:val>
                                        </p:tav>
                                      </p:tavLst>
                                    </p:anim>
                                    <p:anim calcmode="lin" valueType="num">
                                      <p:cBhvr>
                                        <p:cTn id="68" dur="2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P spid="9" grpId="0" animBg="1"/>
      <p:bldP spid="8" grpId="0" animBg="1"/>
      <p:bldP spid="10" grpId="0" animBg="1"/>
      <p:bldP spid="12" grpId="0" animBg="1"/>
      <p:bldP spid="11"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571472" y="357166"/>
            <a:ext cx="8143932" cy="1077218"/>
          </a:xfrm>
          <a:prstGeom prst="rect">
            <a:avLst/>
          </a:prstGeom>
          <a:noFill/>
        </p:spPr>
        <p:txBody>
          <a:bodyPr wrap="square" rtlCol="1">
            <a:spAutoFit/>
          </a:bodyPr>
          <a:lstStyle/>
          <a:p>
            <a:pPr algn="ctr"/>
            <a:r>
              <a:rPr lang="ar-SA" sz="3200" b="1" u="sng" dirty="0" smtClean="0">
                <a:solidFill>
                  <a:srgbClr val="800000"/>
                </a:solidFill>
              </a:rPr>
              <a:t>2) أتعاون مع مجموعتي لاستخلاص أفكار الفقرة الأخيرة من النص وأدونها في الشكل التالي:</a:t>
            </a:r>
            <a:endParaRPr lang="ar-SA" sz="3200" b="1" u="sng" dirty="0">
              <a:solidFill>
                <a:srgbClr val="800000"/>
              </a:solidFill>
            </a:endParaRPr>
          </a:p>
        </p:txBody>
      </p:sp>
      <p:sp>
        <p:nvSpPr>
          <p:cNvPr id="5" name="مستطيل 4"/>
          <p:cNvSpPr/>
          <p:nvPr/>
        </p:nvSpPr>
        <p:spPr>
          <a:xfrm>
            <a:off x="571472" y="2271700"/>
            <a:ext cx="4000528" cy="1785950"/>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effectLst>
                  <a:glow rad="139700">
                    <a:schemeClr val="accent2">
                      <a:satMod val="175000"/>
                      <a:alpha val="40000"/>
                    </a:schemeClr>
                  </a:glow>
                </a:effectLst>
              </a:rPr>
              <a:t>ـ لا يرد سائلاً </a:t>
            </a:r>
          </a:p>
          <a:p>
            <a:pPr algn="ctr"/>
            <a:r>
              <a:rPr lang="ar-SA" sz="3200" b="1" dirty="0" smtClean="0">
                <a:effectLst>
                  <a:glow rad="139700">
                    <a:schemeClr val="accent2">
                      <a:satMod val="175000"/>
                      <a:alpha val="40000"/>
                    </a:schemeClr>
                  </a:glow>
                </a:effectLst>
              </a:rPr>
              <a:t>ـ يبذل عطاياه عن طيب نفس</a:t>
            </a:r>
          </a:p>
          <a:p>
            <a:pPr algn="ctr"/>
            <a:r>
              <a:rPr lang="ar-SA" sz="3200" b="1" dirty="0" smtClean="0">
                <a:effectLst>
                  <a:glow rad="139700">
                    <a:schemeClr val="accent2">
                      <a:satMod val="175000"/>
                      <a:alpha val="40000"/>
                    </a:schemeClr>
                  </a:glow>
                </a:effectLst>
              </a:rPr>
              <a:t>ـ يحرم نفسه من أجل غيره</a:t>
            </a:r>
            <a:endParaRPr lang="ar-SA" sz="3200" b="1" dirty="0">
              <a:effectLst>
                <a:glow rad="139700">
                  <a:schemeClr val="accent2">
                    <a:satMod val="175000"/>
                    <a:alpha val="40000"/>
                  </a:schemeClr>
                </a:glow>
              </a:effectLst>
            </a:endParaRPr>
          </a:p>
        </p:txBody>
      </p:sp>
      <p:sp>
        <p:nvSpPr>
          <p:cNvPr id="6" name="شكل بيضاوي 5"/>
          <p:cNvSpPr/>
          <p:nvPr/>
        </p:nvSpPr>
        <p:spPr>
          <a:xfrm>
            <a:off x="3786182" y="1500174"/>
            <a:ext cx="1143008" cy="1143008"/>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solidFill>
                  <a:schemeClr val="tx1"/>
                </a:solidFill>
              </a:rPr>
              <a:t>الفكرة </a:t>
            </a:r>
          </a:p>
          <a:p>
            <a:pPr algn="ctr"/>
            <a:r>
              <a:rPr lang="ar-SA" b="1" dirty="0" smtClean="0">
                <a:solidFill>
                  <a:schemeClr val="tx1"/>
                </a:solidFill>
              </a:rPr>
              <a:t>الفرعية</a:t>
            </a:r>
            <a:endParaRPr lang="ar-SA" b="1" dirty="0">
              <a:solidFill>
                <a:schemeClr val="tx1"/>
              </a:solidFill>
            </a:endParaRPr>
          </a:p>
        </p:txBody>
      </p:sp>
      <p:sp>
        <p:nvSpPr>
          <p:cNvPr id="7" name="مستطيل 6"/>
          <p:cNvSpPr/>
          <p:nvPr/>
        </p:nvSpPr>
        <p:spPr>
          <a:xfrm>
            <a:off x="5367342" y="2209786"/>
            <a:ext cx="2357454" cy="185738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effectLst>
                  <a:glow rad="139700">
                    <a:schemeClr val="accent2">
                      <a:satMod val="175000"/>
                      <a:alpha val="40000"/>
                    </a:schemeClr>
                  </a:glow>
                </a:effectLst>
              </a:rPr>
              <a:t>كرمه صلى الله عليه وسلم</a:t>
            </a:r>
            <a:endParaRPr lang="ar-SA" sz="3200" b="1" dirty="0">
              <a:effectLst>
                <a:glow rad="139700">
                  <a:schemeClr val="accent2">
                    <a:satMod val="175000"/>
                    <a:alpha val="40000"/>
                  </a:schemeClr>
                </a:glow>
              </a:effectLst>
            </a:endParaRPr>
          </a:p>
        </p:txBody>
      </p:sp>
      <p:sp>
        <p:nvSpPr>
          <p:cNvPr id="4" name="شكل بيضاوي 3"/>
          <p:cNvSpPr/>
          <p:nvPr/>
        </p:nvSpPr>
        <p:spPr>
          <a:xfrm>
            <a:off x="7143768" y="1500174"/>
            <a:ext cx="1143008" cy="1143008"/>
          </a:xfrm>
          <a:prstGeom prst="ellipse">
            <a:avLst/>
          </a:prstGeom>
        </p:spPr>
        <p:style>
          <a:lnRef idx="1">
            <a:schemeClr val="accent3"/>
          </a:lnRef>
          <a:fillRef idx="3">
            <a:schemeClr val="accent3"/>
          </a:fillRef>
          <a:effectRef idx="2">
            <a:schemeClr val="accent3"/>
          </a:effectRef>
          <a:fontRef idx="minor">
            <a:schemeClr val="lt1"/>
          </a:fontRef>
        </p:style>
        <p:txBody>
          <a:bodyPr rtlCol="1" anchor="ctr"/>
          <a:lstStyle/>
          <a:p>
            <a:pPr algn="ctr"/>
            <a:r>
              <a:rPr lang="ar-SA" b="1" dirty="0" smtClean="0">
                <a:solidFill>
                  <a:schemeClr val="tx1"/>
                </a:solidFill>
              </a:rPr>
              <a:t>الفكرة </a:t>
            </a:r>
          </a:p>
          <a:p>
            <a:pPr algn="ctr"/>
            <a:r>
              <a:rPr lang="ar-SA" b="1" dirty="0" smtClean="0">
                <a:solidFill>
                  <a:schemeClr val="tx1"/>
                </a:solidFill>
              </a:rPr>
              <a:t>الرئيسية</a:t>
            </a:r>
            <a:endParaRPr lang="ar-SA" b="1" dirty="0">
              <a:solidFill>
                <a:schemeClr val="tx1"/>
              </a:solidFill>
            </a:endParaRPr>
          </a:p>
        </p:txBody>
      </p:sp>
      <p:sp>
        <p:nvSpPr>
          <p:cNvPr id="8" name="دمعة 7"/>
          <p:cNvSpPr/>
          <p:nvPr/>
        </p:nvSpPr>
        <p:spPr>
          <a:xfrm>
            <a:off x="7429520" y="407194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رابعاً</a:t>
            </a:r>
            <a:endParaRPr lang="ar-SA" b="1" dirty="0"/>
          </a:p>
        </p:txBody>
      </p:sp>
      <p:sp>
        <p:nvSpPr>
          <p:cNvPr id="9" name="مربع نص 8"/>
          <p:cNvSpPr txBox="1"/>
          <p:nvPr/>
        </p:nvSpPr>
        <p:spPr>
          <a:xfrm>
            <a:off x="357158" y="4423484"/>
            <a:ext cx="8143932" cy="1077218"/>
          </a:xfrm>
          <a:prstGeom prst="rect">
            <a:avLst/>
          </a:prstGeom>
          <a:noFill/>
        </p:spPr>
        <p:txBody>
          <a:bodyPr wrap="square" rtlCol="1">
            <a:spAutoFit/>
          </a:bodyPr>
          <a:lstStyle/>
          <a:p>
            <a:pPr algn="ctr"/>
            <a:r>
              <a:rPr lang="ar-SA" sz="3200" b="1" u="sng" dirty="0" smtClean="0">
                <a:solidFill>
                  <a:srgbClr val="800000"/>
                </a:solidFill>
              </a:rPr>
              <a:t>كيف كان خلقه عليه الصلاة والسلام؟وبم استشهد الكاتب على ذلك؟</a:t>
            </a:r>
            <a:endParaRPr lang="ar-SA" sz="3200" b="1" u="sng" dirty="0">
              <a:solidFill>
                <a:srgbClr val="800000"/>
              </a:solidFill>
            </a:endParaRPr>
          </a:p>
        </p:txBody>
      </p:sp>
      <p:sp>
        <p:nvSpPr>
          <p:cNvPr id="10" name="مربع نص 9"/>
          <p:cNvSpPr txBox="1"/>
          <p:nvPr/>
        </p:nvSpPr>
        <p:spPr>
          <a:xfrm>
            <a:off x="857224" y="5487431"/>
            <a:ext cx="7143800" cy="584775"/>
          </a:xfrm>
          <a:prstGeom prst="rect">
            <a:avLst/>
          </a:prstGeom>
          <a:noFill/>
        </p:spPr>
        <p:txBody>
          <a:bodyPr wrap="square" rtlCol="1">
            <a:spAutoFit/>
          </a:bodyPr>
          <a:lstStyle/>
          <a:p>
            <a:pPr algn="ctr"/>
            <a:r>
              <a:rPr lang="ar-SA" sz="3200" b="1" dirty="0" smtClean="0"/>
              <a:t>كان خلقه عظيماً،استشهد الكاتب بآية من القرآن</a:t>
            </a:r>
            <a:endParaRPr lang="ar-SA" sz="3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par>
                                <p:cTn id="11" presetID="49" presetClass="entr" presetSubtype="0" decel="10000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2000" fill="hold"/>
                                        <p:tgtEl>
                                          <p:spTgt spid="4"/>
                                        </p:tgtEl>
                                        <p:attrNameLst>
                                          <p:attrName>ppt_w</p:attrName>
                                        </p:attrNameLst>
                                      </p:cBhvr>
                                      <p:tavLst>
                                        <p:tav tm="0">
                                          <p:val>
                                            <p:fltVal val="0"/>
                                          </p:val>
                                        </p:tav>
                                        <p:tav tm="100000">
                                          <p:val>
                                            <p:strVal val="#ppt_w"/>
                                          </p:val>
                                        </p:tav>
                                      </p:tavLst>
                                    </p:anim>
                                    <p:anim calcmode="lin" valueType="num">
                                      <p:cBhvr>
                                        <p:cTn id="14" dur="2000" fill="hold"/>
                                        <p:tgtEl>
                                          <p:spTgt spid="4"/>
                                        </p:tgtEl>
                                        <p:attrNameLst>
                                          <p:attrName>ppt_h</p:attrName>
                                        </p:attrNameLst>
                                      </p:cBhvr>
                                      <p:tavLst>
                                        <p:tav tm="0">
                                          <p:val>
                                            <p:fltVal val="0"/>
                                          </p:val>
                                        </p:tav>
                                        <p:tav tm="100000">
                                          <p:val>
                                            <p:strVal val="#ppt_h"/>
                                          </p:val>
                                        </p:tav>
                                      </p:tavLst>
                                    </p:anim>
                                    <p:anim calcmode="lin" valueType="num">
                                      <p:cBhvr>
                                        <p:cTn id="15" dur="2000" fill="hold"/>
                                        <p:tgtEl>
                                          <p:spTgt spid="4"/>
                                        </p:tgtEl>
                                        <p:attrNameLst>
                                          <p:attrName>style.rotation</p:attrName>
                                        </p:attrNameLst>
                                      </p:cBhvr>
                                      <p:tavLst>
                                        <p:tav tm="0">
                                          <p:val>
                                            <p:fltVal val="360"/>
                                          </p:val>
                                        </p:tav>
                                        <p:tav tm="100000">
                                          <p:val>
                                            <p:fltVal val="0"/>
                                          </p:val>
                                        </p:tav>
                                      </p:tavLst>
                                    </p:anim>
                                    <p:animEffect transition="in" filter="fade">
                                      <p:cBhvr>
                                        <p:cTn id="16" dur="2000"/>
                                        <p:tgtEl>
                                          <p:spTgt spid="4"/>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2000" fill="hold"/>
                                        <p:tgtEl>
                                          <p:spTgt spid="6"/>
                                        </p:tgtEl>
                                        <p:attrNameLst>
                                          <p:attrName>ppt_w</p:attrName>
                                        </p:attrNameLst>
                                      </p:cBhvr>
                                      <p:tavLst>
                                        <p:tav tm="0">
                                          <p:val>
                                            <p:fltVal val="0"/>
                                          </p:val>
                                        </p:tav>
                                        <p:tav tm="100000">
                                          <p:val>
                                            <p:strVal val="#ppt_w"/>
                                          </p:val>
                                        </p:tav>
                                      </p:tavLst>
                                    </p:anim>
                                    <p:anim calcmode="lin" valueType="num">
                                      <p:cBhvr>
                                        <p:cTn id="20" dur="2000" fill="hold"/>
                                        <p:tgtEl>
                                          <p:spTgt spid="6"/>
                                        </p:tgtEl>
                                        <p:attrNameLst>
                                          <p:attrName>ppt_h</p:attrName>
                                        </p:attrNameLst>
                                      </p:cBhvr>
                                      <p:tavLst>
                                        <p:tav tm="0">
                                          <p:val>
                                            <p:fltVal val="0"/>
                                          </p:val>
                                        </p:tav>
                                        <p:tav tm="100000">
                                          <p:val>
                                            <p:strVal val="#ppt_h"/>
                                          </p:val>
                                        </p:tav>
                                      </p:tavLst>
                                    </p:anim>
                                    <p:anim calcmode="lin" valueType="num">
                                      <p:cBhvr>
                                        <p:cTn id="21" dur="2000" fill="hold"/>
                                        <p:tgtEl>
                                          <p:spTgt spid="6"/>
                                        </p:tgtEl>
                                        <p:attrNameLst>
                                          <p:attrName>style.rotation</p:attrName>
                                        </p:attrNameLst>
                                      </p:cBhvr>
                                      <p:tavLst>
                                        <p:tav tm="0">
                                          <p:val>
                                            <p:fltVal val="360"/>
                                          </p:val>
                                        </p:tav>
                                        <p:tav tm="100000">
                                          <p:val>
                                            <p:fltVal val="0"/>
                                          </p:val>
                                        </p:tav>
                                      </p:tavLst>
                                    </p:anim>
                                    <p:animEffect transition="in" filter="fade">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2000" fill="hold"/>
                                        <p:tgtEl>
                                          <p:spTgt spid="7"/>
                                        </p:tgtEl>
                                        <p:attrNameLst>
                                          <p:attrName>ppt_w</p:attrName>
                                        </p:attrNameLst>
                                      </p:cBhvr>
                                      <p:tavLst>
                                        <p:tav tm="0">
                                          <p:val>
                                            <p:fltVal val="0"/>
                                          </p:val>
                                        </p:tav>
                                        <p:tav tm="100000">
                                          <p:val>
                                            <p:strVal val="#ppt_w"/>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dissolve">
                                      <p:cBhvr>
                                        <p:cTn id="39" dur="2000"/>
                                        <p:tgtEl>
                                          <p:spTgt spid="8"/>
                                        </p:tgtEl>
                                      </p:cBhvr>
                                    </p:animEffect>
                                  </p:childTnLst>
                                </p:cTn>
                              </p:par>
                              <p:par>
                                <p:cTn id="40" presetID="37" presetClass="entr" presetSubtype="0"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3000"/>
                                        <p:tgtEl>
                                          <p:spTgt spid="9"/>
                                        </p:tgtEl>
                                      </p:cBhvr>
                                    </p:animEffect>
                                    <p:anim calcmode="lin" valueType="num">
                                      <p:cBhvr>
                                        <p:cTn id="43" dur="3000" fill="hold"/>
                                        <p:tgtEl>
                                          <p:spTgt spid="9"/>
                                        </p:tgtEl>
                                        <p:attrNameLst>
                                          <p:attrName>ppt_x</p:attrName>
                                        </p:attrNameLst>
                                      </p:cBhvr>
                                      <p:tavLst>
                                        <p:tav tm="0">
                                          <p:val>
                                            <p:strVal val="#ppt_x"/>
                                          </p:val>
                                        </p:tav>
                                        <p:tav tm="100000">
                                          <p:val>
                                            <p:strVal val="#ppt_x"/>
                                          </p:val>
                                        </p:tav>
                                      </p:tavLst>
                                    </p:anim>
                                    <p:anim calcmode="lin" valueType="num">
                                      <p:cBhvr>
                                        <p:cTn id="44" dur="2700" decel="100000" fill="hold"/>
                                        <p:tgtEl>
                                          <p:spTgt spid="9"/>
                                        </p:tgtEl>
                                        <p:attrNameLst>
                                          <p:attrName>ppt_y</p:attrName>
                                        </p:attrNameLst>
                                      </p:cBhvr>
                                      <p:tavLst>
                                        <p:tav tm="0">
                                          <p:val>
                                            <p:strVal val="#ppt_y+1"/>
                                          </p:val>
                                        </p:tav>
                                        <p:tav tm="100000">
                                          <p:val>
                                            <p:strVal val="#ppt_y-.03"/>
                                          </p:val>
                                        </p:tav>
                                      </p:tavLst>
                                    </p:anim>
                                    <p:anim calcmode="lin" valueType="num">
                                      <p:cBhvr>
                                        <p:cTn id="45"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nodeType="clickEffect">
                                  <p:stCondLst>
                                    <p:cond delay="0"/>
                                  </p:stCondLst>
                                  <p:iterate type="lt">
                                    <p:tmPct val="5000"/>
                                  </p:iterate>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p:cTn id="50"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51"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52"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53"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4" grpId="0" animBg="1"/>
      <p:bldP spid="8" grpId="0" animBg="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429520" y="4286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357158" y="851584"/>
            <a:ext cx="8358246" cy="1261884"/>
          </a:xfrm>
          <a:prstGeom prst="rect">
            <a:avLst/>
          </a:prstGeom>
          <a:noFill/>
        </p:spPr>
        <p:txBody>
          <a:bodyPr wrap="square" rtlCol="1">
            <a:spAutoFit/>
          </a:bodyPr>
          <a:lstStyle/>
          <a:p>
            <a:pPr algn="ctr"/>
            <a:r>
              <a:rPr lang="ar-SA" sz="2400" b="1" u="sng" dirty="0" smtClean="0">
                <a:solidFill>
                  <a:srgbClr val="006600"/>
                </a:solidFill>
              </a:rPr>
              <a:t>أقرأ قول الله تعالى</a:t>
            </a:r>
            <a:r>
              <a:rPr lang="ar-SA" sz="2400" b="1" u="sng" dirty="0" smtClean="0">
                <a:solidFill>
                  <a:srgbClr val="006600"/>
                </a:solidFill>
                <a:sym typeface="Wingdings" pitchFamily="2" charset="2"/>
              </a:rPr>
              <a:t>: ( حتى إذا بلغ أشده ويبلغ أربعين سنة قال رب أوزعني أن أشكر نعمتك التي أنعمت عليّ.....) ثم أجيب عن السؤال التالي:</a:t>
            </a:r>
          </a:p>
          <a:p>
            <a:pPr algn="ctr"/>
            <a:r>
              <a:rPr lang="ar-SA" sz="2800" b="1" u="sng" dirty="0" smtClean="0">
                <a:solidFill>
                  <a:srgbClr val="800000"/>
                </a:solidFill>
                <a:sym typeface="Wingdings" pitchFamily="2" charset="2"/>
              </a:rPr>
              <a:t>لماذا كان تكليف النبي عليه الصلاة والسلام بالدعوة في هذه السن؟</a:t>
            </a:r>
          </a:p>
        </p:txBody>
      </p:sp>
      <p:sp>
        <p:nvSpPr>
          <p:cNvPr id="5" name="مربع نص 4"/>
          <p:cNvSpPr txBox="1"/>
          <p:nvPr/>
        </p:nvSpPr>
        <p:spPr>
          <a:xfrm>
            <a:off x="857224" y="2357430"/>
            <a:ext cx="7143800" cy="523220"/>
          </a:xfrm>
          <a:prstGeom prst="rect">
            <a:avLst/>
          </a:prstGeom>
          <a:noFill/>
        </p:spPr>
        <p:txBody>
          <a:bodyPr wrap="square" rtlCol="1">
            <a:spAutoFit/>
          </a:bodyPr>
          <a:lstStyle/>
          <a:p>
            <a:pPr algn="ctr"/>
            <a:r>
              <a:rPr lang="ar-SA" sz="2800" b="1" dirty="0" smtClean="0"/>
              <a:t>لأنها سن اكتمال القوة العقلية والبدنية.</a:t>
            </a:r>
            <a:endParaRPr lang="ar-SA" sz="2800" b="1" dirty="0"/>
          </a:p>
        </p:txBody>
      </p:sp>
      <p:sp>
        <p:nvSpPr>
          <p:cNvPr id="6" name="دمعة 5"/>
          <p:cNvSpPr/>
          <p:nvPr/>
        </p:nvSpPr>
        <p:spPr>
          <a:xfrm>
            <a:off x="7429520" y="283321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7" name="مربع نص 6"/>
          <p:cNvSpPr txBox="1"/>
          <p:nvPr/>
        </p:nvSpPr>
        <p:spPr>
          <a:xfrm>
            <a:off x="357158" y="3286124"/>
            <a:ext cx="8358246" cy="1692771"/>
          </a:xfrm>
          <a:prstGeom prst="rect">
            <a:avLst/>
          </a:prstGeom>
          <a:noFill/>
        </p:spPr>
        <p:txBody>
          <a:bodyPr wrap="square" rtlCol="1">
            <a:spAutoFit/>
          </a:bodyPr>
          <a:lstStyle/>
          <a:p>
            <a:pPr algn="ctr"/>
            <a:r>
              <a:rPr lang="ar-SA" sz="2400" b="1" u="sng" dirty="0" smtClean="0">
                <a:solidFill>
                  <a:srgbClr val="006600"/>
                </a:solidFill>
                <a:sym typeface="Wingdings" pitchFamily="2" charset="2"/>
              </a:rPr>
              <a:t>من أسباب زيادة محبة أنس بن مالك للرسول عليه الصلاة والسلام أنه لم يعاتبه في شيء فعله أو في شيء لم يفعله.</a:t>
            </a:r>
          </a:p>
          <a:p>
            <a:pPr algn="ctr"/>
            <a:r>
              <a:rPr lang="ar-SA" sz="2800" b="1" u="sng" dirty="0" smtClean="0">
                <a:solidFill>
                  <a:srgbClr val="800000"/>
                </a:solidFill>
                <a:sym typeface="Wingdings" pitchFamily="2" charset="2"/>
              </a:rPr>
              <a:t>أشترك مع من بجواري لاقتراح خمسة أساليب أو مواقف يمكن أن تكون سبباً  في زيادة المودة بين الخادم والمخدوم.</a:t>
            </a:r>
          </a:p>
        </p:txBody>
      </p:sp>
      <p:sp>
        <p:nvSpPr>
          <p:cNvPr id="8" name="مربع نص 7"/>
          <p:cNvSpPr txBox="1"/>
          <p:nvPr/>
        </p:nvSpPr>
        <p:spPr>
          <a:xfrm>
            <a:off x="214282" y="5066426"/>
            <a:ext cx="8501122" cy="954107"/>
          </a:xfrm>
          <a:prstGeom prst="rect">
            <a:avLst/>
          </a:prstGeom>
          <a:noFill/>
        </p:spPr>
        <p:txBody>
          <a:bodyPr wrap="square" rtlCol="1">
            <a:spAutoFit/>
          </a:bodyPr>
          <a:lstStyle/>
          <a:p>
            <a:pPr algn="ctr"/>
            <a:r>
              <a:rPr lang="ar-SA" sz="2800" b="1" dirty="0" smtClean="0"/>
              <a:t>السؤال عن أحواله الخاصة/تفقد احتياجاته/إطعامه من طعام أهل المنزل/تخفيف أعباء العمل عنه/الاهتمام به في مرضه</a:t>
            </a:r>
            <a:endParaRPr lang="ar-S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900" decel="100000" fill="hold"/>
                                        <p:tgtEl>
                                          <p:spTgt spid="4"/>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iterate type="lt">
                                    <p:tmPct val="5000"/>
                                  </p:iterate>
                                  <p:childTnLst>
                                    <p:set>
                                      <p:cBhvr>
                                        <p:cTn id="17" dur="1" fill="hold">
                                          <p:stCondLst>
                                            <p:cond delay="0"/>
                                          </p:stCondLst>
                                        </p:cTn>
                                        <p:tgtEl>
                                          <p:spTgt spid="5">
                                            <p:txEl>
                                              <p:pRg st="0" end="0"/>
                                            </p:txEl>
                                          </p:spTgt>
                                        </p:tgtEl>
                                        <p:attrNameLst>
                                          <p:attrName>style.visibility</p:attrName>
                                        </p:attrNameLst>
                                      </p:cBhvr>
                                      <p:to>
                                        <p:strVal val="visible"/>
                                      </p:to>
                                    </p:set>
                                    <p:anim calcmode="lin" valueType="num">
                                      <p:cBhvr>
                                        <p:cTn id="18"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0"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1" dur="1000"/>
                                        <p:tgtEl>
                                          <p:spTgt spid="5">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2000"/>
                                        <p:tgtEl>
                                          <p:spTgt spid="6"/>
                                        </p:tgtEl>
                                      </p:cBhvr>
                                    </p:animEffect>
                                  </p:childTnLst>
                                </p:cTn>
                              </p:par>
                              <p:par>
                                <p:cTn id="27" presetID="37"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900" decel="100000" fill="hold"/>
                                        <p:tgtEl>
                                          <p:spTgt spid="7"/>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iterate type="lt">
                                    <p:tmPct val="5000"/>
                                  </p:iterate>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p:cTn id="3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3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3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4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مجلد جديد ‫‬\77.gif"/>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مخمس عادي 2"/>
          <p:cNvSpPr/>
          <p:nvPr/>
        </p:nvSpPr>
        <p:spPr>
          <a:xfrm>
            <a:off x="5143504" y="1000108"/>
            <a:ext cx="3643338" cy="1500198"/>
          </a:xfrm>
          <a:prstGeom prst="pentagon">
            <a:avLst/>
          </a:prstGeom>
          <a:ln w="571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dirty="0" smtClean="0">
                <a:ln>
                  <a:solidFill>
                    <a:sysClr val="windowText" lastClr="000000"/>
                  </a:solidFill>
                </a:ln>
                <a:solidFill>
                  <a:schemeClr val="tx2">
                    <a:lumMod val="50000"/>
                  </a:schemeClr>
                </a:solidFill>
                <a:effectLst>
                  <a:glow rad="101600">
                    <a:schemeClr val="accent4">
                      <a:satMod val="175000"/>
                      <a:alpha val="40000"/>
                    </a:schemeClr>
                  </a:glow>
                </a:effectLst>
              </a:rPr>
              <a:t>مشروع الوحدة الثانية</a:t>
            </a:r>
            <a:endParaRPr lang="ar-SA" sz="3600" dirty="0">
              <a:ln>
                <a:solidFill>
                  <a:sysClr val="windowText" lastClr="000000"/>
                </a:solidFill>
              </a:ln>
              <a:solidFill>
                <a:schemeClr val="tx2">
                  <a:lumMod val="50000"/>
                </a:schemeClr>
              </a:solidFill>
              <a:effectLst>
                <a:glow rad="101600">
                  <a:schemeClr val="accent4">
                    <a:satMod val="175000"/>
                    <a:alpha val="40000"/>
                  </a:schemeClr>
                </a:glow>
              </a:effectLst>
            </a:endParaRPr>
          </a:p>
        </p:txBody>
      </p:sp>
      <p:sp>
        <p:nvSpPr>
          <p:cNvPr id="4" name="مربع نص 3"/>
          <p:cNvSpPr txBox="1"/>
          <p:nvPr/>
        </p:nvSpPr>
        <p:spPr>
          <a:xfrm>
            <a:off x="642910" y="2438467"/>
            <a:ext cx="7358114" cy="2062103"/>
          </a:xfrm>
          <a:prstGeom prst="rect">
            <a:avLst/>
          </a:prstGeom>
          <a:noFill/>
        </p:spPr>
        <p:txBody>
          <a:bodyPr wrap="square" rtlCol="1">
            <a:spAutoFit/>
          </a:bodyPr>
          <a:lstStyle/>
          <a:p>
            <a:pPr indent="-514350" algn="ctr"/>
            <a:r>
              <a:rPr lang="ar-SA" sz="4800" b="1" u="sng" dirty="0" smtClean="0">
                <a:solidFill>
                  <a:srgbClr val="800000"/>
                </a:solidFill>
              </a:rPr>
              <a:t>الإنجاز:</a:t>
            </a:r>
          </a:p>
          <a:p>
            <a:pPr marL="342900" indent="-342900">
              <a:buAutoNum type="arabicParenR"/>
            </a:pPr>
            <a:r>
              <a:rPr lang="ar-SA" sz="4000" b="1" dirty="0" smtClean="0"/>
              <a:t>البحث عن آيات تدل على التأمل.</a:t>
            </a:r>
          </a:p>
          <a:p>
            <a:pPr marL="342900" indent="-342900">
              <a:buAutoNum type="arabicParenR"/>
            </a:pPr>
            <a:r>
              <a:rPr lang="ar-SA" sz="4000" b="1" dirty="0" smtClean="0"/>
              <a:t>البحث في سيرة أحد الأعلام المشاهير</a:t>
            </a:r>
            <a:r>
              <a:rPr lang="ar-SA" sz="2000" dirty="0" smtClean="0"/>
              <a:t>.</a:t>
            </a:r>
          </a:p>
        </p:txBody>
      </p:sp>
      <p:pic>
        <p:nvPicPr>
          <p:cNvPr id="1027" name="Picture 3" descr="E:\مجلد جديد ‫‬\وردة.gif"/>
          <p:cNvPicPr>
            <a:picLocks noChangeAspect="1" noChangeArrowheads="1" noCrop="1"/>
          </p:cNvPicPr>
          <p:nvPr/>
        </p:nvPicPr>
        <p:blipFill>
          <a:blip r:embed="rId3" cstate="print"/>
          <a:srcRect/>
          <a:stretch>
            <a:fillRect/>
          </a:stretch>
        </p:blipFill>
        <p:spPr bwMode="auto">
          <a:xfrm>
            <a:off x="857224" y="1357298"/>
            <a:ext cx="1104902" cy="2500330"/>
          </a:xfrm>
          <a:prstGeom prst="rect">
            <a:avLst/>
          </a:prstGeom>
          <a:noFill/>
        </p:spPr>
      </p:pic>
      <p:pic>
        <p:nvPicPr>
          <p:cNvPr id="6" name="Picture 3" descr="E:\مجلد جديد ‫‬\وردة.gif"/>
          <p:cNvPicPr>
            <a:picLocks noChangeAspect="1" noChangeArrowheads="1" noCrop="1"/>
          </p:cNvPicPr>
          <p:nvPr/>
        </p:nvPicPr>
        <p:blipFill>
          <a:blip r:embed="rId3" cstate="print"/>
          <a:srcRect/>
          <a:stretch>
            <a:fillRect/>
          </a:stretch>
        </p:blipFill>
        <p:spPr bwMode="auto">
          <a:xfrm>
            <a:off x="7786710" y="3643314"/>
            <a:ext cx="1104902"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429520" y="4286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4" name="مربع نص 3"/>
          <p:cNvSpPr txBox="1"/>
          <p:nvPr/>
        </p:nvSpPr>
        <p:spPr>
          <a:xfrm>
            <a:off x="357158" y="851584"/>
            <a:ext cx="8358246" cy="892552"/>
          </a:xfrm>
          <a:prstGeom prst="rect">
            <a:avLst/>
          </a:prstGeom>
          <a:noFill/>
        </p:spPr>
        <p:txBody>
          <a:bodyPr wrap="square" rtlCol="1">
            <a:spAutoFit/>
          </a:bodyPr>
          <a:lstStyle/>
          <a:p>
            <a:pPr algn="ctr"/>
            <a:r>
              <a:rPr lang="ar-SA" sz="2400" b="1" u="sng" dirty="0" smtClean="0">
                <a:solidFill>
                  <a:schemeClr val="accent3">
                    <a:lumMod val="50000"/>
                  </a:schemeClr>
                </a:solidFill>
              </a:rPr>
              <a:t>لم يدع النبي عليه الصلاة والسلام على المشركين حينما شجوا وجهه يوم أحد،بل دعا لهم،</a:t>
            </a:r>
            <a:r>
              <a:rPr lang="ar-SA" sz="2800" b="1" u="sng" dirty="0" smtClean="0">
                <a:solidFill>
                  <a:srgbClr val="800000"/>
                </a:solidFill>
                <a:sym typeface="Wingdings" pitchFamily="2" charset="2"/>
              </a:rPr>
              <a:t>فما الآثار الإيجابية لهذا الدعاء؟</a:t>
            </a:r>
          </a:p>
        </p:txBody>
      </p:sp>
      <p:sp>
        <p:nvSpPr>
          <p:cNvPr id="5" name="مربع نص 4"/>
          <p:cNvSpPr txBox="1"/>
          <p:nvPr/>
        </p:nvSpPr>
        <p:spPr>
          <a:xfrm>
            <a:off x="357158" y="1785926"/>
            <a:ext cx="8501122" cy="1938992"/>
          </a:xfrm>
          <a:prstGeom prst="rect">
            <a:avLst/>
          </a:prstGeom>
          <a:noFill/>
        </p:spPr>
        <p:txBody>
          <a:bodyPr wrap="square" rtlCol="1">
            <a:spAutoFit/>
          </a:bodyPr>
          <a:lstStyle/>
          <a:p>
            <a:pPr marL="514350" indent="-514350" algn="ctr">
              <a:buAutoNum type="arabicParenR"/>
            </a:pPr>
            <a:r>
              <a:rPr lang="ar-SA" sz="2400" b="1" dirty="0" smtClean="0"/>
              <a:t>إسلام جمع غفير من قريش ومنهم خالد بن الوليد،وعمرو بن العاص،وعكرمة بن أبي جهل.</a:t>
            </a:r>
          </a:p>
          <a:p>
            <a:pPr marL="514350" indent="-514350" algn="ctr">
              <a:buAutoNum type="arabicParenR"/>
            </a:pPr>
            <a:r>
              <a:rPr lang="ar-SA" sz="2400" b="1" dirty="0" smtClean="0"/>
              <a:t>اتساع رقعة الدولة الإسلامية على أيدي بعض من أسلموا بعد أحد.</a:t>
            </a:r>
          </a:p>
          <a:p>
            <a:pPr marL="514350" indent="-514350" algn="ctr">
              <a:buAutoNum type="arabicParenR"/>
            </a:pPr>
            <a:r>
              <a:rPr lang="ar-SA" sz="2400" b="1" dirty="0" smtClean="0"/>
              <a:t>تعليم الصحابة الذين حضروا الموقف الميل إلى الرفق والحرص على هداية الناس وهو درس لمن جاء بعد الصحابة.</a:t>
            </a:r>
          </a:p>
        </p:txBody>
      </p:sp>
      <p:sp>
        <p:nvSpPr>
          <p:cNvPr id="6" name="دمعة 5"/>
          <p:cNvSpPr/>
          <p:nvPr/>
        </p:nvSpPr>
        <p:spPr>
          <a:xfrm>
            <a:off x="7500958" y="371368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7" name="مربع نص 6"/>
          <p:cNvSpPr txBox="1"/>
          <p:nvPr/>
        </p:nvSpPr>
        <p:spPr>
          <a:xfrm>
            <a:off x="428596" y="4136662"/>
            <a:ext cx="835824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للحصول على عنوان مناسب للنص غير ما ذكر أتبع الخطوات التالية:</a:t>
            </a:r>
          </a:p>
          <a:p>
            <a:pPr algn="ctr"/>
            <a:r>
              <a:rPr lang="ar-SA" sz="2800" b="1" u="sng" dirty="0" smtClean="0">
                <a:solidFill>
                  <a:srgbClr val="800000"/>
                </a:solidFill>
                <a:sym typeface="Wingdings" pitchFamily="2" charset="2"/>
              </a:rPr>
              <a:t>1)أقترح أكبر عدد من العناوين      2) أختار أجملها وأدونها </a:t>
            </a:r>
          </a:p>
        </p:txBody>
      </p:sp>
      <p:sp>
        <p:nvSpPr>
          <p:cNvPr id="8" name="مربع نص 7"/>
          <p:cNvSpPr txBox="1"/>
          <p:nvPr/>
        </p:nvSpPr>
        <p:spPr>
          <a:xfrm>
            <a:off x="3286116" y="5100652"/>
            <a:ext cx="4286280" cy="523220"/>
          </a:xfrm>
          <a:prstGeom prst="rect">
            <a:avLst/>
          </a:prstGeom>
          <a:noFill/>
        </p:spPr>
        <p:txBody>
          <a:bodyPr wrap="square" rtlCol="1">
            <a:spAutoFit/>
          </a:bodyPr>
          <a:lstStyle/>
          <a:p>
            <a:pPr marL="514350" indent="-514350" algn="ctr">
              <a:buAutoNum type="arabicParenR"/>
            </a:pPr>
            <a:r>
              <a:rPr lang="ar-SA" sz="2800" b="1" dirty="0" smtClean="0"/>
              <a:t>وجاء فجر جديد</a:t>
            </a:r>
          </a:p>
        </p:txBody>
      </p:sp>
      <p:sp>
        <p:nvSpPr>
          <p:cNvPr id="10" name="مربع نص 7"/>
          <p:cNvSpPr txBox="1"/>
          <p:nvPr/>
        </p:nvSpPr>
        <p:spPr>
          <a:xfrm>
            <a:off x="142844" y="5120358"/>
            <a:ext cx="4286280" cy="523220"/>
          </a:xfrm>
          <a:prstGeom prst="rect">
            <a:avLst/>
          </a:prstGeom>
          <a:noFill/>
        </p:spPr>
        <p:txBody>
          <a:bodyPr wrap="square" rtlCol="1">
            <a:spAutoFit/>
          </a:bodyPr>
          <a:lstStyle/>
          <a:p>
            <a:pPr marL="514350" indent="-514350" algn="ctr"/>
            <a:r>
              <a:rPr lang="ar-SA" sz="2800" b="1" dirty="0" smtClean="0"/>
              <a:t>2) من غار حراء</a:t>
            </a:r>
          </a:p>
        </p:txBody>
      </p:sp>
      <p:sp>
        <p:nvSpPr>
          <p:cNvPr id="11" name="مربع نص 7"/>
          <p:cNvSpPr txBox="1"/>
          <p:nvPr/>
        </p:nvSpPr>
        <p:spPr>
          <a:xfrm>
            <a:off x="1643042" y="5691862"/>
            <a:ext cx="4286280" cy="523220"/>
          </a:xfrm>
          <a:prstGeom prst="rect">
            <a:avLst/>
          </a:prstGeom>
          <a:noFill/>
        </p:spPr>
        <p:txBody>
          <a:bodyPr wrap="square" rtlCol="1">
            <a:spAutoFit/>
          </a:bodyPr>
          <a:lstStyle/>
          <a:p>
            <a:pPr marL="514350" indent="-514350" algn="ctr"/>
            <a:r>
              <a:rPr lang="ar-SA" sz="2800" b="1" dirty="0" smtClean="0"/>
              <a:t>3) خير خلق الله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2700" decel="100000" fill="hold"/>
                                        <p:tgtEl>
                                          <p:spTgt spid="7"/>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7" presetClass="entr" presetSubtype="4"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20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 calcmode="lin" valueType="num">
                                      <p:cBhvr additive="base">
                                        <p:cTn id="33" dur="2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7" presetClass="entr" presetSubtype="4"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anim calcmode="lin" valueType="num">
                                      <p:cBhvr additive="base">
                                        <p:cTn id="39" dur="2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0" dur="20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Effect transition="in" filter="plus(in)">
                                      <p:cBhvr>
                                        <p:cTn id="45" dur="2000"/>
                                        <p:tgtEl>
                                          <p:spTgt spid="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nodeType="clickEffect">
                                  <p:stCondLst>
                                    <p:cond delay="0"/>
                                  </p:stCondLst>
                                  <p:childTnLst>
                                    <p:set>
                                      <p:cBhvr>
                                        <p:cTn id="49" dur="1" fill="hold">
                                          <p:stCondLst>
                                            <p:cond delay="0"/>
                                          </p:stCondLst>
                                        </p:cTn>
                                        <p:tgtEl>
                                          <p:spTgt spid="10">
                                            <p:txEl>
                                              <p:pRg st="0" end="0"/>
                                            </p:txEl>
                                          </p:spTgt>
                                        </p:tgtEl>
                                        <p:attrNameLst>
                                          <p:attrName>style.visibility</p:attrName>
                                        </p:attrNameLst>
                                      </p:cBhvr>
                                      <p:to>
                                        <p:strVal val="visible"/>
                                      </p:to>
                                    </p:set>
                                    <p:animEffect transition="in" filter="plus(in)">
                                      <p:cBhvr>
                                        <p:cTn id="50" dur="2000"/>
                                        <p:tgtEl>
                                          <p:spTgt spid="10">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nodeType="clickEffect">
                                  <p:stCondLst>
                                    <p:cond delay="0"/>
                                  </p:stCondLst>
                                  <p:childTnLst>
                                    <p:set>
                                      <p:cBhvr>
                                        <p:cTn id="54" dur="1" fill="hold">
                                          <p:stCondLst>
                                            <p:cond delay="0"/>
                                          </p:stCondLst>
                                        </p:cTn>
                                        <p:tgtEl>
                                          <p:spTgt spid="11">
                                            <p:txEl>
                                              <p:pRg st="0" end="0"/>
                                            </p:txEl>
                                          </p:spTgt>
                                        </p:tgtEl>
                                        <p:attrNameLst>
                                          <p:attrName>style.visibility</p:attrName>
                                        </p:attrNameLst>
                                      </p:cBhvr>
                                      <p:to>
                                        <p:strVal val="visible"/>
                                      </p:to>
                                    </p:set>
                                    <p:animEffect transition="in" filter="plus(in)">
                                      <p:cBhvr>
                                        <p:cTn id="55"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وجة 2"/>
          <p:cNvSpPr/>
          <p:nvPr/>
        </p:nvSpPr>
        <p:spPr>
          <a:xfrm>
            <a:off x="5357818" y="285728"/>
            <a:ext cx="3214710" cy="714380"/>
          </a:xfrm>
          <a:prstGeom prst="wave">
            <a:avLst>
              <a:gd name="adj1" fmla="val 6666"/>
              <a:gd name="adj2" fmla="val -2667"/>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3200" b="1" dirty="0" smtClean="0">
                <a:solidFill>
                  <a:schemeClr val="tx1"/>
                </a:solidFill>
              </a:rPr>
              <a:t>أستثـــــــمـــــــر</a:t>
            </a:r>
            <a:endParaRPr lang="ar-SA" b="1" dirty="0">
              <a:solidFill>
                <a:schemeClr val="tx1"/>
              </a:solidFill>
            </a:endParaRPr>
          </a:p>
        </p:txBody>
      </p:sp>
      <p:sp>
        <p:nvSpPr>
          <p:cNvPr id="4" name="دمعة 3"/>
          <p:cNvSpPr/>
          <p:nvPr/>
        </p:nvSpPr>
        <p:spPr>
          <a:xfrm>
            <a:off x="7215206" y="104189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ألخص</a:t>
            </a:r>
            <a:endParaRPr lang="ar-SA" sz="2400" b="1" dirty="0"/>
          </a:p>
        </p:txBody>
      </p:sp>
      <p:sp>
        <p:nvSpPr>
          <p:cNvPr id="5" name="مربع نص 4"/>
          <p:cNvSpPr txBox="1"/>
          <p:nvPr/>
        </p:nvSpPr>
        <p:spPr>
          <a:xfrm>
            <a:off x="357158" y="1464878"/>
            <a:ext cx="835824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أملأ الشكل التالي بأفكار النص الرئيسية على غرار المثال المعطى؟</a:t>
            </a:r>
          </a:p>
        </p:txBody>
      </p:sp>
      <p:sp>
        <p:nvSpPr>
          <p:cNvPr id="6" name="سحابة 5"/>
          <p:cNvSpPr/>
          <p:nvPr/>
        </p:nvSpPr>
        <p:spPr>
          <a:xfrm>
            <a:off x="3428992" y="3143248"/>
            <a:ext cx="2143140" cy="1500198"/>
          </a:xfrm>
          <a:prstGeom prst="cloud">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chemeClr val="tx1"/>
                </a:solidFill>
              </a:rPr>
              <a:t>أخلاق محمد عليه الصلاة والسلام</a:t>
            </a:r>
            <a:endParaRPr lang="ar-SA" sz="2400" b="1" dirty="0">
              <a:solidFill>
                <a:schemeClr val="tx1"/>
              </a:solidFill>
            </a:endParaRPr>
          </a:p>
        </p:txBody>
      </p:sp>
      <p:sp>
        <p:nvSpPr>
          <p:cNvPr id="7" name="مخطط انسيابي: محطة طرفية 6"/>
          <p:cNvSpPr/>
          <p:nvPr/>
        </p:nvSpPr>
        <p:spPr>
          <a:xfrm>
            <a:off x="4572000" y="2214554"/>
            <a:ext cx="3357586" cy="714380"/>
          </a:xfrm>
          <a:prstGeom prst="flowChartTerminator">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chemeClr val="tx1"/>
                </a:solidFill>
              </a:rPr>
              <a:t>تعامله عليه الصلاة والسلام</a:t>
            </a:r>
          </a:p>
        </p:txBody>
      </p:sp>
      <p:sp>
        <p:nvSpPr>
          <p:cNvPr id="8" name="مخطط انسيابي: محطة طرفية 7"/>
          <p:cNvSpPr/>
          <p:nvPr/>
        </p:nvSpPr>
        <p:spPr>
          <a:xfrm>
            <a:off x="5214942" y="4143380"/>
            <a:ext cx="3357586" cy="71438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smtClean="0">
                <a:solidFill>
                  <a:schemeClr val="tx1"/>
                </a:solidFill>
              </a:rPr>
              <a:t>تعامله مع خادمه أنس</a:t>
            </a:r>
          </a:p>
        </p:txBody>
      </p:sp>
      <p:sp>
        <p:nvSpPr>
          <p:cNvPr id="9" name="مخطط انسيابي: محطة طرفية 8"/>
          <p:cNvSpPr/>
          <p:nvPr/>
        </p:nvSpPr>
        <p:spPr>
          <a:xfrm>
            <a:off x="428596" y="2786058"/>
            <a:ext cx="3357586" cy="71438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smtClean="0">
                <a:solidFill>
                  <a:schemeClr val="tx1"/>
                </a:solidFill>
              </a:rPr>
              <a:t>حكمته عليه الصلاة والسلام</a:t>
            </a:r>
          </a:p>
        </p:txBody>
      </p:sp>
      <p:sp>
        <p:nvSpPr>
          <p:cNvPr id="10" name="مخطط انسيابي: محطة طرفية 9"/>
          <p:cNvSpPr/>
          <p:nvPr/>
        </p:nvSpPr>
        <p:spPr>
          <a:xfrm>
            <a:off x="1500166" y="5072074"/>
            <a:ext cx="3357586" cy="714380"/>
          </a:xfrm>
          <a:prstGeom prst="flowChartTerminator">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2400" b="1" dirty="0" smtClean="0">
                <a:solidFill>
                  <a:schemeClr val="tx1"/>
                </a:solidFill>
              </a:rPr>
              <a:t>كرمه عليه الصلاة والسلام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anim calcmode="lin" valueType="num">
                                      <p:cBhvr>
                                        <p:cTn id="11" dur="3000" fill="hold"/>
                                        <p:tgtEl>
                                          <p:spTgt spid="5"/>
                                        </p:tgtEl>
                                        <p:attrNameLst>
                                          <p:attrName>ppt_x</p:attrName>
                                        </p:attrNameLst>
                                      </p:cBhvr>
                                      <p:tavLst>
                                        <p:tav tm="0">
                                          <p:val>
                                            <p:strVal val="#ppt_x"/>
                                          </p:val>
                                        </p:tav>
                                        <p:tav tm="100000">
                                          <p:val>
                                            <p:strVal val="#ppt_x"/>
                                          </p:val>
                                        </p:tav>
                                      </p:tavLst>
                                    </p:anim>
                                    <p:anim calcmode="lin" valueType="num">
                                      <p:cBhvr>
                                        <p:cTn id="12" dur="2700" decel="100000" fill="hold"/>
                                        <p:tgtEl>
                                          <p:spTgt spid="5"/>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par>
                                <p:cTn id="14" presetID="5"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2000"/>
                                        <p:tgtEl>
                                          <p:spTgt spid="7"/>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5"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5" dur="1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6" dur="1500" accel="50000" fill="hold">
                                          <p:stCondLst>
                                            <p:cond delay="1500"/>
                                          </p:stCondLst>
                                        </p:cTn>
                                        <p:tgtEl>
                                          <p:spTgt spid="9"/>
                                        </p:tgtEl>
                                        <p:attrNameLst>
                                          <p:attrName>ppt_w</p:attrName>
                                        </p:attrNameLst>
                                      </p:cBhvr>
                                      <p:tavLst>
                                        <p:tav tm="0">
                                          <p:val>
                                            <p:strVal val="#ppt_w*.05"/>
                                          </p:val>
                                        </p:tav>
                                        <p:tav tm="100000">
                                          <p:val>
                                            <p:strVal val="#ppt_w"/>
                                          </p:val>
                                        </p:tav>
                                      </p:tavLst>
                                    </p:anim>
                                    <p:anim calcmode="lin" valueType="num">
                                      <p:cBhvr>
                                        <p:cTn id="27" dur="3000" fill="hold"/>
                                        <p:tgtEl>
                                          <p:spTgt spid="9"/>
                                        </p:tgtEl>
                                        <p:attrNameLst>
                                          <p:attrName>ppt_h</p:attrName>
                                        </p:attrNameLst>
                                      </p:cBhvr>
                                      <p:tavLst>
                                        <p:tav tm="0">
                                          <p:val>
                                            <p:strVal val="#ppt_h"/>
                                          </p:val>
                                        </p:tav>
                                        <p:tav tm="100000">
                                          <p:val>
                                            <p:strVal val="#ppt_h"/>
                                          </p:val>
                                        </p:tav>
                                      </p:tavLst>
                                    </p:anim>
                                    <p:anim calcmode="lin" valueType="num">
                                      <p:cBhvr>
                                        <p:cTn id="28" dur="1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9" dur="1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30" dur="1500" accel="50000" fill="hold">
                                          <p:stCondLst>
                                            <p:cond delay="1500"/>
                                          </p:stCondLst>
                                        </p:cTn>
                                        <p:tgtEl>
                                          <p:spTgt spid="9"/>
                                        </p:tgtEl>
                                        <p:attrNameLst>
                                          <p:attrName>ppt_y</p:attrName>
                                        </p:attrNameLst>
                                      </p:cBhvr>
                                      <p:tavLst>
                                        <p:tav tm="0">
                                          <p:val>
                                            <p:strVal val="#ppt_y+.1"/>
                                          </p:val>
                                        </p:tav>
                                        <p:tav tm="100000">
                                          <p:val>
                                            <p:strVal val="#ppt_y"/>
                                          </p:val>
                                        </p:tav>
                                      </p:tavLst>
                                    </p:anim>
                                    <p:animEffect transition="in" filter="fade">
                                      <p:cBhvr>
                                        <p:cTn id="31" dur="3000" decel="50000">
                                          <p:stCondLst>
                                            <p:cond delay="0"/>
                                          </p:stCondLst>
                                        </p:cTn>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37" dur="1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38" dur="1500" accel="50000" fill="hold">
                                          <p:stCondLst>
                                            <p:cond delay="1500"/>
                                          </p:stCondLst>
                                        </p:cTn>
                                        <p:tgtEl>
                                          <p:spTgt spid="10"/>
                                        </p:tgtEl>
                                        <p:attrNameLst>
                                          <p:attrName>ppt_w</p:attrName>
                                        </p:attrNameLst>
                                      </p:cBhvr>
                                      <p:tavLst>
                                        <p:tav tm="0">
                                          <p:val>
                                            <p:strVal val="#ppt_w*.05"/>
                                          </p:val>
                                        </p:tav>
                                        <p:tav tm="100000">
                                          <p:val>
                                            <p:strVal val="#ppt_w"/>
                                          </p:val>
                                        </p:tav>
                                      </p:tavLst>
                                    </p:anim>
                                    <p:anim calcmode="lin" valueType="num">
                                      <p:cBhvr>
                                        <p:cTn id="39" dur="3000" fill="hold"/>
                                        <p:tgtEl>
                                          <p:spTgt spid="10"/>
                                        </p:tgtEl>
                                        <p:attrNameLst>
                                          <p:attrName>ppt_h</p:attrName>
                                        </p:attrNameLst>
                                      </p:cBhvr>
                                      <p:tavLst>
                                        <p:tav tm="0">
                                          <p:val>
                                            <p:strVal val="#ppt_h"/>
                                          </p:val>
                                        </p:tav>
                                        <p:tav tm="100000">
                                          <p:val>
                                            <p:strVal val="#ppt_h"/>
                                          </p:val>
                                        </p:tav>
                                      </p:tavLst>
                                    </p:anim>
                                    <p:anim calcmode="lin" valueType="num">
                                      <p:cBhvr>
                                        <p:cTn id="40" dur="1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1" dur="1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2" dur="1500" accel="50000" fill="hold">
                                          <p:stCondLst>
                                            <p:cond delay="1500"/>
                                          </p:stCondLst>
                                        </p:cTn>
                                        <p:tgtEl>
                                          <p:spTgt spid="10"/>
                                        </p:tgtEl>
                                        <p:attrNameLst>
                                          <p:attrName>ppt_y</p:attrName>
                                        </p:attrNameLst>
                                      </p:cBhvr>
                                      <p:tavLst>
                                        <p:tav tm="0">
                                          <p:val>
                                            <p:strVal val="#ppt_y+.1"/>
                                          </p:val>
                                        </p:tav>
                                        <p:tav tm="100000">
                                          <p:val>
                                            <p:strVal val="#ppt_y"/>
                                          </p:val>
                                        </p:tav>
                                      </p:tavLst>
                                    </p:anim>
                                    <p:animEffect transition="in" filter="fade">
                                      <p:cBhvr>
                                        <p:cTn id="43" dur="3000" decel="50000">
                                          <p:stCondLst>
                                            <p:cond delay="0"/>
                                          </p:stCondLst>
                                        </p:cTn>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5"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 calcmode="lin" valueType="num">
                                      <p:cBhvr>
                                        <p:cTn id="48" dur="1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9" dur="1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50" dur="1500" accel="50000" fill="hold">
                                          <p:stCondLst>
                                            <p:cond delay="1500"/>
                                          </p:stCondLst>
                                        </p:cTn>
                                        <p:tgtEl>
                                          <p:spTgt spid="8"/>
                                        </p:tgtEl>
                                        <p:attrNameLst>
                                          <p:attrName>ppt_w</p:attrName>
                                        </p:attrNameLst>
                                      </p:cBhvr>
                                      <p:tavLst>
                                        <p:tav tm="0">
                                          <p:val>
                                            <p:strVal val="#ppt_w*.05"/>
                                          </p:val>
                                        </p:tav>
                                        <p:tav tm="100000">
                                          <p:val>
                                            <p:strVal val="#ppt_w"/>
                                          </p:val>
                                        </p:tav>
                                      </p:tavLst>
                                    </p:anim>
                                    <p:anim calcmode="lin" valueType="num">
                                      <p:cBhvr>
                                        <p:cTn id="51" dur="3000" fill="hold"/>
                                        <p:tgtEl>
                                          <p:spTgt spid="8"/>
                                        </p:tgtEl>
                                        <p:attrNameLst>
                                          <p:attrName>ppt_h</p:attrName>
                                        </p:attrNameLst>
                                      </p:cBhvr>
                                      <p:tavLst>
                                        <p:tav tm="0">
                                          <p:val>
                                            <p:strVal val="#ppt_h"/>
                                          </p:val>
                                        </p:tav>
                                        <p:tav tm="100000">
                                          <p:val>
                                            <p:strVal val="#ppt_h"/>
                                          </p:val>
                                        </p:tav>
                                      </p:tavLst>
                                    </p:anim>
                                    <p:anim calcmode="lin" valueType="num">
                                      <p:cBhvr>
                                        <p:cTn id="52" dur="1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53" dur="1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54" dur="1500" accel="50000" fill="hold">
                                          <p:stCondLst>
                                            <p:cond delay="1500"/>
                                          </p:stCondLst>
                                        </p:cTn>
                                        <p:tgtEl>
                                          <p:spTgt spid="8"/>
                                        </p:tgtEl>
                                        <p:attrNameLst>
                                          <p:attrName>ppt_y</p:attrName>
                                        </p:attrNameLst>
                                      </p:cBhvr>
                                      <p:tavLst>
                                        <p:tav tm="0">
                                          <p:val>
                                            <p:strVal val="#ppt_y+.1"/>
                                          </p:val>
                                        </p:tav>
                                        <p:tav tm="100000">
                                          <p:val>
                                            <p:strVal val="#ppt_y"/>
                                          </p:val>
                                        </p:tav>
                                      </p:tavLst>
                                    </p:anim>
                                    <p:animEffect transition="in" filter="fade">
                                      <p:cBhvr>
                                        <p:cTn id="55" dur="3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36207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المـــــــــــــــــــفرد</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*الصنف اللغوي*</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285720" y="928670"/>
            <a:ext cx="8143932" cy="707886"/>
          </a:xfrm>
          <a:prstGeom prst="rect">
            <a:avLst/>
          </a:prstGeom>
          <a:noFill/>
        </p:spPr>
        <p:txBody>
          <a:bodyPr wrap="square" rtlCol="1">
            <a:spAutoFit/>
          </a:bodyPr>
          <a:lstStyle/>
          <a:p>
            <a:pPr indent="-514350" algn="ctr"/>
            <a:r>
              <a:rPr lang="ar-SA" sz="4000" b="1" u="sng" dirty="0" smtClean="0">
                <a:solidFill>
                  <a:srgbClr val="800000"/>
                </a:solidFill>
              </a:rPr>
              <a:t>أقرأ وأتأمل</a:t>
            </a:r>
            <a:endParaRPr lang="ar-SA" sz="4000" b="1" u="sng" dirty="0">
              <a:solidFill>
                <a:srgbClr val="800000"/>
              </a:solidFill>
            </a:endParaRPr>
          </a:p>
        </p:txBody>
      </p:sp>
      <p:sp>
        <p:nvSpPr>
          <p:cNvPr id="4" name="دمعة 3"/>
          <p:cNvSpPr/>
          <p:nvPr/>
        </p:nvSpPr>
        <p:spPr>
          <a:xfrm rot="400199">
            <a:off x="367533" y="255317"/>
            <a:ext cx="3548047" cy="755608"/>
          </a:xfrm>
          <a:prstGeom prst="teardrop">
            <a:avLst>
              <a:gd name="adj" fmla="val 144911"/>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3200" b="1" dirty="0" smtClean="0">
                <a:solidFill>
                  <a:schemeClr val="tx1">
                    <a:lumMod val="85000"/>
                    <a:lumOff val="15000"/>
                  </a:schemeClr>
                </a:solidFill>
                <a:effectLst>
                  <a:glow rad="101600">
                    <a:schemeClr val="accent6">
                      <a:satMod val="175000"/>
                      <a:alpha val="40000"/>
                    </a:schemeClr>
                  </a:glow>
                </a:effectLst>
              </a:rPr>
              <a:t>الدروس اللغوية</a:t>
            </a:r>
            <a:endParaRPr lang="ar-SA" sz="3200" b="1" dirty="0">
              <a:solidFill>
                <a:schemeClr val="tx1">
                  <a:lumMod val="85000"/>
                  <a:lumOff val="15000"/>
                </a:schemeClr>
              </a:solidFill>
              <a:effectLst>
                <a:glow rad="101600">
                  <a:schemeClr val="accent6">
                    <a:satMod val="175000"/>
                    <a:alpha val="40000"/>
                  </a:schemeClr>
                </a:glow>
              </a:effectLst>
            </a:endParaRPr>
          </a:p>
        </p:txBody>
      </p:sp>
      <p:sp>
        <p:nvSpPr>
          <p:cNvPr id="7" name="عنصر نائب للمحتوى 6"/>
          <p:cNvSpPr>
            <a:spLocks noGrp="1"/>
          </p:cNvSpPr>
          <p:nvPr>
            <p:ph sz="half" idx="1"/>
          </p:nvPr>
        </p:nvSpPr>
        <p:spPr>
          <a:xfrm>
            <a:off x="457200" y="1643050"/>
            <a:ext cx="4038600" cy="4525963"/>
          </a:xfrm>
        </p:spPr>
        <p:style>
          <a:lnRef idx="1">
            <a:schemeClr val="accent6"/>
          </a:lnRef>
          <a:fillRef idx="2">
            <a:schemeClr val="accent6"/>
          </a:fillRef>
          <a:effectRef idx="1">
            <a:schemeClr val="accent6"/>
          </a:effectRef>
          <a:fontRef idx="minor">
            <a:schemeClr val="dk1"/>
          </a:fontRef>
        </p:style>
        <p:txBody>
          <a:bodyPr>
            <a:normAutofit/>
          </a:bodyPr>
          <a:lstStyle/>
          <a:p>
            <a:r>
              <a:rPr lang="ar-SA" sz="3600" b="1" dirty="0" smtClean="0">
                <a:cs typeface="DecoType Naskh" pitchFamily="2" charset="-78"/>
              </a:rPr>
              <a:t>“رأينا حُمرة معها فرخان“</a:t>
            </a:r>
          </a:p>
          <a:p>
            <a:r>
              <a:rPr lang="ar-SA" sz="3600" b="1" dirty="0" smtClean="0">
                <a:cs typeface="DecoType Naskh" pitchFamily="2" charset="-78"/>
              </a:rPr>
              <a:t>”لا يعذب بالنار إلا رب النار“</a:t>
            </a:r>
          </a:p>
          <a:p>
            <a:r>
              <a:rPr lang="ar-SA" sz="3600" b="1" dirty="0" smtClean="0">
                <a:cs typeface="DecoType Naskh" pitchFamily="2" charset="-78"/>
              </a:rPr>
              <a:t>كُسرت رباعية الرسول عليه الصلاة والسلام يوم أحد</a:t>
            </a:r>
          </a:p>
          <a:p>
            <a:r>
              <a:rPr lang="ar-SA" sz="3600" b="1" dirty="0" smtClean="0">
                <a:cs typeface="DecoType Naskh" pitchFamily="2" charset="-78"/>
              </a:rPr>
              <a:t>جمع عليه الصلاة والسلام بين خيري الدنيا والآخرة</a:t>
            </a:r>
          </a:p>
        </p:txBody>
      </p:sp>
      <p:sp>
        <p:nvSpPr>
          <p:cNvPr id="8" name="عنصر نائب للمحتوى 7"/>
          <p:cNvSpPr>
            <a:spLocks noGrp="1"/>
          </p:cNvSpPr>
          <p:nvPr>
            <p:ph sz="half" idx="2"/>
          </p:nvPr>
        </p:nvSpPr>
        <p:spPr>
          <a:xfrm>
            <a:off x="4643438" y="1643050"/>
            <a:ext cx="4143404" cy="4543444"/>
          </a:xfrm>
        </p:spPr>
        <p:style>
          <a:lnRef idx="1">
            <a:schemeClr val="accent6"/>
          </a:lnRef>
          <a:fillRef idx="2">
            <a:schemeClr val="accent6"/>
          </a:fillRef>
          <a:effectRef idx="1">
            <a:schemeClr val="accent6"/>
          </a:effectRef>
          <a:fontRef idx="minor">
            <a:schemeClr val="dk1"/>
          </a:fontRef>
        </p:style>
        <p:txBody>
          <a:bodyPr>
            <a:noAutofit/>
          </a:bodyPr>
          <a:lstStyle/>
          <a:p>
            <a:r>
              <a:rPr lang="ar-SA" sz="3600" b="1" dirty="0" smtClean="0">
                <a:cs typeface="DecoType Naskh" pitchFamily="2" charset="-78"/>
              </a:rPr>
              <a:t>عاش الرسول عليه الصلاة والسلام ثلاثة وستين عاماً</a:t>
            </a:r>
          </a:p>
          <a:p>
            <a:r>
              <a:rPr lang="ar-SA" sz="3600" b="1" dirty="0" smtClean="0">
                <a:cs typeface="DecoType Naskh" pitchFamily="2" charset="-78"/>
              </a:rPr>
              <a:t>رحمته عليه الصلاة والسلام درس من دروس النبوة</a:t>
            </a:r>
          </a:p>
          <a:p>
            <a:r>
              <a:rPr lang="ar-SA" sz="3600" b="1" dirty="0" smtClean="0">
                <a:cs typeface="DecoType Naskh" pitchFamily="2" charset="-78"/>
              </a:rPr>
              <a:t>بُعثتُ داعياً ورحمة</a:t>
            </a:r>
          </a:p>
          <a:p>
            <a:r>
              <a:rPr lang="ar-SA" sz="3600" b="1" dirty="0" smtClean="0">
                <a:cs typeface="DecoType Naskh" pitchFamily="2" charset="-78"/>
              </a:rPr>
              <a:t>كان عليه الصلاة والسلام أسخى الناس يداً</a:t>
            </a:r>
            <a:endParaRPr lang="ar-SA" sz="3600" b="1" dirty="0">
              <a:cs typeface="DecoType Naskh"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par>
                                <p:cTn id="14" presetID="31" presetClass="entr" presetSubtype="0" fill="hold" grpId="0" nodeType="withEffect">
                                  <p:stCondLst>
                                    <p:cond delay="0"/>
                                  </p:stCondLst>
                                  <p:iterate type="lt">
                                    <p:tmPct val="5000"/>
                                  </p:iterate>
                                  <p:childTnLst>
                                    <p:set>
                                      <p:cBhvr>
                                        <p:cTn id="15" dur="1" fill="hold">
                                          <p:stCondLst>
                                            <p:cond delay="0"/>
                                          </p:stCondLst>
                                        </p:cTn>
                                        <p:tgtEl>
                                          <p:spTgt spid="8">
                                            <p:bg/>
                                          </p:spTgt>
                                        </p:tgtEl>
                                        <p:attrNameLst>
                                          <p:attrName>style.visibility</p:attrName>
                                        </p:attrNameLst>
                                      </p:cBhvr>
                                      <p:to>
                                        <p:strVal val="visible"/>
                                      </p:to>
                                    </p:set>
                                    <p:anim calcmode="lin" valueType="num">
                                      <p:cBhvr>
                                        <p:cTn id="16" dur="2000" fill="hold"/>
                                        <p:tgtEl>
                                          <p:spTgt spid="8">
                                            <p:bg/>
                                          </p:spTgt>
                                        </p:tgtEl>
                                        <p:attrNameLst>
                                          <p:attrName>ppt_w</p:attrName>
                                        </p:attrNameLst>
                                      </p:cBhvr>
                                      <p:tavLst>
                                        <p:tav tm="0">
                                          <p:val>
                                            <p:fltVal val="0"/>
                                          </p:val>
                                        </p:tav>
                                        <p:tav tm="100000">
                                          <p:val>
                                            <p:strVal val="#ppt_w"/>
                                          </p:val>
                                        </p:tav>
                                      </p:tavLst>
                                    </p:anim>
                                    <p:anim calcmode="lin" valueType="num">
                                      <p:cBhvr>
                                        <p:cTn id="17" dur="2000" fill="hold"/>
                                        <p:tgtEl>
                                          <p:spTgt spid="8">
                                            <p:bg/>
                                          </p:spTgt>
                                        </p:tgtEl>
                                        <p:attrNameLst>
                                          <p:attrName>ppt_h</p:attrName>
                                        </p:attrNameLst>
                                      </p:cBhvr>
                                      <p:tavLst>
                                        <p:tav tm="0">
                                          <p:val>
                                            <p:fltVal val="0"/>
                                          </p:val>
                                        </p:tav>
                                        <p:tav tm="100000">
                                          <p:val>
                                            <p:strVal val="#ppt_h"/>
                                          </p:val>
                                        </p:tav>
                                      </p:tavLst>
                                    </p:anim>
                                    <p:anim calcmode="lin" valueType="num">
                                      <p:cBhvr>
                                        <p:cTn id="18" dur="2000" fill="hold"/>
                                        <p:tgtEl>
                                          <p:spTgt spid="8">
                                            <p:bg/>
                                          </p:spTgt>
                                        </p:tgtEl>
                                        <p:attrNameLst>
                                          <p:attrName>style.rotation</p:attrName>
                                        </p:attrNameLst>
                                      </p:cBhvr>
                                      <p:tavLst>
                                        <p:tav tm="0">
                                          <p:val>
                                            <p:fltVal val="90"/>
                                          </p:val>
                                        </p:tav>
                                        <p:tav tm="100000">
                                          <p:val>
                                            <p:fltVal val="0"/>
                                          </p:val>
                                        </p:tav>
                                      </p:tavLst>
                                    </p:anim>
                                    <p:animEffect transition="in" filter="fade">
                                      <p:cBhvr>
                                        <p:cTn id="19" dur="2000"/>
                                        <p:tgtEl>
                                          <p:spTgt spid="8">
                                            <p:bg/>
                                          </p:spTgt>
                                        </p:tgtEl>
                                      </p:cBhvr>
                                    </p:animEffect>
                                  </p:childTnLst>
                                </p:cTn>
                              </p:par>
                              <p:par>
                                <p:cTn id="20" presetID="31" presetClass="entr" presetSubtype="0" fill="hold" grpId="0" nodeType="withEffect">
                                  <p:stCondLst>
                                    <p:cond delay="0"/>
                                  </p:stCondLst>
                                  <p:iterate type="lt">
                                    <p:tmPct val="5000"/>
                                  </p:iterate>
                                  <p:childTnLst>
                                    <p:set>
                                      <p:cBhvr>
                                        <p:cTn id="21" dur="1" fill="hold">
                                          <p:stCondLst>
                                            <p:cond delay="0"/>
                                          </p:stCondLst>
                                        </p:cTn>
                                        <p:tgtEl>
                                          <p:spTgt spid="8">
                                            <p:txEl>
                                              <p:pRg st="0" end="0"/>
                                            </p:txEl>
                                          </p:spTgt>
                                        </p:tgtEl>
                                        <p:attrNameLst>
                                          <p:attrName>style.visibility</p:attrName>
                                        </p:attrNameLst>
                                      </p:cBhvr>
                                      <p:to>
                                        <p:strVal val="visible"/>
                                      </p:to>
                                    </p:set>
                                    <p:anim calcmode="lin" valueType="num">
                                      <p:cBhvr>
                                        <p:cTn id="22" dur="2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3" dur="2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24" dur="2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25" dur="2000"/>
                                        <p:tgtEl>
                                          <p:spTgt spid="8">
                                            <p:txEl>
                                              <p:pRg st="0" end="0"/>
                                            </p:txEl>
                                          </p:spTgt>
                                        </p:tgtEl>
                                      </p:cBhvr>
                                    </p:animEffect>
                                  </p:childTnLst>
                                </p:cTn>
                              </p:par>
                              <p:par>
                                <p:cTn id="26" presetID="31" presetClass="entr" presetSubtype="0" fill="hold" grpId="0" nodeType="withEffect">
                                  <p:stCondLst>
                                    <p:cond delay="0"/>
                                  </p:stCondLst>
                                  <p:iterate type="lt">
                                    <p:tmPct val="5000"/>
                                  </p:iterate>
                                  <p:childTnLst>
                                    <p:set>
                                      <p:cBhvr>
                                        <p:cTn id="27" dur="1" fill="hold">
                                          <p:stCondLst>
                                            <p:cond delay="0"/>
                                          </p:stCondLst>
                                        </p:cTn>
                                        <p:tgtEl>
                                          <p:spTgt spid="8">
                                            <p:txEl>
                                              <p:pRg st="1" end="1"/>
                                            </p:txEl>
                                          </p:spTgt>
                                        </p:tgtEl>
                                        <p:attrNameLst>
                                          <p:attrName>style.visibility</p:attrName>
                                        </p:attrNameLst>
                                      </p:cBhvr>
                                      <p:to>
                                        <p:strVal val="visible"/>
                                      </p:to>
                                    </p:set>
                                    <p:anim calcmode="lin" valueType="num">
                                      <p:cBhvr>
                                        <p:cTn id="28" dur="2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9" dur="2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30" dur="2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31" dur="2000"/>
                                        <p:tgtEl>
                                          <p:spTgt spid="8">
                                            <p:txEl>
                                              <p:pRg st="1" end="1"/>
                                            </p:txEl>
                                          </p:spTgt>
                                        </p:tgtEl>
                                      </p:cBhvr>
                                    </p:animEffect>
                                  </p:childTnLst>
                                </p:cTn>
                              </p:par>
                              <p:par>
                                <p:cTn id="32" presetID="31" presetClass="entr" presetSubtype="0" fill="hold" grpId="0" nodeType="withEffect">
                                  <p:stCondLst>
                                    <p:cond delay="0"/>
                                  </p:stCondLst>
                                  <p:iterate type="lt">
                                    <p:tmPct val="5000"/>
                                  </p:iterate>
                                  <p:childTnLst>
                                    <p:set>
                                      <p:cBhvr>
                                        <p:cTn id="33" dur="1" fill="hold">
                                          <p:stCondLst>
                                            <p:cond delay="0"/>
                                          </p:stCondLst>
                                        </p:cTn>
                                        <p:tgtEl>
                                          <p:spTgt spid="8">
                                            <p:txEl>
                                              <p:pRg st="2" end="2"/>
                                            </p:txEl>
                                          </p:spTgt>
                                        </p:tgtEl>
                                        <p:attrNameLst>
                                          <p:attrName>style.visibility</p:attrName>
                                        </p:attrNameLst>
                                      </p:cBhvr>
                                      <p:to>
                                        <p:strVal val="visible"/>
                                      </p:to>
                                    </p:set>
                                    <p:anim calcmode="lin" valueType="num">
                                      <p:cBhvr>
                                        <p:cTn id="34" dur="20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5" dur="2000" fill="hold"/>
                                        <p:tgtEl>
                                          <p:spTgt spid="8">
                                            <p:txEl>
                                              <p:pRg st="2" end="2"/>
                                            </p:txEl>
                                          </p:spTgt>
                                        </p:tgtEl>
                                        <p:attrNameLst>
                                          <p:attrName>ppt_h</p:attrName>
                                        </p:attrNameLst>
                                      </p:cBhvr>
                                      <p:tavLst>
                                        <p:tav tm="0">
                                          <p:val>
                                            <p:fltVal val="0"/>
                                          </p:val>
                                        </p:tav>
                                        <p:tav tm="100000">
                                          <p:val>
                                            <p:strVal val="#ppt_h"/>
                                          </p:val>
                                        </p:tav>
                                      </p:tavLst>
                                    </p:anim>
                                    <p:anim calcmode="lin" valueType="num">
                                      <p:cBhvr>
                                        <p:cTn id="36" dur="2000" fill="hold"/>
                                        <p:tgtEl>
                                          <p:spTgt spid="8">
                                            <p:txEl>
                                              <p:pRg st="2" end="2"/>
                                            </p:txEl>
                                          </p:spTgt>
                                        </p:tgtEl>
                                        <p:attrNameLst>
                                          <p:attrName>style.rotation</p:attrName>
                                        </p:attrNameLst>
                                      </p:cBhvr>
                                      <p:tavLst>
                                        <p:tav tm="0">
                                          <p:val>
                                            <p:fltVal val="90"/>
                                          </p:val>
                                        </p:tav>
                                        <p:tav tm="100000">
                                          <p:val>
                                            <p:fltVal val="0"/>
                                          </p:val>
                                        </p:tav>
                                      </p:tavLst>
                                    </p:anim>
                                    <p:animEffect transition="in" filter="fade">
                                      <p:cBhvr>
                                        <p:cTn id="37" dur="2000"/>
                                        <p:tgtEl>
                                          <p:spTgt spid="8">
                                            <p:txEl>
                                              <p:pRg st="2" end="2"/>
                                            </p:txEl>
                                          </p:spTgt>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8">
                                            <p:txEl>
                                              <p:pRg st="3" end="3"/>
                                            </p:txEl>
                                          </p:spTgt>
                                        </p:tgtEl>
                                        <p:attrNameLst>
                                          <p:attrName>style.visibility</p:attrName>
                                        </p:attrNameLst>
                                      </p:cBhvr>
                                      <p:to>
                                        <p:strVal val="visible"/>
                                      </p:to>
                                    </p:set>
                                    <p:anim calcmode="lin" valueType="num">
                                      <p:cBhvr>
                                        <p:cTn id="40" dur="2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41" dur="2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42" dur="2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43" dur="2000"/>
                                        <p:tgtEl>
                                          <p:spTgt spid="8">
                                            <p:txEl>
                                              <p:pRg st="3" end="3"/>
                                            </p:txEl>
                                          </p:spTgt>
                                        </p:tgtEl>
                                      </p:cBhvr>
                                    </p:animEffect>
                                  </p:childTnLst>
                                </p:cTn>
                              </p:par>
                              <p:par>
                                <p:cTn id="44" presetID="31" presetClass="entr" presetSubtype="0" fill="hold" grpId="0" nodeType="withEffect">
                                  <p:stCondLst>
                                    <p:cond delay="0"/>
                                  </p:stCondLst>
                                  <p:iterate type="lt">
                                    <p:tmPct val="5000"/>
                                  </p:iterate>
                                  <p:childTnLst>
                                    <p:set>
                                      <p:cBhvr>
                                        <p:cTn id="45" dur="1" fill="hold">
                                          <p:stCondLst>
                                            <p:cond delay="0"/>
                                          </p:stCondLst>
                                        </p:cTn>
                                        <p:tgtEl>
                                          <p:spTgt spid="7">
                                            <p:bg/>
                                          </p:spTgt>
                                        </p:tgtEl>
                                        <p:attrNameLst>
                                          <p:attrName>style.visibility</p:attrName>
                                        </p:attrNameLst>
                                      </p:cBhvr>
                                      <p:to>
                                        <p:strVal val="visible"/>
                                      </p:to>
                                    </p:set>
                                    <p:anim calcmode="lin" valueType="num">
                                      <p:cBhvr>
                                        <p:cTn id="46" dur="2000" fill="hold"/>
                                        <p:tgtEl>
                                          <p:spTgt spid="7">
                                            <p:bg/>
                                          </p:spTgt>
                                        </p:tgtEl>
                                        <p:attrNameLst>
                                          <p:attrName>ppt_w</p:attrName>
                                        </p:attrNameLst>
                                      </p:cBhvr>
                                      <p:tavLst>
                                        <p:tav tm="0">
                                          <p:val>
                                            <p:fltVal val="0"/>
                                          </p:val>
                                        </p:tav>
                                        <p:tav tm="100000">
                                          <p:val>
                                            <p:strVal val="#ppt_w"/>
                                          </p:val>
                                        </p:tav>
                                      </p:tavLst>
                                    </p:anim>
                                    <p:anim calcmode="lin" valueType="num">
                                      <p:cBhvr>
                                        <p:cTn id="47" dur="2000" fill="hold"/>
                                        <p:tgtEl>
                                          <p:spTgt spid="7">
                                            <p:bg/>
                                          </p:spTgt>
                                        </p:tgtEl>
                                        <p:attrNameLst>
                                          <p:attrName>ppt_h</p:attrName>
                                        </p:attrNameLst>
                                      </p:cBhvr>
                                      <p:tavLst>
                                        <p:tav tm="0">
                                          <p:val>
                                            <p:fltVal val="0"/>
                                          </p:val>
                                        </p:tav>
                                        <p:tav tm="100000">
                                          <p:val>
                                            <p:strVal val="#ppt_h"/>
                                          </p:val>
                                        </p:tav>
                                      </p:tavLst>
                                    </p:anim>
                                    <p:anim calcmode="lin" valueType="num">
                                      <p:cBhvr>
                                        <p:cTn id="48" dur="2000" fill="hold"/>
                                        <p:tgtEl>
                                          <p:spTgt spid="7">
                                            <p:bg/>
                                          </p:spTgt>
                                        </p:tgtEl>
                                        <p:attrNameLst>
                                          <p:attrName>style.rotation</p:attrName>
                                        </p:attrNameLst>
                                      </p:cBhvr>
                                      <p:tavLst>
                                        <p:tav tm="0">
                                          <p:val>
                                            <p:fltVal val="90"/>
                                          </p:val>
                                        </p:tav>
                                        <p:tav tm="100000">
                                          <p:val>
                                            <p:fltVal val="0"/>
                                          </p:val>
                                        </p:tav>
                                      </p:tavLst>
                                    </p:anim>
                                    <p:animEffect transition="in" filter="fade">
                                      <p:cBhvr>
                                        <p:cTn id="49" dur="2000"/>
                                        <p:tgtEl>
                                          <p:spTgt spid="7">
                                            <p:bg/>
                                          </p:spTgt>
                                        </p:tgtEl>
                                      </p:cBhvr>
                                    </p:animEffect>
                                  </p:childTnLst>
                                </p:cTn>
                              </p:par>
                              <p:par>
                                <p:cTn id="50" presetID="31" presetClass="entr" presetSubtype="0" fill="hold" grpId="0" nodeType="withEffect">
                                  <p:stCondLst>
                                    <p:cond delay="0"/>
                                  </p:stCondLst>
                                  <p:iterate type="lt">
                                    <p:tmPct val="5000"/>
                                  </p:iterate>
                                  <p:childTnLst>
                                    <p:set>
                                      <p:cBhvr>
                                        <p:cTn id="51" dur="1" fill="hold">
                                          <p:stCondLst>
                                            <p:cond delay="0"/>
                                          </p:stCondLst>
                                        </p:cTn>
                                        <p:tgtEl>
                                          <p:spTgt spid="7">
                                            <p:txEl>
                                              <p:pRg st="0" end="0"/>
                                            </p:txEl>
                                          </p:spTgt>
                                        </p:tgtEl>
                                        <p:attrNameLst>
                                          <p:attrName>style.visibility</p:attrName>
                                        </p:attrNameLst>
                                      </p:cBhvr>
                                      <p:to>
                                        <p:strVal val="visible"/>
                                      </p:to>
                                    </p:set>
                                    <p:anim calcmode="lin" valueType="num">
                                      <p:cBhvr>
                                        <p:cTn id="52"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53"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54" dur="2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55" dur="2000"/>
                                        <p:tgtEl>
                                          <p:spTgt spid="7">
                                            <p:txEl>
                                              <p:pRg st="0" end="0"/>
                                            </p:txEl>
                                          </p:spTgt>
                                        </p:tgtEl>
                                      </p:cBhvr>
                                    </p:animEffect>
                                  </p:childTnLst>
                                </p:cTn>
                              </p:par>
                              <p:par>
                                <p:cTn id="56" presetID="31" presetClass="entr" presetSubtype="0" fill="hold" grpId="0" nodeType="withEffect">
                                  <p:stCondLst>
                                    <p:cond delay="0"/>
                                  </p:stCondLst>
                                  <p:iterate type="lt">
                                    <p:tmPct val="5000"/>
                                  </p:iterate>
                                  <p:childTnLst>
                                    <p:set>
                                      <p:cBhvr>
                                        <p:cTn id="57" dur="1" fill="hold">
                                          <p:stCondLst>
                                            <p:cond delay="0"/>
                                          </p:stCondLst>
                                        </p:cTn>
                                        <p:tgtEl>
                                          <p:spTgt spid="7">
                                            <p:txEl>
                                              <p:pRg st="1" end="1"/>
                                            </p:txEl>
                                          </p:spTgt>
                                        </p:tgtEl>
                                        <p:attrNameLst>
                                          <p:attrName>style.visibility</p:attrName>
                                        </p:attrNameLst>
                                      </p:cBhvr>
                                      <p:to>
                                        <p:strVal val="visible"/>
                                      </p:to>
                                    </p:set>
                                    <p:anim calcmode="lin" valueType="num">
                                      <p:cBhvr>
                                        <p:cTn id="58" dur="2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59" dur="2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60" dur="2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61" dur="2000"/>
                                        <p:tgtEl>
                                          <p:spTgt spid="7">
                                            <p:txEl>
                                              <p:pRg st="1" end="1"/>
                                            </p:txEl>
                                          </p:spTgt>
                                        </p:tgtEl>
                                      </p:cBhvr>
                                    </p:animEffect>
                                  </p:childTnLst>
                                </p:cTn>
                              </p:par>
                              <p:par>
                                <p:cTn id="62" presetID="31" presetClass="entr" presetSubtype="0" fill="hold" grpId="0" nodeType="withEffect">
                                  <p:stCondLst>
                                    <p:cond delay="0"/>
                                  </p:stCondLst>
                                  <p:iterate type="lt">
                                    <p:tmPct val="5000"/>
                                  </p:iterate>
                                  <p:childTnLst>
                                    <p:set>
                                      <p:cBhvr>
                                        <p:cTn id="63" dur="1" fill="hold">
                                          <p:stCondLst>
                                            <p:cond delay="0"/>
                                          </p:stCondLst>
                                        </p:cTn>
                                        <p:tgtEl>
                                          <p:spTgt spid="7">
                                            <p:txEl>
                                              <p:pRg st="2" end="2"/>
                                            </p:txEl>
                                          </p:spTgt>
                                        </p:tgtEl>
                                        <p:attrNameLst>
                                          <p:attrName>style.visibility</p:attrName>
                                        </p:attrNameLst>
                                      </p:cBhvr>
                                      <p:to>
                                        <p:strVal val="visible"/>
                                      </p:to>
                                    </p:set>
                                    <p:anim calcmode="lin" valueType="num">
                                      <p:cBhvr>
                                        <p:cTn id="64"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65" dur="2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66" dur="2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67" dur="2000"/>
                                        <p:tgtEl>
                                          <p:spTgt spid="7">
                                            <p:txEl>
                                              <p:pRg st="2" end="2"/>
                                            </p:txEl>
                                          </p:spTgt>
                                        </p:tgtEl>
                                      </p:cBhvr>
                                    </p:animEffect>
                                  </p:childTnLst>
                                </p:cTn>
                              </p:par>
                              <p:par>
                                <p:cTn id="68" presetID="31" presetClass="entr" presetSubtype="0" fill="hold" grpId="0" nodeType="withEffect">
                                  <p:stCondLst>
                                    <p:cond delay="0"/>
                                  </p:stCondLst>
                                  <p:iterate type="lt">
                                    <p:tmPct val="5000"/>
                                  </p:iterate>
                                  <p:childTnLst>
                                    <p:set>
                                      <p:cBhvr>
                                        <p:cTn id="69" dur="1" fill="hold">
                                          <p:stCondLst>
                                            <p:cond delay="0"/>
                                          </p:stCondLst>
                                        </p:cTn>
                                        <p:tgtEl>
                                          <p:spTgt spid="7">
                                            <p:txEl>
                                              <p:pRg st="3" end="3"/>
                                            </p:txEl>
                                          </p:spTgt>
                                        </p:tgtEl>
                                        <p:attrNameLst>
                                          <p:attrName>style.visibility</p:attrName>
                                        </p:attrNameLst>
                                      </p:cBhvr>
                                      <p:to>
                                        <p:strVal val="visible"/>
                                      </p:to>
                                    </p:set>
                                    <p:anim calcmode="lin" valueType="num">
                                      <p:cBhvr>
                                        <p:cTn id="70" dur="2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71" dur="2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72" dur="2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73" dur="20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build="p" animBg="1"/>
      <p:bldP spid="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4286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357158" y="851584"/>
            <a:ext cx="835824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أرسم إشارة (</a:t>
            </a:r>
            <a:r>
              <a:rPr lang="ar-SA" sz="2800" b="1" u="sng" dirty="0" smtClean="0">
                <a:solidFill>
                  <a:srgbClr val="800000"/>
                </a:solidFill>
                <a:latin typeface="Tw Cen MT Condensed Extra Bold"/>
                <a:sym typeface="Wingdings" pitchFamily="2" charset="2"/>
              </a:rPr>
              <a:t>√</a:t>
            </a:r>
            <a:r>
              <a:rPr lang="ar-SA" sz="2800" b="1" u="sng" dirty="0" smtClean="0">
                <a:solidFill>
                  <a:srgbClr val="800000"/>
                </a:solidFill>
                <a:sym typeface="Wingdings" pitchFamily="2" charset="2"/>
              </a:rPr>
              <a:t>) تحت كل حقل مناسب للأمثلة المعطاة على غرار النموذج:</a:t>
            </a:r>
          </a:p>
        </p:txBody>
      </p:sp>
      <p:graphicFrame>
        <p:nvGraphicFramePr>
          <p:cNvPr id="5" name="جدول 4"/>
          <p:cNvGraphicFramePr>
            <a:graphicFrameLocks noGrp="1"/>
          </p:cNvGraphicFramePr>
          <p:nvPr/>
        </p:nvGraphicFramePr>
        <p:xfrm>
          <a:off x="1000102" y="1928802"/>
          <a:ext cx="7215236" cy="3857656"/>
        </p:xfrm>
        <a:graphic>
          <a:graphicData uri="http://schemas.openxmlformats.org/drawingml/2006/table">
            <a:tbl>
              <a:tblPr rtl="1" firstRow="1" bandRow="1">
                <a:tableStyleId>{21E4AEA4-8DFA-4A89-87EB-49C32662AFE0}</a:tableStyleId>
              </a:tblPr>
              <a:tblGrid>
                <a:gridCol w="1030748"/>
                <a:gridCol w="1030748"/>
                <a:gridCol w="1030748"/>
                <a:gridCol w="1030748"/>
                <a:gridCol w="1030748"/>
                <a:gridCol w="1030748"/>
                <a:gridCol w="1030748"/>
              </a:tblGrid>
              <a:tr h="482207">
                <a:tc rowSpan="2">
                  <a:txBody>
                    <a:bodyPr/>
                    <a:lstStyle/>
                    <a:p>
                      <a:pPr algn="ctr" rtl="1"/>
                      <a:endParaRPr lang="ar-SA" sz="2400" b="1" dirty="0">
                        <a:solidFill>
                          <a:schemeClr val="tx1"/>
                        </a:solidFill>
                      </a:endParaRPr>
                    </a:p>
                  </a:txBody>
                  <a:tcPr/>
                </a:tc>
                <a:tc gridSpan="2">
                  <a:txBody>
                    <a:bodyPr/>
                    <a:lstStyle/>
                    <a:p>
                      <a:pPr algn="ctr" rtl="1"/>
                      <a:r>
                        <a:rPr lang="ar-SA" sz="2400" b="1" dirty="0" smtClean="0">
                          <a:solidFill>
                            <a:schemeClr val="tx1"/>
                          </a:solidFill>
                        </a:rPr>
                        <a:t>المذكر</a:t>
                      </a:r>
                      <a:endParaRPr lang="ar-SA" sz="2400" b="1" dirty="0">
                        <a:solidFill>
                          <a:schemeClr val="tx1"/>
                        </a:solidFill>
                      </a:endParaRPr>
                    </a:p>
                  </a:txBody>
                  <a:tcPr/>
                </a:tc>
                <a:tc hMerge="1">
                  <a:txBody>
                    <a:bodyPr/>
                    <a:lstStyle/>
                    <a:p>
                      <a:pPr rtl="1"/>
                      <a:endParaRPr lang="ar-SA" dirty="0"/>
                    </a:p>
                  </a:txBody>
                  <a:tcPr/>
                </a:tc>
                <a:tc gridSpan="2">
                  <a:txBody>
                    <a:bodyPr/>
                    <a:lstStyle/>
                    <a:p>
                      <a:pPr algn="ctr" rtl="1"/>
                      <a:r>
                        <a:rPr lang="ar-SA" sz="2400" b="1" dirty="0" smtClean="0">
                          <a:solidFill>
                            <a:schemeClr val="tx1"/>
                          </a:solidFill>
                        </a:rPr>
                        <a:t>المؤنث</a:t>
                      </a:r>
                      <a:endParaRPr lang="ar-SA" sz="2400" b="1" dirty="0">
                        <a:solidFill>
                          <a:schemeClr val="tx1"/>
                        </a:solidFill>
                      </a:endParaRPr>
                    </a:p>
                  </a:txBody>
                  <a:tcPr/>
                </a:tc>
                <a:tc hMerge="1">
                  <a:txBody>
                    <a:bodyPr/>
                    <a:lstStyle/>
                    <a:p>
                      <a:pPr rtl="1"/>
                      <a:endParaRPr lang="ar-SA" dirty="0"/>
                    </a:p>
                  </a:txBody>
                  <a:tcPr/>
                </a:tc>
                <a:tc rowSpan="2">
                  <a:txBody>
                    <a:bodyPr/>
                    <a:lstStyle/>
                    <a:p>
                      <a:pPr algn="ctr" rtl="1"/>
                      <a:r>
                        <a:rPr lang="ar-SA" sz="2400" b="1" dirty="0" smtClean="0">
                          <a:solidFill>
                            <a:schemeClr val="tx1"/>
                          </a:solidFill>
                        </a:rPr>
                        <a:t>النكرة </a:t>
                      </a:r>
                      <a:endParaRPr lang="ar-SA" sz="2400" b="1" dirty="0">
                        <a:solidFill>
                          <a:schemeClr val="tx1"/>
                        </a:solidFill>
                      </a:endParaRPr>
                    </a:p>
                  </a:txBody>
                  <a:tcPr/>
                </a:tc>
                <a:tc rowSpan="2">
                  <a:txBody>
                    <a:bodyPr/>
                    <a:lstStyle/>
                    <a:p>
                      <a:pPr algn="ctr" rtl="1"/>
                      <a:r>
                        <a:rPr lang="ar-SA" sz="2400" b="1" dirty="0" smtClean="0">
                          <a:solidFill>
                            <a:schemeClr val="tx1"/>
                          </a:solidFill>
                        </a:rPr>
                        <a:t>المعرفة</a:t>
                      </a:r>
                      <a:endParaRPr lang="ar-SA" sz="2400" b="1" dirty="0">
                        <a:solidFill>
                          <a:schemeClr val="tx1"/>
                        </a:solidFill>
                      </a:endParaRPr>
                    </a:p>
                  </a:txBody>
                  <a:tcPr/>
                </a:tc>
              </a:tr>
              <a:tr h="482207">
                <a:tc vMerge="1">
                  <a:txBody>
                    <a:bodyPr/>
                    <a:lstStyle/>
                    <a:p>
                      <a:pPr rtl="1"/>
                      <a:endParaRPr lang="ar-SA"/>
                    </a:p>
                  </a:txBody>
                  <a:tcPr/>
                </a:tc>
                <a:tc>
                  <a:txBody>
                    <a:bodyPr/>
                    <a:lstStyle/>
                    <a:p>
                      <a:pPr algn="ctr" rtl="1"/>
                      <a:r>
                        <a:rPr lang="ar-SA" sz="2400" b="1" dirty="0" smtClean="0">
                          <a:solidFill>
                            <a:schemeClr val="tx1"/>
                          </a:solidFill>
                        </a:rPr>
                        <a:t>الحقيقي</a:t>
                      </a:r>
                      <a:endParaRPr lang="ar-SA" sz="2400" b="1" dirty="0">
                        <a:solidFill>
                          <a:schemeClr val="tx1"/>
                        </a:solidFill>
                      </a:endParaRPr>
                    </a:p>
                  </a:txBody>
                  <a:tcPr/>
                </a:tc>
                <a:tc>
                  <a:txBody>
                    <a:bodyPr/>
                    <a:lstStyle/>
                    <a:p>
                      <a:pPr algn="ctr" rtl="1"/>
                      <a:r>
                        <a:rPr lang="ar-SA" sz="2400" b="1" dirty="0" smtClean="0">
                          <a:solidFill>
                            <a:schemeClr val="tx1"/>
                          </a:solidFill>
                        </a:rPr>
                        <a:t>المجازي</a:t>
                      </a:r>
                      <a:endParaRPr lang="ar-SA" sz="2400" b="1" dirty="0">
                        <a:solidFill>
                          <a:schemeClr val="tx1"/>
                        </a:solidFill>
                      </a:endParaRPr>
                    </a:p>
                  </a:txBody>
                  <a:tcPr/>
                </a:tc>
                <a:tc>
                  <a:txBody>
                    <a:bodyPr/>
                    <a:lstStyle/>
                    <a:p>
                      <a:pPr algn="ctr" rtl="1"/>
                      <a:r>
                        <a:rPr lang="ar-SA" sz="2400" b="1" dirty="0" smtClean="0">
                          <a:solidFill>
                            <a:schemeClr val="tx1"/>
                          </a:solidFill>
                        </a:rPr>
                        <a:t>الحقيقي</a:t>
                      </a:r>
                      <a:endParaRPr lang="ar-SA" sz="2400" b="1" dirty="0">
                        <a:solidFill>
                          <a:schemeClr val="tx1"/>
                        </a:solidFill>
                      </a:endParaRPr>
                    </a:p>
                  </a:txBody>
                  <a:tcPr/>
                </a:tc>
                <a:tc>
                  <a:txBody>
                    <a:bodyPr/>
                    <a:lstStyle/>
                    <a:p>
                      <a:pPr algn="ctr" rtl="1"/>
                      <a:r>
                        <a:rPr lang="ar-SA" sz="2400" b="1" dirty="0" smtClean="0">
                          <a:solidFill>
                            <a:schemeClr val="tx1"/>
                          </a:solidFill>
                        </a:rPr>
                        <a:t>المجازي</a:t>
                      </a:r>
                      <a:endParaRPr lang="ar-SA" sz="2400" b="1" dirty="0">
                        <a:solidFill>
                          <a:schemeClr val="tx1"/>
                        </a:solidFill>
                      </a:endParaRPr>
                    </a:p>
                  </a:txBody>
                  <a:tcPr/>
                </a:tc>
                <a:tc vMerge="1">
                  <a:txBody>
                    <a:bodyPr/>
                    <a:lstStyle/>
                    <a:p>
                      <a:pPr rtl="1"/>
                      <a:endParaRPr lang="ar-SA"/>
                    </a:p>
                  </a:txBody>
                  <a:tcPr/>
                </a:tc>
                <a:tc vMerge="1">
                  <a:txBody>
                    <a:bodyPr/>
                    <a:lstStyle/>
                    <a:p>
                      <a:pPr rtl="1"/>
                      <a:endParaRPr lang="ar-SA"/>
                    </a:p>
                  </a:txBody>
                  <a:tcPr/>
                </a:tc>
              </a:tr>
              <a:tr h="482207">
                <a:tc>
                  <a:txBody>
                    <a:bodyPr/>
                    <a:lstStyle/>
                    <a:p>
                      <a:pPr algn="ctr" rtl="1"/>
                      <a:r>
                        <a:rPr lang="ar-SA" sz="2400" b="1" dirty="0" smtClean="0">
                          <a:solidFill>
                            <a:schemeClr val="tx1"/>
                          </a:solidFill>
                        </a:rPr>
                        <a:t>الرسول</a:t>
                      </a:r>
                      <a:endParaRPr lang="ar-SA" sz="2400" b="1" dirty="0">
                        <a:solidFill>
                          <a:schemeClr val="tx1"/>
                        </a:solidFill>
                      </a:endParaRPr>
                    </a:p>
                  </a:txBody>
                  <a:tcPr/>
                </a:tc>
                <a:tc>
                  <a:txBody>
                    <a:bodyPr/>
                    <a:lstStyle/>
                    <a:p>
                      <a:pPr algn="ctr" rtl="1"/>
                      <a:r>
                        <a:rPr lang="ar-SA" sz="2400" b="1" dirty="0" smtClean="0">
                          <a:solidFill>
                            <a:schemeClr val="tx1"/>
                          </a:solidFill>
                          <a:latin typeface="Tw Cen MT Condensed Extra Bold"/>
                        </a:rPr>
                        <a:t>√</a:t>
                      </a:r>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r>
                        <a:rPr lang="ar-SA" sz="2400" b="1" dirty="0" smtClean="0">
                          <a:solidFill>
                            <a:schemeClr val="tx1"/>
                          </a:solidFill>
                          <a:latin typeface="Tw Cen MT Condensed Extra Bold"/>
                        </a:rPr>
                        <a:t>√</a:t>
                      </a:r>
                      <a:endParaRPr lang="ar-SA" sz="2400" b="1" dirty="0">
                        <a:solidFill>
                          <a:schemeClr val="tx1"/>
                        </a:solidFill>
                      </a:endParaRPr>
                    </a:p>
                  </a:txBody>
                  <a:tcPr/>
                </a:tc>
              </a:tr>
              <a:tr h="482207">
                <a:tc>
                  <a:txBody>
                    <a:bodyPr/>
                    <a:lstStyle/>
                    <a:p>
                      <a:pPr algn="ctr" rtl="1"/>
                      <a:r>
                        <a:rPr lang="ar-SA" sz="2400" b="1" dirty="0" smtClean="0">
                          <a:solidFill>
                            <a:schemeClr val="tx1"/>
                          </a:solidFill>
                        </a:rPr>
                        <a:t>درس</a:t>
                      </a:r>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a:solidFill>
                          <a:schemeClr val="tx1"/>
                        </a:solidFill>
                      </a:endParaRPr>
                    </a:p>
                  </a:txBody>
                  <a:tcPr/>
                </a:tc>
              </a:tr>
              <a:tr h="482207">
                <a:tc>
                  <a:txBody>
                    <a:bodyPr/>
                    <a:lstStyle/>
                    <a:p>
                      <a:pPr algn="ctr" rtl="1"/>
                      <a:r>
                        <a:rPr lang="ar-SA" sz="2400" b="1" dirty="0" smtClean="0">
                          <a:solidFill>
                            <a:schemeClr val="tx1"/>
                          </a:solidFill>
                        </a:rPr>
                        <a:t>حُمّرة</a:t>
                      </a:r>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r>
              <a:tr h="482207">
                <a:tc>
                  <a:txBody>
                    <a:bodyPr/>
                    <a:lstStyle/>
                    <a:p>
                      <a:pPr algn="ctr" rtl="1"/>
                      <a:r>
                        <a:rPr lang="ar-SA" sz="2400" b="1" dirty="0" smtClean="0">
                          <a:solidFill>
                            <a:schemeClr val="tx1"/>
                          </a:solidFill>
                        </a:rPr>
                        <a:t>النار</a:t>
                      </a:r>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r>
              <a:tr h="482207">
                <a:tc>
                  <a:txBody>
                    <a:bodyPr/>
                    <a:lstStyle/>
                    <a:p>
                      <a:pPr algn="ctr" rtl="1"/>
                      <a:r>
                        <a:rPr lang="ar-SA" sz="2400" b="1" dirty="0" smtClean="0">
                          <a:solidFill>
                            <a:schemeClr val="tx1"/>
                          </a:solidFill>
                        </a:rPr>
                        <a:t>رباعية</a:t>
                      </a:r>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r>
              <a:tr h="482207">
                <a:tc>
                  <a:txBody>
                    <a:bodyPr/>
                    <a:lstStyle/>
                    <a:p>
                      <a:pPr algn="ctr" rtl="1"/>
                      <a:r>
                        <a:rPr lang="ar-SA" sz="2400" b="1" dirty="0" smtClean="0">
                          <a:solidFill>
                            <a:schemeClr val="tx1"/>
                          </a:solidFill>
                        </a:rPr>
                        <a:t>يد</a:t>
                      </a:r>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a:solidFill>
                          <a:schemeClr val="tx1"/>
                        </a:solidFill>
                      </a:endParaRPr>
                    </a:p>
                  </a:txBody>
                  <a:tcPr/>
                </a:tc>
                <a:tc>
                  <a:txBody>
                    <a:bodyPr/>
                    <a:lstStyle/>
                    <a:p>
                      <a:pPr algn="ctr" rtl="1"/>
                      <a:endParaRPr lang="ar-SA" sz="2400" b="1" dirty="0">
                        <a:solidFill>
                          <a:schemeClr val="tx1"/>
                        </a:solidFill>
                      </a:endParaRPr>
                    </a:p>
                  </a:txBody>
                  <a:tcPr/>
                </a:tc>
              </a:tr>
            </a:tbl>
          </a:graphicData>
        </a:graphic>
      </p:graphicFrame>
      <p:sp>
        <p:nvSpPr>
          <p:cNvPr id="6" name="مربع نص 5"/>
          <p:cNvSpPr txBox="1"/>
          <p:nvPr/>
        </p:nvSpPr>
        <p:spPr>
          <a:xfrm>
            <a:off x="5214942" y="3429000"/>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7" name="مربع نص 6"/>
          <p:cNvSpPr txBox="1"/>
          <p:nvPr/>
        </p:nvSpPr>
        <p:spPr>
          <a:xfrm>
            <a:off x="3286116" y="4357694"/>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8" name="مربع نص 7"/>
          <p:cNvSpPr txBox="1"/>
          <p:nvPr/>
        </p:nvSpPr>
        <p:spPr>
          <a:xfrm>
            <a:off x="2214546" y="3286124"/>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9" name="مربع نص 8"/>
          <p:cNvSpPr txBox="1"/>
          <p:nvPr/>
        </p:nvSpPr>
        <p:spPr>
          <a:xfrm>
            <a:off x="4286248" y="3857628"/>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10" name="مربع نص 9"/>
          <p:cNvSpPr txBox="1"/>
          <p:nvPr/>
        </p:nvSpPr>
        <p:spPr>
          <a:xfrm>
            <a:off x="3286116" y="5286388"/>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11" name="مربع نص 10"/>
          <p:cNvSpPr txBox="1"/>
          <p:nvPr/>
        </p:nvSpPr>
        <p:spPr>
          <a:xfrm>
            <a:off x="2214546" y="5286388"/>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12" name="مربع نص 11"/>
          <p:cNvSpPr txBox="1"/>
          <p:nvPr/>
        </p:nvSpPr>
        <p:spPr>
          <a:xfrm>
            <a:off x="3286116" y="4786322"/>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13" name="مربع نص 12"/>
          <p:cNvSpPr txBox="1"/>
          <p:nvPr/>
        </p:nvSpPr>
        <p:spPr>
          <a:xfrm>
            <a:off x="1285852" y="4786322"/>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14" name="مربع نص 13"/>
          <p:cNvSpPr txBox="1"/>
          <p:nvPr/>
        </p:nvSpPr>
        <p:spPr>
          <a:xfrm>
            <a:off x="1214414" y="4357694"/>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
        <p:nvSpPr>
          <p:cNvPr id="15" name="مربع نص 14"/>
          <p:cNvSpPr txBox="1"/>
          <p:nvPr/>
        </p:nvSpPr>
        <p:spPr>
          <a:xfrm>
            <a:off x="2143108" y="3857628"/>
            <a:ext cx="785818" cy="461665"/>
          </a:xfrm>
          <a:prstGeom prst="rect">
            <a:avLst/>
          </a:prstGeom>
          <a:noFill/>
        </p:spPr>
        <p:txBody>
          <a:bodyPr wrap="square" rtlCol="1">
            <a:spAutoFit/>
          </a:bodyPr>
          <a:lstStyle/>
          <a:p>
            <a:r>
              <a:rPr lang="ar-SA" sz="2400" b="1" dirty="0" smtClean="0">
                <a:latin typeface="Tw Cen MT Condensed Extra Bold"/>
              </a:rPr>
              <a:t>√</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5"/>
                                        </p:tgtEl>
                                        <p:attrNameLst>
                                          <p:attrName>style.visibility</p:attrName>
                                        </p:attrNameLst>
                                      </p:cBhvr>
                                      <p:to>
                                        <p:strVal val="visible"/>
                                      </p:to>
                                    </p:set>
                                    <p:anim calcmode="lin" valueType="num">
                                      <p:cBhvr>
                                        <p:cTn id="17" dur="2000" fill="hold"/>
                                        <p:tgtEl>
                                          <p:spTgt spid="5"/>
                                        </p:tgtEl>
                                        <p:attrNameLst>
                                          <p:attrName>ppt_w</p:attrName>
                                        </p:attrNameLst>
                                      </p:cBhvr>
                                      <p:tavLst>
                                        <p:tav tm="0">
                                          <p:val>
                                            <p:fltVal val="0"/>
                                          </p:val>
                                        </p:tav>
                                        <p:tav tm="100000">
                                          <p:val>
                                            <p:strVal val="#ppt_w"/>
                                          </p:val>
                                        </p:tav>
                                      </p:tavLst>
                                    </p:anim>
                                    <p:anim calcmode="lin" valueType="num">
                                      <p:cBhvr>
                                        <p:cTn id="18" dur="2000" fill="hold"/>
                                        <p:tgtEl>
                                          <p:spTgt spid="5"/>
                                        </p:tgtEl>
                                        <p:attrNameLst>
                                          <p:attrName>ppt_h</p:attrName>
                                        </p:attrNameLst>
                                      </p:cBhvr>
                                      <p:tavLst>
                                        <p:tav tm="0">
                                          <p:val>
                                            <p:fltVal val="0"/>
                                          </p:val>
                                        </p:tav>
                                        <p:tav tm="100000">
                                          <p:val>
                                            <p:strVal val="#ppt_h"/>
                                          </p:val>
                                        </p:tav>
                                      </p:tavLst>
                                    </p:anim>
                                    <p:anim calcmode="lin" valueType="num">
                                      <p:cBhvr>
                                        <p:cTn id="19" dur="2000" fill="hold"/>
                                        <p:tgtEl>
                                          <p:spTgt spid="5"/>
                                        </p:tgtEl>
                                        <p:attrNameLst>
                                          <p:attrName>style.rotation</p:attrName>
                                        </p:attrNameLst>
                                      </p:cBhvr>
                                      <p:tavLst>
                                        <p:tav tm="0">
                                          <p:val>
                                            <p:fltVal val="90"/>
                                          </p:val>
                                        </p:tav>
                                        <p:tav tm="100000">
                                          <p:val>
                                            <p:fltVal val="0"/>
                                          </p:val>
                                        </p:tav>
                                      </p:tavLst>
                                    </p:anim>
                                    <p:animEffect transition="in" filter="fade">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3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plus(out)">
                                      <p:cBhvr>
                                        <p:cTn id="25" dur="3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3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out)">
                                      <p:cBhvr>
                                        <p:cTn id="30" dur="3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32"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plus(out)">
                                      <p:cBhvr>
                                        <p:cTn id="35" dur="3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32"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plus(out)">
                                      <p:cBhvr>
                                        <p:cTn id="40" dur="3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3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plus(out)">
                                      <p:cBhvr>
                                        <p:cTn id="45" dur="3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32"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plus(out)">
                                      <p:cBhvr>
                                        <p:cTn id="50" dur="3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32"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plus(out)">
                                      <p:cBhvr>
                                        <p:cTn id="55" dur="30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32"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plus(out)">
                                      <p:cBhvr>
                                        <p:cTn id="60" dur="3000"/>
                                        <p:tgtEl>
                                          <p:spTgt spid="13"/>
                                        </p:tgtEl>
                                      </p:cBhvr>
                                    </p:animEffect>
                                  </p:childTnLst>
                                </p:cTn>
                              </p:par>
                            </p:childTnLst>
                          </p:cTn>
                        </p:par>
                      </p:childTnLst>
                    </p:cTn>
                  </p:par>
                  <p:par>
                    <p:cTn id="61" fill="hold">
                      <p:stCondLst>
                        <p:cond delay="indefinite"/>
                      </p:stCondLst>
                      <p:childTnLst>
                        <p:par>
                          <p:cTn id="62" fill="hold">
                            <p:stCondLst>
                              <p:cond delay="0"/>
                            </p:stCondLst>
                            <p:childTnLst>
                              <p:par>
                                <p:cTn id="63" presetID="13" presetClass="entr" presetSubtype="32" fill="hold" grpId="0"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plus(out)">
                                      <p:cBhvr>
                                        <p:cTn id="65" dur="30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3" presetClass="entr" presetSubtype="32" fill="hold" grpId="0" nodeType="click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plus(out)">
                                      <p:cBhvr>
                                        <p:cTn id="70"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42860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4" name="مربع نص 3"/>
          <p:cNvSpPr txBox="1"/>
          <p:nvPr/>
        </p:nvSpPr>
        <p:spPr>
          <a:xfrm>
            <a:off x="357158" y="851584"/>
            <a:ext cx="835824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أصل الأسماء التالية بما يماثلها وفق دلالتها العددية:</a:t>
            </a:r>
          </a:p>
        </p:txBody>
      </p:sp>
      <p:sp>
        <p:nvSpPr>
          <p:cNvPr id="8" name="مستطيل مستدير الزوايا 7"/>
          <p:cNvSpPr/>
          <p:nvPr/>
        </p:nvSpPr>
        <p:spPr>
          <a:xfrm>
            <a:off x="5143504" y="1428736"/>
            <a:ext cx="1928826" cy="71438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درسٌ</a:t>
            </a:r>
            <a:endParaRPr lang="ar-SA" sz="2400" b="1" dirty="0">
              <a:solidFill>
                <a:schemeClr val="tx1"/>
              </a:solidFill>
            </a:endParaRPr>
          </a:p>
        </p:txBody>
      </p:sp>
      <p:sp>
        <p:nvSpPr>
          <p:cNvPr id="9" name="مستطيل مستدير الزوايا 8"/>
          <p:cNvSpPr/>
          <p:nvPr/>
        </p:nvSpPr>
        <p:spPr>
          <a:xfrm>
            <a:off x="5143504" y="2214554"/>
            <a:ext cx="1928826" cy="71438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فرخان</a:t>
            </a:r>
            <a:endParaRPr lang="ar-SA" sz="2400" b="1" dirty="0">
              <a:solidFill>
                <a:schemeClr val="tx1"/>
              </a:solidFill>
            </a:endParaRPr>
          </a:p>
        </p:txBody>
      </p:sp>
      <p:sp>
        <p:nvSpPr>
          <p:cNvPr id="10" name="مستطيل مستدير الزوايا 9"/>
          <p:cNvSpPr/>
          <p:nvPr/>
        </p:nvSpPr>
        <p:spPr>
          <a:xfrm>
            <a:off x="5143504" y="3000372"/>
            <a:ext cx="1928826" cy="71438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دروس</a:t>
            </a:r>
            <a:endParaRPr lang="ar-SA" sz="2400" b="1" dirty="0">
              <a:solidFill>
                <a:schemeClr val="tx1"/>
              </a:solidFill>
            </a:endParaRPr>
          </a:p>
        </p:txBody>
      </p:sp>
      <p:sp>
        <p:nvSpPr>
          <p:cNvPr id="11" name="مستطيل مستدير الزوايا 10"/>
          <p:cNvSpPr/>
          <p:nvPr/>
        </p:nvSpPr>
        <p:spPr>
          <a:xfrm>
            <a:off x="2285984" y="3000372"/>
            <a:ext cx="1928826" cy="71438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خيري</a:t>
            </a:r>
            <a:endParaRPr lang="ar-SA" sz="2400" b="1" dirty="0">
              <a:solidFill>
                <a:schemeClr val="tx1"/>
              </a:solidFill>
            </a:endParaRPr>
          </a:p>
        </p:txBody>
      </p:sp>
      <p:sp>
        <p:nvSpPr>
          <p:cNvPr id="12" name="مستطيل مستدير الزوايا 11"/>
          <p:cNvSpPr/>
          <p:nvPr/>
        </p:nvSpPr>
        <p:spPr>
          <a:xfrm>
            <a:off x="2285984" y="2214554"/>
            <a:ext cx="1928826" cy="71438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يومٌ</a:t>
            </a:r>
            <a:endParaRPr lang="ar-SA" sz="2400" b="1" dirty="0">
              <a:solidFill>
                <a:schemeClr val="tx1"/>
              </a:solidFill>
            </a:endParaRPr>
          </a:p>
        </p:txBody>
      </p:sp>
      <p:sp>
        <p:nvSpPr>
          <p:cNvPr id="13" name="مستطيل مستدير الزوايا 12"/>
          <p:cNvSpPr/>
          <p:nvPr/>
        </p:nvSpPr>
        <p:spPr>
          <a:xfrm>
            <a:off x="2285984" y="1428736"/>
            <a:ext cx="1928826" cy="714380"/>
          </a:xfrm>
          <a:prstGeom prst="roundRect">
            <a:avLst>
              <a:gd name="adj" fmla="val 50000"/>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ستين</a:t>
            </a:r>
            <a:endParaRPr lang="ar-SA" sz="2400" b="1" dirty="0">
              <a:solidFill>
                <a:schemeClr val="tx1"/>
              </a:solidFill>
            </a:endParaRPr>
          </a:p>
        </p:txBody>
      </p:sp>
      <p:sp>
        <p:nvSpPr>
          <p:cNvPr id="14" name="مستطيل مستدير الزوايا 13"/>
          <p:cNvSpPr/>
          <p:nvPr/>
        </p:nvSpPr>
        <p:spPr>
          <a:xfrm>
            <a:off x="4143372" y="1500174"/>
            <a:ext cx="500066" cy="571504"/>
          </a:xfrm>
          <a:prstGeom prst="roundRect">
            <a:avLst>
              <a:gd name="adj" fmla="val 50000"/>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3</a:t>
            </a:r>
            <a:endParaRPr lang="ar-SA" sz="2400" b="1" dirty="0">
              <a:solidFill>
                <a:schemeClr val="tx1"/>
              </a:solidFill>
            </a:endParaRPr>
          </a:p>
        </p:txBody>
      </p:sp>
      <p:sp>
        <p:nvSpPr>
          <p:cNvPr id="15" name="مستطيل مستدير الزوايا 14"/>
          <p:cNvSpPr/>
          <p:nvPr/>
        </p:nvSpPr>
        <p:spPr>
          <a:xfrm>
            <a:off x="4143372" y="2357430"/>
            <a:ext cx="500066" cy="571504"/>
          </a:xfrm>
          <a:prstGeom prst="roundRect">
            <a:avLst>
              <a:gd name="adj" fmla="val 50000"/>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1</a:t>
            </a:r>
            <a:endParaRPr lang="ar-SA" sz="2400" b="1" dirty="0">
              <a:solidFill>
                <a:schemeClr val="tx1"/>
              </a:solidFill>
            </a:endParaRPr>
          </a:p>
        </p:txBody>
      </p:sp>
      <p:sp>
        <p:nvSpPr>
          <p:cNvPr id="16" name="مستطيل مستدير الزوايا 15"/>
          <p:cNvSpPr/>
          <p:nvPr/>
        </p:nvSpPr>
        <p:spPr>
          <a:xfrm>
            <a:off x="4143372" y="3071810"/>
            <a:ext cx="500066" cy="571504"/>
          </a:xfrm>
          <a:prstGeom prst="roundRect">
            <a:avLst>
              <a:gd name="adj" fmla="val 50000"/>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2</a:t>
            </a:r>
            <a:endParaRPr lang="ar-SA" sz="2400" b="1" dirty="0">
              <a:solidFill>
                <a:schemeClr val="tx1"/>
              </a:solidFill>
            </a:endParaRPr>
          </a:p>
        </p:txBody>
      </p:sp>
      <p:sp>
        <p:nvSpPr>
          <p:cNvPr id="17" name="مستطيل مستدير الزوايا 16"/>
          <p:cNvSpPr/>
          <p:nvPr/>
        </p:nvSpPr>
        <p:spPr>
          <a:xfrm>
            <a:off x="7000892" y="1500174"/>
            <a:ext cx="500066" cy="571504"/>
          </a:xfrm>
          <a:prstGeom prst="roundRect">
            <a:avLst>
              <a:gd name="adj" fmla="val 50000"/>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1</a:t>
            </a:r>
            <a:endParaRPr lang="ar-SA" sz="2400" b="1" dirty="0">
              <a:solidFill>
                <a:schemeClr val="tx1"/>
              </a:solidFill>
            </a:endParaRPr>
          </a:p>
        </p:txBody>
      </p:sp>
      <p:sp>
        <p:nvSpPr>
          <p:cNvPr id="18" name="مستطيل مستدير الزوايا 17"/>
          <p:cNvSpPr/>
          <p:nvPr/>
        </p:nvSpPr>
        <p:spPr>
          <a:xfrm>
            <a:off x="7000892" y="2285992"/>
            <a:ext cx="500066" cy="571504"/>
          </a:xfrm>
          <a:prstGeom prst="roundRect">
            <a:avLst>
              <a:gd name="adj" fmla="val 50000"/>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2</a:t>
            </a:r>
            <a:endParaRPr lang="ar-SA" sz="2400" b="1" dirty="0">
              <a:solidFill>
                <a:schemeClr val="tx1"/>
              </a:solidFill>
            </a:endParaRPr>
          </a:p>
        </p:txBody>
      </p:sp>
      <p:sp>
        <p:nvSpPr>
          <p:cNvPr id="20" name="مستطيل مستدير الزوايا 19"/>
          <p:cNvSpPr/>
          <p:nvPr/>
        </p:nvSpPr>
        <p:spPr>
          <a:xfrm>
            <a:off x="7000892" y="3071810"/>
            <a:ext cx="500066" cy="571504"/>
          </a:xfrm>
          <a:prstGeom prst="roundRect">
            <a:avLst>
              <a:gd name="adj" fmla="val 50000"/>
            </a:avLst>
          </a:prstGeom>
          <a:solidFill>
            <a:schemeClr val="accent3">
              <a:lumMod val="75000"/>
            </a:schemeClr>
          </a:solidFill>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3</a:t>
            </a:r>
            <a:endParaRPr lang="ar-SA" sz="2400" b="1" dirty="0">
              <a:solidFill>
                <a:schemeClr val="tx1"/>
              </a:solidFill>
            </a:endParaRPr>
          </a:p>
        </p:txBody>
      </p:sp>
      <p:sp>
        <p:nvSpPr>
          <p:cNvPr id="22" name="دمعة 21"/>
          <p:cNvSpPr/>
          <p:nvPr/>
        </p:nvSpPr>
        <p:spPr>
          <a:xfrm>
            <a:off x="7500958" y="355437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23" name="مربع نص 22"/>
          <p:cNvSpPr txBox="1"/>
          <p:nvPr/>
        </p:nvSpPr>
        <p:spPr>
          <a:xfrm>
            <a:off x="357158" y="3977350"/>
            <a:ext cx="835824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أبحث عن المصطلح المناسب للأسماء السابقة وفق رقمها:</a:t>
            </a:r>
          </a:p>
        </p:txBody>
      </p:sp>
      <p:sp>
        <p:nvSpPr>
          <p:cNvPr id="24" name="مربع نص 23"/>
          <p:cNvSpPr txBox="1"/>
          <p:nvPr/>
        </p:nvSpPr>
        <p:spPr>
          <a:xfrm>
            <a:off x="4000496" y="4572008"/>
            <a:ext cx="1357322" cy="1569660"/>
          </a:xfrm>
          <a:prstGeom prst="rect">
            <a:avLst/>
          </a:prstGeom>
          <a:noFill/>
        </p:spPr>
        <p:txBody>
          <a:bodyPr wrap="square" rtlCol="1">
            <a:spAutoFit/>
          </a:bodyPr>
          <a:lstStyle/>
          <a:p>
            <a:pPr marL="514350" indent="-514350" algn="ctr"/>
            <a:r>
              <a:rPr lang="ar-SA" sz="3200" b="1" dirty="0" smtClean="0"/>
              <a:t>جمع</a:t>
            </a:r>
          </a:p>
          <a:p>
            <a:pPr marL="514350" indent="-514350" algn="ctr"/>
            <a:r>
              <a:rPr lang="ar-SA" sz="3200" b="1" dirty="0" smtClean="0"/>
              <a:t>مثنى </a:t>
            </a:r>
          </a:p>
          <a:p>
            <a:pPr marL="514350" indent="-514350" algn="ctr"/>
            <a:r>
              <a:rPr lang="ar-SA" sz="3200" b="1" dirty="0" smtClean="0"/>
              <a:t>مفرد</a:t>
            </a:r>
            <a:endParaRPr lang="ar-SA" sz="2800" b="1" dirty="0" smtClean="0"/>
          </a:p>
        </p:txBody>
      </p:sp>
      <p:sp>
        <p:nvSpPr>
          <p:cNvPr id="25" name="مستطيل مستدير الزوايا 24"/>
          <p:cNvSpPr/>
          <p:nvPr/>
        </p:nvSpPr>
        <p:spPr>
          <a:xfrm>
            <a:off x="3857620" y="4572008"/>
            <a:ext cx="500066" cy="428628"/>
          </a:xfrm>
          <a:prstGeom prst="roundRect">
            <a:avLst>
              <a:gd name="adj" fmla="val 50000"/>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3</a:t>
            </a:r>
            <a:endParaRPr lang="ar-SA" sz="2400" b="1" dirty="0">
              <a:solidFill>
                <a:schemeClr val="tx1"/>
              </a:solidFill>
            </a:endParaRPr>
          </a:p>
        </p:txBody>
      </p:sp>
      <p:sp>
        <p:nvSpPr>
          <p:cNvPr id="26" name="مستطيل مستدير الزوايا 25"/>
          <p:cNvSpPr/>
          <p:nvPr/>
        </p:nvSpPr>
        <p:spPr>
          <a:xfrm>
            <a:off x="3857620" y="5000636"/>
            <a:ext cx="500066" cy="500066"/>
          </a:xfrm>
          <a:prstGeom prst="roundRect">
            <a:avLst>
              <a:gd name="adj" fmla="val 50000"/>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2</a:t>
            </a:r>
            <a:endParaRPr lang="ar-SA" sz="2400" b="1" dirty="0">
              <a:solidFill>
                <a:schemeClr val="tx1"/>
              </a:solidFill>
            </a:endParaRPr>
          </a:p>
        </p:txBody>
      </p:sp>
      <p:sp>
        <p:nvSpPr>
          <p:cNvPr id="27" name="مستطيل مستدير الزوايا 26"/>
          <p:cNvSpPr/>
          <p:nvPr/>
        </p:nvSpPr>
        <p:spPr>
          <a:xfrm>
            <a:off x="3857620" y="5500702"/>
            <a:ext cx="500066" cy="500066"/>
          </a:xfrm>
          <a:prstGeom prst="roundRect">
            <a:avLst>
              <a:gd name="adj" fmla="val 50000"/>
            </a:avLst>
          </a:prstGeom>
          <a:solidFill>
            <a:schemeClr val="accent6">
              <a:lumMod val="60000"/>
              <a:lumOff val="40000"/>
            </a:schemeClr>
          </a:solidFill>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1</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1" presetClass="entr" presetSubtype="4"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4)">
                                      <p:cBhvr>
                                        <p:cTn id="17" dur="2000"/>
                                        <p:tgtEl>
                                          <p:spTgt spid="17"/>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heel(4)">
                                      <p:cBhvr>
                                        <p:cTn id="20" dur="2000"/>
                                        <p:tgtEl>
                                          <p:spTgt spid="18"/>
                                        </p:tgtEl>
                                      </p:cBhvr>
                                    </p:animEffect>
                                  </p:childTnLst>
                                </p:cTn>
                              </p:par>
                              <p:par>
                                <p:cTn id="21" presetID="21"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4)">
                                      <p:cBhvr>
                                        <p:cTn id="23" dur="2000"/>
                                        <p:tgtEl>
                                          <p:spTgt spid="20"/>
                                        </p:tgtEl>
                                      </p:cBhvr>
                                    </p:animEffect>
                                  </p:childTnLst>
                                </p:cTn>
                              </p:par>
                              <p:par>
                                <p:cTn id="24" presetID="21"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4)">
                                      <p:cBhvr>
                                        <p:cTn id="26" dur="2000"/>
                                        <p:tgtEl>
                                          <p:spTgt spid="8"/>
                                        </p:tgtEl>
                                      </p:cBhvr>
                                    </p:animEffect>
                                  </p:childTnLst>
                                </p:cTn>
                              </p:par>
                              <p:par>
                                <p:cTn id="27" presetID="21"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heel(4)">
                                      <p:cBhvr>
                                        <p:cTn id="29" dur="2000"/>
                                        <p:tgtEl>
                                          <p:spTgt spid="13"/>
                                        </p:tgtEl>
                                      </p:cBhvr>
                                    </p:animEffect>
                                  </p:childTnLst>
                                </p:cTn>
                              </p:par>
                              <p:par>
                                <p:cTn id="30" presetID="21" presetClass="entr" presetSubtype="4"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4)">
                                      <p:cBhvr>
                                        <p:cTn id="32" dur="2000"/>
                                        <p:tgtEl>
                                          <p:spTgt spid="9"/>
                                        </p:tgtEl>
                                      </p:cBhvr>
                                    </p:animEffect>
                                  </p:childTnLst>
                                </p:cTn>
                              </p:par>
                              <p:par>
                                <p:cTn id="33" presetID="21"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heel(4)">
                                      <p:cBhvr>
                                        <p:cTn id="35" dur="2000"/>
                                        <p:tgtEl>
                                          <p:spTgt spid="12"/>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2000"/>
                                        <p:tgtEl>
                                          <p:spTgt spid="10"/>
                                        </p:tgtEl>
                                      </p:cBhvr>
                                    </p:animEffect>
                                  </p:childTnLst>
                                </p:cTn>
                              </p:par>
                              <p:par>
                                <p:cTn id="39" presetID="21"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heel(4)">
                                      <p:cBhvr>
                                        <p:cTn id="41" dur="2000"/>
                                        <p:tgtEl>
                                          <p:spTgt spid="11"/>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dissolve">
                                      <p:cBhvr>
                                        <p:cTn id="44" dur="1000"/>
                                        <p:tgtEl>
                                          <p:spTgt spid="22"/>
                                        </p:tgtEl>
                                      </p:cBhvr>
                                    </p:animEffect>
                                  </p:childTnLst>
                                </p:cTn>
                              </p:par>
                              <p:par>
                                <p:cTn id="45" presetID="37"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3000"/>
                                        <p:tgtEl>
                                          <p:spTgt spid="23"/>
                                        </p:tgtEl>
                                      </p:cBhvr>
                                    </p:animEffect>
                                    <p:anim calcmode="lin" valueType="num">
                                      <p:cBhvr>
                                        <p:cTn id="48" dur="3000" fill="hold"/>
                                        <p:tgtEl>
                                          <p:spTgt spid="23"/>
                                        </p:tgtEl>
                                        <p:attrNameLst>
                                          <p:attrName>ppt_x</p:attrName>
                                        </p:attrNameLst>
                                      </p:cBhvr>
                                      <p:tavLst>
                                        <p:tav tm="0">
                                          <p:val>
                                            <p:strVal val="#ppt_x"/>
                                          </p:val>
                                        </p:tav>
                                        <p:tav tm="100000">
                                          <p:val>
                                            <p:strVal val="#ppt_x"/>
                                          </p:val>
                                        </p:tav>
                                      </p:tavLst>
                                    </p:anim>
                                    <p:anim calcmode="lin" valueType="num">
                                      <p:cBhvr>
                                        <p:cTn id="49" dur="2700" decel="100000" fill="hold"/>
                                        <p:tgtEl>
                                          <p:spTgt spid="23"/>
                                        </p:tgtEl>
                                        <p:attrNameLst>
                                          <p:attrName>ppt_y</p:attrName>
                                        </p:attrNameLst>
                                      </p:cBhvr>
                                      <p:tavLst>
                                        <p:tav tm="0">
                                          <p:val>
                                            <p:strVal val="#ppt_y+1"/>
                                          </p:val>
                                        </p:tav>
                                        <p:tav tm="100000">
                                          <p:val>
                                            <p:strVal val="#ppt_y-.03"/>
                                          </p:val>
                                        </p:tav>
                                      </p:tavLst>
                                    </p:anim>
                                    <p:anim calcmode="lin" valueType="num">
                                      <p:cBhvr>
                                        <p:cTn id="50" dur="300" accel="100000" fill="hold">
                                          <p:stCondLst>
                                            <p:cond delay="2700"/>
                                          </p:stCondLst>
                                        </p:cTn>
                                        <p:tgtEl>
                                          <p:spTgt spid="23"/>
                                        </p:tgtEl>
                                        <p:attrNameLst>
                                          <p:attrName>ppt_y</p:attrName>
                                        </p:attrNameLst>
                                      </p:cBhvr>
                                      <p:tavLst>
                                        <p:tav tm="0">
                                          <p:val>
                                            <p:strVal val="#ppt_y-.03"/>
                                          </p:val>
                                        </p:tav>
                                        <p:tav tm="100000">
                                          <p:val>
                                            <p:strVal val="#ppt_y"/>
                                          </p:val>
                                        </p:tav>
                                      </p:tavLst>
                                    </p:anim>
                                  </p:childTnLst>
                                </p:cTn>
                              </p:par>
                            </p:childTnLst>
                          </p:cTn>
                        </p:par>
                        <p:par>
                          <p:cTn id="51" fill="hold">
                            <p:stCondLst>
                              <p:cond delay="6000"/>
                            </p:stCondLst>
                            <p:childTnLst>
                              <p:par>
                                <p:cTn id="52" presetID="13" presetClass="entr" presetSubtype="16" fill="hold" nodeType="afterEffect">
                                  <p:stCondLst>
                                    <p:cond delay="0"/>
                                  </p:stCondLst>
                                  <p:childTnLst>
                                    <p:set>
                                      <p:cBhvr>
                                        <p:cTn id="53" dur="1" fill="hold">
                                          <p:stCondLst>
                                            <p:cond delay="0"/>
                                          </p:stCondLst>
                                        </p:cTn>
                                        <p:tgtEl>
                                          <p:spTgt spid="24">
                                            <p:txEl>
                                              <p:pRg st="0" end="0"/>
                                            </p:txEl>
                                          </p:spTgt>
                                        </p:tgtEl>
                                        <p:attrNameLst>
                                          <p:attrName>style.visibility</p:attrName>
                                        </p:attrNameLst>
                                      </p:cBhvr>
                                      <p:to>
                                        <p:strVal val="visible"/>
                                      </p:to>
                                    </p:set>
                                    <p:animEffect transition="in" filter="plus(in)">
                                      <p:cBhvr>
                                        <p:cTn id="54" dur="2000"/>
                                        <p:tgtEl>
                                          <p:spTgt spid="24">
                                            <p:txEl>
                                              <p:pRg st="0" end="0"/>
                                            </p:txEl>
                                          </p:spTgt>
                                        </p:tgtEl>
                                      </p:cBhvr>
                                    </p:animEffect>
                                  </p:childTnLst>
                                </p:cTn>
                              </p:par>
                            </p:childTnLst>
                          </p:cTn>
                        </p:par>
                        <p:par>
                          <p:cTn id="55" fill="hold">
                            <p:stCondLst>
                              <p:cond delay="8000"/>
                            </p:stCondLst>
                            <p:childTnLst>
                              <p:par>
                                <p:cTn id="56" presetID="13" presetClass="entr" presetSubtype="16" fill="hold" nodeType="afterEffect">
                                  <p:stCondLst>
                                    <p:cond delay="0"/>
                                  </p:stCondLst>
                                  <p:childTnLst>
                                    <p:set>
                                      <p:cBhvr>
                                        <p:cTn id="57" dur="1" fill="hold">
                                          <p:stCondLst>
                                            <p:cond delay="0"/>
                                          </p:stCondLst>
                                        </p:cTn>
                                        <p:tgtEl>
                                          <p:spTgt spid="24">
                                            <p:txEl>
                                              <p:pRg st="1" end="1"/>
                                            </p:txEl>
                                          </p:spTgt>
                                        </p:tgtEl>
                                        <p:attrNameLst>
                                          <p:attrName>style.visibility</p:attrName>
                                        </p:attrNameLst>
                                      </p:cBhvr>
                                      <p:to>
                                        <p:strVal val="visible"/>
                                      </p:to>
                                    </p:set>
                                    <p:animEffect transition="in" filter="plus(in)">
                                      <p:cBhvr>
                                        <p:cTn id="58" dur="2000"/>
                                        <p:tgtEl>
                                          <p:spTgt spid="24">
                                            <p:txEl>
                                              <p:pRg st="1" end="1"/>
                                            </p:txEl>
                                          </p:spTgt>
                                        </p:tgtEl>
                                      </p:cBhvr>
                                    </p:animEffect>
                                  </p:childTnLst>
                                </p:cTn>
                              </p:par>
                            </p:childTnLst>
                          </p:cTn>
                        </p:par>
                        <p:par>
                          <p:cTn id="59" fill="hold">
                            <p:stCondLst>
                              <p:cond delay="10000"/>
                            </p:stCondLst>
                            <p:childTnLst>
                              <p:par>
                                <p:cTn id="60" presetID="13" presetClass="entr" presetSubtype="16" fill="hold" nodeType="afterEffect">
                                  <p:stCondLst>
                                    <p:cond delay="0"/>
                                  </p:stCondLst>
                                  <p:childTnLst>
                                    <p:set>
                                      <p:cBhvr>
                                        <p:cTn id="61" dur="1" fill="hold">
                                          <p:stCondLst>
                                            <p:cond delay="0"/>
                                          </p:stCondLst>
                                        </p:cTn>
                                        <p:tgtEl>
                                          <p:spTgt spid="24">
                                            <p:txEl>
                                              <p:pRg st="2" end="2"/>
                                            </p:txEl>
                                          </p:spTgt>
                                        </p:tgtEl>
                                        <p:attrNameLst>
                                          <p:attrName>style.visibility</p:attrName>
                                        </p:attrNameLst>
                                      </p:cBhvr>
                                      <p:to>
                                        <p:strVal val="visible"/>
                                      </p:to>
                                    </p:set>
                                    <p:animEffect transition="in" filter="plus(in)">
                                      <p:cBhvr>
                                        <p:cTn id="62" dur="2000"/>
                                        <p:tgtEl>
                                          <p:spTgt spid="24">
                                            <p:txEl>
                                              <p:pRg st="2" end="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3" presetClass="entr" presetSubtype="16"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plus(in)">
                                      <p:cBhvr>
                                        <p:cTn id="67" dur="20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3" presetClass="entr" presetSubtype="16"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plus(in)">
                                      <p:cBhvr>
                                        <p:cTn id="72" dur="20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3" presetClass="entr" presetSubtype="16"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plus(in)">
                                      <p:cBhvr>
                                        <p:cTn id="77" dur="2000"/>
                                        <p:tgtEl>
                                          <p:spTgt spid="16"/>
                                        </p:tgtEl>
                                      </p:cBhvr>
                                    </p:animEffect>
                                  </p:childTnLst>
                                </p:cTn>
                              </p:par>
                            </p:childTnLst>
                          </p:cTn>
                        </p:par>
                      </p:childTnLst>
                    </p:cTn>
                  </p:par>
                  <p:par>
                    <p:cTn id="78" fill="hold">
                      <p:stCondLst>
                        <p:cond delay="indefinite"/>
                      </p:stCondLst>
                      <p:childTnLst>
                        <p:par>
                          <p:cTn id="79" fill="hold">
                            <p:stCondLst>
                              <p:cond delay="0"/>
                            </p:stCondLst>
                            <p:childTnLst>
                              <p:par>
                                <p:cTn id="80" presetID="13" presetClass="entr" presetSubtype="16" fill="hold" grpId="0" nodeType="click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plus(in)">
                                      <p:cBhvr>
                                        <p:cTn id="82" dur="2000"/>
                                        <p:tgtEl>
                                          <p:spTgt spid="25"/>
                                        </p:tgtEl>
                                      </p:cBhvr>
                                    </p:animEffect>
                                  </p:childTnLst>
                                </p:cTn>
                              </p:par>
                            </p:childTnLst>
                          </p:cTn>
                        </p:par>
                      </p:childTnLst>
                    </p:cTn>
                  </p:par>
                  <p:par>
                    <p:cTn id="83" fill="hold">
                      <p:stCondLst>
                        <p:cond delay="indefinite"/>
                      </p:stCondLst>
                      <p:childTnLst>
                        <p:par>
                          <p:cTn id="84" fill="hold">
                            <p:stCondLst>
                              <p:cond delay="0"/>
                            </p:stCondLst>
                            <p:childTnLst>
                              <p:par>
                                <p:cTn id="85" presetID="13" presetClass="entr" presetSubtype="16"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plus(in)">
                                      <p:cBhvr>
                                        <p:cTn id="87" dur="2000"/>
                                        <p:tgtEl>
                                          <p:spTgt spid="26"/>
                                        </p:tgtEl>
                                      </p:cBhvr>
                                    </p:animEffect>
                                  </p:childTnLst>
                                </p:cTn>
                              </p:par>
                            </p:childTnLst>
                          </p:cTn>
                        </p:par>
                      </p:childTnLst>
                    </p:cTn>
                  </p:par>
                  <p:par>
                    <p:cTn id="88" fill="hold">
                      <p:stCondLst>
                        <p:cond delay="indefinite"/>
                      </p:stCondLst>
                      <p:childTnLst>
                        <p:par>
                          <p:cTn id="89" fill="hold">
                            <p:stCondLst>
                              <p:cond delay="0"/>
                            </p:stCondLst>
                            <p:childTnLst>
                              <p:par>
                                <p:cTn id="90" presetID="13" presetClass="entr" presetSubtype="16" fill="hold" grpId="0" nodeType="click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plus(in)">
                                      <p:cBhvr>
                                        <p:cTn id="9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2" grpId="0" animBg="1"/>
      <p:bldP spid="23" grpId="0"/>
      <p:bldP spid="25" grpId="0" animBg="1"/>
      <p:bldP spid="26" grpId="0" animBg="1"/>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4" name="مربع نص 3"/>
          <p:cNvSpPr txBox="1"/>
          <p:nvPr/>
        </p:nvSpPr>
        <p:spPr>
          <a:xfrm>
            <a:off x="357158" y="708708"/>
            <a:ext cx="835824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أختار الإجابة الصحيحة للكلمات التالية برسم دائرة على غرار المثال الأول:</a:t>
            </a:r>
          </a:p>
        </p:txBody>
      </p:sp>
      <p:sp>
        <p:nvSpPr>
          <p:cNvPr id="5" name="مستطيل مستدير الزوايا 4"/>
          <p:cNvSpPr/>
          <p:nvPr/>
        </p:nvSpPr>
        <p:spPr>
          <a:xfrm>
            <a:off x="428596" y="1714488"/>
            <a:ext cx="8143932" cy="500066"/>
          </a:xfrm>
          <a:prstGeom prst="roundRect">
            <a:avLst/>
          </a:prstGeom>
          <a:ln w="38100"/>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chemeClr val="tx1"/>
                </a:solidFill>
              </a:rPr>
              <a:t>درس    * جمع مفرده دروس        * جمع مفرده مدرسة        * مفرد دروس</a:t>
            </a:r>
            <a:endParaRPr lang="ar-SA" sz="2400" b="1" dirty="0">
              <a:solidFill>
                <a:schemeClr val="tx1"/>
              </a:solidFill>
            </a:endParaRPr>
          </a:p>
        </p:txBody>
      </p:sp>
      <p:sp>
        <p:nvSpPr>
          <p:cNvPr id="6" name="مستطيل مستدير الزوايا 5"/>
          <p:cNvSpPr/>
          <p:nvPr/>
        </p:nvSpPr>
        <p:spPr>
          <a:xfrm>
            <a:off x="428596" y="2214554"/>
            <a:ext cx="8143932" cy="500066"/>
          </a:xfrm>
          <a:prstGeom prst="roundRect">
            <a:avLst/>
          </a:prstGeom>
          <a:ln w="38100"/>
        </p:spPr>
        <p:style>
          <a:lnRef idx="2">
            <a:schemeClr val="accent6"/>
          </a:lnRef>
          <a:fillRef idx="1">
            <a:schemeClr val="lt1"/>
          </a:fillRef>
          <a:effectRef idx="0">
            <a:schemeClr val="accent6"/>
          </a:effectRef>
          <a:fontRef idx="minor">
            <a:schemeClr val="dk1"/>
          </a:fontRef>
        </p:style>
        <p:txBody>
          <a:bodyPr rtlCol="1" anchor="ctr"/>
          <a:lstStyle/>
          <a:p>
            <a:pPr algn="ctr"/>
            <a:r>
              <a:rPr lang="ar-SA" sz="2400" b="1" dirty="0" smtClean="0">
                <a:solidFill>
                  <a:schemeClr val="tx1"/>
                </a:solidFill>
              </a:rPr>
              <a:t>رحمة    * مؤنث حقيقي               * مذكر لفظي                  * مؤنث مجازي</a:t>
            </a:r>
            <a:endParaRPr lang="ar-SA" sz="2400" b="1" dirty="0">
              <a:solidFill>
                <a:schemeClr val="tx1"/>
              </a:solidFill>
            </a:endParaRPr>
          </a:p>
        </p:txBody>
      </p:sp>
      <p:sp>
        <p:nvSpPr>
          <p:cNvPr id="7" name="مستطيل مستدير الزوايا 6"/>
          <p:cNvSpPr/>
          <p:nvPr/>
        </p:nvSpPr>
        <p:spPr>
          <a:xfrm>
            <a:off x="428596" y="2714620"/>
            <a:ext cx="8143932" cy="500066"/>
          </a:xfrm>
          <a:prstGeom prst="roundRect">
            <a:avLst/>
          </a:prstGeom>
          <a:ln w="38100"/>
        </p:spPr>
        <p:style>
          <a:lnRef idx="2">
            <a:schemeClr val="accent6"/>
          </a:lnRef>
          <a:fillRef idx="1">
            <a:schemeClr val="lt1"/>
          </a:fillRef>
          <a:effectRef idx="0">
            <a:schemeClr val="accent6"/>
          </a:effectRef>
          <a:fontRef idx="minor">
            <a:schemeClr val="dk1"/>
          </a:fontRef>
        </p:style>
        <p:txBody>
          <a:bodyPr rtlCol="1" anchor="ctr"/>
          <a:lstStyle/>
          <a:p>
            <a:r>
              <a:rPr lang="ar-SA" sz="2400" b="1" dirty="0" smtClean="0">
                <a:solidFill>
                  <a:schemeClr val="tx1"/>
                </a:solidFill>
              </a:rPr>
              <a:t>الدنيا    * اسم مقصور                * اسم منقوص                 * اسم ممدود</a:t>
            </a:r>
            <a:endParaRPr lang="ar-SA" sz="2400" b="1" dirty="0">
              <a:solidFill>
                <a:schemeClr val="tx1"/>
              </a:solidFill>
            </a:endParaRPr>
          </a:p>
        </p:txBody>
      </p:sp>
      <p:sp>
        <p:nvSpPr>
          <p:cNvPr id="9" name="شكل بيضاوي 8"/>
          <p:cNvSpPr/>
          <p:nvPr/>
        </p:nvSpPr>
        <p:spPr>
          <a:xfrm>
            <a:off x="1928794" y="1785926"/>
            <a:ext cx="357190" cy="35719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t>*</a:t>
            </a:r>
            <a:endParaRPr lang="ar-SA" b="1" dirty="0"/>
          </a:p>
        </p:txBody>
      </p:sp>
      <p:sp>
        <p:nvSpPr>
          <p:cNvPr id="8" name="مستطيل مستدير الزوايا 7"/>
          <p:cNvSpPr/>
          <p:nvPr/>
        </p:nvSpPr>
        <p:spPr>
          <a:xfrm>
            <a:off x="428596" y="3214686"/>
            <a:ext cx="8143932" cy="500066"/>
          </a:xfrm>
          <a:prstGeom prst="roundRect">
            <a:avLst/>
          </a:prstGeom>
          <a:ln w="38100"/>
        </p:spPr>
        <p:style>
          <a:lnRef idx="2">
            <a:schemeClr val="accent6"/>
          </a:lnRef>
          <a:fillRef idx="1">
            <a:schemeClr val="lt1"/>
          </a:fillRef>
          <a:effectRef idx="0">
            <a:schemeClr val="accent6"/>
          </a:effectRef>
          <a:fontRef idx="minor">
            <a:schemeClr val="dk1"/>
          </a:fontRef>
        </p:style>
        <p:txBody>
          <a:bodyPr rtlCol="1" anchor="ctr"/>
          <a:lstStyle/>
          <a:p>
            <a:r>
              <a:rPr lang="ar-SA" sz="2400" b="1" dirty="0" smtClean="0">
                <a:solidFill>
                  <a:schemeClr val="tx1"/>
                </a:solidFill>
              </a:rPr>
              <a:t>الداعي  * اسم مقصور                * اسم ممدود                   * اسم منقوص</a:t>
            </a:r>
            <a:endParaRPr lang="ar-SA" sz="2400" b="1" dirty="0">
              <a:solidFill>
                <a:schemeClr val="tx1"/>
              </a:solidFill>
            </a:endParaRPr>
          </a:p>
        </p:txBody>
      </p:sp>
      <p:sp>
        <p:nvSpPr>
          <p:cNvPr id="10" name="شكل بيضاوي 9"/>
          <p:cNvSpPr/>
          <p:nvPr/>
        </p:nvSpPr>
        <p:spPr>
          <a:xfrm>
            <a:off x="1928794" y="2285992"/>
            <a:ext cx="357190" cy="35719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t>*</a:t>
            </a:r>
            <a:endParaRPr lang="ar-SA" b="1" dirty="0"/>
          </a:p>
        </p:txBody>
      </p:sp>
      <p:sp>
        <p:nvSpPr>
          <p:cNvPr id="11" name="شكل بيضاوي 10"/>
          <p:cNvSpPr/>
          <p:nvPr/>
        </p:nvSpPr>
        <p:spPr>
          <a:xfrm>
            <a:off x="7429520" y="2786058"/>
            <a:ext cx="357190" cy="35719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t>*</a:t>
            </a:r>
            <a:endParaRPr lang="ar-SA" b="1" dirty="0"/>
          </a:p>
        </p:txBody>
      </p:sp>
      <p:sp>
        <p:nvSpPr>
          <p:cNvPr id="12" name="شكل بيضاوي 11"/>
          <p:cNvSpPr/>
          <p:nvPr/>
        </p:nvSpPr>
        <p:spPr>
          <a:xfrm>
            <a:off x="1857356" y="3286124"/>
            <a:ext cx="357190" cy="357190"/>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t>*</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2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edge">
                                      <p:cBhvr>
                                        <p:cTn id="16" dur="2000"/>
                                        <p:tgtEl>
                                          <p:spTgt spid="5"/>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edge">
                                      <p:cBhvr>
                                        <p:cTn id="22" dur="2000"/>
                                        <p:tgtEl>
                                          <p:spTgt spid="7"/>
                                        </p:tgtEl>
                                      </p:cBhvr>
                                    </p:animEffect>
                                  </p:childTnLst>
                                </p:cTn>
                              </p:par>
                              <p:par>
                                <p:cTn id="23" presetID="2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edge">
                                      <p:cBhvr>
                                        <p:cTn id="25" dur="2000"/>
                                        <p:tgtEl>
                                          <p:spTgt spid="8"/>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edge">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4)">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4"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4)">
                                      <p:cBhvr>
                                        <p:cTn id="38" dur="2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heel(4)">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9" grpId="0" animBg="1"/>
      <p:bldP spid="8" grpId="0" animBg="1"/>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ستطيل مستدير الزوايا 2"/>
          <p:cNvSpPr/>
          <p:nvPr/>
        </p:nvSpPr>
        <p:spPr>
          <a:xfrm>
            <a:off x="3357554" y="928670"/>
            <a:ext cx="2786082" cy="642942"/>
          </a:xfrm>
          <a:prstGeom prst="roundRect">
            <a:avLst>
              <a:gd name="adj" fmla="val 24000"/>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solidFill>
                  <a:schemeClr val="tx1"/>
                </a:solidFill>
              </a:rPr>
              <a:t>أقسام الاسم المفرد</a:t>
            </a:r>
            <a:endParaRPr lang="ar-SA" sz="2400" b="1" dirty="0">
              <a:solidFill>
                <a:schemeClr val="tx1"/>
              </a:solidFill>
            </a:endParaRPr>
          </a:p>
        </p:txBody>
      </p:sp>
      <p:sp>
        <p:nvSpPr>
          <p:cNvPr id="4" name="قوس كبير أيسر 3"/>
          <p:cNvSpPr/>
          <p:nvPr/>
        </p:nvSpPr>
        <p:spPr>
          <a:xfrm rot="5400000">
            <a:off x="4500562" y="-965799"/>
            <a:ext cx="500066" cy="5643602"/>
          </a:xfrm>
          <a:prstGeom prst="leftBrace">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cxnSp>
        <p:nvCxnSpPr>
          <p:cNvPr id="6" name="رابط كسهم مستقيم 5"/>
          <p:cNvCxnSpPr/>
          <p:nvPr/>
        </p:nvCxnSpPr>
        <p:spPr>
          <a:xfrm rot="5400000">
            <a:off x="4642644" y="2000240"/>
            <a:ext cx="285752"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9" name="مستطيل مستدير الزوايا 8"/>
          <p:cNvSpPr/>
          <p:nvPr/>
        </p:nvSpPr>
        <p:spPr>
          <a:xfrm>
            <a:off x="6572264" y="2214554"/>
            <a:ext cx="1857388" cy="642942"/>
          </a:xfrm>
          <a:prstGeom prst="roundRect">
            <a:avLst>
              <a:gd name="adj" fmla="val 2400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حسب جنسه</a:t>
            </a:r>
            <a:endParaRPr lang="ar-SA" sz="2400" b="1" dirty="0">
              <a:solidFill>
                <a:schemeClr val="tx1"/>
              </a:solidFill>
            </a:endParaRPr>
          </a:p>
        </p:txBody>
      </p:sp>
      <p:sp>
        <p:nvSpPr>
          <p:cNvPr id="10" name="مستطيل مستدير الزوايا 9"/>
          <p:cNvSpPr/>
          <p:nvPr/>
        </p:nvSpPr>
        <p:spPr>
          <a:xfrm>
            <a:off x="1071538" y="2214554"/>
            <a:ext cx="1857388" cy="642942"/>
          </a:xfrm>
          <a:prstGeom prst="roundRect">
            <a:avLst>
              <a:gd name="adj" fmla="val 24000"/>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tx1"/>
                </a:solidFill>
              </a:rPr>
              <a:t>حسب آخره</a:t>
            </a:r>
            <a:endParaRPr lang="ar-SA" sz="2400" b="1" dirty="0">
              <a:solidFill>
                <a:schemeClr val="tx1"/>
              </a:solidFill>
            </a:endParaRPr>
          </a:p>
        </p:txBody>
      </p:sp>
      <p:sp>
        <p:nvSpPr>
          <p:cNvPr id="11" name="مستطيل مستدير الزوايا 10"/>
          <p:cNvSpPr/>
          <p:nvPr/>
        </p:nvSpPr>
        <p:spPr>
          <a:xfrm>
            <a:off x="3786182" y="2214554"/>
            <a:ext cx="1857388" cy="642942"/>
          </a:xfrm>
          <a:prstGeom prst="roundRect">
            <a:avLst>
              <a:gd name="adj" fmla="val 24000"/>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solidFill>
                  <a:schemeClr val="tx1"/>
                </a:solidFill>
              </a:rPr>
              <a:t>حسب دلالته</a:t>
            </a:r>
            <a:endParaRPr lang="ar-SA" sz="2400" b="1" dirty="0">
              <a:solidFill>
                <a:schemeClr val="tx1"/>
              </a:solidFill>
            </a:endParaRPr>
          </a:p>
        </p:txBody>
      </p:sp>
      <p:sp>
        <p:nvSpPr>
          <p:cNvPr id="12" name="مستطيل مستدير الزوايا 11"/>
          <p:cNvSpPr/>
          <p:nvPr/>
        </p:nvSpPr>
        <p:spPr>
          <a:xfrm>
            <a:off x="6643702" y="3929066"/>
            <a:ext cx="1857388" cy="642942"/>
          </a:xfrm>
          <a:prstGeom prst="roundRect">
            <a:avLst>
              <a:gd name="adj" fmla="val 2400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مؤنث</a:t>
            </a:r>
            <a:endParaRPr lang="ar-SA" sz="2400" b="1" dirty="0">
              <a:solidFill>
                <a:schemeClr val="tx1"/>
              </a:solidFill>
            </a:endParaRPr>
          </a:p>
        </p:txBody>
      </p:sp>
      <p:sp>
        <p:nvSpPr>
          <p:cNvPr id="13" name="مستطيل مستدير الزوايا 12"/>
          <p:cNvSpPr/>
          <p:nvPr/>
        </p:nvSpPr>
        <p:spPr>
          <a:xfrm>
            <a:off x="6643702" y="3143248"/>
            <a:ext cx="1857388" cy="642942"/>
          </a:xfrm>
          <a:prstGeom prst="roundRect">
            <a:avLst>
              <a:gd name="adj" fmla="val 24000"/>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مذكر</a:t>
            </a:r>
            <a:endParaRPr lang="ar-SA" sz="2400" b="1" dirty="0">
              <a:solidFill>
                <a:schemeClr val="tx1"/>
              </a:solidFill>
            </a:endParaRPr>
          </a:p>
        </p:txBody>
      </p:sp>
      <p:sp>
        <p:nvSpPr>
          <p:cNvPr id="14" name="مستطيل مستدير الزوايا 13"/>
          <p:cNvSpPr/>
          <p:nvPr/>
        </p:nvSpPr>
        <p:spPr>
          <a:xfrm>
            <a:off x="4143372" y="3929066"/>
            <a:ext cx="1143008" cy="642942"/>
          </a:xfrm>
          <a:prstGeom prst="roundRect">
            <a:avLst>
              <a:gd name="adj" fmla="val 24000"/>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solidFill>
                  <a:schemeClr val="tx1"/>
                </a:solidFill>
              </a:rPr>
              <a:t>معرفة</a:t>
            </a:r>
            <a:endParaRPr lang="ar-SA" sz="2400" b="1" dirty="0">
              <a:solidFill>
                <a:schemeClr val="tx1"/>
              </a:solidFill>
            </a:endParaRPr>
          </a:p>
        </p:txBody>
      </p:sp>
      <p:sp>
        <p:nvSpPr>
          <p:cNvPr id="15" name="مستطيل مستدير الزوايا 14"/>
          <p:cNvSpPr/>
          <p:nvPr/>
        </p:nvSpPr>
        <p:spPr>
          <a:xfrm>
            <a:off x="4124324" y="3143248"/>
            <a:ext cx="1162056" cy="642942"/>
          </a:xfrm>
          <a:prstGeom prst="roundRect">
            <a:avLst>
              <a:gd name="adj" fmla="val 24000"/>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dirty="0" smtClean="0">
                <a:solidFill>
                  <a:schemeClr val="tx1"/>
                </a:solidFill>
              </a:rPr>
              <a:t>نكرة</a:t>
            </a:r>
            <a:endParaRPr lang="ar-SA" sz="2400" b="1" dirty="0">
              <a:solidFill>
                <a:schemeClr val="tx1"/>
              </a:solidFill>
            </a:endParaRPr>
          </a:p>
        </p:txBody>
      </p:sp>
      <p:sp>
        <p:nvSpPr>
          <p:cNvPr id="16" name="مستطيل مستدير الزوايا 15"/>
          <p:cNvSpPr/>
          <p:nvPr/>
        </p:nvSpPr>
        <p:spPr>
          <a:xfrm>
            <a:off x="714348" y="3143248"/>
            <a:ext cx="1071602" cy="642942"/>
          </a:xfrm>
          <a:prstGeom prst="roundRect">
            <a:avLst>
              <a:gd name="adj" fmla="val 24000"/>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tx1"/>
                </a:solidFill>
              </a:rPr>
              <a:t>صحيح</a:t>
            </a:r>
            <a:endParaRPr lang="ar-SA" sz="2400" b="1" dirty="0">
              <a:solidFill>
                <a:schemeClr val="tx1"/>
              </a:solidFill>
            </a:endParaRPr>
          </a:p>
        </p:txBody>
      </p:sp>
      <p:sp>
        <p:nvSpPr>
          <p:cNvPr id="17" name="مستطيل مستدير الزوايا 16"/>
          <p:cNvSpPr/>
          <p:nvPr/>
        </p:nvSpPr>
        <p:spPr>
          <a:xfrm>
            <a:off x="2214546" y="3143248"/>
            <a:ext cx="1000132" cy="642942"/>
          </a:xfrm>
          <a:prstGeom prst="roundRect">
            <a:avLst>
              <a:gd name="adj" fmla="val 24000"/>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tx1"/>
                </a:solidFill>
              </a:rPr>
              <a:t>ممدود</a:t>
            </a:r>
            <a:endParaRPr lang="ar-SA" sz="2400" b="1" dirty="0">
              <a:solidFill>
                <a:schemeClr val="tx1"/>
              </a:solidFill>
            </a:endParaRPr>
          </a:p>
        </p:txBody>
      </p:sp>
      <p:sp>
        <p:nvSpPr>
          <p:cNvPr id="18" name="مستطيل مستدير الزوايا 17"/>
          <p:cNvSpPr/>
          <p:nvPr/>
        </p:nvSpPr>
        <p:spPr>
          <a:xfrm>
            <a:off x="2071670" y="4000504"/>
            <a:ext cx="1214446" cy="642942"/>
          </a:xfrm>
          <a:prstGeom prst="roundRect">
            <a:avLst>
              <a:gd name="adj" fmla="val 24000"/>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tx1"/>
                </a:solidFill>
              </a:rPr>
              <a:t>مقصور</a:t>
            </a:r>
            <a:endParaRPr lang="ar-SA" sz="2400" b="1" dirty="0">
              <a:solidFill>
                <a:schemeClr val="tx1"/>
              </a:solidFill>
            </a:endParaRPr>
          </a:p>
        </p:txBody>
      </p:sp>
      <p:sp>
        <p:nvSpPr>
          <p:cNvPr id="19" name="مستطيل مستدير الزوايا 18"/>
          <p:cNvSpPr/>
          <p:nvPr/>
        </p:nvSpPr>
        <p:spPr>
          <a:xfrm>
            <a:off x="642910" y="4000504"/>
            <a:ext cx="1214446" cy="642942"/>
          </a:xfrm>
          <a:prstGeom prst="roundRect">
            <a:avLst>
              <a:gd name="adj" fmla="val 24000"/>
            </a:avLst>
          </a:prstGeom>
        </p:spPr>
        <p:style>
          <a:lnRef idx="1">
            <a:schemeClr val="dk1"/>
          </a:lnRef>
          <a:fillRef idx="2">
            <a:schemeClr val="dk1"/>
          </a:fillRef>
          <a:effectRef idx="1">
            <a:schemeClr val="dk1"/>
          </a:effectRef>
          <a:fontRef idx="minor">
            <a:schemeClr val="dk1"/>
          </a:fontRef>
        </p:style>
        <p:txBody>
          <a:bodyPr rtlCol="1" anchor="ctr"/>
          <a:lstStyle/>
          <a:p>
            <a:pPr algn="ctr"/>
            <a:r>
              <a:rPr lang="ar-SA" sz="2400" b="1" dirty="0" smtClean="0">
                <a:solidFill>
                  <a:schemeClr val="tx1"/>
                </a:solidFill>
              </a:rPr>
              <a:t>منقوص</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to="" calcmode="lin" valueType="num">
                                      <p:cBhvr>
                                        <p:cTn id="11" dur="1" fill="hold"/>
                                        <p:tgtEl>
                                          <p:spTgt spid="4"/>
                                        </p:tgtEl>
                                        <p:attrNameLst>
                                          <p:attrName/>
                                        </p:attrNameLst>
                                      </p:cBhvr>
                                    </p:anim>
                                  </p:childTnLst>
                                </p:cTn>
                              </p:par>
                            </p:childTnLst>
                          </p:cTn>
                        </p:par>
                        <p:par>
                          <p:cTn id="12" fill="hold">
                            <p:stCondLst>
                              <p:cond delay="0"/>
                            </p:stCondLst>
                            <p:childTnLst>
                              <p:par>
                                <p:cTn id="13" presetID="24"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to="" calcmode="lin" valueType="num">
                                      <p:cBhvr>
                                        <p:cTn id="19" dur="1" fill="hold"/>
                                        <p:tgtEl>
                                          <p:spTgt spid="9"/>
                                        </p:tgtEl>
                                        <p:attrNameLst>
                                          <p:attrName/>
                                        </p:attrNameLst>
                                      </p:cBhvr>
                                    </p:anim>
                                  </p:childTnLst>
                                </p:cTn>
                              </p:par>
                            </p:childTnLst>
                          </p:cTn>
                        </p:par>
                        <p:par>
                          <p:cTn id="20" fill="hold">
                            <p:stCondLst>
                              <p:cond delay="0"/>
                            </p:stCondLst>
                            <p:childTnLst>
                              <p:par>
                                <p:cTn id="21" presetID="24"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to="" calcmode="lin" valueType="num">
                                      <p:cBhvr>
                                        <p:cTn id="23" dur="1" fill="hold"/>
                                        <p:tgtEl>
                                          <p:spTgt spid="11"/>
                                        </p:tgtEl>
                                        <p:attrNameLst>
                                          <p:attrName/>
                                        </p:attrNameLst>
                                      </p:cBhvr>
                                    </p:anim>
                                  </p:childTnLst>
                                </p:cTn>
                              </p:par>
                            </p:childTnLst>
                          </p:cTn>
                        </p:par>
                        <p:par>
                          <p:cTn id="24" fill="hold">
                            <p:stCondLst>
                              <p:cond delay="0"/>
                            </p:stCondLst>
                            <p:childTnLst>
                              <p:par>
                                <p:cTn id="25" presetID="24"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to="" calcmode="lin" valueType="num">
                                      <p:cBhvr>
                                        <p:cTn id="27" dur="1" fill="hold"/>
                                        <p:tgtEl>
                                          <p:spTgt spid="10"/>
                                        </p:tgtEl>
                                        <p:attrNameLst>
                                          <p:attrName/>
                                        </p:attrNameLst>
                                      </p:cBhvr>
                                    </p:anim>
                                  </p:childTnLst>
                                </p:cTn>
                              </p:par>
                            </p:childTnLst>
                          </p:cTn>
                        </p:par>
                        <p:par>
                          <p:cTn id="28" fill="hold">
                            <p:stCondLst>
                              <p:cond delay="0"/>
                            </p:stCondLst>
                            <p:childTnLst>
                              <p:par>
                                <p:cTn id="29" presetID="24"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to="" calcmode="lin" valueType="num">
                                      <p:cBhvr>
                                        <p:cTn id="31" dur="1" fill="hold"/>
                                        <p:tgtEl>
                                          <p:spTgt spid="13"/>
                                        </p:tgtEl>
                                        <p:attrNameLst>
                                          <p:attrName/>
                                        </p:attrNameLst>
                                      </p:cBhvr>
                                    </p:anim>
                                  </p:childTnLst>
                                </p:cTn>
                              </p:par>
                            </p:childTnLst>
                          </p:cTn>
                        </p:par>
                        <p:par>
                          <p:cTn id="32" fill="hold">
                            <p:stCondLst>
                              <p:cond delay="0"/>
                            </p:stCondLst>
                            <p:childTnLst>
                              <p:par>
                                <p:cTn id="33" presetID="24"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to="" calcmode="lin" valueType="num">
                                      <p:cBhvr>
                                        <p:cTn id="35" dur="1" fill="hold"/>
                                        <p:tgtEl>
                                          <p:spTgt spid="15"/>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to="" calcmode="lin" valueType="num">
                                      <p:cBhvr>
                                        <p:cTn id="39" dur="1" fill="hold"/>
                                        <p:tgtEl>
                                          <p:spTgt spid="17"/>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to="" calcmode="lin" valueType="num">
                                      <p:cBhvr>
                                        <p:cTn id="43" dur="1" fill="hold"/>
                                        <p:tgtEl>
                                          <p:spTgt spid="16"/>
                                        </p:tgtEl>
                                        <p:attrNameLst>
                                          <p:attrName/>
                                        </p:attrNameLst>
                                      </p:cBhvr>
                                    </p:anim>
                                  </p:childTnLst>
                                </p:cTn>
                              </p:par>
                            </p:childTnLst>
                          </p:cTn>
                        </p:par>
                        <p:par>
                          <p:cTn id="44" fill="hold">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 to="" calcmode="lin" valueType="num">
                                      <p:cBhvr>
                                        <p:cTn id="47" dur="1" fill="hold"/>
                                        <p:tgtEl>
                                          <p:spTgt spid="19"/>
                                        </p:tgtEl>
                                        <p:attrNameLst>
                                          <p:attrName/>
                                        </p:attrNameLst>
                                      </p:cBhvr>
                                    </p:anim>
                                  </p:childTnLst>
                                </p:cTn>
                              </p:par>
                            </p:childTnLst>
                          </p:cTn>
                        </p:par>
                        <p:par>
                          <p:cTn id="48" fill="hold">
                            <p:stCondLst>
                              <p:cond delay="0"/>
                            </p:stCondLst>
                            <p:childTnLst>
                              <p:par>
                                <p:cTn id="49" presetID="24" presetClass="entr" presetSubtype="0"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 to="" calcmode="lin" valueType="num">
                                      <p:cBhvr>
                                        <p:cTn id="51" dur="1" fill="hold"/>
                                        <p:tgtEl>
                                          <p:spTgt spid="18"/>
                                        </p:tgtEl>
                                        <p:attrNameLst>
                                          <p:attrName/>
                                        </p:attrNameLst>
                                      </p:cBhvr>
                                    </p:anim>
                                  </p:childTnLst>
                                </p:cTn>
                              </p:par>
                            </p:childTnLst>
                          </p:cTn>
                        </p:par>
                        <p:par>
                          <p:cTn id="52" fill="hold">
                            <p:stCondLst>
                              <p:cond delay="0"/>
                            </p:stCondLst>
                            <p:childTnLst>
                              <p:par>
                                <p:cTn id="53" presetID="24"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to="" calcmode="lin" valueType="num">
                                      <p:cBhvr>
                                        <p:cTn id="55" dur="1" fill="hold"/>
                                        <p:tgtEl>
                                          <p:spTgt spid="14"/>
                                        </p:tgtEl>
                                        <p:attrNameLst>
                                          <p:attrName/>
                                        </p:attrNameLst>
                                      </p:cBhvr>
                                    </p:anim>
                                  </p:childTnLst>
                                </p:cTn>
                              </p:par>
                            </p:childTnLst>
                          </p:cTn>
                        </p:par>
                        <p:par>
                          <p:cTn id="56" fill="hold">
                            <p:stCondLst>
                              <p:cond delay="0"/>
                            </p:stCondLst>
                            <p:childTnLst>
                              <p:par>
                                <p:cTn id="57" presetID="24" presetClass="entr" presetSubtype="0" fill="hold" grpId="0" nodeType="afterEffect">
                                  <p:stCondLst>
                                    <p:cond delay="0"/>
                                  </p:stCondLst>
                                  <p:childTnLst>
                                    <p:set>
                                      <p:cBhvr>
                                        <p:cTn id="58" dur="1" fill="hold">
                                          <p:stCondLst>
                                            <p:cond delay="0"/>
                                          </p:stCondLst>
                                        </p:cTn>
                                        <p:tgtEl>
                                          <p:spTgt spid="12"/>
                                        </p:tgtEl>
                                        <p:attrNameLst>
                                          <p:attrName>style.visibility</p:attrName>
                                        </p:attrNameLst>
                                      </p:cBhvr>
                                      <p:to>
                                        <p:strVal val="visible"/>
                                      </p:to>
                                    </p:set>
                                    <p:anim to="" calcmode="lin" valueType="num">
                                      <p:cBhvr>
                                        <p:cTn id="59"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عنوان 2"/>
          <p:cNvSpPr>
            <a:spLocks noGrp="1"/>
          </p:cNvSpPr>
          <p:nvPr>
            <p:ph type="title"/>
          </p:nvPr>
        </p:nvSpPr>
        <p:spPr>
          <a:xfrm>
            <a:off x="571472" y="2786058"/>
            <a:ext cx="8229600" cy="1143000"/>
          </a:xfrm>
        </p:spPr>
        <p:txBody>
          <a:bodyPr>
            <a:noAutofit/>
          </a:bodyPr>
          <a:lstStyle/>
          <a:p>
            <a:r>
              <a:rPr lang="ar-SA" sz="3600" dirty="0" smtClean="0">
                <a:solidFill>
                  <a:schemeClr val="tx2">
                    <a:lumMod val="50000"/>
                  </a:schemeClr>
                </a:solidFill>
                <a:effectLst>
                  <a:glow rad="101600">
                    <a:schemeClr val="accent6">
                      <a:satMod val="175000"/>
                      <a:alpha val="40000"/>
                    </a:schemeClr>
                  </a:glow>
                </a:effectLst>
              </a:rPr>
              <a:t>أعلم أن:</a:t>
            </a:r>
            <a:r>
              <a:rPr lang="ar-SA" sz="3600" dirty="0" smtClean="0"/>
              <a:t/>
            </a:r>
            <a:br>
              <a:rPr lang="ar-SA" sz="3600" dirty="0" smtClean="0"/>
            </a:br>
            <a:r>
              <a:rPr lang="ar-SA" sz="3600" dirty="0" smtClean="0"/>
              <a:t>الاسم ينقسم من حيث دلالته العددية إلى مفرد ومثنى وجمع.</a:t>
            </a:r>
            <a:br>
              <a:rPr lang="ar-SA" sz="3600" dirty="0" smtClean="0"/>
            </a:br>
            <a:r>
              <a:rPr lang="ar-SA" sz="3600" dirty="0" smtClean="0">
                <a:solidFill>
                  <a:schemeClr val="tx2">
                    <a:lumMod val="50000"/>
                  </a:schemeClr>
                </a:solidFill>
                <a:effectLst>
                  <a:glow rad="101600">
                    <a:schemeClr val="accent6">
                      <a:satMod val="175000"/>
                      <a:alpha val="40000"/>
                    </a:schemeClr>
                  </a:glow>
                </a:effectLst>
              </a:rPr>
              <a:t>(المفرد):</a:t>
            </a:r>
            <a:r>
              <a:rPr lang="ar-SA" sz="3600" dirty="0" smtClean="0"/>
              <a:t>اسم دل على واحد أو واحدة مذكراً كان أو مؤنثاً،نكرة كان أو معرفة.</a:t>
            </a:r>
            <a:br>
              <a:rPr lang="ar-SA" sz="3600" dirty="0" smtClean="0"/>
            </a:br>
            <a:r>
              <a:rPr lang="ar-SA" sz="3600" dirty="0" smtClean="0">
                <a:solidFill>
                  <a:schemeClr val="tx2">
                    <a:lumMod val="50000"/>
                  </a:schemeClr>
                </a:solidFill>
                <a:effectLst>
                  <a:glow rad="101600">
                    <a:schemeClr val="accent6">
                      <a:satMod val="175000"/>
                      <a:alpha val="40000"/>
                    </a:schemeClr>
                  </a:glow>
                </a:effectLst>
              </a:rPr>
              <a:t>الاسم المفرد ينقسم حسب آخره:</a:t>
            </a:r>
            <a:r>
              <a:rPr lang="ar-SA" sz="3600" dirty="0" smtClean="0"/>
              <a:t/>
            </a:r>
            <a:br>
              <a:rPr lang="ar-SA" sz="3600" dirty="0" smtClean="0"/>
            </a:br>
            <a:r>
              <a:rPr lang="ar-SA" sz="3600" dirty="0" smtClean="0"/>
              <a:t>* </a:t>
            </a:r>
            <a:r>
              <a:rPr lang="ar-SA" sz="3600" dirty="0" smtClean="0">
                <a:solidFill>
                  <a:schemeClr val="tx2">
                    <a:lumMod val="50000"/>
                  </a:schemeClr>
                </a:solidFill>
                <a:effectLst>
                  <a:glow rad="101600">
                    <a:schemeClr val="accent6">
                      <a:satMod val="175000"/>
                      <a:alpha val="40000"/>
                    </a:schemeClr>
                  </a:glow>
                </a:effectLst>
              </a:rPr>
              <a:t>مقصور:</a:t>
            </a:r>
            <a:r>
              <a:rPr lang="ar-SA" sz="3600" dirty="0" smtClean="0"/>
              <a:t>آخره ألف لازمة مفتوح ما قبلها.</a:t>
            </a:r>
            <a:br>
              <a:rPr lang="ar-SA" sz="3600" dirty="0" smtClean="0"/>
            </a:br>
            <a:r>
              <a:rPr lang="ar-SA" sz="3600" dirty="0" smtClean="0"/>
              <a:t>* </a:t>
            </a:r>
            <a:r>
              <a:rPr lang="ar-SA" sz="3600" dirty="0" smtClean="0">
                <a:solidFill>
                  <a:schemeClr val="tx2">
                    <a:lumMod val="50000"/>
                  </a:schemeClr>
                </a:solidFill>
                <a:effectLst>
                  <a:glow rad="101600">
                    <a:schemeClr val="accent6">
                      <a:satMod val="175000"/>
                      <a:alpha val="40000"/>
                    </a:schemeClr>
                  </a:glow>
                </a:effectLst>
              </a:rPr>
              <a:t>منقوص:</a:t>
            </a:r>
            <a:r>
              <a:rPr lang="ar-SA" sz="3600" dirty="0" smtClean="0"/>
              <a:t>آخره ياء لازمة مكسور ما قبلها.</a:t>
            </a:r>
            <a:br>
              <a:rPr lang="ar-SA" sz="3600" dirty="0" smtClean="0"/>
            </a:br>
            <a:r>
              <a:rPr lang="ar-SA" sz="3600" dirty="0" smtClean="0"/>
              <a:t>* </a:t>
            </a:r>
            <a:r>
              <a:rPr lang="ar-SA" sz="3600" dirty="0" smtClean="0">
                <a:solidFill>
                  <a:schemeClr val="tx2">
                    <a:lumMod val="50000"/>
                  </a:schemeClr>
                </a:solidFill>
                <a:effectLst>
                  <a:glow rad="101600">
                    <a:schemeClr val="accent6">
                      <a:satMod val="175000"/>
                      <a:alpha val="40000"/>
                    </a:schemeClr>
                  </a:glow>
                </a:effectLst>
              </a:rPr>
              <a:t>ممدود:</a:t>
            </a:r>
            <a:r>
              <a:rPr lang="ar-SA" sz="3600" dirty="0" smtClean="0"/>
              <a:t>آخره همزة قبلها ألف زائدة.</a:t>
            </a:r>
            <a:br>
              <a:rPr lang="ar-SA" sz="3600" dirty="0" smtClean="0"/>
            </a:br>
            <a:r>
              <a:rPr lang="ar-SA" sz="3600" dirty="0" smtClean="0"/>
              <a:t>* </a:t>
            </a:r>
            <a:r>
              <a:rPr lang="ar-SA" sz="3600" dirty="0" smtClean="0">
                <a:solidFill>
                  <a:schemeClr val="tx2">
                    <a:lumMod val="50000"/>
                  </a:schemeClr>
                </a:solidFill>
                <a:effectLst>
                  <a:glow rad="101600">
                    <a:schemeClr val="accent6">
                      <a:satMod val="175000"/>
                      <a:alpha val="40000"/>
                    </a:schemeClr>
                  </a:glow>
                </a:effectLst>
              </a:rPr>
              <a:t>صحيح:</a:t>
            </a:r>
            <a:r>
              <a:rPr lang="ar-SA" sz="3600" dirty="0" smtClean="0"/>
              <a:t>لا يكون مقصوراً ولا منقوصاً ولا ممدوداً</a:t>
            </a:r>
            <a:endParaRPr lang="ar-SA"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658259" y="280280"/>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1</a:t>
            </a:r>
            <a:endParaRPr lang="ar-SA" sz="2400" b="1" dirty="0">
              <a:solidFill>
                <a:schemeClr val="tx1"/>
              </a:solidFill>
            </a:endParaRPr>
          </a:p>
        </p:txBody>
      </p:sp>
      <p:sp>
        <p:nvSpPr>
          <p:cNvPr id="4" name="مربع نص 3"/>
          <p:cNvSpPr txBox="1"/>
          <p:nvPr/>
        </p:nvSpPr>
        <p:spPr>
          <a:xfrm>
            <a:off x="500034" y="343894"/>
            <a:ext cx="7286676" cy="1077218"/>
          </a:xfrm>
          <a:prstGeom prst="rect">
            <a:avLst/>
          </a:prstGeom>
          <a:noFill/>
        </p:spPr>
        <p:txBody>
          <a:bodyPr wrap="square" rtlCol="1">
            <a:spAutoFit/>
          </a:bodyPr>
          <a:lstStyle/>
          <a:p>
            <a:pPr algn="ctr"/>
            <a:r>
              <a:rPr lang="ar-SA" sz="3200" b="1" u="sng" dirty="0" smtClean="0">
                <a:solidFill>
                  <a:srgbClr val="800000"/>
                </a:solidFill>
              </a:rPr>
              <a:t>أبحث في نص(محمد خاتم المرسلين صلى الله عليه وسلم)عما يأتي متتبعاً الأسهم:</a:t>
            </a:r>
            <a:endParaRPr lang="ar-SA" sz="3200" b="1" u="sng" dirty="0">
              <a:solidFill>
                <a:srgbClr val="800000"/>
              </a:solidFill>
            </a:endParaRPr>
          </a:p>
        </p:txBody>
      </p:sp>
      <p:sp>
        <p:nvSpPr>
          <p:cNvPr id="6" name="دمعة 5"/>
          <p:cNvSpPr/>
          <p:nvPr/>
        </p:nvSpPr>
        <p:spPr>
          <a:xfrm>
            <a:off x="7286644" y="1357297"/>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7" name="مستطيل مستدير الزوايا 6"/>
          <p:cNvSpPr/>
          <p:nvPr/>
        </p:nvSpPr>
        <p:spPr>
          <a:xfrm>
            <a:off x="6429382" y="1757349"/>
            <a:ext cx="928694" cy="857256"/>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000" b="1" dirty="0" smtClean="0">
                <a:solidFill>
                  <a:schemeClr val="tx1"/>
                </a:solidFill>
              </a:rPr>
              <a:t>عظيمة</a:t>
            </a:r>
            <a:endParaRPr lang="ar-SA" sz="2000" b="1" dirty="0">
              <a:solidFill>
                <a:schemeClr val="tx1"/>
              </a:solidFill>
            </a:endParaRPr>
          </a:p>
        </p:txBody>
      </p:sp>
      <p:sp>
        <p:nvSpPr>
          <p:cNvPr id="8" name="مستطيل مستدير الزوايا 7"/>
          <p:cNvSpPr/>
          <p:nvPr/>
        </p:nvSpPr>
        <p:spPr>
          <a:xfrm>
            <a:off x="6429388" y="2786057"/>
            <a:ext cx="928694" cy="857256"/>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000" b="1" dirty="0" smtClean="0">
                <a:solidFill>
                  <a:schemeClr val="tx1"/>
                </a:solidFill>
              </a:rPr>
              <a:t>منزله</a:t>
            </a:r>
            <a:endParaRPr lang="ar-SA" sz="2000" b="1" dirty="0">
              <a:solidFill>
                <a:schemeClr val="tx1"/>
              </a:solidFill>
            </a:endParaRPr>
          </a:p>
        </p:txBody>
      </p:sp>
      <p:sp>
        <p:nvSpPr>
          <p:cNvPr id="9" name="مستطيل مستدير الزوايا 8"/>
          <p:cNvSpPr/>
          <p:nvPr/>
        </p:nvSpPr>
        <p:spPr>
          <a:xfrm>
            <a:off x="4271942" y="2757481"/>
            <a:ext cx="928694" cy="857256"/>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b="1" dirty="0" smtClean="0">
                <a:solidFill>
                  <a:schemeClr val="tx1"/>
                </a:solidFill>
              </a:rPr>
              <a:t>بيته</a:t>
            </a:r>
            <a:endParaRPr lang="ar-SA" sz="2400" b="1" dirty="0">
              <a:solidFill>
                <a:schemeClr val="tx1"/>
              </a:solidFill>
            </a:endParaRPr>
          </a:p>
        </p:txBody>
      </p:sp>
      <p:sp>
        <p:nvSpPr>
          <p:cNvPr id="10" name="مستطيل مستدير الزوايا 9"/>
          <p:cNvSpPr/>
          <p:nvPr/>
        </p:nvSpPr>
        <p:spPr>
          <a:xfrm>
            <a:off x="4271942" y="1757349"/>
            <a:ext cx="928694" cy="857256"/>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b="1" dirty="0" smtClean="0">
                <a:solidFill>
                  <a:schemeClr val="tx1"/>
                </a:solidFill>
              </a:rPr>
              <a:t>عظيم</a:t>
            </a:r>
            <a:endParaRPr lang="ar-SA" sz="2400" b="1" dirty="0">
              <a:solidFill>
                <a:schemeClr val="tx1"/>
              </a:solidFill>
            </a:endParaRPr>
          </a:p>
        </p:txBody>
      </p:sp>
      <p:sp>
        <p:nvSpPr>
          <p:cNvPr id="11" name="مستطيل مستدير الزوايا 10"/>
          <p:cNvSpPr/>
          <p:nvPr/>
        </p:nvSpPr>
        <p:spPr>
          <a:xfrm>
            <a:off x="2643152" y="2714619"/>
            <a:ext cx="928694" cy="857256"/>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400" b="1" dirty="0" smtClean="0">
                <a:solidFill>
                  <a:schemeClr val="tx1"/>
                </a:solidFill>
              </a:rPr>
              <a:t>العزم</a:t>
            </a:r>
            <a:endParaRPr lang="ar-SA" sz="2400" b="1" dirty="0">
              <a:solidFill>
                <a:schemeClr val="tx1"/>
              </a:solidFill>
            </a:endParaRPr>
          </a:p>
        </p:txBody>
      </p:sp>
      <p:sp>
        <p:nvSpPr>
          <p:cNvPr id="12" name="مستطيل مستدير الزوايا 11"/>
          <p:cNvSpPr/>
          <p:nvPr/>
        </p:nvSpPr>
        <p:spPr>
          <a:xfrm>
            <a:off x="2643174" y="1714487"/>
            <a:ext cx="928694" cy="857256"/>
          </a:xfrm>
          <a:prstGeom prst="roundRect">
            <a:avLst/>
          </a:prstGeom>
        </p:spPr>
        <p:style>
          <a:lnRef idx="1">
            <a:schemeClr val="accent4"/>
          </a:lnRef>
          <a:fillRef idx="3">
            <a:schemeClr val="accent4"/>
          </a:fillRef>
          <a:effectRef idx="2">
            <a:schemeClr val="accent4"/>
          </a:effectRef>
          <a:fontRef idx="minor">
            <a:schemeClr val="lt1"/>
          </a:fontRef>
        </p:style>
        <p:txBody>
          <a:bodyPr rtlCol="1" anchor="ctr"/>
          <a:lstStyle/>
          <a:p>
            <a:pPr algn="ctr"/>
            <a:r>
              <a:rPr lang="ar-SA" sz="2400" b="1" dirty="0" smtClean="0">
                <a:solidFill>
                  <a:schemeClr val="tx1"/>
                </a:solidFill>
              </a:rPr>
              <a:t>هذا</a:t>
            </a:r>
            <a:endParaRPr lang="ar-SA" sz="2400" b="1" dirty="0">
              <a:solidFill>
                <a:schemeClr val="tx1"/>
              </a:solidFill>
            </a:endParaRPr>
          </a:p>
        </p:txBody>
      </p:sp>
      <p:sp>
        <p:nvSpPr>
          <p:cNvPr id="13" name="مستطيل مستدير الزوايا 12"/>
          <p:cNvSpPr/>
          <p:nvPr/>
        </p:nvSpPr>
        <p:spPr>
          <a:xfrm>
            <a:off x="500034" y="2714619"/>
            <a:ext cx="928694" cy="857256"/>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b="1" dirty="0" smtClean="0">
                <a:solidFill>
                  <a:schemeClr val="tx1"/>
                </a:solidFill>
              </a:rPr>
              <a:t>القوة</a:t>
            </a:r>
            <a:endParaRPr lang="ar-SA" sz="2400" b="1" dirty="0">
              <a:solidFill>
                <a:schemeClr val="tx1"/>
              </a:solidFill>
            </a:endParaRPr>
          </a:p>
        </p:txBody>
      </p:sp>
      <p:sp>
        <p:nvSpPr>
          <p:cNvPr id="14" name="مستطيل مستدير الزوايا 13"/>
          <p:cNvSpPr/>
          <p:nvPr/>
        </p:nvSpPr>
        <p:spPr>
          <a:xfrm>
            <a:off x="500034" y="1714487"/>
            <a:ext cx="928694" cy="857256"/>
          </a:xfrm>
          <a:prstGeom prst="round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2400" b="1" dirty="0" smtClean="0">
                <a:solidFill>
                  <a:schemeClr val="tx1"/>
                </a:solidFill>
              </a:rPr>
              <a:t>هذه</a:t>
            </a:r>
            <a:endParaRPr lang="ar-SA" sz="2400" b="1" dirty="0">
              <a:solidFill>
                <a:schemeClr val="tx1"/>
              </a:solidFill>
            </a:endParaRPr>
          </a:p>
        </p:txBody>
      </p:sp>
      <p:sp>
        <p:nvSpPr>
          <p:cNvPr id="15" name="سهم إلى اليسار 14"/>
          <p:cNvSpPr/>
          <p:nvPr/>
        </p:nvSpPr>
        <p:spPr>
          <a:xfrm>
            <a:off x="5214942" y="1785925"/>
            <a:ext cx="1285884" cy="928694"/>
          </a:xfrm>
          <a:prstGeom prst="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chemeClr val="tx1"/>
                </a:solidFill>
              </a:rPr>
              <a:t>مفرد</a:t>
            </a:r>
          </a:p>
          <a:p>
            <a:pPr algn="ctr"/>
            <a:r>
              <a:rPr lang="ar-SA" sz="2000" b="1" dirty="0" smtClean="0">
                <a:solidFill>
                  <a:schemeClr val="tx1"/>
                </a:solidFill>
              </a:rPr>
              <a:t>مذكر</a:t>
            </a:r>
            <a:endParaRPr lang="ar-SA" sz="2000" b="1" dirty="0">
              <a:solidFill>
                <a:schemeClr val="tx1"/>
              </a:solidFill>
            </a:endParaRPr>
          </a:p>
        </p:txBody>
      </p:sp>
      <p:sp>
        <p:nvSpPr>
          <p:cNvPr id="16" name="سهم إلى اليسار 15"/>
          <p:cNvSpPr/>
          <p:nvPr/>
        </p:nvSpPr>
        <p:spPr>
          <a:xfrm>
            <a:off x="1428728" y="1714487"/>
            <a:ext cx="1285884" cy="928694"/>
          </a:xfrm>
          <a:prstGeom prst="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solidFill>
                  <a:schemeClr val="tx1"/>
                </a:solidFill>
              </a:rPr>
              <a:t>مفرد</a:t>
            </a:r>
          </a:p>
          <a:p>
            <a:pPr algn="ctr"/>
            <a:r>
              <a:rPr lang="ar-SA" sz="2400" b="1" dirty="0" smtClean="0">
                <a:solidFill>
                  <a:schemeClr val="tx1"/>
                </a:solidFill>
              </a:rPr>
              <a:t>مؤنث</a:t>
            </a:r>
            <a:endParaRPr lang="ar-SA" sz="2400" b="1" dirty="0">
              <a:solidFill>
                <a:schemeClr val="tx1"/>
              </a:solidFill>
            </a:endParaRPr>
          </a:p>
        </p:txBody>
      </p:sp>
      <p:sp>
        <p:nvSpPr>
          <p:cNvPr id="17" name="سهم إلى اليسار 16"/>
          <p:cNvSpPr/>
          <p:nvPr/>
        </p:nvSpPr>
        <p:spPr>
          <a:xfrm>
            <a:off x="1428728" y="2643181"/>
            <a:ext cx="1285884" cy="928694"/>
          </a:xfrm>
          <a:prstGeom prst="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chemeClr val="tx1"/>
                </a:solidFill>
              </a:rPr>
              <a:t>مرادف</a:t>
            </a:r>
            <a:endParaRPr lang="ar-SA" sz="2000" b="1" dirty="0">
              <a:solidFill>
                <a:schemeClr val="tx1"/>
              </a:solidFill>
            </a:endParaRPr>
          </a:p>
        </p:txBody>
      </p:sp>
      <p:sp>
        <p:nvSpPr>
          <p:cNvPr id="18" name="سهم إلى اليسار 17"/>
          <p:cNvSpPr/>
          <p:nvPr/>
        </p:nvSpPr>
        <p:spPr>
          <a:xfrm>
            <a:off x="5214942" y="2643181"/>
            <a:ext cx="1285884" cy="928694"/>
          </a:xfrm>
          <a:prstGeom prst="leftArrow">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chemeClr val="tx1"/>
                </a:solidFill>
              </a:rPr>
              <a:t>مرادف</a:t>
            </a:r>
            <a:endParaRPr lang="ar-SA" sz="2000" b="1" dirty="0">
              <a:solidFill>
                <a:schemeClr val="tx1"/>
              </a:solidFill>
            </a:endParaRPr>
          </a:p>
        </p:txBody>
      </p:sp>
      <p:sp>
        <p:nvSpPr>
          <p:cNvPr id="19" name="دمعة 18"/>
          <p:cNvSpPr/>
          <p:nvPr/>
        </p:nvSpPr>
        <p:spPr>
          <a:xfrm>
            <a:off x="7358082" y="364331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20" name="شكل بيضاوي 19"/>
          <p:cNvSpPr/>
          <p:nvPr/>
        </p:nvSpPr>
        <p:spPr>
          <a:xfrm>
            <a:off x="5357818" y="3929066"/>
            <a:ext cx="1785950" cy="71438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006600"/>
                </a:solidFill>
              </a:rPr>
              <a:t>أعواماً</a:t>
            </a:r>
            <a:endParaRPr lang="ar-SA" sz="3200" b="1" dirty="0">
              <a:solidFill>
                <a:srgbClr val="006600"/>
              </a:solidFill>
            </a:endParaRPr>
          </a:p>
        </p:txBody>
      </p:sp>
      <p:sp>
        <p:nvSpPr>
          <p:cNvPr id="21" name="شكل بيضاوي 20"/>
          <p:cNvSpPr/>
          <p:nvPr/>
        </p:nvSpPr>
        <p:spPr>
          <a:xfrm rot="20287292">
            <a:off x="5741406" y="4650310"/>
            <a:ext cx="1081094" cy="738077"/>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rgbClr val="800000"/>
                </a:solidFill>
              </a:rPr>
              <a:t>مفردها</a:t>
            </a:r>
            <a:endParaRPr lang="ar-SA" sz="2000" b="1" dirty="0">
              <a:solidFill>
                <a:srgbClr val="800000"/>
              </a:solidFill>
            </a:endParaRPr>
          </a:p>
        </p:txBody>
      </p:sp>
      <p:sp>
        <p:nvSpPr>
          <p:cNvPr id="22" name="شكل بيضاوي 21"/>
          <p:cNvSpPr/>
          <p:nvPr/>
        </p:nvSpPr>
        <p:spPr>
          <a:xfrm>
            <a:off x="5357818" y="5429264"/>
            <a:ext cx="1785950" cy="71438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solidFill>
                  <a:srgbClr val="006600"/>
                </a:solidFill>
              </a:rPr>
              <a:t>عام</a:t>
            </a:r>
            <a:endParaRPr lang="ar-SA" sz="3600" b="1" dirty="0">
              <a:solidFill>
                <a:srgbClr val="006600"/>
              </a:solidFill>
            </a:endParaRPr>
          </a:p>
        </p:txBody>
      </p:sp>
      <p:sp>
        <p:nvSpPr>
          <p:cNvPr id="23" name="شكل بيضاوي 22"/>
          <p:cNvSpPr/>
          <p:nvPr/>
        </p:nvSpPr>
        <p:spPr>
          <a:xfrm>
            <a:off x="3357554" y="3929066"/>
            <a:ext cx="1785950" cy="71438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006600"/>
                </a:solidFill>
              </a:rPr>
              <a:t>الرُّسل</a:t>
            </a:r>
            <a:endParaRPr lang="ar-SA" sz="3200" b="1" dirty="0">
              <a:solidFill>
                <a:srgbClr val="006600"/>
              </a:solidFill>
            </a:endParaRPr>
          </a:p>
        </p:txBody>
      </p:sp>
      <p:sp>
        <p:nvSpPr>
          <p:cNvPr id="24" name="شكل بيضاوي 23"/>
          <p:cNvSpPr/>
          <p:nvPr/>
        </p:nvSpPr>
        <p:spPr>
          <a:xfrm rot="20287292">
            <a:off x="3741142" y="4650310"/>
            <a:ext cx="1081094" cy="738077"/>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rgbClr val="800000"/>
                </a:solidFill>
              </a:rPr>
              <a:t>مفردها</a:t>
            </a:r>
            <a:endParaRPr lang="ar-SA" sz="2000" b="1" dirty="0">
              <a:solidFill>
                <a:srgbClr val="800000"/>
              </a:solidFill>
            </a:endParaRPr>
          </a:p>
        </p:txBody>
      </p:sp>
      <p:sp>
        <p:nvSpPr>
          <p:cNvPr id="25" name="شكل بيضاوي 24"/>
          <p:cNvSpPr/>
          <p:nvPr/>
        </p:nvSpPr>
        <p:spPr>
          <a:xfrm>
            <a:off x="3357554" y="5429264"/>
            <a:ext cx="1785950" cy="71438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solidFill>
                  <a:srgbClr val="006600"/>
                </a:solidFill>
              </a:rPr>
              <a:t>رسول</a:t>
            </a:r>
            <a:endParaRPr lang="ar-SA" sz="3600" b="1" dirty="0">
              <a:solidFill>
                <a:srgbClr val="006600"/>
              </a:solidFill>
            </a:endParaRPr>
          </a:p>
        </p:txBody>
      </p:sp>
      <p:sp>
        <p:nvSpPr>
          <p:cNvPr id="26" name="شكل بيضاوي 25"/>
          <p:cNvSpPr/>
          <p:nvPr/>
        </p:nvSpPr>
        <p:spPr>
          <a:xfrm>
            <a:off x="1285852" y="3929066"/>
            <a:ext cx="1785950" cy="71438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solidFill>
                  <a:srgbClr val="006600"/>
                </a:solidFill>
              </a:rPr>
              <a:t>سنين</a:t>
            </a:r>
            <a:endParaRPr lang="ar-SA" sz="3200" b="1" dirty="0">
              <a:solidFill>
                <a:srgbClr val="006600"/>
              </a:solidFill>
            </a:endParaRPr>
          </a:p>
        </p:txBody>
      </p:sp>
      <p:sp>
        <p:nvSpPr>
          <p:cNvPr id="27" name="شكل بيضاوي 26"/>
          <p:cNvSpPr/>
          <p:nvPr/>
        </p:nvSpPr>
        <p:spPr>
          <a:xfrm rot="20287292">
            <a:off x="1669440" y="4650310"/>
            <a:ext cx="1081094" cy="738077"/>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rgbClr val="800000"/>
                </a:solidFill>
              </a:rPr>
              <a:t>مفردها</a:t>
            </a:r>
            <a:endParaRPr lang="ar-SA" sz="2000" b="1" dirty="0">
              <a:solidFill>
                <a:srgbClr val="800000"/>
              </a:solidFill>
            </a:endParaRPr>
          </a:p>
        </p:txBody>
      </p:sp>
      <p:sp>
        <p:nvSpPr>
          <p:cNvPr id="28" name="شكل بيضاوي 27"/>
          <p:cNvSpPr/>
          <p:nvPr/>
        </p:nvSpPr>
        <p:spPr>
          <a:xfrm>
            <a:off x="1285852" y="5429264"/>
            <a:ext cx="1785950" cy="714380"/>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solidFill>
                  <a:srgbClr val="006600"/>
                </a:solidFill>
              </a:rPr>
              <a:t>سنة</a:t>
            </a:r>
            <a:endParaRPr lang="ar-SA" sz="3600" b="1"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1000"/>
                                        <p:tgtEl>
                                          <p:spTgt spid="6"/>
                                        </p:tgtEl>
                                      </p:cBhvr>
                                    </p:animEffect>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ircle(in)">
                                      <p:cBhvr>
                                        <p:cTn id="25" dur="2000"/>
                                        <p:tgtEl>
                                          <p:spTgt spid="15"/>
                                        </p:tgtEl>
                                      </p:cBhvr>
                                    </p:animEffect>
                                  </p:childTnLst>
                                </p:cTn>
                              </p:par>
                            </p:childTnLst>
                          </p:cTn>
                        </p:par>
                        <p:par>
                          <p:cTn id="26" fill="hold">
                            <p:stCondLst>
                              <p:cond delay="9000"/>
                            </p:stCondLst>
                            <p:childTnLst>
                              <p:par>
                                <p:cTn id="27" presetID="6"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2000"/>
                                        <p:tgtEl>
                                          <p:spTgt spid="18"/>
                                        </p:tgtEl>
                                      </p:cBhvr>
                                    </p:animEffect>
                                  </p:childTnLst>
                                </p:cTn>
                              </p:par>
                            </p:childTnLst>
                          </p:cTn>
                        </p:par>
                        <p:par>
                          <p:cTn id="30" fill="hold">
                            <p:stCondLst>
                              <p:cond delay="11000"/>
                            </p:stCondLst>
                            <p:childTnLst>
                              <p:par>
                                <p:cTn id="31" presetID="6" presetClass="entr" presetSubtype="16"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par>
                          <p:cTn id="34" fill="hold">
                            <p:stCondLst>
                              <p:cond delay="13000"/>
                            </p:stCondLst>
                            <p:childTnLst>
                              <p:par>
                                <p:cTn id="35" presetID="6"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circle(in)">
                                      <p:cBhvr>
                                        <p:cTn id="37" dur="2000"/>
                                        <p:tgtEl>
                                          <p:spTgt spid="11"/>
                                        </p:tgtEl>
                                      </p:cBhvr>
                                    </p:animEffect>
                                  </p:childTnLst>
                                </p:cTn>
                              </p:par>
                            </p:childTnLst>
                          </p:cTn>
                        </p:par>
                        <p:par>
                          <p:cTn id="38" fill="hold">
                            <p:stCondLst>
                              <p:cond delay="15000"/>
                            </p:stCondLst>
                            <p:childTnLst>
                              <p:par>
                                <p:cTn id="39" presetID="6"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childTnLst>
                          </p:cTn>
                        </p:par>
                        <p:par>
                          <p:cTn id="42" fill="hold">
                            <p:stCondLst>
                              <p:cond delay="17000"/>
                            </p:stCondLst>
                            <p:childTnLst>
                              <p:par>
                                <p:cTn id="43" presetID="6" presetClass="entr" presetSubtype="16"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circle(in)">
                                      <p:cBhvr>
                                        <p:cTn id="45" dur="2000"/>
                                        <p:tgtEl>
                                          <p:spTgt spid="17"/>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blinds(horizontal)">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blinds(horizontal)">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linds(horizontal)">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blinds(horizontal)">
                                      <p:cBhvr>
                                        <p:cTn id="65" dur="500"/>
                                        <p:tgtEl>
                                          <p:spTgt spid="13"/>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dissolve">
                                      <p:cBhvr>
                                        <p:cTn id="70" dur="1000"/>
                                        <p:tgtEl>
                                          <p:spTgt spid="19"/>
                                        </p:tgtEl>
                                      </p:cBhvr>
                                    </p:animEffect>
                                  </p:childTnLst>
                                </p:cTn>
                              </p:par>
                            </p:childTnLst>
                          </p:cTn>
                        </p:par>
                        <p:par>
                          <p:cTn id="71" fill="hold">
                            <p:stCondLst>
                              <p:cond delay="1000"/>
                            </p:stCondLst>
                            <p:childTnLst>
                              <p:par>
                                <p:cTn id="72" presetID="24" presetClass="entr" presetSubtype="0" fill="hold" grpId="0" nodeType="afterEffect">
                                  <p:stCondLst>
                                    <p:cond delay="0"/>
                                  </p:stCondLst>
                                  <p:childTnLst>
                                    <p:set>
                                      <p:cBhvr>
                                        <p:cTn id="73" dur="1" fill="hold">
                                          <p:stCondLst>
                                            <p:cond delay="0"/>
                                          </p:stCondLst>
                                        </p:cTn>
                                        <p:tgtEl>
                                          <p:spTgt spid="20"/>
                                        </p:tgtEl>
                                        <p:attrNameLst>
                                          <p:attrName>style.visibility</p:attrName>
                                        </p:attrNameLst>
                                      </p:cBhvr>
                                      <p:to>
                                        <p:strVal val="visible"/>
                                      </p:to>
                                    </p:set>
                                    <p:anim to="" calcmode="lin" valueType="num">
                                      <p:cBhvr>
                                        <p:cTn id="74" dur="1" fill="hold"/>
                                        <p:tgtEl>
                                          <p:spTgt spid="20"/>
                                        </p:tgtEl>
                                        <p:attrNameLst>
                                          <p:attrName/>
                                        </p:attrNameLst>
                                      </p:cBhvr>
                                    </p:anim>
                                  </p:childTnLst>
                                </p:cTn>
                              </p:par>
                            </p:childTnLst>
                          </p:cTn>
                        </p:par>
                        <p:par>
                          <p:cTn id="75" fill="hold">
                            <p:stCondLst>
                              <p:cond delay="1000"/>
                            </p:stCondLst>
                            <p:childTnLst>
                              <p:par>
                                <p:cTn id="76" presetID="24"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 to="" calcmode="lin" valueType="num">
                                      <p:cBhvr>
                                        <p:cTn id="78" dur="1" fill="hold"/>
                                        <p:tgtEl>
                                          <p:spTgt spid="23"/>
                                        </p:tgtEl>
                                        <p:attrNameLst>
                                          <p:attrName/>
                                        </p:attrNameLst>
                                      </p:cBhvr>
                                    </p:anim>
                                  </p:childTnLst>
                                </p:cTn>
                              </p:par>
                            </p:childTnLst>
                          </p:cTn>
                        </p:par>
                        <p:par>
                          <p:cTn id="79" fill="hold">
                            <p:stCondLst>
                              <p:cond delay="1000"/>
                            </p:stCondLst>
                            <p:childTnLst>
                              <p:par>
                                <p:cTn id="80" presetID="24" presetClass="entr" presetSubtype="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 to="" calcmode="lin" valueType="num">
                                      <p:cBhvr>
                                        <p:cTn id="82" dur="1" fill="hold"/>
                                        <p:tgtEl>
                                          <p:spTgt spid="26"/>
                                        </p:tgtEl>
                                        <p:attrNameLst>
                                          <p:attrName/>
                                        </p:attrNameLst>
                                      </p:cBhvr>
                                    </p:anim>
                                  </p:childTnLst>
                                </p:cTn>
                              </p:par>
                            </p:childTnLst>
                          </p:cTn>
                        </p:par>
                        <p:par>
                          <p:cTn id="83" fill="hold">
                            <p:stCondLst>
                              <p:cond delay="1000"/>
                            </p:stCondLst>
                            <p:childTnLst>
                              <p:par>
                                <p:cTn id="84" presetID="24" presetClass="entr" presetSubtype="0"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to="" calcmode="lin" valueType="num">
                                      <p:cBhvr>
                                        <p:cTn id="86" dur="1" fill="hold"/>
                                        <p:tgtEl>
                                          <p:spTgt spid="21"/>
                                        </p:tgtEl>
                                        <p:attrNameLst>
                                          <p:attrName/>
                                        </p:attrNameLst>
                                      </p:cBhvr>
                                    </p:anim>
                                  </p:childTnLst>
                                </p:cTn>
                              </p:par>
                            </p:childTnLst>
                          </p:cTn>
                        </p:par>
                        <p:par>
                          <p:cTn id="87" fill="hold">
                            <p:stCondLst>
                              <p:cond delay="1000"/>
                            </p:stCondLst>
                            <p:childTnLst>
                              <p:par>
                                <p:cTn id="88" presetID="24"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to="" calcmode="lin" valueType="num">
                                      <p:cBhvr>
                                        <p:cTn id="90" dur="1" fill="hold"/>
                                        <p:tgtEl>
                                          <p:spTgt spid="24"/>
                                        </p:tgtEl>
                                        <p:attrNameLst>
                                          <p:attrName/>
                                        </p:attrNameLst>
                                      </p:cBhvr>
                                    </p:anim>
                                  </p:childTnLst>
                                </p:cTn>
                              </p:par>
                            </p:childTnLst>
                          </p:cTn>
                        </p:par>
                        <p:par>
                          <p:cTn id="91" fill="hold">
                            <p:stCondLst>
                              <p:cond delay="1000"/>
                            </p:stCondLst>
                            <p:childTnLst>
                              <p:par>
                                <p:cTn id="92" presetID="24" presetClass="entr" presetSubtype="0"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to="" calcmode="lin" valueType="num">
                                      <p:cBhvr>
                                        <p:cTn id="94" dur="1" fill="hold"/>
                                        <p:tgtEl>
                                          <p:spTgt spid="27"/>
                                        </p:tgtEl>
                                        <p:attrNameLst>
                                          <p:attrName/>
                                        </p:attrNameLst>
                                      </p:cBhvr>
                                    </p:anim>
                                  </p:childTnLst>
                                </p:cTn>
                              </p:par>
                            </p:childTnLst>
                          </p:cTn>
                        </p:par>
                      </p:childTnLst>
                    </p:cTn>
                  </p:par>
                  <p:par>
                    <p:cTn id="95" fill="hold">
                      <p:stCondLst>
                        <p:cond delay="indefinite"/>
                      </p:stCondLst>
                      <p:childTnLst>
                        <p:par>
                          <p:cTn id="96" fill="hold">
                            <p:stCondLst>
                              <p:cond delay="0"/>
                            </p:stCondLst>
                            <p:childTnLst>
                              <p:par>
                                <p:cTn id="97" presetID="21" presetClass="entr" presetSubtype="4"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wheel(4)">
                                      <p:cBhvr>
                                        <p:cTn id="99" dur="20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21" presetClass="entr" presetSubtype="4"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wheel(4)">
                                      <p:cBhvr>
                                        <p:cTn id="104" dur="2000"/>
                                        <p:tgtEl>
                                          <p:spTgt spid="25"/>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4"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wheel(4)">
                                      <p:cBhvr>
                                        <p:cTn id="109"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وسيلة شرح على شكل سحابة 2"/>
          <p:cNvSpPr/>
          <p:nvPr/>
        </p:nvSpPr>
        <p:spPr>
          <a:xfrm>
            <a:off x="6858016" y="357166"/>
            <a:ext cx="1857388" cy="1285884"/>
          </a:xfrm>
          <a:prstGeom prst="cloudCallout">
            <a:avLst>
              <a:gd name="adj1" fmla="val -91503"/>
              <a:gd name="adj2" fmla="val 34973"/>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800" b="1" dirty="0" smtClean="0">
                <a:solidFill>
                  <a:schemeClr val="tx1"/>
                </a:solidFill>
              </a:rPr>
              <a:t>مدخل الوحدة</a:t>
            </a:r>
            <a:endParaRPr lang="ar-SA" sz="2800" b="1" dirty="0">
              <a:solidFill>
                <a:schemeClr val="tx1"/>
              </a:solidFill>
            </a:endParaRPr>
          </a:p>
        </p:txBody>
      </p:sp>
      <p:sp>
        <p:nvSpPr>
          <p:cNvPr id="4" name="دمعة 3"/>
          <p:cNvSpPr/>
          <p:nvPr/>
        </p:nvSpPr>
        <p:spPr>
          <a:xfrm>
            <a:off x="7358082" y="171448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أولاً</a:t>
            </a:r>
            <a:endParaRPr lang="ar-SA" b="1" dirty="0"/>
          </a:p>
        </p:txBody>
      </p:sp>
      <p:sp>
        <p:nvSpPr>
          <p:cNvPr id="5" name="مربع نص 4"/>
          <p:cNvSpPr txBox="1"/>
          <p:nvPr/>
        </p:nvSpPr>
        <p:spPr>
          <a:xfrm>
            <a:off x="785786" y="1714488"/>
            <a:ext cx="6572296" cy="584775"/>
          </a:xfrm>
          <a:prstGeom prst="rect">
            <a:avLst/>
          </a:prstGeom>
          <a:noFill/>
        </p:spPr>
        <p:txBody>
          <a:bodyPr wrap="square" rtlCol="1">
            <a:spAutoFit/>
          </a:bodyPr>
          <a:lstStyle/>
          <a:p>
            <a:pPr algn="ctr"/>
            <a:r>
              <a:rPr lang="ar-SA" sz="3200" b="1" u="sng" dirty="0" smtClean="0">
                <a:solidFill>
                  <a:srgbClr val="800000"/>
                </a:solidFill>
              </a:rPr>
              <a:t>أكمل الفراغات بما يناسب الصور التالية:</a:t>
            </a:r>
            <a:endParaRPr lang="ar-SA" sz="3200" b="1" u="sng" dirty="0">
              <a:solidFill>
                <a:srgbClr val="800000"/>
              </a:solidFill>
            </a:endParaRPr>
          </a:p>
        </p:txBody>
      </p:sp>
      <p:sp>
        <p:nvSpPr>
          <p:cNvPr id="7" name="مستطيل 6"/>
          <p:cNvSpPr/>
          <p:nvPr/>
        </p:nvSpPr>
        <p:spPr>
          <a:xfrm>
            <a:off x="571472" y="2857496"/>
            <a:ext cx="2357454" cy="2428892"/>
          </a:xfrm>
          <a:prstGeom prst="rect">
            <a:avLst/>
          </a:prstGeom>
          <a:blipFill>
            <a:blip r:embed="rId3"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ستطيل 8"/>
          <p:cNvSpPr/>
          <p:nvPr/>
        </p:nvSpPr>
        <p:spPr>
          <a:xfrm>
            <a:off x="3071802" y="2857496"/>
            <a:ext cx="2643206" cy="1643074"/>
          </a:xfrm>
          <a:prstGeom prst="rect">
            <a:avLst/>
          </a:prstGeom>
          <a:blipFill>
            <a:blip r:embed="rId4"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مستطيل 9"/>
          <p:cNvSpPr/>
          <p:nvPr/>
        </p:nvSpPr>
        <p:spPr>
          <a:xfrm>
            <a:off x="5857884" y="2857496"/>
            <a:ext cx="2357454" cy="2500330"/>
          </a:xfrm>
          <a:prstGeom prst="rect">
            <a:avLst/>
          </a:prstGeom>
          <a:blipFill>
            <a:blip r:embed="rId5" cstate="prin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pic>
        <p:nvPicPr>
          <p:cNvPr id="1027" name="Picture 3" descr="C:\Wallpapers\Wallpapers\26.jpg"/>
          <p:cNvPicPr>
            <a:picLocks noChangeAspect="1" noChangeArrowheads="1"/>
          </p:cNvPicPr>
          <p:nvPr/>
        </p:nvPicPr>
        <p:blipFill>
          <a:blip r:embed="rId6" cstate="print"/>
          <a:srcRect/>
          <a:stretch>
            <a:fillRect/>
          </a:stretch>
        </p:blipFill>
        <p:spPr bwMode="auto">
          <a:xfrm>
            <a:off x="3071802" y="4572008"/>
            <a:ext cx="2674354" cy="1285884"/>
          </a:xfrm>
          <a:prstGeom prst="rect">
            <a:avLst/>
          </a:prstGeom>
          <a:noFill/>
        </p:spPr>
      </p:pic>
      <p:sp>
        <p:nvSpPr>
          <p:cNvPr id="13" name="مربع نص 12"/>
          <p:cNvSpPr txBox="1"/>
          <p:nvPr/>
        </p:nvSpPr>
        <p:spPr>
          <a:xfrm>
            <a:off x="5572132" y="2285992"/>
            <a:ext cx="2428892" cy="461665"/>
          </a:xfrm>
          <a:prstGeom prst="rect">
            <a:avLst/>
          </a:prstGeom>
          <a:noFill/>
        </p:spPr>
        <p:txBody>
          <a:bodyPr wrap="square" rtlCol="1">
            <a:spAutoFit/>
          </a:bodyPr>
          <a:lstStyle/>
          <a:p>
            <a:r>
              <a:rPr lang="ar-SA" sz="2400" b="1" dirty="0" smtClean="0"/>
              <a:t>تدل كلمة العلم على:</a:t>
            </a:r>
            <a:endParaRPr lang="ar-SA" sz="2400" b="1" dirty="0"/>
          </a:p>
        </p:txBody>
      </p:sp>
      <p:sp>
        <p:nvSpPr>
          <p:cNvPr id="11" name="مستطيل 10"/>
          <p:cNvSpPr/>
          <p:nvPr/>
        </p:nvSpPr>
        <p:spPr>
          <a:xfrm>
            <a:off x="3071802" y="2428868"/>
            <a:ext cx="2643206"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السارية(العلم)</a:t>
            </a:r>
            <a:endParaRPr lang="ar-SA" b="1" dirty="0"/>
          </a:p>
        </p:txBody>
      </p:sp>
      <p:sp>
        <p:nvSpPr>
          <p:cNvPr id="12" name="مستطيل 11"/>
          <p:cNvSpPr/>
          <p:nvPr/>
        </p:nvSpPr>
        <p:spPr>
          <a:xfrm>
            <a:off x="571472" y="2357430"/>
            <a:ext cx="2357454" cy="500066"/>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اسم إنسان معروف مثل خادم الحرمين</a:t>
            </a:r>
            <a:endParaRPr lang="ar-SA" b="1" dirty="0"/>
          </a:p>
        </p:txBody>
      </p:sp>
      <p:sp>
        <p:nvSpPr>
          <p:cNvPr id="14" name="مستطيل 13"/>
          <p:cNvSpPr/>
          <p:nvPr/>
        </p:nvSpPr>
        <p:spPr>
          <a:xfrm>
            <a:off x="3071802" y="5857892"/>
            <a:ext cx="2643206"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الجبل العالي</a:t>
            </a:r>
            <a:endParaRPr lang="ar-SA" sz="2000" b="1" dirty="0"/>
          </a:p>
        </p:txBody>
      </p:sp>
      <p:sp>
        <p:nvSpPr>
          <p:cNvPr id="15" name="مستطيل 14"/>
          <p:cNvSpPr/>
          <p:nvPr/>
        </p:nvSpPr>
        <p:spPr>
          <a:xfrm>
            <a:off x="5857884" y="5357826"/>
            <a:ext cx="2357454" cy="428628"/>
          </a:xfrm>
          <a:prstGeom prst="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مكان معين مثل مكة/الحرم</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2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2000"/>
                                        <p:tgtEl>
                                          <p:spTgt spid="4"/>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ppt_x</p:attrName>
                                        </p:attrNameLst>
                                      </p:cBhvr>
                                      <p:tavLst>
                                        <p:tav tm="0">
                                          <p:val>
                                            <p:strVal val="#ppt_x"/>
                                          </p:val>
                                        </p:tav>
                                        <p:tav tm="100000">
                                          <p:val>
                                            <p:strVal val="#ppt_x"/>
                                          </p:val>
                                        </p:tav>
                                      </p:tavLst>
                                    </p:anim>
                                    <p:anim calcmode="lin" valueType="num">
                                      <p:cBhvr>
                                        <p:cTn id="15" dur="2700" decel="100000" fill="hold"/>
                                        <p:tgtEl>
                                          <p:spTgt spid="5"/>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par>
                                <p:cTn id="17" presetID="6" presetClass="entr" presetSubtype="16"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par>
                                <p:cTn id="20" presetID="7"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0" fill="hold"/>
                                        <p:tgtEl>
                                          <p:spTgt spid="10"/>
                                        </p:tgtEl>
                                        <p:attrNameLst>
                                          <p:attrName>ppt_x</p:attrName>
                                        </p:attrNameLst>
                                      </p:cBhvr>
                                      <p:tavLst>
                                        <p:tav tm="0">
                                          <p:val>
                                            <p:strVal val="#ppt_x"/>
                                          </p:val>
                                        </p:tav>
                                        <p:tav tm="100000">
                                          <p:val>
                                            <p:strVal val="#ppt_x"/>
                                          </p:val>
                                        </p:tav>
                                      </p:tavLst>
                                    </p:anim>
                                    <p:anim calcmode="lin" valueType="num">
                                      <p:cBhvr additive="base">
                                        <p:cTn id="23" dur="5000" fill="hold"/>
                                        <p:tgtEl>
                                          <p:spTgt spid="10"/>
                                        </p:tgtEl>
                                        <p:attrNameLst>
                                          <p:attrName>ppt_y</p:attrName>
                                        </p:attrNameLst>
                                      </p:cBhvr>
                                      <p:tavLst>
                                        <p:tav tm="0">
                                          <p:val>
                                            <p:strVal val="1+#ppt_h/2"/>
                                          </p:val>
                                        </p:tav>
                                        <p:tav tm="100000">
                                          <p:val>
                                            <p:strVal val="#ppt_y"/>
                                          </p:val>
                                        </p:tav>
                                      </p:tavLst>
                                    </p:anim>
                                  </p:childTnLst>
                                </p:cTn>
                              </p:par>
                              <p:par>
                                <p:cTn id="24" presetID="7"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0" fill="hold"/>
                                        <p:tgtEl>
                                          <p:spTgt spid="9"/>
                                        </p:tgtEl>
                                        <p:attrNameLst>
                                          <p:attrName>ppt_x</p:attrName>
                                        </p:attrNameLst>
                                      </p:cBhvr>
                                      <p:tavLst>
                                        <p:tav tm="0">
                                          <p:val>
                                            <p:strVal val="#ppt_x"/>
                                          </p:val>
                                        </p:tav>
                                        <p:tav tm="100000">
                                          <p:val>
                                            <p:strVal val="#ppt_x"/>
                                          </p:val>
                                        </p:tav>
                                      </p:tavLst>
                                    </p:anim>
                                    <p:anim calcmode="lin" valueType="num">
                                      <p:cBhvr additive="base">
                                        <p:cTn id="27" dur="5000" fill="hold"/>
                                        <p:tgtEl>
                                          <p:spTgt spid="9"/>
                                        </p:tgtEl>
                                        <p:attrNameLst>
                                          <p:attrName>ppt_y</p:attrName>
                                        </p:attrNameLst>
                                      </p:cBhvr>
                                      <p:tavLst>
                                        <p:tav tm="0">
                                          <p:val>
                                            <p:strVal val="1+#ppt_h/2"/>
                                          </p:val>
                                        </p:tav>
                                        <p:tav tm="100000">
                                          <p:val>
                                            <p:strVal val="#ppt_y"/>
                                          </p:val>
                                        </p:tav>
                                      </p:tavLst>
                                    </p:anim>
                                  </p:childTnLst>
                                </p:cTn>
                              </p:par>
                              <p:par>
                                <p:cTn id="28" presetID="7" presetClass="entr" presetSubtype="4"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0" fill="hold"/>
                                        <p:tgtEl>
                                          <p:spTgt spid="7"/>
                                        </p:tgtEl>
                                        <p:attrNameLst>
                                          <p:attrName>ppt_x</p:attrName>
                                        </p:attrNameLst>
                                      </p:cBhvr>
                                      <p:tavLst>
                                        <p:tav tm="0">
                                          <p:val>
                                            <p:strVal val="#ppt_x"/>
                                          </p:val>
                                        </p:tav>
                                        <p:tav tm="100000">
                                          <p:val>
                                            <p:strVal val="#ppt_x"/>
                                          </p:val>
                                        </p:tav>
                                      </p:tavLst>
                                    </p:anim>
                                    <p:anim calcmode="lin" valueType="num">
                                      <p:cBhvr additive="base">
                                        <p:cTn id="31" dur="5000" fill="hold"/>
                                        <p:tgtEl>
                                          <p:spTgt spid="7"/>
                                        </p:tgtEl>
                                        <p:attrNameLst>
                                          <p:attrName>ppt_y</p:attrName>
                                        </p:attrNameLst>
                                      </p:cBhvr>
                                      <p:tavLst>
                                        <p:tav tm="0">
                                          <p:val>
                                            <p:strVal val="1+#ppt_h/2"/>
                                          </p:val>
                                        </p:tav>
                                        <p:tav tm="100000">
                                          <p:val>
                                            <p:strVal val="#ppt_y"/>
                                          </p:val>
                                        </p:tav>
                                      </p:tavLst>
                                    </p:anim>
                                  </p:childTnLst>
                                </p:cTn>
                              </p:par>
                              <p:par>
                                <p:cTn id="32" presetID="7" presetClass="entr" presetSubtype="4" fill="hold" nodeType="withEffect">
                                  <p:stCondLst>
                                    <p:cond delay="0"/>
                                  </p:stCondLst>
                                  <p:childTnLst>
                                    <p:set>
                                      <p:cBhvr>
                                        <p:cTn id="33" dur="1" fill="hold">
                                          <p:stCondLst>
                                            <p:cond delay="0"/>
                                          </p:stCondLst>
                                        </p:cTn>
                                        <p:tgtEl>
                                          <p:spTgt spid="1027"/>
                                        </p:tgtEl>
                                        <p:attrNameLst>
                                          <p:attrName>style.visibility</p:attrName>
                                        </p:attrNameLst>
                                      </p:cBhvr>
                                      <p:to>
                                        <p:strVal val="visible"/>
                                      </p:to>
                                    </p:set>
                                    <p:anim calcmode="lin" valueType="num">
                                      <p:cBhvr additive="base">
                                        <p:cTn id="34" dur="5000" fill="hold"/>
                                        <p:tgtEl>
                                          <p:spTgt spid="1027"/>
                                        </p:tgtEl>
                                        <p:attrNameLst>
                                          <p:attrName>ppt_x</p:attrName>
                                        </p:attrNameLst>
                                      </p:cBhvr>
                                      <p:tavLst>
                                        <p:tav tm="0">
                                          <p:val>
                                            <p:strVal val="#ppt_x"/>
                                          </p:val>
                                        </p:tav>
                                        <p:tav tm="100000">
                                          <p:val>
                                            <p:strVal val="#ppt_x"/>
                                          </p:val>
                                        </p:tav>
                                      </p:tavLst>
                                    </p:anim>
                                    <p:anim calcmode="lin" valueType="num">
                                      <p:cBhvr additive="base">
                                        <p:cTn id="35" dur="50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mph" presetSubtype="0" fill="hold" grpId="0" nodeType="clickEffect">
                                  <p:stCondLst>
                                    <p:cond delay="0"/>
                                  </p:stCondLst>
                                  <p:childTnLst>
                                    <p:animClr clrSpc="hsl">
                                      <p:cBhvr override="childStyle">
                                        <p:cTn id="39" dur="500" fill="hold"/>
                                        <p:tgtEl>
                                          <p:spTgt spid="11"/>
                                        </p:tgtEl>
                                        <p:attrNameLst>
                                          <p:attrName>style.color</p:attrName>
                                        </p:attrNameLst>
                                      </p:cBhvr>
                                      <p:by>
                                        <p:hsl h="7200000" s="0" l="0"/>
                                      </p:by>
                                    </p:animClr>
                                    <p:animClr clrSpc="hsl">
                                      <p:cBhvr>
                                        <p:cTn id="40" dur="500" fill="hold"/>
                                        <p:tgtEl>
                                          <p:spTgt spid="11"/>
                                        </p:tgtEl>
                                        <p:attrNameLst>
                                          <p:attrName>fillcolor</p:attrName>
                                        </p:attrNameLst>
                                      </p:cBhvr>
                                      <p:by>
                                        <p:hsl h="7200000" s="0" l="0"/>
                                      </p:by>
                                    </p:animClr>
                                    <p:animClr clrSpc="hsl">
                                      <p:cBhvr>
                                        <p:cTn id="41" dur="500" fill="hold"/>
                                        <p:tgtEl>
                                          <p:spTgt spid="11"/>
                                        </p:tgtEl>
                                        <p:attrNameLst>
                                          <p:attrName>stroke.color</p:attrName>
                                        </p:attrNameLst>
                                      </p:cBhvr>
                                      <p:by>
                                        <p:hsl h="7200000" s="0" l="0"/>
                                      </p:by>
                                    </p:animClr>
                                    <p:set>
                                      <p:cBhvr>
                                        <p:cTn id="42" dur="5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animBg="1"/>
      <p:bldP spid="9" grpId="0" animBg="1"/>
      <p:bldP spid="10" grpId="0" animBg="1"/>
      <p:bldP spid="13" grpId="0"/>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359342"/>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2</a:t>
            </a:r>
            <a:endParaRPr lang="ar-SA" sz="2400" b="1" dirty="0">
              <a:solidFill>
                <a:schemeClr val="tx1"/>
              </a:solidFill>
            </a:endParaRPr>
          </a:p>
        </p:txBody>
      </p:sp>
      <p:sp>
        <p:nvSpPr>
          <p:cNvPr id="4" name="مربع نص 3"/>
          <p:cNvSpPr txBox="1"/>
          <p:nvPr/>
        </p:nvSpPr>
        <p:spPr>
          <a:xfrm>
            <a:off x="571472" y="422956"/>
            <a:ext cx="7286676" cy="584775"/>
          </a:xfrm>
          <a:prstGeom prst="rect">
            <a:avLst/>
          </a:prstGeom>
          <a:noFill/>
        </p:spPr>
        <p:txBody>
          <a:bodyPr wrap="square" rtlCol="1">
            <a:spAutoFit/>
          </a:bodyPr>
          <a:lstStyle/>
          <a:p>
            <a:pPr algn="ctr"/>
            <a:r>
              <a:rPr lang="ar-SA" sz="3200" b="1" u="sng" dirty="0" smtClean="0">
                <a:solidFill>
                  <a:srgbClr val="800000"/>
                </a:solidFill>
              </a:rPr>
              <a:t>أكمل الفراغات بمفرد مناسب مما يلي:</a:t>
            </a:r>
            <a:endParaRPr lang="ar-SA" sz="3200" b="1" u="sng" dirty="0">
              <a:solidFill>
                <a:srgbClr val="800000"/>
              </a:solidFill>
            </a:endParaRPr>
          </a:p>
        </p:txBody>
      </p:sp>
      <p:sp>
        <p:nvSpPr>
          <p:cNvPr id="5" name="مستطيل 4"/>
          <p:cNvSpPr/>
          <p:nvPr/>
        </p:nvSpPr>
        <p:spPr>
          <a:xfrm>
            <a:off x="1071538" y="1142984"/>
            <a:ext cx="6715172" cy="857256"/>
          </a:xfrm>
          <a:prstGeom prst="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النعت/عالماً/عُبيدة/حَبر/جاهل/مؤذن/العمل/أمين/الملاحة/</a:t>
            </a:r>
          </a:p>
          <a:p>
            <a:pPr algn="ctr"/>
            <a:r>
              <a:rPr lang="ar-SA" sz="2800" b="1" dirty="0" smtClean="0">
                <a:solidFill>
                  <a:schemeClr val="tx1"/>
                </a:solidFill>
              </a:rPr>
              <a:t>التجارة/مسجد</a:t>
            </a:r>
            <a:endParaRPr lang="ar-SA" sz="2000" b="1" dirty="0">
              <a:solidFill>
                <a:schemeClr val="tx1"/>
              </a:solidFill>
            </a:endParaRPr>
          </a:p>
        </p:txBody>
      </p:sp>
      <p:sp>
        <p:nvSpPr>
          <p:cNvPr id="6" name="مستطيل 5"/>
          <p:cNvSpPr/>
          <p:nvPr/>
        </p:nvSpPr>
        <p:spPr>
          <a:xfrm>
            <a:off x="428596" y="2143116"/>
            <a:ext cx="8215370" cy="4143404"/>
          </a:xfrm>
          <a:prstGeom prst="rect">
            <a:avLst/>
          </a:prstGeom>
          <a:solidFill>
            <a:schemeClr val="accent3">
              <a:lumMod val="60000"/>
              <a:lumOff val="40000"/>
            </a:schemeClr>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342900" indent="-342900" algn="ctr">
              <a:buAutoNum type="arabicParenR"/>
            </a:pPr>
            <a:r>
              <a:rPr lang="ar-SA" sz="2400" b="1" dirty="0" smtClean="0">
                <a:solidFill>
                  <a:schemeClr val="tx1"/>
                </a:solidFill>
              </a:rPr>
              <a:t>عبد الله بن عباس ـ رضي الله عنه </a:t>
            </a:r>
            <a:r>
              <a:rPr lang="ar-SA" sz="2400" b="1" dirty="0" err="1" smtClean="0">
                <a:solidFill>
                  <a:schemeClr val="tx1"/>
                </a:solidFill>
              </a:rPr>
              <a:t>ـ</a:t>
            </a:r>
            <a:r>
              <a:rPr lang="ar-SA" sz="2400" b="1" dirty="0" smtClean="0">
                <a:solidFill>
                  <a:schemeClr val="tx1"/>
                </a:solidFill>
              </a:rPr>
              <a:t>        هذه الأمة.</a:t>
            </a:r>
          </a:p>
          <a:p>
            <a:pPr marL="342900" indent="-342900" algn="ctr">
              <a:buAutoNum type="arabicParenR"/>
            </a:pPr>
            <a:r>
              <a:rPr lang="ar-SA" sz="2400" b="1" dirty="0" smtClean="0">
                <a:solidFill>
                  <a:schemeClr val="tx1"/>
                </a:solidFill>
              </a:rPr>
              <a:t>دعا الرسول عليه الصلاة والسلام إلى           ،واشتغل بـ            ،وشارك في بناء أول               في الإسلام.</a:t>
            </a:r>
          </a:p>
          <a:p>
            <a:pPr marL="342900" indent="-342900" algn="ctr">
              <a:buAutoNum type="arabicParenR"/>
            </a:pPr>
            <a:r>
              <a:rPr lang="ar-SA" sz="2400" b="1" dirty="0" smtClean="0">
                <a:solidFill>
                  <a:schemeClr val="tx1"/>
                </a:solidFill>
              </a:rPr>
              <a:t>برع المسلمون في علم                  البحرية.</a:t>
            </a:r>
          </a:p>
          <a:p>
            <a:pPr marL="342900" indent="-342900" algn="ctr">
              <a:buAutoNum type="arabicParenR"/>
            </a:pPr>
            <a:r>
              <a:rPr lang="ar-SA" sz="2400" b="1" dirty="0" smtClean="0">
                <a:solidFill>
                  <a:schemeClr val="tx1"/>
                </a:solidFill>
              </a:rPr>
              <a:t>لقّب الرسول عليه الصلاة والسلام أبا               بـ               الأمة.</a:t>
            </a:r>
          </a:p>
          <a:p>
            <a:pPr marL="342900" indent="-342900" algn="ctr">
              <a:buAutoNum type="arabicParenR"/>
            </a:pPr>
            <a:r>
              <a:rPr lang="ar-SA" sz="2400" b="1" dirty="0" smtClean="0">
                <a:solidFill>
                  <a:schemeClr val="tx1"/>
                </a:solidFill>
              </a:rPr>
              <a:t>وضع العالم النحوي أبو الأسود الدؤلي أبواب النحو إلا باب              .</a:t>
            </a:r>
          </a:p>
          <a:p>
            <a:pPr marL="342900" indent="-342900" algn="ctr">
              <a:buAutoNum type="arabicParenR"/>
            </a:pPr>
            <a:r>
              <a:rPr lang="ar-SA" sz="2400" b="1" dirty="0" smtClean="0">
                <a:solidFill>
                  <a:schemeClr val="tx1"/>
                </a:solidFill>
              </a:rPr>
              <a:t>تعلم فليس المرء يولد                 وليس أخو علم كمن هو           .</a:t>
            </a:r>
          </a:p>
          <a:p>
            <a:pPr marL="342900" indent="-342900" algn="ctr">
              <a:buAutoNum type="arabicParenR"/>
            </a:pPr>
            <a:r>
              <a:rPr lang="ar-SA" sz="2400" b="1" dirty="0" smtClean="0">
                <a:solidFill>
                  <a:schemeClr val="tx1"/>
                </a:solidFill>
              </a:rPr>
              <a:t>دُفن              الرسول عليه الصلاة والسلام بلال رضي الله عنه في دمشق.</a:t>
            </a:r>
          </a:p>
          <a:p>
            <a:pPr marL="342900" indent="-342900" algn="ctr">
              <a:buAutoNum type="arabicParenR"/>
            </a:pPr>
            <a:endParaRPr lang="ar-SA" dirty="0" smtClean="0"/>
          </a:p>
        </p:txBody>
      </p:sp>
      <p:sp>
        <p:nvSpPr>
          <p:cNvPr id="7" name="مربع نص 6"/>
          <p:cNvSpPr txBox="1"/>
          <p:nvPr/>
        </p:nvSpPr>
        <p:spPr>
          <a:xfrm>
            <a:off x="2643174" y="2538707"/>
            <a:ext cx="928694" cy="461665"/>
          </a:xfrm>
          <a:prstGeom prst="rect">
            <a:avLst/>
          </a:prstGeom>
          <a:noFill/>
        </p:spPr>
        <p:txBody>
          <a:bodyPr wrap="square" rtlCol="1">
            <a:spAutoFit/>
          </a:bodyPr>
          <a:lstStyle/>
          <a:p>
            <a:pPr algn="ctr"/>
            <a:r>
              <a:rPr lang="ar-SA" sz="2400" b="1" u="sng" dirty="0" smtClean="0">
                <a:solidFill>
                  <a:srgbClr val="006600"/>
                </a:solidFill>
              </a:rPr>
              <a:t>حبر</a:t>
            </a:r>
            <a:endParaRPr lang="ar-SA" b="1" u="sng" dirty="0">
              <a:solidFill>
                <a:srgbClr val="006600"/>
              </a:solidFill>
            </a:endParaRPr>
          </a:p>
        </p:txBody>
      </p:sp>
      <p:sp>
        <p:nvSpPr>
          <p:cNvPr id="8" name="مربع نص 7"/>
          <p:cNvSpPr txBox="1"/>
          <p:nvPr/>
        </p:nvSpPr>
        <p:spPr>
          <a:xfrm>
            <a:off x="3500430" y="2928934"/>
            <a:ext cx="928694" cy="461665"/>
          </a:xfrm>
          <a:prstGeom prst="rect">
            <a:avLst/>
          </a:prstGeom>
          <a:noFill/>
        </p:spPr>
        <p:txBody>
          <a:bodyPr wrap="square" rtlCol="1">
            <a:spAutoFit/>
          </a:bodyPr>
          <a:lstStyle/>
          <a:p>
            <a:pPr algn="ctr"/>
            <a:r>
              <a:rPr lang="ar-SA" sz="2400" b="1" u="sng" dirty="0" smtClean="0">
                <a:solidFill>
                  <a:srgbClr val="006600"/>
                </a:solidFill>
              </a:rPr>
              <a:t>العمل</a:t>
            </a:r>
            <a:endParaRPr lang="ar-SA" b="1" u="sng" dirty="0">
              <a:solidFill>
                <a:srgbClr val="006600"/>
              </a:solidFill>
            </a:endParaRPr>
          </a:p>
        </p:txBody>
      </p:sp>
      <p:sp>
        <p:nvSpPr>
          <p:cNvPr id="9" name="مربع نص 8"/>
          <p:cNvSpPr txBox="1"/>
          <p:nvPr/>
        </p:nvSpPr>
        <p:spPr>
          <a:xfrm>
            <a:off x="1500166" y="2928934"/>
            <a:ext cx="928694" cy="461665"/>
          </a:xfrm>
          <a:prstGeom prst="rect">
            <a:avLst/>
          </a:prstGeom>
          <a:noFill/>
        </p:spPr>
        <p:txBody>
          <a:bodyPr wrap="square" rtlCol="1">
            <a:spAutoFit/>
          </a:bodyPr>
          <a:lstStyle/>
          <a:p>
            <a:pPr algn="ctr"/>
            <a:r>
              <a:rPr lang="ar-SA" sz="2400" b="1" u="sng" dirty="0" smtClean="0">
                <a:solidFill>
                  <a:srgbClr val="006600"/>
                </a:solidFill>
              </a:rPr>
              <a:t>التجارة</a:t>
            </a:r>
            <a:endParaRPr lang="ar-SA" b="1" u="sng" dirty="0">
              <a:solidFill>
                <a:srgbClr val="006600"/>
              </a:solidFill>
            </a:endParaRPr>
          </a:p>
        </p:txBody>
      </p:sp>
      <p:sp>
        <p:nvSpPr>
          <p:cNvPr id="10" name="مربع نص 9"/>
          <p:cNvSpPr txBox="1"/>
          <p:nvPr/>
        </p:nvSpPr>
        <p:spPr>
          <a:xfrm>
            <a:off x="3857620" y="3286124"/>
            <a:ext cx="928694" cy="461665"/>
          </a:xfrm>
          <a:prstGeom prst="rect">
            <a:avLst/>
          </a:prstGeom>
          <a:noFill/>
        </p:spPr>
        <p:txBody>
          <a:bodyPr wrap="square" rtlCol="1">
            <a:spAutoFit/>
          </a:bodyPr>
          <a:lstStyle/>
          <a:p>
            <a:pPr algn="ctr"/>
            <a:r>
              <a:rPr lang="ar-SA" sz="2400" b="1" u="sng" dirty="0" smtClean="0">
                <a:solidFill>
                  <a:srgbClr val="006600"/>
                </a:solidFill>
              </a:rPr>
              <a:t>مسجد</a:t>
            </a:r>
            <a:endParaRPr lang="ar-SA" b="1" u="sng" dirty="0">
              <a:solidFill>
                <a:srgbClr val="006600"/>
              </a:solidFill>
            </a:endParaRPr>
          </a:p>
        </p:txBody>
      </p:sp>
      <p:sp>
        <p:nvSpPr>
          <p:cNvPr id="11" name="مربع نص 10"/>
          <p:cNvSpPr txBox="1"/>
          <p:nvPr/>
        </p:nvSpPr>
        <p:spPr>
          <a:xfrm>
            <a:off x="3071802" y="3643314"/>
            <a:ext cx="928694" cy="461665"/>
          </a:xfrm>
          <a:prstGeom prst="rect">
            <a:avLst/>
          </a:prstGeom>
          <a:noFill/>
        </p:spPr>
        <p:txBody>
          <a:bodyPr wrap="square" rtlCol="1">
            <a:spAutoFit/>
          </a:bodyPr>
          <a:lstStyle/>
          <a:p>
            <a:pPr algn="ctr"/>
            <a:r>
              <a:rPr lang="ar-SA" sz="2400" b="1" u="sng" dirty="0" smtClean="0">
                <a:solidFill>
                  <a:srgbClr val="006600"/>
                </a:solidFill>
              </a:rPr>
              <a:t>الملاحة</a:t>
            </a:r>
            <a:endParaRPr lang="ar-SA" b="1" u="sng" dirty="0">
              <a:solidFill>
                <a:srgbClr val="006600"/>
              </a:solidFill>
            </a:endParaRPr>
          </a:p>
        </p:txBody>
      </p:sp>
      <p:sp>
        <p:nvSpPr>
          <p:cNvPr id="12" name="مربع نص 11"/>
          <p:cNvSpPr txBox="1"/>
          <p:nvPr/>
        </p:nvSpPr>
        <p:spPr>
          <a:xfrm>
            <a:off x="3143240" y="4000504"/>
            <a:ext cx="928694" cy="461665"/>
          </a:xfrm>
          <a:prstGeom prst="rect">
            <a:avLst/>
          </a:prstGeom>
          <a:noFill/>
        </p:spPr>
        <p:txBody>
          <a:bodyPr wrap="square" rtlCol="1">
            <a:spAutoFit/>
          </a:bodyPr>
          <a:lstStyle/>
          <a:p>
            <a:pPr algn="ctr"/>
            <a:r>
              <a:rPr lang="ar-SA" sz="2400" b="1" u="sng" dirty="0" smtClean="0">
                <a:solidFill>
                  <a:srgbClr val="006600"/>
                </a:solidFill>
              </a:rPr>
              <a:t>عُبيدة</a:t>
            </a:r>
            <a:endParaRPr lang="ar-SA" b="1" u="sng" dirty="0">
              <a:solidFill>
                <a:srgbClr val="006600"/>
              </a:solidFill>
            </a:endParaRPr>
          </a:p>
        </p:txBody>
      </p:sp>
      <p:sp>
        <p:nvSpPr>
          <p:cNvPr id="13" name="مربع نص 12"/>
          <p:cNvSpPr txBox="1"/>
          <p:nvPr/>
        </p:nvSpPr>
        <p:spPr>
          <a:xfrm>
            <a:off x="1643042" y="4000504"/>
            <a:ext cx="928694" cy="461665"/>
          </a:xfrm>
          <a:prstGeom prst="rect">
            <a:avLst/>
          </a:prstGeom>
          <a:noFill/>
        </p:spPr>
        <p:txBody>
          <a:bodyPr wrap="square" rtlCol="1">
            <a:spAutoFit/>
          </a:bodyPr>
          <a:lstStyle/>
          <a:p>
            <a:pPr algn="ctr"/>
            <a:r>
              <a:rPr lang="ar-SA" sz="2400" b="1" u="sng" dirty="0" smtClean="0">
                <a:solidFill>
                  <a:srgbClr val="006600"/>
                </a:solidFill>
              </a:rPr>
              <a:t>أمين</a:t>
            </a:r>
            <a:endParaRPr lang="ar-SA" b="1" u="sng" dirty="0">
              <a:solidFill>
                <a:srgbClr val="006600"/>
              </a:solidFill>
            </a:endParaRPr>
          </a:p>
        </p:txBody>
      </p:sp>
      <p:sp>
        <p:nvSpPr>
          <p:cNvPr id="14" name="مربع نص 13"/>
          <p:cNvSpPr txBox="1"/>
          <p:nvPr/>
        </p:nvSpPr>
        <p:spPr>
          <a:xfrm>
            <a:off x="1142976" y="4357694"/>
            <a:ext cx="928694" cy="461665"/>
          </a:xfrm>
          <a:prstGeom prst="rect">
            <a:avLst/>
          </a:prstGeom>
          <a:noFill/>
        </p:spPr>
        <p:txBody>
          <a:bodyPr wrap="square" rtlCol="1">
            <a:spAutoFit/>
          </a:bodyPr>
          <a:lstStyle/>
          <a:p>
            <a:pPr algn="ctr"/>
            <a:r>
              <a:rPr lang="ar-SA" sz="2400" b="1" u="sng" dirty="0" smtClean="0">
                <a:solidFill>
                  <a:srgbClr val="006600"/>
                </a:solidFill>
              </a:rPr>
              <a:t>النعت</a:t>
            </a:r>
            <a:endParaRPr lang="ar-SA" b="1" u="sng" dirty="0">
              <a:solidFill>
                <a:srgbClr val="006600"/>
              </a:solidFill>
            </a:endParaRPr>
          </a:p>
        </p:txBody>
      </p:sp>
      <p:sp>
        <p:nvSpPr>
          <p:cNvPr id="15" name="مربع نص 14"/>
          <p:cNvSpPr txBox="1"/>
          <p:nvPr/>
        </p:nvSpPr>
        <p:spPr>
          <a:xfrm>
            <a:off x="4500562" y="4714884"/>
            <a:ext cx="928694" cy="461665"/>
          </a:xfrm>
          <a:prstGeom prst="rect">
            <a:avLst/>
          </a:prstGeom>
          <a:noFill/>
        </p:spPr>
        <p:txBody>
          <a:bodyPr wrap="square" rtlCol="1">
            <a:spAutoFit/>
          </a:bodyPr>
          <a:lstStyle/>
          <a:p>
            <a:pPr algn="ctr"/>
            <a:r>
              <a:rPr lang="ar-SA" sz="2400" b="1" u="sng" dirty="0" smtClean="0">
                <a:solidFill>
                  <a:srgbClr val="006600"/>
                </a:solidFill>
              </a:rPr>
              <a:t>عالماً</a:t>
            </a:r>
            <a:endParaRPr lang="ar-SA" b="1" u="sng" dirty="0">
              <a:solidFill>
                <a:srgbClr val="006600"/>
              </a:solidFill>
            </a:endParaRPr>
          </a:p>
        </p:txBody>
      </p:sp>
      <p:sp>
        <p:nvSpPr>
          <p:cNvPr id="16" name="مربع نص 15"/>
          <p:cNvSpPr txBox="1"/>
          <p:nvPr/>
        </p:nvSpPr>
        <p:spPr>
          <a:xfrm>
            <a:off x="1071538" y="4714884"/>
            <a:ext cx="928694" cy="461665"/>
          </a:xfrm>
          <a:prstGeom prst="rect">
            <a:avLst/>
          </a:prstGeom>
          <a:noFill/>
        </p:spPr>
        <p:txBody>
          <a:bodyPr wrap="square" rtlCol="1">
            <a:spAutoFit/>
          </a:bodyPr>
          <a:lstStyle/>
          <a:p>
            <a:pPr algn="ctr"/>
            <a:r>
              <a:rPr lang="ar-SA" sz="2400" b="1" u="sng" dirty="0" smtClean="0">
                <a:solidFill>
                  <a:srgbClr val="006600"/>
                </a:solidFill>
              </a:rPr>
              <a:t>جاهل</a:t>
            </a:r>
            <a:endParaRPr lang="ar-SA" b="1" u="sng" dirty="0">
              <a:solidFill>
                <a:srgbClr val="006600"/>
              </a:solidFill>
            </a:endParaRPr>
          </a:p>
        </p:txBody>
      </p:sp>
      <p:sp>
        <p:nvSpPr>
          <p:cNvPr id="17" name="مربع نص 16"/>
          <p:cNvSpPr txBox="1"/>
          <p:nvPr/>
        </p:nvSpPr>
        <p:spPr>
          <a:xfrm>
            <a:off x="6715140" y="5072074"/>
            <a:ext cx="928694" cy="461665"/>
          </a:xfrm>
          <a:prstGeom prst="rect">
            <a:avLst/>
          </a:prstGeom>
          <a:noFill/>
        </p:spPr>
        <p:txBody>
          <a:bodyPr wrap="square" rtlCol="1">
            <a:spAutoFit/>
          </a:bodyPr>
          <a:lstStyle/>
          <a:p>
            <a:pPr algn="ctr"/>
            <a:r>
              <a:rPr lang="ar-SA" sz="2400" b="1" u="sng" dirty="0" smtClean="0">
                <a:solidFill>
                  <a:srgbClr val="006600"/>
                </a:solidFill>
              </a:rPr>
              <a:t>مؤذن</a:t>
            </a:r>
            <a:endParaRPr lang="ar-SA" b="1" u="sng" dirty="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37"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ppt_x</p:attrName>
                                        </p:attrNameLst>
                                      </p:cBhvr>
                                      <p:tavLst>
                                        <p:tav tm="0">
                                          <p:val>
                                            <p:strVal val="#ppt_x"/>
                                          </p:val>
                                        </p:tav>
                                        <p:tav tm="100000">
                                          <p:val>
                                            <p:strVal val="#ppt_x"/>
                                          </p:val>
                                        </p:tav>
                                      </p:tavLst>
                                    </p:anim>
                                    <p:anim calcmode="lin" valueType="num">
                                      <p:cBhvr>
                                        <p:cTn id="13" dur="2700" decel="100000" fill="hold"/>
                                        <p:tgtEl>
                                          <p:spTgt spid="4"/>
                                        </p:tgtEl>
                                        <p:attrNameLst>
                                          <p:attrName>ppt_y</p:attrName>
                                        </p:attrNameLst>
                                      </p:cBhvr>
                                      <p:tavLst>
                                        <p:tav tm="0">
                                          <p:val>
                                            <p:strVal val="#ppt_y+1"/>
                                          </p:val>
                                        </p:tav>
                                        <p:tav tm="100000">
                                          <p:val>
                                            <p:strVal val="#ppt_y-.03"/>
                                          </p:val>
                                        </p:tav>
                                      </p:tavLst>
                                    </p:anim>
                                    <p:anim calcmode="lin" valueType="num">
                                      <p:cBhvr>
                                        <p:cTn id="14"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3000"/>
                            </p:stCondLst>
                            <p:childTnLst>
                              <p:par>
                                <p:cTn id="16" presetID="3" presetClass="entr" presetSubtype="1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1000"/>
                                        <p:tgtEl>
                                          <p:spTgt spid="5"/>
                                        </p:tgtEl>
                                      </p:cBhvr>
                                    </p:animEffect>
                                  </p:childTnLst>
                                </p:cTn>
                              </p:par>
                            </p:childTnLst>
                          </p:cTn>
                        </p:par>
                        <p:par>
                          <p:cTn id="19" fill="hold">
                            <p:stCondLst>
                              <p:cond delay="4000"/>
                            </p:stCondLst>
                            <p:childTnLst>
                              <p:par>
                                <p:cTn id="20" presetID="1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plus(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3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out)">
                                      <p:cBhvr>
                                        <p:cTn id="32" dur="3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out)">
                                      <p:cBhvr>
                                        <p:cTn id="37" dur="3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32"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out)">
                                      <p:cBhvr>
                                        <p:cTn id="42" dur="3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32"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out)">
                                      <p:cBhvr>
                                        <p:cTn id="47" dur="3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3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circle(out)">
                                      <p:cBhvr>
                                        <p:cTn id="52" dur="3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circle(out)">
                                      <p:cBhvr>
                                        <p:cTn id="57" dur="30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32"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circle(out)">
                                      <p:cBhvr>
                                        <p:cTn id="62" dur="30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32"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circle(out)">
                                      <p:cBhvr>
                                        <p:cTn id="67" dur="3000"/>
                                        <p:tgtEl>
                                          <p:spTgt spid="15"/>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32"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circle(out)">
                                      <p:cBhvr>
                                        <p:cTn id="72" dur="3000"/>
                                        <p:tgtEl>
                                          <p:spTgt spid="16"/>
                                        </p:tgtEl>
                                      </p:cBhvr>
                                    </p:animEffect>
                                  </p:childTnLst>
                                </p:cTn>
                              </p:par>
                            </p:childTnLst>
                          </p:cTn>
                        </p:par>
                      </p:childTnLst>
                    </p:cTn>
                  </p:par>
                  <p:par>
                    <p:cTn id="73" fill="hold">
                      <p:stCondLst>
                        <p:cond delay="indefinite"/>
                      </p:stCondLst>
                      <p:childTnLst>
                        <p:par>
                          <p:cTn id="74" fill="hold">
                            <p:stCondLst>
                              <p:cond delay="0"/>
                            </p:stCondLst>
                            <p:childTnLst>
                              <p:par>
                                <p:cTn id="75" presetID="6" presetClass="entr" presetSubtype="32"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circle(out)">
                                      <p:cBhvr>
                                        <p:cTn id="77" dur="3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p:bldP spid="9" grpId="0"/>
      <p:bldP spid="10" grpId="0"/>
      <p:bldP spid="11" grpId="0"/>
      <p:bldP spid="12" grpId="0"/>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359342"/>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3</a:t>
            </a:r>
            <a:endParaRPr lang="ar-SA" sz="2400" b="1" dirty="0">
              <a:solidFill>
                <a:schemeClr val="tx1"/>
              </a:solidFill>
            </a:endParaRPr>
          </a:p>
        </p:txBody>
      </p:sp>
      <p:sp>
        <p:nvSpPr>
          <p:cNvPr id="4" name="مربع نص 3"/>
          <p:cNvSpPr txBox="1"/>
          <p:nvPr/>
        </p:nvSpPr>
        <p:spPr>
          <a:xfrm>
            <a:off x="571472" y="571480"/>
            <a:ext cx="7286676" cy="1077218"/>
          </a:xfrm>
          <a:prstGeom prst="rect">
            <a:avLst/>
          </a:prstGeom>
          <a:noFill/>
        </p:spPr>
        <p:txBody>
          <a:bodyPr wrap="square" rtlCol="1">
            <a:spAutoFit/>
          </a:bodyPr>
          <a:lstStyle/>
          <a:p>
            <a:pPr algn="ctr"/>
            <a:r>
              <a:rPr lang="ar-SA" sz="3200" b="1" u="sng" dirty="0" smtClean="0">
                <a:solidFill>
                  <a:srgbClr val="800000"/>
                </a:solidFill>
              </a:rPr>
              <a:t>أكون من الأفعال التالية كلمات مفردة كما في المثال ثم أستخدم واحدة منها في </a:t>
            </a:r>
            <a:r>
              <a:rPr lang="ar-SA" sz="3200" b="1" u="sng" dirty="0" err="1" smtClean="0">
                <a:solidFill>
                  <a:srgbClr val="800000"/>
                </a:solidFill>
              </a:rPr>
              <a:t>جملةمفيدة</a:t>
            </a:r>
            <a:r>
              <a:rPr lang="ar-SA" sz="3200" b="1" u="sng" dirty="0" smtClean="0">
                <a:solidFill>
                  <a:srgbClr val="800000"/>
                </a:solidFill>
              </a:rPr>
              <a:t>:</a:t>
            </a:r>
            <a:endParaRPr lang="ar-SA" sz="3200" b="1" u="sng" dirty="0">
              <a:solidFill>
                <a:srgbClr val="800000"/>
              </a:solidFill>
            </a:endParaRPr>
          </a:p>
        </p:txBody>
      </p:sp>
      <p:graphicFrame>
        <p:nvGraphicFramePr>
          <p:cNvPr id="5" name="جدول 4"/>
          <p:cNvGraphicFramePr>
            <a:graphicFrameLocks noGrp="1"/>
          </p:cNvGraphicFramePr>
          <p:nvPr/>
        </p:nvGraphicFramePr>
        <p:xfrm>
          <a:off x="500028" y="2357430"/>
          <a:ext cx="8072500" cy="2857521"/>
        </p:xfrm>
        <a:graphic>
          <a:graphicData uri="http://schemas.openxmlformats.org/drawingml/2006/table">
            <a:tbl>
              <a:tblPr rtl="1" firstRow="1" bandRow="1">
                <a:tableStyleId>{69C7853C-536D-4A76-A0AE-DD22124D55A5}</a:tableStyleId>
              </a:tblPr>
              <a:tblGrid>
                <a:gridCol w="957312"/>
                <a:gridCol w="1000118"/>
                <a:gridCol w="985830"/>
                <a:gridCol w="1071555"/>
                <a:gridCol w="4057685"/>
              </a:tblGrid>
              <a:tr h="952507">
                <a:tc>
                  <a:txBody>
                    <a:bodyPr/>
                    <a:lstStyle/>
                    <a:p>
                      <a:pPr algn="ctr" rtl="1"/>
                      <a:r>
                        <a:rPr lang="ar-SA" sz="2800" b="1" dirty="0" smtClean="0">
                          <a:solidFill>
                            <a:schemeClr val="tx1"/>
                          </a:solidFill>
                        </a:rPr>
                        <a:t>رَحِمَ</a:t>
                      </a:r>
                      <a:endParaRPr lang="ar-SA" sz="2800" b="1" dirty="0">
                        <a:solidFill>
                          <a:schemeClr val="tx1"/>
                        </a:solidFill>
                      </a:endParaRPr>
                    </a:p>
                  </a:txBody>
                  <a:tcPr/>
                </a:tc>
                <a:tc>
                  <a:txBody>
                    <a:bodyPr/>
                    <a:lstStyle/>
                    <a:p>
                      <a:pPr algn="ctr" rtl="1"/>
                      <a:r>
                        <a:rPr lang="ar-SA" sz="2800" dirty="0" smtClean="0">
                          <a:solidFill>
                            <a:schemeClr val="tx1"/>
                          </a:solidFill>
                        </a:rPr>
                        <a:t>راحمٌ</a:t>
                      </a:r>
                      <a:endParaRPr lang="ar-SA" sz="2800" b="1" dirty="0">
                        <a:solidFill>
                          <a:schemeClr val="tx1"/>
                        </a:solidFill>
                      </a:endParaRPr>
                    </a:p>
                  </a:txBody>
                  <a:tcPr/>
                </a:tc>
                <a:tc>
                  <a:txBody>
                    <a:bodyPr/>
                    <a:lstStyle/>
                    <a:p>
                      <a:pPr algn="ctr" rtl="1"/>
                      <a:r>
                        <a:rPr lang="ar-SA" sz="2800" dirty="0" smtClean="0">
                          <a:solidFill>
                            <a:schemeClr val="tx1"/>
                          </a:solidFill>
                        </a:rPr>
                        <a:t>راحمةُ</a:t>
                      </a:r>
                      <a:endParaRPr lang="ar-SA" sz="2800" b="1" dirty="0">
                        <a:solidFill>
                          <a:schemeClr val="tx1"/>
                        </a:solidFill>
                      </a:endParaRPr>
                    </a:p>
                  </a:txBody>
                  <a:tcPr/>
                </a:tc>
                <a:tc>
                  <a:txBody>
                    <a:bodyPr/>
                    <a:lstStyle/>
                    <a:p>
                      <a:pPr algn="ctr" rtl="1"/>
                      <a:r>
                        <a:rPr lang="ar-SA" sz="2800" dirty="0" smtClean="0">
                          <a:solidFill>
                            <a:schemeClr val="tx1"/>
                          </a:solidFill>
                        </a:rPr>
                        <a:t>رحمةٌ</a:t>
                      </a:r>
                      <a:endParaRPr lang="ar-SA" sz="2800" b="1" dirty="0">
                        <a:solidFill>
                          <a:schemeClr val="tx1"/>
                        </a:solidFill>
                      </a:endParaRPr>
                    </a:p>
                  </a:txBody>
                  <a:tcPr/>
                </a:tc>
                <a:tc>
                  <a:txBody>
                    <a:bodyPr/>
                    <a:lstStyle/>
                    <a:p>
                      <a:pPr algn="ctr" rtl="1"/>
                      <a:r>
                        <a:rPr lang="ar-SA" sz="2800" dirty="0" smtClean="0">
                          <a:solidFill>
                            <a:schemeClr val="tx1"/>
                          </a:solidFill>
                        </a:rPr>
                        <a:t>رحمته صلى الله عليه وسلم بالمؤمنين</a:t>
                      </a:r>
                      <a:r>
                        <a:rPr lang="ar-SA" sz="2800" baseline="0" dirty="0" smtClean="0">
                          <a:solidFill>
                            <a:schemeClr val="tx1"/>
                          </a:solidFill>
                        </a:rPr>
                        <a:t> عظيمة</a:t>
                      </a:r>
                      <a:endParaRPr lang="ar-SA" sz="2800" b="1" dirty="0">
                        <a:solidFill>
                          <a:schemeClr val="tx1"/>
                        </a:solidFill>
                      </a:endParaRPr>
                    </a:p>
                  </a:txBody>
                  <a:tcPr/>
                </a:tc>
              </a:tr>
              <a:tr h="952507">
                <a:tc>
                  <a:txBody>
                    <a:bodyPr/>
                    <a:lstStyle/>
                    <a:p>
                      <a:pPr algn="ctr" rtl="1"/>
                      <a:r>
                        <a:rPr lang="ar-SA" sz="2800" b="1" dirty="0" smtClean="0">
                          <a:solidFill>
                            <a:srgbClr val="006600"/>
                          </a:solidFill>
                        </a:rPr>
                        <a:t>حَكَمَ</a:t>
                      </a:r>
                      <a:endParaRPr lang="ar-SA" sz="2800" b="1" dirty="0">
                        <a:solidFill>
                          <a:srgbClr val="006600"/>
                        </a:solidFill>
                      </a:endParaRPr>
                    </a:p>
                  </a:txBody>
                  <a:tcPr/>
                </a:tc>
                <a:tc>
                  <a:txBody>
                    <a:bodyPr/>
                    <a:lstStyle/>
                    <a:p>
                      <a:pPr algn="ctr" rtl="1"/>
                      <a:endParaRPr lang="ar-SA" sz="2800" b="1" dirty="0">
                        <a:solidFill>
                          <a:schemeClr val="tx1"/>
                        </a:solidFill>
                      </a:endParaRPr>
                    </a:p>
                  </a:txBody>
                  <a:tcPr/>
                </a:tc>
                <a:tc>
                  <a:txBody>
                    <a:bodyPr/>
                    <a:lstStyle/>
                    <a:p>
                      <a:pPr algn="ctr" rtl="1"/>
                      <a:endParaRPr lang="ar-SA" sz="2800" b="1" dirty="0">
                        <a:solidFill>
                          <a:schemeClr val="tx1"/>
                        </a:solidFill>
                      </a:endParaRPr>
                    </a:p>
                  </a:txBody>
                  <a:tcPr/>
                </a:tc>
                <a:tc>
                  <a:txBody>
                    <a:bodyPr/>
                    <a:lstStyle/>
                    <a:p>
                      <a:pPr algn="ctr" rtl="1"/>
                      <a:endParaRPr lang="ar-SA" sz="2800" b="1" dirty="0">
                        <a:solidFill>
                          <a:schemeClr val="tx1"/>
                        </a:solidFill>
                      </a:endParaRPr>
                    </a:p>
                  </a:txBody>
                  <a:tcPr/>
                </a:tc>
                <a:tc>
                  <a:txBody>
                    <a:bodyPr/>
                    <a:lstStyle/>
                    <a:p>
                      <a:pPr algn="ctr" rtl="1"/>
                      <a:endParaRPr lang="ar-SA" sz="2800" b="1" dirty="0">
                        <a:solidFill>
                          <a:schemeClr val="tx1"/>
                        </a:solidFill>
                      </a:endParaRPr>
                    </a:p>
                  </a:txBody>
                  <a:tcPr/>
                </a:tc>
              </a:tr>
              <a:tr h="952507">
                <a:tc>
                  <a:txBody>
                    <a:bodyPr/>
                    <a:lstStyle/>
                    <a:p>
                      <a:pPr algn="ctr" rtl="1"/>
                      <a:r>
                        <a:rPr lang="ar-SA" sz="2800" b="1" dirty="0" smtClean="0">
                          <a:solidFill>
                            <a:srgbClr val="006600"/>
                          </a:solidFill>
                        </a:rPr>
                        <a:t>خَدَمَ</a:t>
                      </a:r>
                      <a:endParaRPr lang="ar-SA" sz="2800" b="1" dirty="0">
                        <a:solidFill>
                          <a:srgbClr val="006600"/>
                        </a:solidFill>
                      </a:endParaRPr>
                    </a:p>
                  </a:txBody>
                  <a:tcPr/>
                </a:tc>
                <a:tc>
                  <a:txBody>
                    <a:bodyPr/>
                    <a:lstStyle/>
                    <a:p>
                      <a:pPr algn="ctr" rtl="1"/>
                      <a:endParaRPr lang="ar-SA" sz="2800" b="1" dirty="0">
                        <a:solidFill>
                          <a:schemeClr val="tx1"/>
                        </a:solidFill>
                      </a:endParaRPr>
                    </a:p>
                  </a:txBody>
                  <a:tcPr/>
                </a:tc>
                <a:tc>
                  <a:txBody>
                    <a:bodyPr/>
                    <a:lstStyle/>
                    <a:p>
                      <a:pPr algn="ctr" rtl="1"/>
                      <a:endParaRPr lang="ar-SA" sz="2800" b="1" dirty="0">
                        <a:solidFill>
                          <a:schemeClr val="tx1"/>
                        </a:solidFill>
                      </a:endParaRPr>
                    </a:p>
                  </a:txBody>
                  <a:tcPr/>
                </a:tc>
                <a:tc>
                  <a:txBody>
                    <a:bodyPr/>
                    <a:lstStyle/>
                    <a:p>
                      <a:pPr algn="ctr" rtl="1"/>
                      <a:endParaRPr lang="ar-SA" sz="2800" b="1" dirty="0">
                        <a:solidFill>
                          <a:schemeClr val="tx1"/>
                        </a:solidFill>
                      </a:endParaRPr>
                    </a:p>
                  </a:txBody>
                  <a:tcPr/>
                </a:tc>
                <a:tc>
                  <a:txBody>
                    <a:bodyPr/>
                    <a:lstStyle/>
                    <a:p>
                      <a:pPr algn="ctr" rtl="1"/>
                      <a:endParaRPr lang="ar-SA" sz="2800" b="1" dirty="0">
                        <a:solidFill>
                          <a:schemeClr val="tx1"/>
                        </a:solidFill>
                      </a:endParaRPr>
                    </a:p>
                  </a:txBody>
                  <a:tcPr/>
                </a:tc>
              </a:tr>
            </a:tbl>
          </a:graphicData>
        </a:graphic>
      </p:graphicFrame>
      <p:sp>
        <p:nvSpPr>
          <p:cNvPr id="6" name="مربع نص 5"/>
          <p:cNvSpPr txBox="1"/>
          <p:nvPr/>
        </p:nvSpPr>
        <p:spPr>
          <a:xfrm>
            <a:off x="6715140" y="3429000"/>
            <a:ext cx="857256" cy="523220"/>
          </a:xfrm>
          <a:prstGeom prst="rect">
            <a:avLst/>
          </a:prstGeom>
          <a:noFill/>
        </p:spPr>
        <p:txBody>
          <a:bodyPr wrap="square" rtlCol="1">
            <a:spAutoFit/>
          </a:bodyPr>
          <a:lstStyle/>
          <a:p>
            <a:r>
              <a:rPr lang="ar-SA" sz="2800" b="1" dirty="0" smtClean="0">
                <a:solidFill>
                  <a:srgbClr val="006600"/>
                </a:solidFill>
              </a:rPr>
              <a:t>حاكم</a:t>
            </a:r>
          </a:p>
        </p:txBody>
      </p:sp>
      <p:sp>
        <p:nvSpPr>
          <p:cNvPr id="7" name="مربع نص 6"/>
          <p:cNvSpPr txBox="1"/>
          <p:nvPr/>
        </p:nvSpPr>
        <p:spPr>
          <a:xfrm>
            <a:off x="5715008" y="3429000"/>
            <a:ext cx="928694" cy="523220"/>
          </a:xfrm>
          <a:prstGeom prst="rect">
            <a:avLst/>
          </a:prstGeom>
          <a:noFill/>
        </p:spPr>
        <p:txBody>
          <a:bodyPr wrap="square" rtlCol="1">
            <a:spAutoFit/>
          </a:bodyPr>
          <a:lstStyle/>
          <a:p>
            <a:r>
              <a:rPr lang="ar-SA" sz="2800" b="1" dirty="0" smtClean="0">
                <a:solidFill>
                  <a:srgbClr val="006600"/>
                </a:solidFill>
              </a:rPr>
              <a:t>حاكمة</a:t>
            </a:r>
          </a:p>
        </p:txBody>
      </p:sp>
      <p:sp>
        <p:nvSpPr>
          <p:cNvPr id="8" name="مربع نص 7"/>
          <p:cNvSpPr txBox="1"/>
          <p:nvPr/>
        </p:nvSpPr>
        <p:spPr>
          <a:xfrm>
            <a:off x="4643438" y="3405846"/>
            <a:ext cx="857256" cy="523220"/>
          </a:xfrm>
          <a:prstGeom prst="rect">
            <a:avLst/>
          </a:prstGeom>
          <a:noFill/>
        </p:spPr>
        <p:txBody>
          <a:bodyPr wrap="square" rtlCol="1">
            <a:spAutoFit/>
          </a:bodyPr>
          <a:lstStyle/>
          <a:p>
            <a:r>
              <a:rPr lang="ar-SA" sz="2800" b="1" dirty="0" smtClean="0">
                <a:solidFill>
                  <a:srgbClr val="006600"/>
                </a:solidFill>
              </a:rPr>
              <a:t>حكمة</a:t>
            </a:r>
          </a:p>
        </p:txBody>
      </p:sp>
      <p:sp>
        <p:nvSpPr>
          <p:cNvPr id="9" name="مربع نص 8"/>
          <p:cNvSpPr txBox="1"/>
          <p:nvPr/>
        </p:nvSpPr>
        <p:spPr>
          <a:xfrm>
            <a:off x="428596" y="3357562"/>
            <a:ext cx="4000528" cy="954107"/>
          </a:xfrm>
          <a:prstGeom prst="rect">
            <a:avLst/>
          </a:prstGeom>
          <a:noFill/>
        </p:spPr>
        <p:txBody>
          <a:bodyPr wrap="square" rtlCol="1">
            <a:spAutoFit/>
          </a:bodyPr>
          <a:lstStyle/>
          <a:p>
            <a:pPr algn="ctr"/>
            <a:r>
              <a:rPr lang="ar-SA" sz="2800" b="1" dirty="0" smtClean="0">
                <a:solidFill>
                  <a:srgbClr val="006600"/>
                </a:solidFill>
              </a:rPr>
              <a:t>حكمته صلى  الله عليه وسلم ليس لها مثيل</a:t>
            </a:r>
          </a:p>
        </p:txBody>
      </p:sp>
      <p:sp>
        <p:nvSpPr>
          <p:cNvPr id="10" name="مربع نص 9"/>
          <p:cNvSpPr txBox="1"/>
          <p:nvPr/>
        </p:nvSpPr>
        <p:spPr>
          <a:xfrm>
            <a:off x="6786578" y="4263102"/>
            <a:ext cx="857256" cy="523220"/>
          </a:xfrm>
          <a:prstGeom prst="rect">
            <a:avLst/>
          </a:prstGeom>
          <a:noFill/>
        </p:spPr>
        <p:txBody>
          <a:bodyPr wrap="square" rtlCol="1">
            <a:spAutoFit/>
          </a:bodyPr>
          <a:lstStyle/>
          <a:p>
            <a:r>
              <a:rPr lang="ar-SA" sz="2800" b="1" dirty="0" smtClean="0">
                <a:solidFill>
                  <a:srgbClr val="006600"/>
                </a:solidFill>
              </a:rPr>
              <a:t>خادم</a:t>
            </a:r>
          </a:p>
        </p:txBody>
      </p:sp>
      <p:sp>
        <p:nvSpPr>
          <p:cNvPr id="11" name="مربع نص 10"/>
          <p:cNvSpPr txBox="1"/>
          <p:nvPr/>
        </p:nvSpPr>
        <p:spPr>
          <a:xfrm>
            <a:off x="5715008" y="4286256"/>
            <a:ext cx="928694" cy="523220"/>
          </a:xfrm>
          <a:prstGeom prst="rect">
            <a:avLst/>
          </a:prstGeom>
          <a:noFill/>
        </p:spPr>
        <p:txBody>
          <a:bodyPr wrap="square" rtlCol="1">
            <a:spAutoFit/>
          </a:bodyPr>
          <a:lstStyle/>
          <a:p>
            <a:r>
              <a:rPr lang="ar-SA" sz="2800" b="1" dirty="0" smtClean="0">
                <a:solidFill>
                  <a:srgbClr val="006600"/>
                </a:solidFill>
              </a:rPr>
              <a:t>خادمة</a:t>
            </a:r>
          </a:p>
        </p:txBody>
      </p:sp>
      <p:sp>
        <p:nvSpPr>
          <p:cNvPr id="12" name="مربع نص 11"/>
          <p:cNvSpPr txBox="1"/>
          <p:nvPr/>
        </p:nvSpPr>
        <p:spPr>
          <a:xfrm>
            <a:off x="4714876" y="4286256"/>
            <a:ext cx="857256" cy="523220"/>
          </a:xfrm>
          <a:prstGeom prst="rect">
            <a:avLst/>
          </a:prstGeom>
          <a:noFill/>
        </p:spPr>
        <p:txBody>
          <a:bodyPr wrap="square" rtlCol="1">
            <a:spAutoFit/>
          </a:bodyPr>
          <a:lstStyle/>
          <a:p>
            <a:r>
              <a:rPr lang="ar-SA" sz="2800" b="1" dirty="0" smtClean="0">
                <a:solidFill>
                  <a:srgbClr val="006600"/>
                </a:solidFill>
              </a:rPr>
              <a:t>خدمة</a:t>
            </a:r>
          </a:p>
        </p:txBody>
      </p:sp>
      <p:sp>
        <p:nvSpPr>
          <p:cNvPr id="13" name="مربع نص 12"/>
          <p:cNvSpPr txBox="1"/>
          <p:nvPr/>
        </p:nvSpPr>
        <p:spPr>
          <a:xfrm>
            <a:off x="571472" y="4286256"/>
            <a:ext cx="3786214" cy="523220"/>
          </a:xfrm>
          <a:prstGeom prst="rect">
            <a:avLst/>
          </a:prstGeom>
          <a:noFill/>
        </p:spPr>
        <p:txBody>
          <a:bodyPr wrap="square" rtlCol="1">
            <a:spAutoFit/>
          </a:bodyPr>
          <a:lstStyle/>
          <a:p>
            <a:pPr algn="ctr"/>
            <a:r>
              <a:rPr lang="ar-SA" sz="2800" b="1" dirty="0" smtClean="0">
                <a:solidFill>
                  <a:srgbClr val="006600"/>
                </a:solidFill>
              </a:rPr>
              <a:t>في خدمة المسلم للمسلم أجر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par>
                                <p:cTn id="9" presetID="37"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ppt_x</p:attrName>
                                        </p:attrNameLst>
                                      </p:cBhvr>
                                      <p:tavLst>
                                        <p:tav tm="0">
                                          <p:val>
                                            <p:strVal val="#ppt_x"/>
                                          </p:val>
                                        </p:tav>
                                        <p:tav tm="100000">
                                          <p:val>
                                            <p:strVal val="#ppt_x"/>
                                          </p:val>
                                        </p:tav>
                                      </p:tavLst>
                                    </p:anim>
                                    <p:anim calcmode="lin" valueType="num">
                                      <p:cBhvr>
                                        <p:cTn id="13" dur="2700" decel="100000" fill="hold"/>
                                        <p:tgtEl>
                                          <p:spTgt spid="4"/>
                                        </p:tgtEl>
                                        <p:attrNameLst>
                                          <p:attrName>ppt_y</p:attrName>
                                        </p:attrNameLst>
                                      </p:cBhvr>
                                      <p:tavLst>
                                        <p:tav tm="0">
                                          <p:val>
                                            <p:strVal val="#ppt_y+1"/>
                                          </p:val>
                                        </p:tav>
                                        <p:tav tm="100000">
                                          <p:val>
                                            <p:strVal val="#ppt_y-.03"/>
                                          </p:val>
                                        </p:tav>
                                      </p:tavLst>
                                    </p:anim>
                                    <p:anim calcmode="lin" valueType="num">
                                      <p:cBhvr>
                                        <p:cTn id="14"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5" presetID="6"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4)">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4)">
                                      <p:cBhvr>
                                        <p:cTn id="32" dur="2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4)">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4)">
                                      <p:cBhvr>
                                        <p:cTn id="42" dur="20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4)">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4)">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heel(4)">
                                      <p:cBhvr>
                                        <p:cTn id="5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36207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الاستفـــــــــــــهام</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*الأسلوب اللغوي*</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4" name="دمعة 3"/>
          <p:cNvSpPr/>
          <p:nvPr/>
        </p:nvSpPr>
        <p:spPr>
          <a:xfrm>
            <a:off x="7500958" y="14285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5" name="مربع نص 4"/>
          <p:cNvSpPr txBox="1"/>
          <p:nvPr/>
        </p:nvSpPr>
        <p:spPr>
          <a:xfrm>
            <a:off x="357158" y="565832"/>
            <a:ext cx="8358246" cy="830997"/>
          </a:xfrm>
          <a:prstGeom prst="rect">
            <a:avLst/>
          </a:prstGeom>
          <a:noFill/>
        </p:spPr>
        <p:txBody>
          <a:bodyPr wrap="square" rtlCol="1">
            <a:spAutoFit/>
          </a:bodyPr>
          <a:lstStyle/>
          <a:p>
            <a:pPr algn="ctr"/>
            <a:r>
              <a:rPr lang="ar-SA" sz="2400" b="1" u="sng" dirty="0" smtClean="0">
                <a:solidFill>
                  <a:srgbClr val="800000"/>
                </a:solidFill>
                <a:sym typeface="Wingdings" pitchFamily="2" charset="2"/>
              </a:rPr>
              <a:t>أتأمل الصور من كتاب الطالب،وأطرح مع مجموعتي أكثر عدد ممكن من الأسئلة حولها:</a:t>
            </a:r>
          </a:p>
        </p:txBody>
      </p:sp>
      <p:sp>
        <p:nvSpPr>
          <p:cNvPr id="6" name="دمعة 5"/>
          <p:cNvSpPr/>
          <p:nvPr/>
        </p:nvSpPr>
        <p:spPr>
          <a:xfrm>
            <a:off x="7500958" y="119691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7" name="مربع نص 6"/>
          <p:cNvSpPr txBox="1"/>
          <p:nvPr/>
        </p:nvSpPr>
        <p:spPr>
          <a:xfrm>
            <a:off x="357158" y="1619896"/>
            <a:ext cx="8358246" cy="830997"/>
          </a:xfrm>
          <a:prstGeom prst="rect">
            <a:avLst/>
          </a:prstGeom>
          <a:noFill/>
        </p:spPr>
        <p:txBody>
          <a:bodyPr wrap="square" rtlCol="1">
            <a:spAutoFit/>
          </a:bodyPr>
          <a:lstStyle/>
          <a:p>
            <a:pPr algn="ctr"/>
            <a:r>
              <a:rPr lang="ar-SA" sz="2400" b="1" u="sng" dirty="0" smtClean="0">
                <a:solidFill>
                  <a:srgbClr val="800000"/>
                </a:solidFill>
                <a:sym typeface="Wingdings" pitchFamily="2" charset="2"/>
              </a:rPr>
              <a:t>أستفيد من مفاتيح الأسئلة المقابلة في صياغة جمل استفهامية على غرار المثال الأول:</a:t>
            </a:r>
          </a:p>
        </p:txBody>
      </p:sp>
      <p:graphicFrame>
        <p:nvGraphicFramePr>
          <p:cNvPr id="8" name="جدول 7"/>
          <p:cNvGraphicFramePr>
            <a:graphicFrameLocks noGrp="1"/>
          </p:cNvGraphicFramePr>
          <p:nvPr/>
        </p:nvGraphicFramePr>
        <p:xfrm>
          <a:off x="857224" y="2500306"/>
          <a:ext cx="7358115" cy="4260292"/>
        </p:xfrm>
        <a:graphic>
          <a:graphicData uri="http://schemas.openxmlformats.org/drawingml/2006/table">
            <a:tbl>
              <a:tblPr rtl="1" firstRow="1" bandRow="1">
                <a:tableStyleId>{69C7853C-536D-4A76-A0AE-DD22124D55A5}</a:tableStyleId>
              </a:tblPr>
              <a:tblGrid>
                <a:gridCol w="2057440"/>
                <a:gridCol w="4014760"/>
                <a:gridCol w="1285915"/>
              </a:tblGrid>
              <a:tr h="478953">
                <a:tc>
                  <a:txBody>
                    <a:bodyPr/>
                    <a:lstStyle/>
                    <a:p>
                      <a:pPr algn="ctr" rtl="1"/>
                      <a:r>
                        <a:rPr lang="ar-SA" sz="1800" b="1" dirty="0" smtClean="0"/>
                        <a:t>المطلوب</a:t>
                      </a:r>
                      <a:endParaRPr lang="ar-SA" sz="1800" b="1" dirty="0">
                        <a:solidFill>
                          <a:schemeClr val="tx1"/>
                        </a:solidFill>
                      </a:endParaRPr>
                    </a:p>
                  </a:txBody>
                  <a:tcPr/>
                </a:tc>
                <a:tc>
                  <a:txBody>
                    <a:bodyPr/>
                    <a:lstStyle/>
                    <a:p>
                      <a:pPr algn="ctr" rtl="1"/>
                      <a:r>
                        <a:rPr lang="ar-SA" sz="1800" b="1" dirty="0" smtClean="0"/>
                        <a:t>الجملة الاستفهامية</a:t>
                      </a:r>
                      <a:endParaRPr lang="ar-SA" sz="1800" b="1" dirty="0">
                        <a:solidFill>
                          <a:schemeClr val="tx1"/>
                        </a:solidFill>
                      </a:endParaRPr>
                    </a:p>
                  </a:txBody>
                  <a:tcPr/>
                </a:tc>
                <a:tc>
                  <a:txBody>
                    <a:bodyPr/>
                    <a:lstStyle/>
                    <a:p>
                      <a:pPr algn="ctr" rtl="1"/>
                      <a:r>
                        <a:rPr lang="ar-SA" sz="1800" b="1" dirty="0" smtClean="0"/>
                        <a:t>مفتاح السؤال</a:t>
                      </a:r>
                      <a:endParaRPr lang="ar-SA" sz="1800" b="1" dirty="0">
                        <a:solidFill>
                          <a:schemeClr val="tx1"/>
                        </a:solidFill>
                      </a:endParaRPr>
                    </a:p>
                  </a:txBody>
                  <a:tcPr/>
                </a:tc>
              </a:tr>
              <a:tr h="1180984">
                <a:tc>
                  <a:txBody>
                    <a:bodyPr/>
                    <a:lstStyle/>
                    <a:p>
                      <a:pPr algn="ctr" rtl="1"/>
                      <a:r>
                        <a:rPr lang="ar-SA" sz="2000" b="1" dirty="0" smtClean="0"/>
                        <a:t>للسؤال عن العدد</a:t>
                      </a:r>
                      <a:endParaRPr lang="ar-SA" sz="2000" b="1" dirty="0">
                        <a:solidFill>
                          <a:schemeClr val="tx1"/>
                        </a:solidFill>
                      </a:endParaRPr>
                    </a:p>
                  </a:txBody>
                  <a:tcPr/>
                </a:tc>
                <a:tc>
                  <a:txBody>
                    <a:bodyPr/>
                    <a:lstStyle/>
                    <a:p>
                      <a:pPr algn="ctr" rtl="1"/>
                      <a:r>
                        <a:rPr lang="ar-SA" sz="1800" b="1" dirty="0" smtClean="0">
                          <a:solidFill>
                            <a:schemeClr val="tx1"/>
                          </a:solidFill>
                        </a:rPr>
                        <a:t>عاش رسول الله صلى الله عليه وسلم ثلاثة وستين عاماً</a:t>
                      </a:r>
                    </a:p>
                    <a:p>
                      <a:pPr algn="ctr" rtl="1"/>
                      <a:r>
                        <a:rPr lang="ar-SA" sz="1800" b="1" dirty="0" smtClean="0">
                          <a:solidFill>
                            <a:schemeClr val="tx1"/>
                          </a:solidFill>
                        </a:rPr>
                        <a:t>كم عاش رسول صلى الله عليه وسلم</a:t>
                      </a:r>
                      <a:endParaRPr lang="ar-SA" sz="2000" b="1" dirty="0">
                        <a:solidFill>
                          <a:schemeClr val="tx1"/>
                        </a:solidFill>
                      </a:endParaRPr>
                    </a:p>
                  </a:txBody>
                  <a:tcPr/>
                </a:tc>
                <a:tc>
                  <a:txBody>
                    <a:bodyPr/>
                    <a:lstStyle/>
                    <a:p>
                      <a:pPr algn="ctr" rtl="1"/>
                      <a:r>
                        <a:rPr lang="ar-SA" sz="2000" b="1" dirty="0" smtClean="0">
                          <a:solidFill>
                            <a:schemeClr val="tx1"/>
                          </a:solidFill>
                        </a:rPr>
                        <a:t>كم</a:t>
                      </a:r>
                      <a:endParaRPr lang="ar-SA" sz="2000" b="1" dirty="0">
                        <a:solidFill>
                          <a:schemeClr val="tx1"/>
                        </a:solidFill>
                      </a:endParaRPr>
                    </a:p>
                  </a:txBody>
                  <a:tcPr/>
                </a:tc>
              </a:tr>
              <a:tr h="1023518">
                <a:tc>
                  <a:txBody>
                    <a:bodyPr/>
                    <a:lstStyle/>
                    <a:p>
                      <a:pPr algn="r" rtl="1"/>
                      <a:r>
                        <a:rPr lang="ar-SA" sz="2000" b="1" dirty="0" smtClean="0"/>
                        <a:t>للسؤال عن</a:t>
                      </a:r>
                      <a:endParaRPr lang="ar-SA" sz="2000" b="1" dirty="0">
                        <a:solidFill>
                          <a:schemeClr val="tx1"/>
                        </a:solidFill>
                      </a:endParaRPr>
                    </a:p>
                  </a:txBody>
                  <a:tcPr/>
                </a:tc>
                <a:tc>
                  <a:txBody>
                    <a:bodyPr/>
                    <a:lstStyle/>
                    <a:p>
                      <a:pPr algn="ctr" rtl="1"/>
                      <a:r>
                        <a:rPr lang="ar-SA" sz="2800" b="1" dirty="0" smtClean="0">
                          <a:solidFill>
                            <a:schemeClr val="tx1"/>
                          </a:solidFill>
                        </a:rPr>
                        <a:t> </a:t>
                      </a:r>
                      <a:r>
                        <a:rPr lang="ar-SA" sz="1800" b="1" kern="1200" dirty="0" smtClean="0">
                          <a:solidFill>
                            <a:schemeClr val="tx1"/>
                          </a:solidFill>
                          <a:latin typeface="+mn-lt"/>
                          <a:ea typeface="+mn-ea"/>
                          <a:cs typeface="+mn-cs"/>
                        </a:rPr>
                        <a:t>بدأ عليه الصلاة والسلام دعوته بعد سن الأربعين</a:t>
                      </a:r>
                    </a:p>
                    <a:p>
                      <a:pPr algn="ctr" rtl="1"/>
                      <a:endParaRPr lang="ar-SA" sz="1800" b="1" kern="1200" dirty="0" smtClean="0">
                        <a:solidFill>
                          <a:schemeClr val="tx1"/>
                        </a:solidFill>
                        <a:latin typeface="+mn-lt"/>
                        <a:ea typeface="+mn-ea"/>
                        <a:cs typeface="+mn-cs"/>
                      </a:endParaRPr>
                    </a:p>
                  </a:txBody>
                  <a:tcPr/>
                </a:tc>
                <a:tc>
                  <a:txBody>
                    <a:bodyPr/>
                    <a:lstStyle/>
                    <a:p>
                      <a:pPr algn="ctr" rtl="1"/>
                      <a:r>
                        <a:rPr lang="ar-SA" sz="2000" b="1" dirty="0" smtClean="0">
                          <a:solidFill>
                            <a:schemeClr val="tx1"/>
                          </a:solidFill>
                        </a:rPr>
                        <a:t>متى</a:t>
                      </a:r>
                      <a:endParaRPr lang="ar-SA" sz="2000" b="1" dirty="0">
                        <a:solidFill>
                          <a:schemeClr val="tx1"/>
                        </a:solidFill>
                      </a:endParaRPr>
                    </a:p>
                  </a:txBody>
                  <a:tcPr/>
                </a:tc>
              </a:tr>
              <a:tr h="662437">
                <a:tc>
                  <a:txBody>
                    <a:bodyPr/>
                    <a:lstStyle/>
                    <a:p>
                      <a:pPr algn="r" rtl="1"/>
                      <a:r>
                        <a:rPr lang="ar-SA" sz="2000" b="1" dirty="0" smtClean="0"/>
                        <a:t>للسؤال عن </a:t>
                      </a:r>
                      <a:endParaRPr lang="ar-SA" sz="2000" b="1" dirty="0">
                        <a:solidFill>
                          <a:schemeClr val="tx1"/>
                        </a:solidFill>
                      </a:endParaRPr>
                    </a:p>
                  </a:txBody>
                  <a:tcPr/>
                </a:tc>
                <a:tc>
                  <a:txBody>
                    <a:bodyPr/>
                    <a:lstStyle/>
                    <a:p>
                      <a:pPr algn="ctr" rtl="1"/>
                      <a:r>
                        <a:rPr lang="ar-SA" sz="1800" b="1" kern="1200" dirty="0" smtClean="0">
                          <a:solidFill>
                            <a:schemeClr val="tx1"/>
                          </a:solidFill>
                          <a:latin typeface="+mn-lt"/>
                          <a:ea typeface="+mn-ea"/>
                          <a:cs typeface="+mn-cs"/>
                        </a:rPr>
                        <a:t>كان يجاهد بلسانه وسيفه</a:t>
                      </a:r>
                    </a:p>
                  </a:txBody>
                  <a:tcPr/>
                </a:tc>
                <a:tc>
                  <a:txBody>
                    <a:bodyPr/>
                    <a:lstStyle/>
                    <a:p>
                      <a:pPr algn="ctr" rtl="1"/>
                      <a:r>
                        <a:rPr lang="ar-SA" sz="2000" b="1" dirty="0" smtClean="0">
                          <a:solidFill>
                            <a:schemeClr val="tx1"/>
                          </a:solidFill>
                        </a:rPr>
                        <a:t>كيف</a:t>
                      </a:r>
                      <a:endParaRPr lang="ar-SA" sz="2000" b="1" dirty="0">
                        <a:solidFill>
                          <a:schemeClr val="tx1"/>
                        </a:solidFill>
                      </a:endParaRPr>
                    </a:p>
                  </a:txBody>
                  <a:tcPr/>
                </a:tc>
              </a:tr>
              <a:tr h="511760">
                <a:tc>
                  <a:txBody>
                    <a:bodyPr/>
                    <a:lstStyle/>
                    <a:p>
                      <a:pPr algn="r" rtl="1"/>
                      <a:r>
                        <a:rPr lang="ar-SA" sz="2000" b="1" dirty="0" smtClean="0"/>
                        <a:t>للسؤال عن</a:t>
                      </a:r>
                      <a:endParaRPr lang="ar-SA" sz="2000" b="1" dirty="0">
                        <a:solidFill>
                          <a:schemeClr val="tx1"/>
                        </a:solidFill>
                      </a:endParaRPr>
                    </a:p>
                  </a:txBody>
                  <a:tcPr/>
                </a:tc>
                <a:tc>
                  <a:txBody>
                    <a:bodyPr/>
                    <a:lstStyle/>
                    <a:p>
                      <a:pPr algn="ctr" rtl="1"/>
                      <a:r>
                        <a:rPr lang="ar-SA" sz="1800" b="1" kern="1200" dirty="0" smtClean="0">
                          <a:solidFill>
                            <a:schemeClr val="tx1"/>
                          </a:solidFill>
                          <a:latin typeface="+mn-lt"/>
                          <a:ea typeface="+mn-ea"/>
                          <a:cs typeface="+mn-cs"/>
                        </a:rPr>
                        <a:t>أوتي جوامع الكلم</a:t>
                      </a:r>
                    </a:p>
                    <a:p>
                      <a:pPr algn="ctr" rtl="1"/>
                      <a:endParaRPr lang="ar-SA" sz="1800" b="1" kern="1200" dirty="0" smtClean="0">
                        <a:solidFill>
                          <a:schemeClr val="tx1"/>
                        </a:solidFill>
                        <a:latin typeface="+mn-lt"/>
                        <a:ea typeface="+mn-ea"/>
                        <a:cs typeface="+mn-cs"/>
                      </a:endParaRPr>
                    </a:p>
                    <a:p>
                      <a:pPr algn="ctr" rtl="1"/>
                      <a:endParaRPr lang="ar-SA" sz="1800" b="1" kern="1200" dirty="0" smtClean="0">
                        <a:solidFill>
                          <a:schemeClr val="tx1"/>
                        </a:solidFill>
                        <a:latin typeface="+mn-lt"/>
                        <a:ea typeface="+mn-ea"/>
                        <a:cs typeface="+mn-cs"/>
                      </a:endParaRPr>
                    </a:p>
                  </a:txBody>
                  <a:tcPr/>
                </a:tc>
                <a:tc>
                  <a:txBody>
                    <a:bodyPr/>
                    <a:lstStyle/>
                    <a:p>
                      <a:pPr algn="ctr" rtl="1"/>
                      <a:r>
                        <a:rPr lang="ar-SA" sz="2000" b="1" dirty="0" smtClean="0">
                          <a:solidFill>
                            <a:schemeClr val="tx1"/>
                          </a:solidFill>
                        </a:rPr>
                        <a:t>ما</a:t>
                      </a:r>
                      <a:endParaRPr lang="ar-SA" sz="2000" b="1" dirty="0">
                        <a:solidFill>
                          <a:schemeClr val="tx1"/>
                        </a:solidFill>
                      </a:endParaRPr>
                    </a:p>
                  </a:txBody>
                  <a:tcPr/>
                </a:tc>
              </a:tr>
            </a:tbl>
          </a:graphicData>
        </a:graphic>
      </p:graphicFrame>
      <p:sp>
        <p:nvSpPr>
          <p:cNvPr id="9" name="مربع نص 8"/>
          <p:cNvSpPr txBox="1"/>
          <p:nvPr/>
        </p:nvSpPr>
        <p:spPr>
          <a:xfrm>
            <a:off x="6429388" y="4171898"/>
            <a:ext cx="1000132" cy="400110"/>
          </a:xfrm>
          <a:prstGeom prst="rect">
            <a:avLst/>
          </a:prstGeom>
          <a:noFill/>
        </p:spPr>
        <p:txBody>
          <a:bodyPr wrap="square" rtlCol="1">
            <a:spAutoFit/>
          </a:bodyPr>
          <a:lstStyle/>
          <a:p>
            <a:pPr algn="ctr"/>
            <a:r>
              <a:rPr lang="ar-SA" sz="2000" b="1" dirty="0" smtClean="0">
                <a:solidFill>
                  <a:srgbClr val="800000"/>
                </a:solidFill>
              </a:rPr>
              <a:t>الزمان</a:t>
            </a:r>
            <a:endParaRPr lang="ar-SA" sz="2000" b="1" dirty="0">
              <a:solidFill>
                <a:srgbClr val="800000"/>
              </a:solidFill>
            </a:endParaRPr>
          </a:p>
        </p:txBody>
      </p:sp>
      <p:sp>
        <p:nvSpPr>
          <p:cNvPr id="10" name="مربع نص 9"/>
          <p:cNvSpPr txBox="1"/>
          <p:nvPr/>
        </p:nvSpPr>
        <p:spPr>
          <a:xfrm>
            <a:off x="6429388" y="5243468"/>
            <a:ext cx="1000132" cy="400110"/>
          </a:xfrm>
          <a:prstGeom prst="rect">
            <a:avLst/>
          </a:prstGeom>
          <a:noFill/>
        </p:spPr>
        <p:txBody>
          <a:bodyPr wrap="square" rtlCol="1">
            <a:spAutoFit/>
          </a:bodyPr>
          <a:lstStyle/>
          <a:p>
            <a:pPr algn="ctr"/>
            <a:r>
              <a:rPr lang="ar-SA" sz="2000" b="1" dirty="0" smtClean="0">
                <a:solidFill>
                  <a:srgbClr val="800000"/>
                </a:solidFill>
              </a:rPr>
              <a:t>الحال</a:t>
            </a:r>
            <a:endParaRPr lang="ar-SA" sz="2000" b="1" dirty="0">
              <a:solidFill>
                <a:srgbClr val="800000"/>
              </a:solidFill>
            </a:endParaRPr>
          </a:p>
        </p:txBody>
      </p:sp>
      <p:sp>
        <p:nvSpPr>
          <p:cNvPr id="11" name="مربع نص 10"/>
          <p:cNvSpPr txBox="1"/>
          <p:nvPr/>
        </p:nvSpPr>
        <p:spPr>
          <a:xfrm>
            <a:off x="6072198" y="5857892"/>
            <a:ext cx="1285884" cy="400110"/>
          </a:xfrm>
          <a:prstGeom prst="rect">
            <a:avLst/>
          </a:prstGeom>
          <a:noFill/>
        </p:spPr>
        <p:txBody>
          <a:bodyPr wrap="square" rtlCol="1">
            <a:spAutoFit/>
          </a:bodyPr>
          <a:lstStyle/>
          <a:p>
            <a:pPr algn="ctr"/>
            <a:r>
              <a:rPr lang="ar-SA" sz="2000" b="1" dirty="0" smtClean="0">
                <a:solidFill>
                  <a:srgbClr val="800000"/>
                </a:solidFill>
              </a:rPr>
              <a:t>غير العاقل</a:t>
            </a:r>
            <a:endParaRPr lang="ar-SA" sz="2000" b="1" dirty="0">
              <a:solidFill>
                <a:srgbClr val="800000"/>
              </a:solidFill>
            </a:endParaRPr>
          </a:p>
        </p:txBody>
      </p:sp>
      <p:sp>
        <p:nvSpPr>
          <p:cNvPr id="12" name="مربع نص 11"/>
          <p:cNvSpPr txBox="1"/>
          <p:nvPr/>
        </p:nvSpPr>
        <p:spPr>
          <a:xfrm>
            <a:off x="2928926" y="4631304"/>
            <a:ext cx="2357454" cy="369332"/>
          </a:xfrm>
          <a:prstGeom prst="rect">
            <a:avLst/>
          </a:prstGeom>
          <a:noFill/>
        </p:spPr>
        <p:txBody>
          <a:bodyPr wrap="square" rtlCol="1">
            <a:spAutoFit/>
          </a:bodyPr>
          <a:lstStyle/>
          <a:p>
            <a:pPr algn="ctr"/>
            <a:r>
              <a:rPr lang="ar-SA" b="1" dirty="0" smtClean="0">
                <a:solidFill>
                  <a:srgbClr val="800000"/>
                </a:solidFill>
              </a:rPr>
              <a:t>متى بدأ دعوته؟</a:t>
            </a:r>
          </a:p>
        </p:txBody>
      </p:sp>
      <p:sp>
        <p:nvSpPr>
          <p:cNvPr id="13" name="مربع نص 12"/>
          <p:cNvSpPr txBox="1"/>
          <p:nvPr/>
        </p:nvSpPr>
        <p:spPr>
          <a:xfrm>
            <a:off x="2857488" y="5488560"/>
            <a:ext cx="2357454" cy="369332"/>
          </a:xfrm>
          <a:prstGeom prst="rect">
            <a:avLst/>
          </a:prstGeom>
          <a:noFill/>
        </p:spPr>
        <p:txBody>
          <a:bodyPr wrap="square" rtlCol="1">
            <a:spAutoFit/>
          </a:bodyPr>
          <a:lstStyle/>
          <a:p>
            <a:pPr algn="ctr"/>
            <a:r>
              <a:rPr lang="ar-SA" b="1" dirty="0" smtClean="0">
                <a:solidFill>
                  <a:srgbClr val="800000"/>
                </a:solidFill>
              </a:rPr>
              <a:t>كيف كان الرسول يجاهد؟</a:t>
            </a:r>
          </a:p>
        </p:txBody>
      </p:sp>
      <p:sp>
        <p:nvSpPr>
          <p:cNvPr id="14" name="مربع نص 13"/>
          <p:cNvSpPr txBox="1"/>
          <p:nvPr/>
        </p:nvSpPr>
        <p:spPr>
          <a:xfrm>
            <a:off x="2357422" y="6286520"/>
            <a:ext cx="3571900" cy="369332"/>
          </a:xfrm>
          <a:prstGeom prst="rect">
            <a:avLst/>
          </a:prstGeom>
          <a:noFill/>
        </p:spPr>
        <p:txBody>
          <a:bodyPr wrap="square" rtlCol="1">
            <a:spAutoFit/>
          </a:bodyPr>
          <a:lstStyle/>
          <a:p>
            <a:pPr algn="ctr"/>
            <a:r>
              <a:rPr lang="ar-SA" b="1" dirty="0" smtClean="0">
                <a:solidFill>
                  <a:srgbClr val="800000"/>
                </a:solidFill>
              </a:rPr>
              <a:t>ما لذي أوتي الرسول ولم يؤته أحدا من البشر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anim calcmode="lin" valueType="num">
                                      <p:cBhvr>
                                        <p:cTn id="11" dur="3000" fill="hold"/>
                                        <p:tgtEl>
                                          <p:spTgt spid="5"/>
                                        </p:tgtEl>
                                        <p:attrNameLst>
                                          <p:attrName>ppt_x</p:attrName>
                                        </p:attrNameLst>
                                      </p:cBhvr>
                                      <p:tavLst>
                                        <p:tav tm="0">
                                          <p:val>
                                            <p:strVal val="#ppt_x"/>
                                          </p:val>
                                        </p:tav>
                                        <p:tav tm="100000">
                                          <p:val>
                                            <p:strVal val="#ppt_x"/>
                                          </p:val>
                                        </p:tav>
                                      </p:tavLst>
                                    </p:anim>
                                    <p:anim calcmode="lin" valueType="num">
                                      <p:cBhvr>
                                        <p:cTn id="12" dur="2700" decel="100000" fill="hold"/>
                                        <p:tgtEl>
                                          <p:spTgt spid="5"/>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3000"/>
                                        <p:tgtEl>
                                          <p:spTgt spid="7"/>
                                        </p:tgtEl>
                                      </p:cBhvr>
                                    </p:animEffect>
                                    <p:anim calcmode="lin" valueType="num">
                                      <p:cBhvr>
                                        <p:cTn id="20" dur="3000" fill="hold"/>
                                        <p:tgtEl>
                                          <p:spTgt spid="7"/>
                                        </p:tgtEl>
                                        <p:attrNameLst>
                                          <p:attrName>ppt_x</p:attrName>
                                        </p:attrNameLst>
                                      </p:cBhvr>
                                      <p:tavLst>
                                        <p:tav tm="0">
                                          <p:val>
                                            <p:strVal val="#ppt_x"/>
                                          </p:val>
                                        </p:tav>
                                        <p:tav tm="100000">
                                          <p:val>
                                            <p:strVal val="#ppt_x"/>
                                          </p:val>
                                        </p:tav>
                                      </p:tavLst>
                                    </p:anim>
                                    <p:anim calcmode="lin" valueType="num">
                                      <p:cBhvr>
                                        <p:cTn id="21" dur="2700" decel="100000" fill="hold"/>
                                        <p:tgtEl>
                                          <p:spTgt spid="7"/>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par>
                                <p:cTn id="23" presetID="21" presetClass="entr" presetSubtype="4"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4)">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plus(in)">
                                      <p:cBhvr>
                                        <p:cTn id="30" dur="3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plus(in)">
                                      <p:cBhvr>
                                        <p:cTn id="35" dur="3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plus(in)">
                                      <p:cBhvr>
                                        <p:cTn id="40" dur="3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plus(in)">
                                      <p:cBhvr>
                                        <p:cTn id="45" dur="3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plus(in)">
                                      <p:cBhvr>
                                        <p:cTn id="50" dur="30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plus(in)">
                                      <p:cBhvr>
                                        <p:cTn id="55"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9" grpId="0"/>
      <p:bldP spid="10" grpId="0"/>
      <p:bldP spid="11" grpId="0"/>
      <p:bldP spid="12" grpId="0"/>
      <p:bldP spid="13" grpId="0"/>
      <p:bldP spid="1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4" name="مربع نص 3"/>
          <p:cNvSpPr txBox="1"/>
          <p:nvPr/>
        </p:nvSpPr>
        <p:spPr>
          <a:xfrm>
            <a:off x="357158" y="708708"/>
            <a:ext cx="835824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أكمل الفراغات في الجدول وفق التصنيف:</a:t>
            </a:r>
          </a:p>
        </p:txBody>
      </p:sp>
      <p:graphicFrame>
        <p:nvGraphicFramePr>
          <p:cNvPr id="5" name="جدول 4"/>
          <p:cNvGraphicFramePr>
            <a:graphicFrameLocks noGrp="1"/>
          </p:cNvGraphicFramePr>
          <p:nvPr/>
        </p:nvGraphicFramePr>
        <p:xfrm>
          <a:off x="500034" y="1785926"/>
          <a:ext cx="8072494" cy="3643338"/>
        </p:xfrm>
        <a:graphic>
          <a:graphicData uri="http://schemas.openxmlformats.org/drawingml/2006/table">
            <a:tbl>
              <a:tblPr rtl="1" firstRow="1" bandRow="1">
                <a:tableStyleId>{21E4AEA4-8DFA-4A89-87EB-49C32662AFE0}</a:tableStyleId>
              </a:tblPr>
              <a:tblGrid>
                <a:gridCol w="934754"/>
                <a:gridCol w="2789928"/>
                <a:gridCol w="1345394"/>
                <a:gridCol w="1586151"/>
                <a:gridCol w="1416267"/>
              </a:tblGrid>
              <a:tr h="882071">
                <a:tc>
                  <a:txBody>
                    <a:bodyPr/>
                    <a:lstStyle/>
                    <a:p>
                      <a:pPr algn="ctr" rtl="1"/>
                      <a:r>
                        <a:rPr lang="ar-SA" sz="2000" b="1" kern="1200" dirty="0" smtClean="0">
                          <a:solidFill>
                            <a:schemeClr val="tx1"/>
                          </a:solidFill>
                          <a:effectLst/>
                          <a:latin typeface="+mn-lt"/>
                          <a:ea typeface="+mn-ea"/>
                          <a:cs typeface="+mn-cs"/>
                        </a:rPr>
                        <a:t>حرف الاستفهام</a:t>
                      </a:r>
                    </a:p>
                  </a:txBody>
                  <a:tcPr/>
                </a:tc>
                <a:tc>
                  <a:txBody>
                    <a:bodyPr/>
                    <a:lstStyle/>
                    <a:p>
                      <a:pPr algn="ctr" rtl="1"/>
                      <a:r>
                        <a:rPr lang="ar-SA" sz="2000" b="1" kern="1200" dirty="0" smtClean="0">
                          <a:solidFill>
                            <a:schemeClr val="tx1"/>
                          </a:solidFill>
                          <a:effectLst/>
                          <a:latin typeface="+mn-lt"/>
                          <a:ea typeface="+mn-ea"/>
                          <a:cs typeface="+mn-cs"/>
                        </a:rPr>
                        <a:t>السؤال</a:t>
                      </a:r>
                    </a:p>
                  </a:txBody>
                  <a:tcPr/>
                </a:tc>
                <a:tc>
                  <a:txBody>
                    <a:bodyPr/>
                    <a:lstStyle/>
                    <a:p>
                      <a:pPr algn="ctr" rtl="1"/>
                      <a:r>
                        <a:rPr lang="ar-SA" sz="2000" b="1" kern="1200" dirty="0" smtClean="0">
                          <a:solidFill>
                            <a:schemeClr val="tx1"/>
                          </a:solidFill>
                          <a:effectLst/>
                          <a:latin typeface="+mn-lt"/>
                          <a:ea typeface="+mn-ea"/>
                          <a:cs typeface="+mn-cs"/>
                        </a:rPr>
                        <a:t>الغرض منه</a:t>
                      </a:r>
                    </a:p>
                  </a:txBody>
                  <a:tcPr/>
                </a:tc>
                <a:tc>
                  <a:txBody>
                    <a:bodyPr/>
                    <a:lstStyle/>
                    <a:p>
                      <a:pPr algn="ctr" rtl="1"/>
                      <a:r>
                        <a:rPr lang="ar-SA" sz="2000" b="1" kern="1200" dirty="0" smtClean="0">
                          <a:solidFill>
                            <a:schemeClr val="tx1"/>
                          </a:solidFill>
                          <a:effectLst/>
                          <a:latin typeface="+mn-lt"/>
                          <a:ea typeface="+mn-ea"/>
                          <a:cs typeface="+mn-cs"/>
                        </a:rPr>
                        <a:t>الإجابة بالإيجاب</a:t>
                      </a:r>
                    </a:p>
                  </a:txBody>
                  <a:tcPr/>
                </a:tc>
                <a:tc>
                  <a:txBody>
                    <a:bodyPr/>
                    <a:lstStyle/>
                    <a:p>
                      <a:pPr algn="ctr" rtl="1"/>
                      <a:r>
                        <a:rPr lang="ar-SA" sz="2000" b="1" kern="1200" dirty="0" smtClean="0">
                          <a:solidFill>
                            <a:schemeClr val="tx1"/>
                          </a:solidFill>
                          <a:effectLst/>
                          <a:latin typeface="+mn-lt"/>
                          <a:ea typeface="+mn-ea"/>
                          <a:cs typeface="+mn-cs"/>
                        </a:rPr>
                        <a:t>الإجابة بالنفي</a:t>
                      </a:r>
                    </a:p>
                  </a:txBody>
                  <a:tcPr/>
                </a:tc>
              </a:tr>
              <a:tr h="1265581">
                <a:tc rowSpan="3">
                  <a:txBody>
                    <a:bodyPr/>
                    <a:lstStyle/>
                    <a:p>
                      <a:pPr algn="ctr" rtl="1"/>
                      <a:endParaRPr lang="ar-SA" sz="2000" b="1" kern="1200" dirty="0" smtClean="0">
                        <a:solidFill>
                          <a:schemeClr val="tx1"/>
                        </a:solidFill>
                        <a:effectLst/>
                        <a:latin typeface="+mn-lt"/>
                        <a:ea typeface="+mn-ea"/>
                        <a:cs typeface="+mn-cs"/>
                      </a:endParaRPr>
                    </a:p>
                    <a:p>
                      <a:pPr algn="ctr" rtl="1"/>
                      <a:r>
                        <a:rPr lang="ar-SA" sz="2000" b="1" kern="1200" dirty="0" smtClean="0">
                          <a:solidFill>
                            <a:schemeClr val="tx1"/>
                          </a:solidFill>
                          <a:effectLst/>
                          <a:latin typeface="+mn-lt"/>
                          <a:ea typeface="+mn-ea"/>
                          <a:cs typeface="+mn-cs"/>
                        </a:rPr>
                        <a:t>الهمزة</a:t>
                      </a:r>
                    </a:p>
                  </a:txBody>
                  <a:tcPr/>
                </a:tc>
                <a:tc>
                  <a:txBody>
                    <a:bodyPr/>
                    <a:lstStyle/>
                    <a:p>
                      <a:pPr algn="ctr" rtl="1"/>
                      <a:r>
                        <a:rPr lang="ar-SA" sz="2000" b="1" kern="1200" dirty="0" smtClean="0">
                          <a:solidFill>
                            <a:schemeClr val="tx1"/>
                          </a:solidFill>
                          <a:effectLst/>
                          <a:latin typeface="+mn-lt"/>
                          <a:ea typeface="+mn-ea"/>
                          <a:cs typeface="+mn-cs"/>
                        </a:rPr>
                        <a:t>أزيد خادم رسول الله عليه الصلاة والسلام أم أنس</a:t>
                      </a:r>
                      <a:r>
                        <a:rPr lang="ar-SA" sz="2000" b="1" kern="1200" baseline="0" dirty="0" smtClean="0">
                          <a:solidFill>
                            <a:schemeClr val="tx1"/>
                          </a:solidFill>
                          <a:effectLst/>
                          <a:latin typeface="+mn-lt"/>
                          <a:ea typeface="+mn-ea"/>
                          <a:cs typeface="+mn-cs"/>
                        </a:rPr>
                        <a:t> بن مالك رضي الله عنه؟</a:t>
                      </a:r>
                      <a:endParaRPr lang="ar-SA" sz="2000" b="1" kern="1200" dirty="0" smtClean="0">
                        <a:solidFill>
                          <a:schemeClr val="tx1"/>
                        </a:solidFill>
                        <a:effectLst/>
                        <a:latin typeface="+mn-lt"/>
                        <a:ea typeface="+mn-ea"/>
                        <a:cs typeface="+mn-cs"/>
                      </a:endParaRPr>
                    </a:p>
                  </a:txBody>
                  <a:tcPr/>
                </a:tc>
                <a:tc>
                  <a:txBody>
                    <a:bodyPr/>
                    <a:lstStyle/>
                    <a:p>
                      <a:pPr algn="ctr" rtl="1"/>
                      <a:r>
                        <a:rPr lang="ar-SA" sz="2000" b="1" kern="1200" dirty="0" smtClean="0">
                          <a:solidFill>
                            <a:schemeClr val="tx1"/>
                          </a:solidFill>
                          <a:effectLst/>
                          <a:latin typeface="+mn-lt"/>
                          <a:ea typeface="+mn-ea"/>
                          <a:cs typeface="+mn-cs"/>
                        </a:rPr>
                        <a:t>التعيين</a:t>
                      </a: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endParaRPr lang="ar-SA" sz="2000" b="1" kern="1200" dirty="0" smtClean="0">
                        <a:solidFill>
                          <a:schemeClr val="tx1"/>
                        </a:solidFill>
                        <a:effectLst/>
                        <a:latin typeface="+mn-lt"/>
                        <a:ea typeface="+mn-ea"/>
                        <a:cs typeface="+mn-cs"/>
                      </a:endParaRPr>
                    </a:p>
                  </a:txBody>
                  <a:tcPr/>
                </a:tc>
              </a:tr>
              <a:tr h="498562">
                <a:tc vMerge="1">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r>
                        <a:rPr lang="ar-SA" sz="2000" b="1" kern="1200" dirty="0" smtClean="0">
                          <a:solidFill>
                            <a:schemeClr val="tx1"/>
                          </a:solidFill>
                          <a:effectLst/>
                          <a:latin typeface="+mn-lt"/>
                          <a:ea typeface="+mn-ea"/>
                          <a:cs typeface="+mn-cs"/>
                        </a:rPr>
                        <a:t>التصديق</a:t>
                      </a: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r>
                        <a:rPr lang="ar-SA" sz="2000" b="1" kern="1200" dirty="0" smtClean="0">
                          <a:solidFill>
                            <a:schemeClr val="tx1"/>
                          </a:solidFill>
                          <a:effectLst/>
                          <a:latin typeface="+mn-lt"/>
                          <a:ea typeface="+mn-ea"/>
                          <a:cs typeface="+mn-cs"/>
                        </a:rPr>
                        <a:t>لا،لم يدع</a:t>
                      </a:r>
                    </a:p>
                  </a:txBody>
                  <a:tcPr/>
                </a:tc>
              </a:tr>
              <a:tr h="498562">
                <a:tc vMerge="1">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r>
                        <a:rPr lang="ar-SA" sz="2000" b="1" kern="1200" dirty="0" smtClean="0">
                          <a:solidFill>
                            <a:schemeClr val="tx1"/>
                          </a:solidFill>
                          <a:effectLst/>
                          <a:latin typeface="+mn-lt"/>
                          <a:ea typeface="+mn-ea"/>
                          <a:cs typeface="+mn-cs"/>
                        </a:rPr>
                        <a:t>أ لم يدع الرسول على قومه؟</a:t>
                      </a: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r>
                        <a:rPr lang="ar-SA" sz="2000" b="1" kern="1200" dirty="0" smtClean="0">
                          <a:solidFill>
                            <a:schemeClr val="tx1"/>
                          </a:solidFill>
                          <a:effectLst/>
                          <a:latin typeface="+mn-lt"/>
                          <a:ea typeface="+mn-ea"/>
                          <a:cs typeface="+mn-cs"/>
                        </a:rPr>
                        <a:t>نعم،لم</a:t>
                      </a:r>
                      <a:r>
                        <a:rPr lang="ar-SA" sz="2000" b="1" kern="1200" baseline="0" dirty="0" smtClean="0">
                          <a:solidFill>
                            <a:schemeClr val="tx1"/>
                          </a:solidFill>
                          <a:effectLst/>
                          <a:latin typeface="+mn-lt"/>
                          <a:ea typeface="+mn-ea"/>
                          <a:cs typeface="+mn-cs"/>
                        </a:rPr>
                        <a:t> يدع</a:t>
                      </a:r>
                      <a:endParaRPr lang="ar-SA" sz="2000" b="1" kern="1200" dirty="0" smtClean="0">
                        <a:solidFill>
                          <a:schemeClr val="tx1"/>
                        </a:solidFill>
                        <a:effectLst/>
                        <a:latin typeface="+mn-lt"/>
                        <a:ea typeface="+mn-ea"/>
                        <a:cs typeface="+mn-cs"/>
                      </a:endParaRPr>
                    </a:p>
                  </a:txBody>
                  <a:tcPr/>
                </a:tc>
              </a:tr>
              <a:tr h="498562">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r" rtl="1"/>
                      <a:r>
                        <a:rPr lang="ar-SA" sz="2000" b="1" kern="1200" dirty="0" smtClean="0">
                          <a:solidFill>
                            <a:schemeClr val="tx1"/>
                          </a:solidFill>
                          <a:effectLst/>
                          <a:latin typeface="+mn-lt"/>
                          <a:ea typeface="+mn-ea"/>
                          <a:cs typeface="+mn-cs"/>
                        </a:rPr>
                        <a:t>هل  </a:t>
                      </a: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endParaRPr lang="ar-SA" sz="2000" b="1" kern="1200" dirty="0" smtClean="0">
                        <a:solidFill>
                          <a:schemeClr val="tx1"/>
                        </a:solidFill>
                        <a:effectLst/>
                        <a:latin typeface="+mn-lt"/>
                        <a:ea typeface="+mn-ea"/>
                        <a:cs typeface="+mn-cs"/>
                      </a:endParaRPr>
                    </a:p>
                  </a:txBody>
                  <a:tcPr/>
                </a:tc>
                <a:tc>
                  <a:txBody>
                    <a:bodyPr/>
                    <a:lstStyle/>
                    <a:p>
                      <a:pPr algn="ctr" rtl="1"/>
                      <a:r>
                        <a:rPr lang="ar-SA" sz="2000" b="1" kern="1200" dirty="0" smtClean="0">
                          <a:solidFill>
                            <a:schemeClr val="tx1"/>
                          </a:solidFill>
                          <a:effectLst/>
                          <a:latin typeface="+mn-lt"/>
                          <a:ea typeface="+mn-ea"/>
                          <a:cs typeface="+mn-cs"/>
                        </a:rPr>
                        <a:t>لا،لم يدع</a:t>
                      </a:r>
                    </a:p>
                  </a:txBody>
                  <a:tcPr/>
                </a:tc>
              </a:tr>
            </a:tbl>
          </a:graphicData>
        </a:graphic>
      </p:graphicFrame>
      <p:sp>
        <p:nvSpPr>
          <p:cNvPr id="6" name="مربع نص 5"/>
          <p:cNvSpPr txBox="1"/>
          <p:nvPr/>
        </p:nvSpPr>
        <p:spPr>
          <a:xfrm>
            <a:off x="7858148" y="4896161"/>
            <a:ext cx="785818" cy="461665"/>
          </a:xfrm>
          <a:prstGeom prst="rect">
            <a:avLst/>
          </a:prstGeom>
          <a:noFill/>
        </p:spPr>
        <p:txBody>
          <a:bodyPr wrap="square" rtlCol="1">
            <a:spAutoFit/>
          </a:bodyPr>
          <a:lstStyle/>
          <a:p>
            <a:r>
              <a:rPr lang="ar-SA" sz="2400" b="1" dirty="0" smtClean="0">
                <a:solidFill>
                  <a:srgbClr val="006600"/>
                </a:solidFill>
              </a:rPr>
              <a:t>هل</a:t>
            </a:r>
            <a:endParaRPr lang="ar-SA" sz="2800" b="1" dirty="0" smtClean="0">
              <a:solidFill>
                <a:srgbClr val="006600"/>
              </a:solidFill>
            </a:endParaRPr>
          </a:p>
        </p:txBody>
      </p:sp>
      <p:sp>
        <p:nvSpPr>
          <p:cNvPr id="7" name="مربع نص 6"/>
          <p:cNvSpPr txBox="1"/>
          <p:nvPr/>
        </p:nvSpPr>
        <p:spPr>
          <a:xfrm>
            <a:off x="5286380" y="3988362"/>
            <a:ext cx="2143140" cy="369332"/>
          </a:xfrm>
          <a:prstGeom prst="rect">
            <a:avLst/>
          </a:prstGeom>
          <a:noFill/>
        </p:spPr>
        <p:txBody>
          <a:bodyPr wrap="square" rtlCol="1">
            <a:spAutoFit/>
          </a:bodyPr>
          <a:lstStyle/>
          <a:p>
            <a:pPr algn="ctr"/>
            <a:r>
              <a:rPr lang="ar-SA" b="1" dirty="0" smtClean="0">
                <a:solidFill>
                  <a:srgbClr val="006600"/>
                </a:solidFill>
              </a:rPr>
              <a:t>أ دعا الرسول على قومه؟</a:t>
            </a:r>
            <a:endParaRPr lang="ar-SA" sz="2000" b="1" dirty="0" smtClean="0">
              <a:solidFill>
                <a:srgbClr val="006600"/>
              </a:solidFill>
            </a:endParaRPr>
          </a:p>
        </p:txBody>
      </p:sp>
      <p:sp>
        <p:nvSpPr>
          <p:cNvPr id="8" name="مربع نص 7"/>
          <p:cNvSpPr txBox="1"/>
          <p:nvPr/>
        </p:nvSpPr>
        <p:spPr>
          <a:xfrm>
            <a:off x="5214942" y="4929198"/>
            <a:ext cx="2214578" cy="369332"/>
          </a:xfrm>
          <a:prstGeom prst="rect">
            <a:avLst/>
          </a:prstGeom>
          <a:noFill/>
        </p:spPr>
        <p:txBody>
          <a:bodyPr wrap="square" rtlCol="1">
            <a:spAutoFit/>
          </a:bodyPr>
          <a:lstStyle/>
          <a:p>
            <a:pPr algn="ctr"/>
            <a:r>
              <a:rPr lang="ar-SA" b="1" dirty="0" smtClean="0">
                <a:solidFill>
                  <a:srgbClr val="006600"/>
                </a:solidFill>
              </a:rPr>
              <a:t> دعا الرسول على قومه؟</a:t>
            </a:r>
            <a:endParaRPr lang="ar-SA" sz="2000" b="1" dirty="0" smtClean="0">
              <a:solidFill>
                <a:srgbClr val="006600"/>
              </a:solidFill>
            </a:endParaRPr>
          </a:p>
        </p:txBody>
      </p:sp>
      <p:sp>
        <p:nvSpPr>
          <p:cNvPr id="9" name="مربع نص 8"/>
          <p:cNvSpPr txBox="1"/>
          <p:nvPr/>
        </p:nvSpPr>
        <p:spPr>
          <a:xfrm>
            <a:off x="3643306" y="5000636"/>
            <a:ext cx="1357322" cy="369332"/>
          </a:xfrm>
          <a:prstGeom prst="rect">
            <a:avLst/>
          </a:prstGeom>
          <a:noFill/>
        </p:spPr>
        <p:txBody>
          <a:bodyPr wrap="square" rtlCol="1">
            <a:spAutoFit/>
          </a:bodyPr>
          <a:lstStyle/>
          <a:p>
            <a:pPr algn="ctr"/>
            <a:r>
              <a:rPr lang="ar-SA" b="1" smtClean="0">
                <a:solidFill>
                  <a:srgbClr val="006600"/>
                </a:solidFill>
              </a:rPr>
              <a:t>التصديق</a:t>
            </a:r>
            <a:endParaRPr lang="ar-SA" sz="2000" b="1" dirty="0" smtClean="0"/>
          </a:p>
        </p:txBody>
      </p:sp>
      <p:sp>
        <p:nvSpPr>
          <p:cNvPr id="10" name="مربع نص 9"/>
          <p:cNvSpPr txBox="1"/>
          <p:nvPr/>
        </p:nvSpPr>
        <p:spPr>
          <a:xfrm>
            <a:off x="3714744" y="4500570"/>
            <a:ext cx="1357322" cy="369332"/>
          </a:xfrm>
          <a:prstGeom prst="rect">
            <a:avLst/>
          </a:prstGeom>
          <a:noFill/>
        </p:spPr>
        <p:txBody>
          <a:bodyPr wrap="square" rtlCol="1">
            <a:spAutoFit/>
          </a:bodyPr>
          <a:lstStyle/>
          <a:p>
            <a:pPr algn="ctr"/>
            <a:r>
              <a:rPr lang="ar-SA" b="1" dirty="0" smtClean="0">
                <a:solidFill>
                  <a:srgbClr val="006600"/>
                </a:solidFill>
              </a:rPr>
              <a:t>التصديق</a:t>
            </a:r>
            <a:endParaRPr lang="ar-SA" sz="2000" b="1" dirty="0" smtClean="0">
              <a:solidFill>
                <a:srgbClr val="006600"/>
              </a:solidFill>
            </a:endParaRPr>
          </a:p>
        </p:txBody>
      </p:sp>
      <p:sp>
        <p:nvSpPr>
          <p:cNvPr id="11" name="مربع نص 10"/>
          <p:cNvSpPr txBox="1"/>
          <p:nvPr/>
        </p:nvSpPr>
        <p:spPr>
          <a:xfrm>
            <a:off x="2195736" y="2643182"/>
            <a:ext cx="1376132" cy="857826"/>
          </a:xfrm>
          <a:prstGeom prst="rect">
            <a:avLst/>
          </a:prstGeom>
          <a:noFill/>
        </p:spPr>
        <p:txBody>
          <a:bodyPr wrap="square" rtlCol="1">
            <a:spAutoFit/>
          </a:bodyPr>
          <a:lstStyle/>
          <a:p>
            <a:pPr algn="ctr"/>
            <a:r>
              <a:rPr lang="ar-SA" sz="2400" b="1" dirty="0" smtClean="0">
                <a:solidFill>
                  <a:srgbClr val="006600"/>
                </a:solidFill>
              </a:rPr>
              <a:t>أنس بن مالك</a:t>
            </a:r>
            <a:endParaRPr lang="ar-SA" sz="2800" b="1" dirty="0" smtClean="0">
              <a:solidFill>
                <a:srgbClr val="006600"/>
              </a:solidFill>
            </a:endParaRPr>
          </a:p>
        </p:txBody>
      </p:sp>
      <p:sp>
        <p:nvSpPr>
          <p:cNvPr id="12" name="مربع نص 11"/>
          <p:cNvSpPr txBox="1"/>
          <p:nvPr/>
        </p:nvSpPr>
        <p:spPr>
          <a:xfrm>
            <a:off x="2000232" y="4000504"/>
            <a:ext cx="1643074" cy="369332"/>
          </a:xfrm>
          <a:prstGeom prst="rect">
            <a:avLst/>
          </a:prstGeom>
          <a:noFill/>
        </p:spPr>
        <p:txBody>
          <a:bodyPr wrap="square" rtlCol="1">
            <a:spAutoFit/>
          </a:bodyPr>
          <a:lstStyle/>
          <a:p>
            <a:pPr algn="ctr"/>
            <a:r>
              <a:rPr lang="ar-SA" b="1" dirty="0" smtClean="0">
                <a:solidFill>
                  <a:srgbClr val="006600"/>
                </a:solidFill>
              </a:rPr>
              <a:t>نعم </a:t>
            </a:r>
            <a:r>
              <a:rPr lang="ar-SA" b="1" dirty="0" smtClean="0">
                <a:solidFill>
                  <a:srgbClr val="006600"/>
                </a:solidFill>
              </a:rPr>
              <a:t> دعا </a:t>
            </a:r>
            <a:r>
              <a:rPr lang="ar-SA" b="1" dirty="0" smtClean="0">
                <a:solidFill>
                  <a:srgbClr val="006600"/>
                </a:solidFill>
              </a:rPr>
              <a:t>عليهم</a:t>
            </a:r>
            <a:endParaRPr lang="ar-SA" sz="2000" b="1" dirty="0" smtClean="0">
              <a:solidFill>
                <a:srgbClr val="006600"/>
              </a:solidFill>
            </a:endParaRPr>
          </a:p>
        </p:txBody>
      </p:sp>
      <p:sp>
        <p:nvSpPr>
          <p:cNvPr id="13" name="مربع نص 12"/>
          <p:cNvSpPr txBox="1"/>
          <p:nvPr/>
        </p:nvSpPr>
        <p:spPr>
          <a:xfrm>
            <a:off x="2000232" y="4416990"/>
            <a:ext cx="1643074" cy="369332"/>
          </a:xfrm>
          <a:prstGeom prst="rect">
            <a:avLst/>
          </a:prstGeom>
          <a:noFill/>
        </p:spPr>
        <p:txBody>
          <a:bodyPr wrap="square" rtlCol="1">
            <a:spAutoFit/>
          </a:bodyPr>
          <a:lstStyle/>
          <a:p>
            <a:pPr algn="ctr"/>
            <a:r>
              <a:rPr lang="ar-SA" b="1" dirty="0" smtClean="0">
                <a:solidFill>
                  <a:srgbClr val="006600"/>
                </a:solidFill>
              </a:rPr>
              <a:t>بلى لم يدع عليهم</a:t>
            </a:r>
            <a:endParaRPr lang="ar-SA" sz="2000" b="1" dirty="0" smtClean="0">
              <a:solidFill>
                <a:srgbClr val="006600"/>
              </a:solidFill>
            </a:endParaRPr>
          </a:p>
        </p:txBody>
      </p:sp>
      <p:sp>
        <p:nvSpPr>
          <p:cNvPr id="14" name="مربع نص 13"/>
          <p:cNvSpPr txBox="1"/>
          <p:nvPr/>
        </p:nvSpPr>
        <p:spPr>
          <a:xfrm>
            <a:off x="2000232" y="4917056"/>
            <a:ext cx="1643074" cy="369332"/>
          </a:xfrm>
          <a:prstGeom prst="rect">
            <a:avLst/>
          </a:prstGeom>
          <a:noFill/>
        </p:spPr>
        <p:txBody>
          <a:bodyPr wrap="square" rtlCol="1">
            <a:spAutoFit/>
          </a:bodyPr>
          <a:lstStyle/>
          <a:p>
            <a:pPr algn="ctr"/>
            <a:r>
              <a:rPr lang="ar-SA" b="1" dirty="0" smtClean="0">
                <a:solidFill>
                  <a:srgbClr val="006600"/>
                </a:solidFill>
              </a:rPr>
              <a:t>نعم </a:t>
            </a:r>
            <a:r>
              <a:rPr lang="ar-SA" b="1" dirty="0" smtClean="0">
                <a:solidFill>
                  <a:srgbClr val="006600"/>
                </a:solidFill>
              </a:rPr>
              <a:t>دعا </a:t>
            </a:r>
            <a:r>
              <a:rPr lang="ar-SA" b="1" dirty="0" smtClean="0">
                <a:solidFill>
                  <a:srgbClr val="006600"/>
                </a:solidFill>
              </a:rPr>
              <a:t>عليهم</a:t>
            </a:r>
            <a:endParaRPr lang="ar-SA" sz="2000" b="1" dirty="0" smtClean="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7"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3000" fill="hold"/>
                                        <p:tgtEl>
                                          <p:spTgt spid="5"/>
                                        </p:tgtEl>
                                        <p:attrNameLst>
                                          <p:attrName>ppt_x</p:attrName>
                                        </p:attrNameLst>
                                      </p:cBhvr>
                                      <p:tavLst>
                                        <p:tav tm="0">
                                          <p:val>
                                            <p:strVal val="#ppt_x"/>
                                          </p:val>
                                        </p:tav>
                                        <p:tav tm="100000">
                                          <p:val>
                                            <p:strVal val="#ppt_x"/>
                                          </p:val>
                                        </p:tav>
                                      </p:tavLst>
                                    </p:anim>
                                    <p:anim calcmode="lin" valueType="num">
                                      <p:cBhvr additive="base">
                                        <p:cTn id="17" dur="3000" fill="hold"/>
                                        <p:tgtEl>
                                          <p:spTgt spid="5"/>
                                        </p:tgtEl>
                                        <p:attrNameLst>
                                          <p:attrName>ppt_y</p:attrName>
                                        </p:attrNameLst>
                                      </p:cBhvr>
                                      <p:tavLst>
                                        <p:tav tm="0">
                                          <p:val>
                                            <p:strVal val="1+#ppt_h/2"/>
                                          </p:val>
                                        </p:tav>
                                        <p:tav tm="100000">
                                          <p:val>
                                            <p:strVal val="#ppt_y"/>
                                          </p:val>
                                        </p:tav>
                                      </p:tavLst>
                                    </p:anim>
                                  </p:childTnLst>
                                </p:cTn>
                              </p:par>
                              <p:par>
                                <p:cTn id="18" presetID="13"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plus(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3"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plus(in)">
                                      <p:cBhvr>
                                        <p:cTn id="25" dur="3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plus(in)">
                                      <p:cBhvr>
                                        <p:cTn id="30" dur="3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3"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plus(in)">
                                      <p:cBhvr>
                                        <p:cTn id="35" dur="3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plus(in)">
                                      <p:cBhvr>
                                        <p:cTn id="40" dur="3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3"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plus(in)">
                                      <p:cBhvr>
                                        <p:cTn id="45" dur="30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plus(in)">
                                      <p:cBhvr>
                                        <p:cTn id="50" dur="30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ntr" presetSubtype="16"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plus(in)">
                                      <p:cBhvr>
                                        <p:cTn id="55" dur="30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13" presetClass="entr" presetSubtype="16"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plus(in)">
                                      <p:cBhvr>
                                        <p:cTn id="60" dur="3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7" grpId="0"/>
      <p:bldP spid="8" grpId="0"/>
      <p:bldP spid="9" grpId="0"/>
      <p:bldP spid="10" grpId="0"/>
      <p:bldP spid="11" grpId="0"/>
      <p:bldP spid="12" grpId="0"/>
      <p:bldP spid="13" grpId="0"/>
      <p:bldP spid="1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6372200" y="105273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4" name="مربع نص 3"/>
          <p:cNvSpPr txBox="1"/>
          <p:nvPr/>
        </p:nvSpPr>
        <p:spPr>
          <a:xfrm>
            <a:off x="357158" y="1426529"/>
            <a:ext cx="835824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1) أقرأ مع التعبير عن الاستفهام:</a:t>
            </a:r>
          </a:p>
        </p:txBody>
      </p:sp>
      <p:sp>
        <p:nvSpPr>
          <p:cNvPr id="5" name="مستطيل مستدير الزوايا 4"/>
          <p:cNvSpPr/>
          <p:nvPr/>
        </p:nvSpPr>
        <p:spPr>
          <a:xfrm>
            <a:off x="1142976" y="2146557"/>
            <a:ext cx="6643734" cy="857256"/>
          </a:xfrm>
          <a:prstGeom prst="roundRect">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ar-SA" sz="2400" b="1" dirty="0" smtClean="0">
                <a:solidFill>
                  <a:schemeClr val="tx1"/>
                </a:solidFill>
              </a:rPr>
              <a:t>هل هناك أحد من البشر يبذل مثل هذا البذل ويحرم نفسه بهذه الدرجة؟</a:t>
            </a:r>
            <a:endParaRPr lang="ar-SA" sz="2400" b="1" dirty="0">
              <a:solidFill>
                <a:schemeClr val="tx1"/>
              </a:solidFill>
            </a:endParaRPr>
          </a:p>
        </p:txBody>
      </p:sp>
      <p:sp>
        <p:nvSpPr>
          <p:cNvPr id="6" name="مربع نص 5"/>
          <p:cNvSpPr txBox="1"/>
          <p:nvPr/>
        </p:nvSpPr>
        <p:spPr>
          <a:xfrm>
            <a:off x="357158" y="3194973"/>
            <a:ext cx="835824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2) أبحث في النص عن أساليب استفهام أخرى حقيقية وأقرؤها على زملائي.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plus(in)">
                                      <p:cBhvr>
                                        <p:cTn id="16" dur="2000"/>
                                        <p:tgtEl>
                                          <p:spTgt spid="5"/>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2700" decel="100000" fill="hold"/>
                                        <p:tgtEl>
                                          <p:spTgt spid="6"/>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7"/>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1</a:t>
            </a:r>
            <a:endParaRPr lang="ar-SA" sz="2400" b="1" dirty="0">
              <a:solidFill>
                <a:schemeClr val="tx1"/>
              </a:solidFill>
            </a:endParaRPr>
          </a:p>
        </p:txBody>
      </p:sp>
      <p:sp>
        <p:nvSpPr>
          <p:cNvPr id="4" name="مربع نص 3"/>
          <p:cNvSpPr txBox="1"/>
          <p:nvPr/>
        </p:nvSpPr>
        <p:spPr>
          <a:xfrm>
            <a:off x="714348" y="428604"/>
            <a:ext cx="7286676" cy="1077218"/>
          </a:xfrm>
          <a:prstGeom prst="rect">
            <a:avLst/>
          </a:prstGeom>
          <a:noFill/>
        </p:spPr>
        <p:txBody>
          <a:bodyPr wrap="square" rtlCol="1">
            <a:spAutoFit/>
          </a:bodyPr>
          <a:lstStyle/>
          <a:p>
            <a:pPr algn="ctr"/>
            <a:r>
              <a:rPr lang="ar-SA" sz="3200" b="1" u="sng" dirty="0" smtClean="0">
                <a:solidFill>
                  <a:srgbClr val="800000"/>
                </a:solidFill>
              </a:rPr>
              <a:t>أدون لكل عبارة مما يأتي أداة الاستفهام المناسبة،ثم أحدد وظيفة كل أداة وفق المثال:</a:t>
            </a:r>
            <a:endParaRPr lang="ar-SA" sz="3200" b="1" u="sng" dirty="0">
              <a:solidFill>
                <a:srgbClr val="800000"/>
              </a:solidFill>
            </a:endParaRPr>
          </a:p>
        </p:txBody>
      </p:sp>
      <p:graphicFrame>
        <p:nvGraphicFramePr>
          <p:cNvPr id="8" name="جدول 7"/>
          <p:cNvGraphicFramePr>
            <a:graphicFrameLocks noGrp="1"/>
          </p:cNvGraphicFramePr>
          <p:nvPr/>
        </p:nvGraphicFramePr>
        <p:xfrm>
          <a:off x="679131" y="1714488"/>
          <a:ext cx="7821959" cy="3749040"/>
        </p:xfrm>
        <a:graphic>
          <a:graphicData uri="http://schemas.openxmlformats.org/drawingml/2006/table">
            <a:tbl>
              <a:tblPr rtl="1" firstRow="1" bandRow="1">
                <a:tableStyleId>{7DF18680-E054-41AD-8BC1-D1AEF772440D}</a:tableStyleId>
              </a:tblPr>
              <a:tblGrid>
                <a:gridCol w="3664267"/>
                <a:gridCol w="1328728"/>
                <a:gridCol w="2828964"/>
              </a:tblGrid>
              <a:tr h="370840">
                <a:tc>
                  <a:txBody>
                    <a:bodyPr/>
                    <a:lstStyle/>
                    <a:p>
                      <a:pPr algn="ctr" rtl="1"/>
                      <a:r>
                        <a:rPr lang="ar-SA" sz="2400" b="1" dirty="0" smtClean="0">
                          <a:solidFill>
                            <a:schemeClr val="tx1"/>
                          </a:solidFill>
                          <a:cs typeface="Akhbar MT" pitchFamily="2" charset="-78"/>
                        </a:rPr>
                        <a:t>العبارات</a:t>
                      </a:r>
                      <a:endParaRPr lang="ar-SA" sz="2400" b="1" dirty="0">
                        <a:solidFill>
                          <a:schemeClr val="tx1"/>
                        </a:solidFill>
                        <a:cs typeface="Akhbar MT" pitchFamily="2" charset="-78"/>
                      </a:endParaRPr>
                    </a:p>
                  </a:txBody>
                  <a:tcPr/>
                </a:tc>
                <a:tc>
                  <a:txBody>
                    <a:bodyPr/>
                    <a:lstStyle/>
                    <a:p>
                      <a:pPr algn="ctr" rtl="1"/>
                      <a:r>
                        <a:rPr lang="ar-SA" sz="2400" b="1" dirty="0" smtClean="0">
                          <a:solidFill>
                            <a:schemeClr val="tx1"/>
                          </a:solidFill>
                          <a:cs typeface="Akhbar MT" pitchFamily="2" charset="-78"/>
                        </a:rPr>
                        <a:t>أداة الاستفهام</a:t>
                      </a:r>
                      <a:endParaRPr lang="ar-SA" sz="2400" b="1" dirty="0">
                        <a:solidFill>
                          <a:schemeClr val="tx1"/>
                        </a:solidFill>
                        <a:cs typeface="Akhbar MT" pitchFamily="2" charset="-78"/>
                      </a:endParaRPr>
                    </a:p>
                  </a:txBody>
                  <a:tcPr/>
                </a:tc>
                <a:tc>
                  <a:txBody>
                    <a:bodyPr/>
                    <a:lstStyle/>
                    <a:p>
                      <a:pPr algn="ctr" rtl="1"/>
                      <a:r>
                        <a:rPr lang="ar-SA" sz="2400" b="1" dirty="0" smtClean="0">
                          <a:solidFill>
                            <a:schemeClr val="tx1"/>
                          </a:solidFill>
                          <a:cs typeface="Akhbar MT" pitchFamily="2" charset="-78"/>
                        </a:rPr>
                        <a:t>وظيفتها</a:t>
                      </a:r>
                      <a:endParaRPr lang="ar-SA" sz="2400" b="1" dirty="0">
                        <a:solidFill>
                          <a:schemeClr val="tx1"/>
                        </a:solidFill>
                        <a:cs typeface="Akhbar MT" pitchFamily="2" charset="-78"/>
                      </a:endParaRPr>
                    </a:p>
                  </a:txBody>
                  <a:tcPr/>
                </a:tc>
              </a:tr>
              <a:tr h="370840">
                <a:tc>
                  <a:txBody>
                    <a:bodyPr/>
                    <a:lstStyle/>
                    <a:p>
                      <a:pPr algn="ctr" rtl="1"/>
                      <a:r>
                        <a:rPr lang="ar-SA" sz="2400" b="1" dirty="0" smtClean="0">
                          <a:solidFill>
                            <a:schemeClr val="tx1"/>
                          </a:solidFill>
                          <a:cs typeface="Akhbar MT" pitchFamily="2" charset="-78"/>
                        </a:rPr>
                        <a:t>(أحمد</a:t>
                      </a:r>
                      <a:r>
                        <a:rPr lang="ar-SA" sz="2400" b="1" baseline="0" dirty="0" smtClean="0">
                          <a:solidFill>
                            <a:schemeClr val="tx1"/>
                          </a:solidFill>
                          <a:cs typeface="Akhbar MT" pitchFamily="2" charset="-78"/>
                        </a:rPr>
                        <a:t> </a:t>
                      </a:r>
                      <a:r>
                        <a:rPr lang="ar-SA" sz="2400" b="1" dirty="0" smtClean="0">
                          <a:solidFill>
                            <a:schemeClr val="tx1"/>
                          </a:solidFill>
                          <a:cs typeface="Akhbar MT" pitchFamily="2" charset="-78"/>
                        </a:rPr>
                        <a:t>الصاغانيّ)أول عالم عربيٍ</a:t>
                      </a:r>
                      <a:r>
                        <a:rPr lang="ar-SA" sz="2400" b="1" baseline="0" dirty="0" smtClean="0">
                          <a:solidFill>
                            <a:schemeClr val="tx1"/>
                          </a:solidFill>
                          <a:cs typeface="Akhbar MT" pitchFamily="2" charset="-78"/>
                        </a:rPr>
                        <a:t> اخترع الاسطرلاب</a:t>
                      </a:r>
                      <a:r>
                        <a:rPr lang="ar-SA" sz="2400" b="1" dirty="0" smtClean="0">
                          <a:solidFill>
                            <a:schemeClr val="tx1"/>
                          </a:solidFill>
                          <a:cs typeface="Akhbar MT" pitchFamily="2" charset="-78"/>
                        </a:rPr>
                        <a:t> </a:t>
                      </a:r>
                      <a:endParaRPr lang="ar-SA" sz="2400" b="1" dirty="0">
                        <a:solidFill>
                          <a:schemeClr val="tx1"/>
                        </a:solidFill>
                        <a:cs typeface="Akhbar MT" pitchFamily="2" charset="-78"/>
                      </a:endParaRPr>
                    </a:p>
                  </a:txBody>
                  <a:tcPr/>
                </a:tc>
                <a:tc>
                  <a:txBody>
                    <a:bodyPr/>
                    <a:lstStyle/>
                    <a:p>
                      <a:pPr algn="ctr" rtl="1"/>
                      <a:r>
                        <a:rPr lang="ar-SA" sz="2400" b="1" dirty="0" smtClean="0">
                          <a:solidFill>
                            <a:schemeClr val="tx1"/>
                          </a:solidFill>
                          <a:cs typeface="Akhbar MT" pitchFamily="2" charset="-78"/>
                        </a:rPr>
                        <a:t>من </a:t>
                      </a:r>
                      <a:endParaRPr lang="ar-SA" sz="2400" b="1" dirty="0">
                        <a:solidFill>
                          <a:schemeClr val="tx1"/>
                        </a:solidFill>
                        <a:cs typeface="Akhbar MT" pitchFamily="2" charset="-78"/>
                      </a:endParaRPr>
                    </a:p>
                  </a:txBody>
                  <a:tcPr/>
                </a:tc>
                <a:tc>
                  <a:txBody>
                    <a:bodyPr/>
                    <a:lstStyle/>
                    <a:p>
                      <a:pPr algn="ctr" rtl="1"/>
                      <a:r>
                        <a:rPr lang="ar-SA" sz="2400" b="1" dirty="0" smtClean="0">
                          <a:solidFill>
                            <a:schemeClr val="tx1"/>
                          </a:solidFill>
                          <a:cs typeface="Akhbar MT" pitchFamily="2" charset="-78"/>
                        </a:rPr>
                        <a:t>يطلب بها تعيين العاقل</a:t>
                      </a:r>
                      <a:endParaRPr lang="ar-SA" sz="2400" b="1" dirty="0">
                        <a:solidFill>
                          <a:schemeClr val="tx1"/>
                        </a:solidFill>
                        <a:cs typeface="Akhbar MT" pitchFamily="2" charset="-78"/>
                      </a:endParaRPr>
                    </a:p>
                  </a:txBody>
                  <a:tcPr/>
                </a:tc>
              </a:tr>
              <a:tr h="370840">
                <a:tc>
                  <a:txBody>
                    <a:bodyPr/>
                    <a:lstStyle/>
                    <a:p>
                      <a:pPr algn="ctr" rtl="1"/>
                      <a:r>
                        <a:rPr lang="ar-SA" sz="2400" b="1" dirty="0" smtClean="0">
                          <a:solidFill>
                            <a:schemeClr val="tx1"/>
                          </a:solidFill>
                          <a:cs typeface="Akhbar MT" pitchFamily="2" charset="-78"/>
                        </a:rPr>
                        <a:t>أطلق</a:t>
                      </a:r>
                      <a:r>
                        <a:rPr lang="ar-SA" sz="2400" b="1" baseline="0" dirty="0" smtClean="0">
                          <a:solidFill>
                            <a:schemeClr val="tx1"/>
                          </a:solidFill>
                          <a:cs typeface="Akhbar MT" pitchFamily="2" charset="-78"/>
                        </a:rPr>
                        <a:t> عليه(الحاوي)لأنه موسوعة طبية تضم أكثر من عشرين مجلداً</a:t>
                      </a:r>
                      <a:endParaRPr lang="ar-SA" sz="2400" b="1" dirty="0">
                        <a:solidFill>
                          <a:schemeClr val="tx1"/>
                        </a:solidFill>
                        <a:cs typeface="Akhbar MT" pitchFamily="2" charset="-78"/>
                      </a:endParaRPr>
                    </a:p>
                  </a:txBody>
                  <a:tcPr/>
                </a:tc>
                <a:tc>
                  <a:txBody>
                    <a:bodyPr/>
                    <a:lstStyle/>
                    <a:p>
                      <a:pPr algn="ctr" rtl="1"/>
                      <a:endParaRPr lang="ar-SA" sz="2400" b="1" dirty="0">
                        <a:solidFill>
                          <a:schemeClr val="tx1"/>
                        </a:solidFill>
                        <a:cs typeface="Akhbar MT" pitchFamily="2" charset="-78"/>
                      </a:endParaRPr>
                    </a:p>
                  </a:txBody>
                  <a:tcPr/>
                </a:tc>
                <a:tc>
                  <a:txBody>
                    <a:bodyPr/>
                    <a:lstStyle/>
                    <a:p>
                      <a:pPr algn="ctr" rtl="1"/>
                      <a:endParaRPr lang="ar-SA" sz="2400" b="1" dirty="0">
                        <a:solidFill>
                          <a:schemeClr val="tx1"/>
                        </a:solidFill>
                        <a:cs typeface="Akhbar MT" pitchFamily="2" charset="-78"/>
                      </a:endParaRPr>
                    </a:p>
                  </a:txBody>
                  <a:tcPr/>
                </a:tc>
              </a:tr>
              <a:tr h="370840">
                <a:tc>
                  <a:txBody>
                    <a:bodyPr/>
                    <a:lstStyle/>
                    <a:p>
                      <a:pPr algn="ctr" rtl="1"/>
                      <a:r>
                        <a:rPr lang="ar-SA" sz="2400" b="1" dirty="0" smtClean="0">
                          <a:solidFill>
                            <a:schemeClr val="tx1"/>
                          </a:solidFill>
                          <a:cs typeface="Akhbar MT" pitchFamily="2" charset="-78"/>
                        </a:rPr>
                        <a:t>اخترع العالم الأمريكي(اسكندر بل)جهاز الهاتف</a:t>
                      </a:r>
                      <a:endParaRPr lang="ar-SA" sz="2400" b="1" dirty="0">
                        <a:solidFill>
                          <a:schemeClr val="tx1"/>
                        </a:solidFill>
                        <a:cs typeface="Akhbar MT" pitchFamily="2" charset="-78"/>
                      </a:endParaRPr>
                    </a:p>
                  </a:txBody>
                  <a:tcPr/>
                </a:tc>
                <a:tc>
                  <a:txBody>
                    <a:bodyPr/>
                    <a:lstStyle/>
                    <a:p>
                      <a:pPr algn="ctr" rtl="1"/>
                      <a:endParaRPr lang="ar-SA" sz="2400" b="1" dirty="0">
                        <a:solidFill>
                          <a:schemeClr val="tx1"/>
                        </a:solidFill>
                        <a:cs typeface="Akhbar MT" pitchFamily="2" charset="-78"/>
                      </a:endParaRPr>
                    </a:p>
                  </a:txBody>
                  <a:tcPr/>
                </a:tc>
                <a:tc>
                  <a:txBody>
                    <a:bodyPr/>
                    <a:lstStyle/>
                    <a:p>
                      <a:pPr algn="ctr" rtl="1"/>
                      <a:endParaRPr lang="ar-SA" sz="2400" b="1" dirty="0">
                        <a:solidFill>
                          <a:schemeClr val="tx1"/>
                        </a:solidFill>
                        <a:cs typeface="Akhbar MT" pitchFamily="2" charset="-78"/>
                      </a:endParaRPr>
                    </a:p>
                  </a:txBody>
                  <a:tcPr/>
                </a:tc>
              </a:tr>
              <a:tr h="370840">
                <a:tc>
                  <a:txBody>
                    <a:bodyPr/>
                    <a:lstStyle/>
                    <a:p>
                      <a:pPr algn="ctr" rtl="1"/>
                      <a:r>
                        <a:rPr lang="ar-SA" sz="2400" b="1" dirty="0" smtClean="0">
                          <a:solidFill>
                            <a:schemeClr val="tx1"/>
                          </a:solidFill>
                          <a:cs typeface="Akhbar MT" pitchFamily="2" charset="-78"/>
                        </a:rPr>
                        <a:t>استخلص(ابن سينا)العطر من الزهر بالتقطير</a:t>
                      </a:r>
                      <a:endParaRPr lang="ar-SA" sz="2400" b="1" dirty="0">
                        <a:solidFill>
                          <a:schemeClr val="tx1"/>
                        </a:solidFill>
                        <a:cs typeface="Akhbar MT" pitchFamily="2" charset="-78"/>
                      </a:endParaRPr>
                    </a:p>
                  </a:txBody>
                  <a:tcPr/>
                </a:tc>
                <a:tc>
                  <a:txBody>
                    <a:bodyPr/>
                    <a:lstStyle/>
                    <a:p>
                      <a:pPr algn="ctr" rtl="1"/>
                      <a:endParaRPr lang="ar-SA" sz="2400" b="1">
                        <a:solidFill>
                          <a:schemeClr val="tx1"/>
                        </a:solidFill>
                        <a:cs typeface="Akhbar MT" pitchFamily="2" charset="-78"/>
                      </a:endParaRPr>
                    </a:p>
                  </a:txBody>
                  <a:tcPr/>
                </a:tc>
                <a:tc>
                  <a:txBody>
                    <a:bodyPr/>
                    <a:lstStyle/>
                    <a:p>
                      <a:pPr algn="ctr" rtl="1"/>
                      <a:endParaRPr lang="ar-SA" sz="2400" b="1" dirty="0">
                        <a:solidFill>
                          <a:schemeClr val="tx1"/>
                        </a:solidFill>
                        <a:cs typeface="Akhbar MT" pitchFamily="2" charset="-78"/>
                      </a:endParaRPr>
                    </a:p>
                  </a:txBody>
                  <a:tcPr/>
                </a:tc>
              </a:tr>
            </a:tbl>
          </a:graphicData>
        </a:graphic>
      </p:graphicFrame>
      <p:sp>
        <p:nvSpPr>
          <p:cNvPr id="6" name="مربع نص 5"/>
          <p:cNvSpPr txBox="1"/>
          <p:nvPr/>
        </p:nvSpPr>
        <p:spPr>
          <a:xfrm>
            <a:off x="3714744" y="3110211"/>
            <a:ext cx="714380" cy="461665"/>
          </a:xfrm>
          <a:prstGeom prst="rect">
            <a:avLst/>
          </a:prstGeom>
          <a:noFill/>
        </p:spPr>
        <p:txBody>
          <a:bodyPr wrap="square" rtlCol="1">
            <a:spAutoFit/>
          </a:bodyPr>
          <a:lstStyle/>
          <a:p>
            <a:r>
              <a:rPr lang="ar-SA" sz="2400" b="1" dirty="0" smtClean="0">
                <a:cs typeface="Akhbar MT" pitchFamily="2" charset="-78"/>
              </a:rPr>
              <a:t>لماذا</a:t>
            </a:r>
          </a:p>
        </p:txBody>
      </p:sp>
      <p:sp>
        <p:nvSpPr>
          <p:cNvPr id="7" name="مربع نص 6"/>
          <p:cNvSpPr txBox="1"/>
          <p:nvPr/>
        </p:nvSpPr>
        <p:spPr>
          <a:xfrm>
            <a:off x="3714744" y="3967467"/>
            <a:ext cx="714380" cy="461665"/>
          </a:xfrm>
          <a:prstGeom prst="rect">
            <a:avLst/>
          </a:prstGeom>
          <a:noFill/>
        </p:spPr>
        <p:txBody>
          <a:bodyPr wrap="square" rtlCol="1">
            <a:spAutoFit/>
          </a:bodyPr>
          <a:lstStyle/>
          <a:p>
            <a:r>
              <a:rPr lang="ar-SA" sz="2400" b="1" dirty="0" smtClean="0">
                <a:cs typeface="Akhbar MT" pitchFamily="2" charset="-78"/>
              </a:rPr>
              <a:t>ماذا</a:t>
            </a:r>
          </a:p>
        </p:txBody>
      </p:sp>
      <p:sp>
        <p:nvSpPr>
          <p:cNvPr id="9" name="مربع نص 8"/>
          <p:cNvSpPr txBox="1"/>
          <p:nvPr/>
        </p:nvSpPr>
        <p:spPr>
          <a:xfrm>
            <a:off x="3714744" y="4753285"/>
            <a:ext cx="714380" cy="461665"/>
          </a:xfrm>
          <a:prstGeom prst="rect">
            <a:avLst/>
          </a:prstGeom>
          <a:noFill/>
        </p:spPr>
        <p:txBody>
          <a:bodyPr wrap="square" rtlCol="1">
            <a:spAutoFit/>
          </a:bodyPr>
          <a:lstStyle/>
          <a:p>
            <a:r>
              <a:rPr lang="ar-SA" sz="2400" b="1" dirty="0" smtClean="0">
                <a:cs typeface="Akhbar MT" pitchFamily="2" charset="-78"/>
              </a:rPr>
              <a:t>كيف</a:t>
            </a:r>
          </a:p>
        </p:txBody>
      </p:sp>
      <p:sp>
        <p:nvSpPr>
          <p:cNvPr id="10" name="مربع نص 9"/>
          <p:cNvSpPr txBox="1"/>
          <p:nvPr/>
        </p:nvSpPr>
        <p:spPr>
          <a:xfrm>
            <a:off x="785786" y="3143248"/>
            <a:ext cx="2286016" cy="461665"/>
          </a:xfrm>
          <a:prstGeom prst="rect">
            <a:avLst/>
          </a:prstGeom>
          <a:noFill/>
        </p:spPr>
        <p:txBody>
          <a:bodyPr wrap="square" rtlCol="1">
            <a:spAutoFit/>
          </a:bodyPr>
          <a:lstStyle/>
          <a:p>
            <a:r>
              <a:rPr lang="ar-SA" sz="2400" b="1" dirty="0" smtClean="0">
                <a:cs typeface="Akhbar MT" pitchFamily="2" charset="-78"/>
              </a:rPr>
              <a:t>يطلب بها التعليل</a:t>
            </a:r>
          </a:p>
        </p:txBody>
      </p:sp>
      <p:sp>
        <p:nvSpPr>
          <p:cNvPr id="11" name="مربع نص 10"/>
          <p:cNvSpPr txBox="1"/>
          <p:nvPr/>
        </p:nvSpPr>
        <p:spPr>
          <a:xfrm>
            <a:off x="785786" y="4000504"/>
            <a:ext cx="2286016" cy="461665"/>
          </a:xfrm>
          <a:prstGeom prst="rect">
            <a:avLst/>
          </a:prstGeom>
          <a:noFill/>
        </p:spPr>
        <p:txBody>
          <a:bodyPr wrap="square" rtlCol="1">
            <a:spAutoFit/>
          </a:bodyPr>
          <a:lstStyle/>
          <a:p>
            <a:r>
              <a:rPr lang="ar-SA" sz="2400" b="1" dirty="0" smtClean="0">
                <a:cs typeface="Akhbar MT" pitchFamily="2" charset="-78"/>
              </a:rPr>
              <a:t>يطلب بها غير العاقل</a:t>
            </a:r>
          </a:p>
        </p:txBody>
      </p:sp>
      <p:sp>
        <p:nvSpPr>
          <p:cNvPr id="12" name="مربع نص 11"/>
          <p:cNvSpPr txBox="1"/>
          <p:nvPr/>
        </p:nvSpPr>
        <p:spPr>
          <a:xfrm>
            <a:off x="785786" y="4753285"/>
            <a:ext cx="2286016" cy="461665"/>
          </a:xfrm>
          <a:prstGeom prst="rect">
            <a:avLst/>
          </a:prstGeom>
          <a:noFill/>
        </p:spPr>
        <p:txBody>
          <a:bodyPr wrap="square" rtlCol="1">
            <a:spAutoFit/>
          </a:bodyPr>
          <a:lstStyle/>
          <a:p>
            <a:r>
              <a:rPr lang="ar-SA" sz="2400" b="1" dirty="0" smtClean="0">
                <a:cs typeface="Akhbar MT" pitchFamily="2" charset="-78"/>
              </a:rPr>
              <a:t>يطلب بها الحال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13" presetClass="entr" presetSubtype="32"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plus(out)">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to="" calcmode="lin" valueType="num">
                                      <p:cBhvr>
                                        <p:cTn id="29" dur="1" fill="hold"/>
                                        <p:tgtEl>
                                          <p:spTgt spid="7"/>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to="" calcmode="lin" valueType="num">
                                      <p:cBhvr>
                                        <p:cTn id="39" dur="1" fill="hold"/>
                                        <p:tgtEl>
                                          <p:spTgt spid="9"/>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to="" calcmode="lin" valueType="num">
                                      <p:cBhvr>
                                        <p:cTn id="44"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P spid="10" grpId="0"/>
      <p:bldP spid="11"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351718"/>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2</a:t>
            </a:r>
            <a:endParaRPr lang="ar-SA" sz="2400" b="1" dirty="0">
              <a:solidFill>
                <a:schemeClr val="tx1"/>
              </a:solidFill>
            </a:endParaRPr>
          </a:p>
        </p:txBody>
      </p:sp>
      <p:sp>
        <p:nvSpPr>
          <p:cNvPr id="4" name="مربع نص 3"/>
          <p:cNvSpPr txBox="1"/>
          <p:nvPr/>
        </p:nvSpPr>
        <p:spPr>
          <a:xfrm>
            <a:off x="571472" y="563856"/>
            <a:ext cx="7286676" cy="584775"/>
          </a:xfrm>
          <a:prstGeom prst="rect">
            <a:avLst/>
          </a:prstGeom>
          <a:noFill/>
        </p:spPr>
        <p:txBody>
          <a:bodyPr wrap="square" rtlCol="1">
            <a:spAutoFit/>
          </a:bodyPr>
          <a:lstStyle/>
          <a:p>
            <a:pPr algn="ctr"/>
            <a:r>
              <a:rPr lang="ar-SA" sz="3200" b="1" u="sng" dirty="0" smtClean="0">
                <a:solidFill>
                  <a:srgbClr val="800000"/>
                </a:solidFill>
              </a:rPr>
              <a:t>أصوغ جملاً وفق الأنماط التالية:</a:t>
            </a:r>
            <a:endParaRPr lang="ar-SA" sz="3200" b="1" u="sng" dirty="0">
              <a:solidFill>
                <a:srgbClr val="800000"/>
              </a:solidFill>
            </a:endParaRPr>
          </a:p>
        </p:txBody>
      </p:sp>
      <p:sp>
        <p:nvSpPr>
          <p:cNvPr id="5" name="مربع نص 4"/>
          <p:cNvSpPr txBox="1"/>
          <p:nvPr/>
        </p:nvSpPr>
        <p:spPr>
          <a:xfrm>
            <a:off x="1142976" y="1142984"/>
            <a:ext cx="6286544" cy="1200329"/>
          </a:xfrm>
          <a:prstGeom prst="rect">
            <a:avLst/>
          </a:prstGeom>
          <a:noFill/>
        </p:spPr>
        <p:txBody>
          <a:bodyPr wrap="square" rtlCol="1">
            <a:spAutoFit/>
          </a:bodyPr>
          <a:lstStyle/>
          <a:p>
            <a:pPr algn="ctr">
              <a:buFont typeface="Arial" pitchFamily="34" charset="0"/>
              <a:buChar char="•"/>
            </a:pPr>
            <a:r>
              <a:rPr lang="ar-SA" sz="2400" dirty="0" smtClean="0"/>
              <a:t>يتطلب التفوق العلمي أمرين،ما هما؟</a:t>
            </a:r>
          </a:p>
          <a:p>
            <a:pPr algn="ctr">
              <a:buFont typeface="Arial" pitchFamily="34" charset="0"/>
              <a:buChar char="•"/>
            </a:pPr>
            <a:r>
              <a:rPr lang="ar-SA" sz="2400" dirty="0" smtClean="0"/>
              <a:t>نؤكد نبوغ الطبيب فنقول:أليس الطبيب نابغاً؟</a:t>
            </a:r>
          </a:p>
          <a:p>
            <a:pPr algn="ctr">
              <a:buFont typeface="Arial" pitchFamily="34" charset="0"/>
              <a:buChar char="•"/>
            </a:pPr>
            <a:r>
              <a:rPr lang="ar-SA" sz="2400" dirty="0" smtClean="0"/>
              <a:t>أفلا نقول بعد هذا كله:إن الرازي أبو الطب العربي؟</a:t>
            </a:r>
            <a:endParaRPr lang="ar-SA" sz="2400" dirty="0"/>
          </a:p>
        </p:txBody>
      </p:sp>
      <p:sp>
        <p:nvSpPr>
          <p:cNvPr id="6" name="مخطط انسيابي: بيانات 5"/>
          <p:cNvSpPr/>
          <p:nvPr/>
        </p:nvSpPr>
        <p:spPr>
          <a:xfrm rot="20694948">
            <a:off x="7658259" y="2066230"/>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3</a:t>
            </a:r>
            <a:endParaRPr lang="ar-SA" sz="2400" b="1" dirty="0">
              <a:solidFill>
                <a:schemeClr val="tx1"/>
              </a:solidFill>
            </a:endParaRPr>
          </a:p>
        </p:txBody>
      </p:sp>
      <p:sp>
        <p:nvSpPr>
          <p:cNvPr id="7" name="مربع نص 6"/>
          <p:cNvSpPr txBox="1"/>
          <p:nvPr/>
        </p:nvSpPr>
        <p:spPr>
          <a:xfrm>
            <a:off x="285720" y="2208906"/>
            <a:ext cx="7500990" cy="1077218"/>
          </a:xfrm>
          <a:prstGeom prst="rect">
            <a:avLst/>
          </a:prstGeom>
          <a:noFill/>
        </p:spPr>
        <p:txBody>
          <a:bodyPr wrap="square" rtlCol="1">
            <a:spAutoFit/>
          </a:bodyPr>
          <a:lstStyle/>
          <a:p>
            <a:pPr algn="ctr"/>
            <a:r>
              <a:rPr lang="ar-SA" sz="3200" b="1" u="sng" dirty="0" smtClean="0">
                <a:solidFill>
                  <a:srgbClr val="800000"/>
                </a:solidFill>
              </a:rPr>
              <a:t>جرى حوار بيني وبين الرازي حول(النظام الغذائي )أكمل الحوار التالي بكتابة السؤال المناسب لكل إجابة:</a:t>
            </a:r>
            <a:endParaRPr lang="ar-SA" sz="3200" b="1" u="sng" dirty="0">
              <a:solidFill>
                <a:srgbClr val="800000"/>
              </a:solidFill>
            </a:endParaRPr>
          </a:p>
        </p:txBody>
      </p:sp>
      <p:sp>
        <p:nvSpPr>
          <p:cNvPr id="9" name="مستطيل مستدير الزوايا 8"/>
          <p:cNvSpPr/>
          <p:nvPr/>
        </p:nvSpPr>
        <p:spPr>
          <a:xfrm>
            <a:off x="857224" y="3286124"/>
            <a:ext cx="7215238" cy="3143272"/>
          </a:xfrm>
          <a:prstGeom prst="roundRect">
            <a:avLst/>
          </a:prstGeom>
          <a:solidFill>
            <a:schemeClr val="accent3">
              <a:lumMod val="40000"/>
              <a:lumOff val="60000"/>
            </a:schemeClr>
          </a:solidFill>
          <a:effectLst>
            <a:glow rad="228600">
              <a:schemeClr val="accent4">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b="1" dirty="0" smtClean="0">
                <a:solidFill>
                  <a:schemeClr val="accent6">
                    <a:lumMod val="50000"/>
                  </a:schemeClr>
                </a:solidFill>
              </a:rPr>
              <a:t>                                      الطالب:</a:t>
            </a:r>
          </a:p>
          <a:p>
            <a:pPr algn="ctr"/>
            <a:r>
              <a:rPr lang="ar-SA" sz="2000" b="1" dirty="0" smtClean="0">
                <a:solidFill>
                  <a:schemeClr val="accent6">
                    <a:lumMod val="50000"/>
                  </a:schemeClr>
                </a:solidFill>
              </a:rPr>
              <a:t>الرازي:الغذاء ضروري لحياة الإنسان</a:t>
            </a:r>
          </a:p>
          <a:p>
            <a:r>
              <a:rPr lang="ar-SA" sz="2000" b="1" dirty="0" smtClean="0">
                <a:solidFill>
                  <a:schemeClr val="accent6">
                    <a:lumMod val="50000"/>
                  </a:schemeClr>
                </a:solidFill>
              </a:rPr>
              <a:t>                                      الطالب:</a:t>
            </a:r>
          </a:p>
          <a:p>
            <a:pPr algn="ctr"/>
            <a:r>
              <a:rPr lang="ar-SA" sz="2000" b="1" dirty="0" smtClean="0">
                <a:solidFill>
                  <a:schemeClr val="accent6">
                    <a:lumMod val="50000"/>
                  </a:schemeClr>
                </a:solidFill>
              </a:rPr>
              <a:t>الرازي:يأكل الإنسان ليعيش،ولا يعيش ليأكل</a:t>
            </a:r>
          </a:p>
          <a:p>
            <a:r>
              <a:rPr lang="ar-SA" sz="2000" b="1" dirty="0" smtClean="0">
                <a:solidFill>
                  <a:schemeClr val="accent6">
                    <a:lumMod val="50000"/>
                  </a:schemeClr>
                </a:solidFill>
              </a:rPr>
              <a:t>                                     الطالب:</a:t>
            </a:r>
          </a:p>
          <a:p>
            <a:pPr algn="ctr"/>
            <a:r>
              <a:rPr lang="ar-SA" sz="2000" b="1" dirty="0" smtClean="0">
                <a:solidFill>
                  <a:schemeClr val="accent6">
                    <a:lumMod val="50000"/>
                  </a:schemeClr>
                </a:solidFill>
              </a:rPr>
              <a:t>الرازي:لأن الإفراط في الأكل خطر على الصحة</a:t>
            </a:r>
          </a:p>
          <a:p>
            <a:r>
              <a:rPr lang="ar-SA" sz="2000" b="1" dirty="0" smtClean="0">
                <a:solidFill>
                  <a:schemeClr val="accent6">
                    <a:lumMod val="50000"/>
                  </a:schemeClr>
                </a:solidFill>
              </a:rPr>
              <a:t>                                     الطالب:</a:t>
            </a:r>
          </a:p>
          <a:p>
            <a:pPr algn="ctr"/>
            <a:r>
              <a:rPr lang="ar-SA" sz="2000" b="1" dirty="0" smtClean="0">
                <a:solidFill>
                  <a:schemeClr val="accent6">
                    <a:lumMod val="50000"/>
                  </a:schemeClr>
                </a:solidFill>
              </a:rPr>
              <a:t>الرازي:نعم،المعدة بيت الداء،والحمية رأس كل دواء</a:t>
            </a:r>
          </a:p>
          <a:p>
            <a:r>
              <a:rPr lang="ar-SA" sz="2000" b="1" dirty="0" smtClean="0">
                <a:solidFill>
                  <a:schemeClr val="accent6">
                    <a:lumMod val="50000"/>
                  </a:schemeClr>
                </a:solidFill>
              </a:rPr>
              <a:t>                                    الطالب:</a:t>
            </a:r>
          </a:p>
          <a:p>
            <a:pPr algn="ctr"/>
            <a:r>
              <a:rPr lang="ar-SA" sz="2000" b="1" dirty="0" smtClean="0">
                <a:solidFill>
                  <a:schemeClr val="accent6">
                    <a:lumMod val="50000"/>
                  </a:schemeClr>
                </a:solidFill>
              </a:rPr>
              <a:t>الرازي:صدقت،فالغذاء ضروري لكن التوازن مطلوب،والاعتدال مرغوب</a:t>
            </a:r>
          </a:p>
        </p:txBody>
      </p:sp>
      <p:sp>
        <p:nvSpPr>
          <p:cNvPr id="10" name="مربع نص 9"/>
          <p:cNvSpPr txBox="1"/>
          <p:nvPr/>
        </p:nvSpPr>
        <p:spPr>
          <a:xfrm>
            <a:off x="1214414" y="3314642"/>
            <a:ext cx="3357586" cy="400110"/>
          </a:xfrm>
          <a:prstGeom prst="rect">
            <a:avLst/>
          </a:prstGeom>
          <a:noFill/>
        </p:spPr>
        <p:txBody>
          <a:bodyPr wrap="square" rtlCol="1">
            <a:spAutoFit/>
          </a:bodyPr>
          <a:lstStyle/>
          <a:p>
            <a:r>
              <a:rPr lang="ar-SA" sz="2000" b="1" dirty="0" smtClean="0"/>
              <a:t>ما أهمية الغذاء للإنسان؟</a:t>
            </a:r>
            <a:endParaRPr lang="ar-SA" sz="2000" b="1" dirty="0"/>
          </a:p>
        </p:txBody>
      </p:sp>
      <p:sp>
        <p:nvSpPr>
          <p:cNvPr id="11" name="مربع نص 10"/>
          <p:cNvSpPr txBox="1"/>
          <p:nvPr/>
        </p:nvSpPr>
        <p:spPr>
          <a:xfrm>
            <a:off x="1285852" y="4429132"/>
            <a:ext cx="3357586" cy="400110"/>
          </a:xfrm>
          <a:prstGeom prst="rect">
            <a:avLst/>
          </a:prstGeom>
          <a:noFill/>
        </p:spPr>
        <p:txBody>
          <a:bodyPr wrap="square" rtlCol="1">
            <a:spAutoFit/>
          </a:bodyPr>
          <a:lstStyle/>
          <a:p>
            <a:r>
              <a:rPr lang="ar-SA" sz="2000" b="1" dirty="0" smtClean="0"/>
              <a:t>لم يحذر الأطباء من كثرة الأكل؟</a:t>
            </a:r>
            <a:endParaRPr lang="ar-SA" sz="2000" b="1" dirty="0"/>
          </a:p>
        </p:txBody>
      </p:sp>
      <p:sp>
        <p:nvSpPr>
          <p:cNvPr id="12" name="مربع نص 11"/>
          <p:cNvSpPr txBox="1"/>
          <p:nvPr/>
        </p:nvSpPr>
        <p:spPr>
          <a:xfrm>
            <a:off x="500066" y="5100592"/>
            <a:ext cx="4214810" cy="400110"/>
          </a:xfrm>
          <a:prstGeom prst="rect">
            <a:avLst/>
          </a:prstGeom>
          <a:noFill/>
        </p:spPr>
        <p:txBody>
          <a:bodyPr wrap="square" rtlCol="1">
            <a:spAutoFit/>
          </a:bodyPr>
          <a:lstStyle/>
          <a:p>
            <a:r>
              <a:rPr lang="ar-SA" sz="2000" b="1" dirty="0" smtClean="0"/>
              <a:t>(المعدة بيت الداء)هل هذه العبارة صحيحة ؟</a:t>
            </a:r>
            <a:endParaRPr lang="ar-SA" sz="2000" b="1" dirty="0"/>
          </a:p>
        </p:txBody>
      </p:sp>
      <p:sp>
        <p:nvSpPr>
          <p:cNvPr id="13" name="مربع نص 12"/>
          <p:cNvSpPr txBox="1"/>
          <p:nvPr/>
        </p:nvSpPr>
        <p:spPr>
          <a:xfrm>
            <a:off x="1357290" y="5672096"/>
            <a:ext cx="3357586" cy="400110"/>
          </a:xfrm>
          <a:prstGeom prst="rect">
            <a:avLst/>
          </a:prstGeom>
          <a:noFill/>
        </p:spPr>
        <p:txBody>
          <a:bodyPr wrap="square" rtlCol="1">
            <a:spAutoFit/>
          </a:bodyPr>
          <a:lstStyle/>
          <a:p>
            <a:r>
              <a:rPr lang="ar-SA" sz="2000" b="1" dirty="0" smtClean="0"/>
              <a:t>ألا ترى أن التوازن في الغذاء أمر مهم؟</a:t>
            </a:r>
            <a:endParaRPr lang="ar-SA" sz="2000" b="1" dirty="0"/>
          </a:p>
        </p:txBody>
      </p:sp>
      <p:sp>
        <p:nvSpPr>
          <p:cNvPr id="14" name="مربع نص 13"/>
          <p:cNvSpPr txBox="1"/>
          <p:nvPr/>
        </p:nvSpPr>
        <p:spPr>
          <a:xfrm>
            <a:off x="1214414" y="3886146"/>
            <a:ext cx="3357586" cy="400110"/>
          </a:xfrm>
          <a:prstGeom prst="rect">
            <a:avLst/>
          </a:prstGeom>
          <a:noFill/>
        </p:spPr>
        <p:txBody>
          <a:bodyPr wrap="square" rtlCol="1">
            <a:spAutoFit/>
          </a:bodyPr>
          <a:lstStyle/>
          <a:p>
            <a:r>
              <a:rPr lang="ar-SA" sz="2000" b="1" dirty="0" smtClean="0"/>
              <a:t>هل يعيش الإنسان ليأكل؟</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1" presetID="1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lide(fromRight)">
                                      <p:cBhvr>
                                        <p:cTn id="13" dur="2000"/>
                                        <p:tgtEl>
                                          <p:spTgt spid="5"/>
                                        </p:tgtEl>
                                      </p:cBhvr>
                                    </p:animEffect>
                                  </p:childTnLst>
                                </p:cTn>
                              </p:par>
                              <p:par>
                                <p:cTn id="14" presetID="3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3000"/>
                                        <p:tgtEl>
                                          <p:spTgt spid="7"/>
                                        </p:tgtEl>
                                      </p:cBhvr>
                                    </p:animEffect>
                                    <p:anim calcmode="lin" valueType="num">
                                      <p:cBhvr>
                                        <p:cTn id="17" dur="3000" fill="hold"/>
                                        <p:tgtEl>
                                          <p:spTgt spid="7"/>
                                        </p:tgtEl>
                                        <p:attrNameLst>
                                          <p:attrName>ppt_x</p:attrName>
                                        </p:attrNameLst>
                                      </p:cBhvr>
                                      <p:tavLst>
                                        <p:tav tm="0">
                                          <p:val>
                                            <p:strVal val="#ppt_x"/>
                                          </p:val>
                                        </p:tav>
                                        <p:tav tm="100000">
                                          <p:val>
                                            <p:strVal val="#ppt_x"/>
                                          </p:val>
                                        </p:tav>
                                      </p:tavLst>
                                    </p:anim>
                                    <p:anim calcmode="lin" valueType="num">
                                      <p:cBhvr>
                                        <p:cTn id="18" dur="2700" decel="100000" fill="hold"/>
                                        <p:tgtEl>
                                          <p:spTgt spid="7"/>
                                        </p:tgtEl>
                                        <p:attrNameLst>
                                          <p:attrName>ppt_y</p:attrName>
                                        </p:attrNameLst>
                                      </p:cBhvr>
                                      <p:tavLst>
                                        <p:tav tm="0">
                                          <p:val>
                                            <p:strVal val="#ppt_y+1"/>
                                          </p:val>
                                        </p:tav>
                                        <p:tav tm="100000">
                                          <p:val>
                                            <p:strVal val="#ppt_y-.03"/>
                                          </p:val>
                                        </p:tav>
                                      </p:tavLst>
                                    </p:anim>
                                    <p:anim calcmode="lin" valueType="num">
                                      <p:cBhvr>
                                        <p:cTn id="19"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par>
                                <p:cTn id="20" presetID="5" presetClass="entr" presetSubtype="5"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heckerboard(dow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trips(downLeft)">
                                      <p:cBhvr>
                                        <p:cTn id="27" dur="3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3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30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strips(downLeft)">
                                      <p:cBhvr>
                                        <p:cTn id="42" dur="30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strips(downLeft)">
                                      <p:cBhvr>
                                        <p:cTn id="47"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animBg="1"/>
      <p:bldP spid="10" grpId="0"/>
      <p:bldP spid="11" grpId="0"/>
      <p:bldP spid="12"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351718"/>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4</a:t>
            </a:r>
            <a:endParaRPr lang="ar-SA" sz="2400" b="1" dirty="0">
              <a:solidFill>
                <a:schemeClr val="tx1"/>
              </a:solidFill>
            </a:endParaRPr>
          </a:p>
        </p:txBody>
      </p:sp>
      <p:sp>
        <p:nvSpPr>
          <p:cNvPr id="4" name="مربع نص 3"/>
          <p:cNvSpPr txBox="1"/>
          <p:nvPr/>
        </p:nvSpPr>
        <p:spPr>
          <a:xfrm>
            <a:off x="571472" y="563856"/>
            <a:ext cx="7286676" cy="1569660"/>
          </a:xfrm>
          <a:prstGeom prst="rect">
            <a:avLst/>
          </a:prstGeom>
          <a:noFill/>
        </p:spPr>
        <p:txBody>
          <a:bodyPr wrap="square" rtlCol="1">
            <a:spAutoFit/>
          </a:bodyPr>
          <a:lstStyle/>
          <a:p>
            <a:pPr algn="ctr"/>
            <a:r>
              <a:rPr lang="ar-SA" sz="3200" b="1" u="sng" dirty="0" smtClean="0">
                <a:solidFill>
                  <a:srgbClr val="800000"/>
                </a:solidFill>
              </a:rPr>
              <a:t>شاب سعودي اخترع جهازاً يحد من انتشار التلوث عن استخدام عادم السيارات.أُجري حواراً معه،وأطرح سؤالاً مناسباً حول كل من:</a:t>
            </a:r>
            <a:endParaRPr lang="ar-SA" sz="3200" b="1" u="sng" dirty="0">
              <a:solidFill>
                <a:srgbClr val="800000"/>
              </a:solidFill>
            </a:endParaRPr>
          </a:p>
        </p:txBody>
      </p:sp>
      <p:sp>
        <p:nvSpPr>
          <p:cNvPr id="10" name="مستطيل مستدير الزوايا 9"/>
          <p:cNvSpPr/>
          <p:nvPr/>
        </p:nvSpPr>
        <p:spPr>
          <a:xfrm>
            <a:off x="1357290" y="2428868"/>
            <a:ext cx="5357850" cy="857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من أول من اخترع جهازا يحد من انتشار التلوث الناتج عن استخدام عادم السيارات؟</a:t>
            </a:r>
            <a:endParaRPr lang="ar-SA" sz="2400" b="1" dirty="0">
              <a:solidFill>
                <a:schemeClr val="tx1"/>
              </a:solidFill>
            </a:endParaRPr>
          </a:p>
        </p:txBody>
      </p:sp>
      <p:sp>
        <p:nvSpPr>
          <p:cNvPr id="11" name="مستطيل مستدير الزوايا 10"/>
          <p:cNvSpPr/>
          <p:nvPr/>
        </p:nvSpPr>
        <p:spPr>
          <a:xfrm>
            <a:off x="2786050" y="3571876"/>
            <a:ext cx="5357850" cy="571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ما مزايا الجهاز الجديد؟</a:t>
            </a:r>
            <a:endParaRPr lang="ar-SA" sz="2400" b="1" dirty="0">
              <a:solidFill>
                <a:schemeClr val="tx1"/>
              </a:solidFill>
            </a:endParaRPr>
          </a:p>
        </p:txBody>
      </p:sp>
      <p:sp>
        <p:nvSpPr>
          <p:cNvPr id="12" name="مستطيل مستدير الزوايا 11"/>
          <p:cNvSpPr/>
          <p:nvPr/>
        </p:nvSpPr>
        <p:spPr>
          <a:xfrm>
            <a:off x="1714480" y="4714884"/>
            <a:ext cx="535785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هل لعادم السيارات أخطار على البيئة؟</a:t>
            </a:r>
            <a:endParaRPr lang="ar-SA" sz="2400" b="1" dirty="0">
              <a:solidFill>
                <a:schemeClr val="tx1"/>
              </a:solidFill>
            </a:endParaRPr>
          </a:p>
        </p:txBody>
      </p:sp>
      <p:sp>
        <p:nvSpPr>
          <p:cNvPr id="13" name="مستطيل مستدير الزوايا 12"/>
          <p:cNvSpPr/>
          <p:nvPr/>
        </p:nvSpPr>
        <p:spPr>
          <a:xfrm>
            <a:off x="1857356" y="5857892"/>
            <a:ext cx="5357850" cy="5000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لماذا تهتم دول العالم بالتلوث البيئي؟</a:t>
            </a:r>
            <a:endParaRPr lang="ar-SA" sz="2400" b="1" dirty="0">
              <a:solidFill>
                <a:schemeClr val="tx1"/>
              </a:solidFill>
            </a:endParaRPr>
          </a:p>
        </p:txBody>
      </p:sp>
      <p:sp>
        <p:nvSpPr>
          <p:cNvPr id="8" name="نجمة مكونة من 7 نقاط 7"/>
          <p:cNvSpPr/>
          <p:nvPr/>
        </p:nvSpPr>
        <p:spPr>
          <a:xfrm>
            <a:off x="214282" y="5214950"/>
            <a:ext cx="2143140" cy="1428760"/>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أسباب الاهتمام بتلوث البيئة</a:t>
            </a:r>
            <a:endParaRPr lang="ar-SA" sz="2400" b="1" dirty="0">
              <a:solidFill>
                <a:schemeClr val="tx1"/>
              </a:solidFill>
            </a:endParaRPr>
          </a:p>
        </p:txBody>
      </p:sp>
      <p:sp>
        <p:nvSpPr>
          <p:cNvPr id="7" name="نجمة مكونة من 7 نقاط 6"/>
          <p:cNvSpPr/>
          <p:nvPr/>
        </p:nvSpPr>
        <p:spPr>
          <a:xfrm>
            <a:off x="6786546" y="4429132"/>
            <a:ext cx="2357454" cy="1571636"/>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أخطار عادم السيارات</a:t>
            </a:r>
            <a:endParaRPr lang="ar-SA" sz="2800" b="1" dirty="0">
              <a:solidFill>
                <a:schemeClr val="tx1"/>
              </a:solidFill>
            </a:endParaRPr>
          </a:p>
        </p:txBody>
      </p:sp>
      <p:sp>
        <p:nvSpPr>
          <p:cNvPr id="9" name="نجمة مكونة من 7 نقاط 8"/>
          <p:cNvSpPr/>
          <p:nvPr/>
        </p:nvSpPr>
        <p:spPr>
          <a:xfrm>
            <a:off x="357158" y="3286124"/>
            <a:ext cx="3143272" cy="1143008"/>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مزايا الجهاز الجديد</a:t>
            </a:r>
            <a:endParaRPr lang="ar-SA" sz="2800" b="1" dirty="0">
              <a:solidFill>
                <a:schemeClr val="tx1"/>
              </a:solidFill>
            </a:endParaRPr>
          </a:p>
        </p:txBody>
      </p:sp>
      <p:sp>
        <p:nvSpPr>
          <p:cNvPr id="5" name="نجمة مكونة من 7 نقاط 4"/>
          <p:cNvSpPr/>
          <p:nvPr/>
        </p:nvSpPr>
        <p:spPr>
          <a:xfrm>
            <a:off x="6357950" y="1857364"/>
            <a:ext cx="2071702" cy="1571636"/>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قصة الاختراع</a:t>
            </a:r>
            <a:endParaRPr lang="ar-SA"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1" presetID="6" presetClass="entr" presetSubtype="3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out)">
                                      <p:cBhvr>
                                        <p:cTn id="13" dur="2000"/>
                                        <p:tgtEl>
                                          <p:spTgt spid="5"/>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out)">
                                      <p:cBhvr>
                                        <p:cTn id="16" dur="2000"/>
                                        <p:tgtEl>
                                          <p:spTgt spid="9"/>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out)">
                                      <p:cBhvr>
                                        <p:cTn id="19" dur="2000"/>
                                        <p:tgtEl>
                                          <p:spTgt spid="7"/>
                                        </p:tgtEl>
                                      </p:cBhvr>
                                    </p:animEffect>
                                  </p:childTnLst>
                                </p:cTn>
                              </p:par>
                              <p:par>
                                <p:cTn id="20" presetID="6" presetClass="entr" presetSubtype="32"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out)">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slide(fromBottom)">
                                      <p:cBhvr>
                                        <p:cTn id="27" dur="3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plus(in)">
                                      <p:cBhvr>
                                        <p:cTn id="32" dur="3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4)">
                                      <p:cBhvr>
                                        <p:cTn id="37" dur="3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ox(in)">
                                      <p:cBhvr>
                                        <p:cTn id="42"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animBg="1"/>
      <p:bldP spid="11" grpId="0" animBg="1"/>
      <p:bldP spid="12" grpId="0" animBg="1"/>
      <p:bldP spid="13" grpId="0" animBg="1"/>
      <p:bldP spid="8" grpId="0" animBg="1"/>
      <p:bldP spid="7" grpId="0" animBg="1"/>
      <p:bldP spid="9"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351718"/>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5</a:t>
            </a:r>
            <a:endParaRPr lang="ar-SA" sz="2400" b="1" dirty="0">
              <a:solidFill>
                <a:schemeClr val="tx1"/>
              </a:solidFill>
            </a:endParaRPr>
          </a:p>
        </p:txBody>
      </p:sp>
      <p:sp>
        <p:nvSpPr>
          <p:cNvPr id="4" name="مربع نص 3"/>
          <p:cNvSpPr txBox="1"/>
          <p:nvPr/>
        </p:nvSpPr>
        <p:spPr>
          <a:xfrm>
            <a:off x="571472" y="563856"/>
            <a:ext cx="7286676" cy="1077218"/>
          </a:xfrm>
          <a:prstGeom prst="rect">
            <a:avLst/>
          </a:prstGeom>
          <a:noFill/>
        </p:spPr>
        <p:txBody>
          <a:bodyPr wrap="square" rtlCol="1">
            <a:spAutoFit/>
          </a:bodyPr>
          <a:lstStyle/>
          <a:p>
            <a:pPr algn="ctr"/>
            <a:r>
              <a:rPr lang="ar-SA" sz="3200" b="1" u="sng" dirty="0" smtClean="0">
                <a:solidFill>
                  <a:srgbClr val="800000"/>
                </a:solidFill>
              </a:rPr>
              <a:t>أبحث في أحد مواقع البحث على الشبكة العنكبوتية عن إجابة للأسئلة التالية،وأدونها في سجل إنجازاتي:</a:t>
            </a:r>
            <a:endParaRPr lang="ar-SA" sz="3200" b="1" u="sng" dirty="0">
              <a:solidFill>
                <a:srgbClr val="800000"/>
              </a:solidFill>
            </a:endParaRPr>
          </a:p>
        </p:txBody>
      </p:sp>
      <p:sp>
        <p:nvSpPr>
          <p:cNvPr id="6" name="نجمة مكونة من 7 نقاط 5"/>
          <p:cNvSpPr/>
          <p:nvPr/>
        </p:nvSpPr>
        <p:spPr>
          <a:xfrm>
            <a:off x="571472" y="1785926"/>
            <a:ext cx="8072494" cy="1571636"/>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من فاز بجائزة نوبل من العرب؟</a:t>
            </a:r>
          </a:p>
          <a:p>
            <a:pPr algn="ctr">
              <a:buFont typeface="Arial" pitchFamily="34" charset="0"/>
              <a:buChar char="•"/>
            </a:pPr>
            <a:r>
              <a:rPr lang="ar-SA" sz="2800" b="1" dirty="0" smtClean="0">
                <a:solidFill>
                  <a:schemeClr val="tx1"/>
                </a:solidFill>
              </a:rPr>
              <a:t>نجيب محفوظ في الأدب</a:t>
            </a:r>
          </a:p>
          <a:p>
            <a:pPr algn="ctr">
              <a:buFont typeface="Arial" pitchFamily="34" charset="0"/>
              <a:buChar char="•"/>
            </a:pPr>
            <a:r>
              <a:rPr lang="ar-SA" sz="2800" b="1" dirty="0" smtClean="0">
                <a:solidFill>
                  <a:schemeClr val="tx1"/>
                </a:solidFill>
              </a:rPr>
              <a:t>              في الكيمياء</a:t>
            </a:r>
            <a:endParaRPr lang="ar-SA" sz="2800" b="1" dirty="0">
              <a:solidFill>
                <a:schemeClr val="tx1"/>
              </a:solidFill>
            </a:endParaRPr>
          </a:p>
        </p:txBody>
      </p:sp>
      <p:sp>
        <p:nvSpPr>
          <p:cNvPr id="7" name="مربع نص 6"/>
          <p:cNvSpPr txBox="1"/>
          <p:nvPr/>
        </p:nvSpPr>
        <p:spPr>
          <a:xfrm>
            <a:off x="4500562" y="2714620"/>
            <a:ext cx="1428760" cy="523220"/>
          </a:xfrm>
          <a:prstGeom prst="rect">
            <a:avLst/>
          </a:prstGeom>
          <a:noFill/>
        </p:spPr>
        <p:txBody>
          <a:bodyPr wrap="square" rtlCol="1">
            <a:spAutoFit/>
          </a:bodyPr>
          <a:lstStyle/>
          <a:p>
            <a:r>
              <a:rPr lang="ar-SA" sz="2800" b="1" u="sng" dirty="0" smtClean="0">
                <a:solidFill>
                  <a:srgbClr val="800000"/>
                </a:solidFill>
              </a:rPr>
              <a:t>أحمد زويل</a:t>
            </a:r>
          </a:p>
        </p:txBody>
      </p:sp>
      <p:sp>
        <p:nvSpPr>
          <p:cNvPr id="8" name="نجمة مكونة من 7 نقاط 7"/>
          <p:cNvSpPr/>
          <p:nvPr/>
        </p:nvSpPr>
        <p:spPr>
          <a:xfrm>
            <a:off x="500034" y="3286124"/>
            <a:ext cx="8072494" cy="1571636"/>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من لُقب بأبي الطب العربي؟</a:t>
            </a:r>
          </a:p>
        </p:txBody>
      </p:sp>
      <p:sp>
        <p:nvSpPr>
          <p:cNvPr id="9" name="مربع نص 8"/>
          <p:cNvSpPr txBox="1"/>
          <p:nvPr/>
        </p:nvSpPr>
        <p:spPr>
          <a:xfrm>
            <a:off x="3428992" y="4143380"/>
            <a:ext cx="2143140" cy="523220"/>
          </a:xfrm>
          <a:prstGeom prst="rect">
            <a:avLst/>
          </a:prstGeom>
          <a:noFill/>
        </p:spPr>
        <p:txBody>
          <a:bodyPr wrap="square" rtlCol="1">
            <a:spAutoFit/>
          </a:bodyPr>
          <a:lstStyle/>
          <a:p>
            <a:pPr algn="ctr"/>
            <a:r>
              <a:rPr lang="ar-SA" sz="2800" b="1" u="sng" dirty="0" smtClean="0">
                <a:solidFill>
                  <a:srgbClr val="800000"/>
                </a:solidFill>
              </a:rPr>
              <a:t>أبو بكر الرازي</a:t>
            </a:r>
          </a:p>
        </p:txBody>
      </p:sp>
      <p:sp>
        <p:nvSpPr>
          <p:cNvPr id="10" name="نجمة مكونة من 7 نقاط 9"/>
          <p:cNvSpPr/>
          <p:nvPr/>
        </p:nvSpPr>
        <p:spPr>
          <a:xfrm>
            <a:off x="428596" y="4857760"/>
            <a:ext cx="8072494" cy="1571636"/>
          </a:xfrm>
          <a:prstGeom prst="star7">
            <a:avLst/>
          </a:prstGeom>
          <a:solidFill>
            <a:srgbClr val="92D050"/>
          </a:solidFill>
          <a:ln w="38100"/>
          <a:effectLst>
            <a:glow rad="139700">
              <a:schemeClr val="accent4">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من لقب بشيخ الخطاطين؟</a:t>
            </a:r>
          </a:p>
        </p:txBody>
      </p:sp>
      <p:sp>
        <p:nvSpPr>
          <p:cNvPr id="11" name="مربع نص 10"/>
          <p:cNvSpPr txBox="1"/>
          <p:nvPr/>
        </p:nvSpPr>
        <p:spPr>
          <a:xfrm>
            <a:off x="3357554" y="5691862"/>
            <a:ext cx="2143140" cy="523220"/>
          </a:xfrm>
          <a:prstGeom prst="rect">
            <a:avLst/>
          </a:prstGeom>
          <a:noFill/>
        </p:spPr>
        <p:txBody>
          <a:bodyPr wrap="square" rtlCol="1">
            <a:spAutoFit/>
          </a:bodyPr>
          <a:lstStyle/>
          <a:p>
            <a:pPr algn="ctr"/>
            <a:r>
              <a:rPr lang="ar-SA" sz="2800" b="1" u="sng" dirty="0" smtClean="0">
                <a:solidFill>
                  <a:srgbClr val="800000"/>
                </a:solidFill>
              </a:rPr>
              <a:t>حامد </a:t>
            </a:r>
            <a:r>
              <a:rPr lang="ar-SA" sz="2800" b="1" u="sng" dirty="0" err="1" smtClean="0">
                <a:solidFill>
                  <a:srgbClr val="800000"/>
                </a:solidFill>
              </a:rPr>
              <a:t>أبياشي</a:t>
            </a:r>
            <a:endParaRPr lang="ar-SA" sz="2800" b="1" u="sng" dirty="0" smtClean="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1" presetID="6" presetClass="entr" presetSubtype="32"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out)">
                                      <p:cBhvr>
                                        <p:cTn id="13" dur="2000"/>
                                        <p:tgtEl>
                                          <p:spTgt spid="6"/>
                                        </p:tgtEl>
                                      </p:cBhvr>
                                    </p:animEffect>
                                  </p:childTnLst>
                                </p:cTn>
                              </p:par>
                              <p:par>
                                <p:cTn id="14" presetID="6" presetClass="entr" presetSubtype="32"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out)">
                                      <p:cBhvr>
                                        <p:cTn id="16" dur="2000"/>
                                        <p:tgtEl>
                                          <p:spTgt spid="8"/>
                                        </p:tgtEl>
                                      </p:cBhvr>
                                    </p:animEffect>
                                  </p:childTnLst>
                                </p:cTn>
                              </p:par>
                              <p:par>
                                <p:cTn id="17" presetID="6" presetClass="entr" presetSubtype="32"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out)">
                                      <p:cBhvr>
                                        <p:cTn id="19" dur="20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p:bldP spid="8" grpId="0" animBg="1"/>
      <p:bldP spid="9" grpId="0"/>
      <p:bldP spid="10" grpId="0" animBg="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358082" y="57148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ثانياً</a:t>
            </a:r>
            <a:endParaRPr lang="ar-SA" b="1" dirty="0"/>
          </a:p>
        </p:txBody>
      </p:sp>
      <p:sp>
        <p:nvSpPr>
          <p:cNvPr id="4" name="مربع نص 3"/>
          <p:cNvSpPr txBox="1"/>
          <p:nvPr/>
        </p:nvSpPr>
        <p:spPr>
          <a:xfrm>
            <a:off x="857224" y="500042"/>
            <a:ext cx="6572296" cy="1077218"/>
          </a:xfrm>
          <a:prstGeom prst="rect">
            <a:avLst/>
          </a:prstGeom>
          <a:noFill/>
        </p:spPr>
        <p:txBody>
          <a:bodyPr wrap="square" rtlCol="1">
            <a:spAutoFit/>
          </a:bodyPr>
          <a:lstStyle/>
          <a:p>
            <a:pPr algn="ctr"/>
            <a:r>
              <a:rPr lang="ar-SA" sz="3200" b="1" u="sng" dirty="0" smtClean="0">
                <a:solidFill>
                  <a:schemeClr val="accent6">
                    <a:lumMod val="50000"/>
                  </a:schemeClr>
                </a:solidFill>
              </a:rPr>
              <a:t> </a:t>
            </a:r>
            <a:r>
              <a:rPr lang="ar-SA" sz="3200" b="1" u="sng" dirty="0" smtClean="0">
                <a:solidFill>
                  <a:srgbClr val="800000"/>
                </a:solidFill>
              </a:rPr>
              <a:t>1) كيف يكون الإنسان علماً؟أذكر ثلاثة أسباب تؤدي إلى ذلك من وجهة نظري.</a:t>
            </a:r>
            <a:endParaRPr lang="ar-SA" sz="3200" b="1" u="sng" dirty="0">
              <a:solidFill>
                <a:srgbClr val="800000"/>
              </a:solidFill>
            </a:endParaRPr>
          </a:p>
        </p:txBody>
      </p:sp>
      <p:sp>
        <p:nvSpPr>
          <p:cNvPr id="5" name="مربع نص 4"/>
          <p:cNvSpPr txBox="1"/>
          <p:nvPr/>
        </p:nvSpPr>
        <p:spPr>
          <a:xfrm>
            <a:off x="4786314" y="1500175"/>
            <a:ext cx="3214710" cy="584775"/>
          </a:xfrm>
          <a:prstGeom prst="rect">
            <a:avLst/>
          </a:prstGeom>
          <a:noFill/>
        </p:spPr>
        <p:txBody>
          <a:bodyPr wrap="square" rtlCol="1">
            <a:spAutoFit/>
          </a:bodyPr>
          <a:lstStyle/>
          <a:p>
            <a:r>
              <a:rPr lang="ar-SA" sz="3200" b="1" dirty="0" smtClean="0"/>
              <a:t>1/قيادة الدولة بحكمة</a:t>
            </a:r>
          </a:p>
        </p:txBody>
      </p:sp>
      <p:sp>
        <p:nvSpPr>
          <p:cNvPr id="6" name="مربع نص 5"/>
          <p:cNvSpPr txBox="1"/>
          <p:nvPr/>
        </p:nvSpPr>
        <p:spPr>
          <a:xfrm>
            <a:off x="857224" y="3079434"/>
            <a:ext cx="6572296" cy="584775"/>
          </a:xfrm>
          <a:prstGeom prst="rect">
            <a:avLst/>
          </a:prstGeom>
          <a:noFill/>
        </p:spPr>
        <p:txBody>
          <a:bodyPr wrap="square" rtlCol="1">
            <a:spAutoFit/>
          </a:bodyPr>
          <a:lstStyle/>
          <a:p>
            <a:pPr algn="ctr"/>
            <a:r>
              <a:rPr lang="ar-SA" sz="3200" b="1" u="sng" dirty="0" smtClean="0">
                <a:solidFill>
                  <a:srgbClr val="800000"/>
                </a:solidFill>
              </a:rPr>
              <a:t>2) أذكر بعض المجالات التي يمكن أن أبدع فيها.</a:t>
            </a:r>
            <a:endParaRPr lang="ar-SA" sz="3200" b="1" u="sng" dirty="0">
              <a:solidFill>
                <a:srgbClr val="800000"/>
              </a:solidFill>
            </a:endParaRPr>
          </a:p>
        </p:txBody>
      </p:sp>
      <p:sp>
        <p:nvSpPr>
          <p:cNvPr id="7" name="مربع نص 6"/>
          <p:cNvSpPr txBox="1"/>
          <p:nvPr/>
        </p:nvSpPr>
        <p:spPr>
          <a:xfrm>
            <a:off x="5500694" y="3857628"/>
            <a:ext cx="2071702" cy="584775"/>
          </a:xfrm>
          <a:prstGeom prst="rect">
            <a:avLst/>
          </a:prstGeom>
          <a:noFill/>
        </p:spPr>
        <p:txBody>
          <a:bodyPr wrap="square" rtlCol="1">
            <a:spAutoFit/>
          </a:bodyPr>
          <a:lstStyle/>
          <a:p>
            <a:pPr algn="ctr"/>
            <a:r>
              <a:rPr lang="ar-SA" sz="3200" b="1" dirty="0" smtClean="0"/>
              <a:t>1/السياسية.</a:t>
            </a:r>
            <a:endParaRPr lang="ar-SA" sz="3200" dirty="0" smtClean="0"/>
          </a:p>
        </p:txBody>
      </p:sp>
      <p:sp>
        <p:nvSpPr>
          <p:cNvPr id="9" name="مربع نص 4"/>
          <p:cNvSpPr txBox="1"/>
          <p:nvPr/>
        </p:nvSpPr>
        <p:spPr>
          <a:xfrm>
            <a:off x="4786314" y="1915531"/>
            <a:ext cx="3214710" cy="584775"/>
          </a:xfrm>
          <a:prstGeom prst="rect">
            <a:avLst/>
          </a:prstGeom>
          <a:noFill/>
        </p:spPr>
        <p:txBody>
          <a:bodyPr wrap="square" rtlCol="1">
            <a:spAutoFit/>
          </a:bodyPr>
          <a:lstStyle/>
          <a:p>
            <a:r>
              <a:rPr lang="ar-SA" sz="3200" b="1" dirty="0" smtClean="0"/>
              <a:t>2/اكتشاف دواء.</a:t>
            </a:r>
          </a:p>
        </p:txBody>
      </p:sp>
      <p:sp>
        <p:nvSpPr>
          <p:cNvPr id="10" name="مربع نص 4"/>
          <p:cNvSpPr txBox="1"/>
          <p:nvPr/>
        </p:nvSpPr>
        <p:spPr>
          <a:xfrm>
            <a:off x="4786314" y="2272721"/>
            <a:ext cx="3214710" cy="584775"/>
          </a:xfrm>
          <a:prstGeom prst="rect">
            <a:avLst/>
          </a:prstGeom>
          <a:noFill/>
        </p:spPr>
        <p:txBody>
          <a:bodyPr wrap="square" rtlCol="1">
            <a:spAutoFit/>
          </a:bodyPr>
          <a:lstStyle/>
          <a:p>
            <a:r>
              <a:rPr lang="ar-SA" sz="3200" b="1" dirty="0" smtClean="0"/>
              <a:t>3/ اختراع آلة. </a:t>
            </a:r>
          </a:p>
        </p:txBody>
      </p:sp>
      <p:sp>
        <p:nvSpPr>
          <p:cNvPr id="12" name="مربع نص 4"/>
          <p:cNvSpPr txBox="1"/>
          <p:nvPr/>
        </p:nvSpPr>
        <p:spPr>
          <a:xfrm>
            <a:off x="214282" y="1643050"/>
            <a:ext cx="4857784" cy="584775"/>
          </a:xfrm>
          <a:prstGeom prst="rect">
            <a:avLst/>
          </a:prstGeom>
          <a:noFill/>
        </p:spPr>
        <p:txBody>
          <a:bodyPr wrap="square" rtlCol="1">
            <a:spAutoFit/>
          </a:bodyPr>
          <a:lstStyle/>
          <a:p>
            <a:r>
              <a:rPr lang="ar-SA" sz="3200" b="1" dirty="0" smtClean="0"/>
              <a:t>4/ إنتاج نصوص أدبية جميلة.</a:t>
            </a:r>
          </a:p>
        </p:txBody>
      </p:sp>
      <p:sp>
        <p:nvSpPr>
          <p:cNvPr id="13" name="مربع نص 4"/>
          <p:cNvSpPr txBox="1"/>
          <p:nvPr/>
        </p:nvSpPr>
        <p:spPr>
          <a:xfrm>
            <a:off x="214282" y="2214554"/>
            <a:ext cx="4857784" cy="584775"/>
          </a:xfrm>
          <a:prstGeom prst="rect">
            <a:avLst/>
          </a:prstGeom>
          <a:noFill/>
        </p:spPr>
        <p:txBody>
          <a:bodyPr wrap="square" rtlCol="1">
            <a:spAutoFit/>
          </a:bodyPr>
          <a:lstStyle/>
          <a:p>
            <a:r>
              <a:rPr lang="ar-SA" sz="3200" b="1" dirty="0" smtClean="0"/>
              <a:t>5/ الإسهام في إصلاح المجتمع.</a:t>
            </a:r>
          </a:p>
        </p:txBody>
      </p:sp>
      <p:sp>
        <p:nvSpPr>
          <p:cNvPr id="14" name="مربع نص 6"/>
          <p:cNvSpPr txBox="1"/>
          <p:nvPr/>
        </p:nvSpPr>
        <p:spPr>
          <a:xfrm>
            <a:off x="5857884" y="4272985"/>
            <a:ext cx="2071702" cy="584775"/>
          </a:xfrm>
          <a:prstGeom prst="rect">
            <a:avLst/>
          </a:prstGeom>
          <a:noFill/>
        </p:spPr>
        <p:txBody>
          <a:bodyPr wrap="square" rtlCol="1">
            <a:spAutoFit/>
          </a:bodyPr>
          <a:lstStyle/>
          <a:p>
            <a:pPr algn="ctr"/>
            <a:r>
              <a:rPr lang="ar-SA" sz="3200" b="1" dirty="0" smtClean="0"/>
              <a:t> 2/الطب.</a:t>
            </a:r>
            <a:endParaRPr lang="ar-SA" sz="3200" dirty="0" smtClean="0"/>
          </a:p>
        </p:txBody>
      </p:sp>
      <p:sp>
        <p:nvSpPr>
          <p:cNvPr id="15" name="مربع نص 6"/>
          <p:cNvSpPr txBox="1"/>
          <p:nvPr/>
        </p:nvSpPr>
        <p:spPr>
          <a:xfrm>
            <a:off x="3214678" y="3844357"/>
            <a:ext cx="2071702" cy="584775"/>
          </a:xfrm>
          <a:prstGeom prst="rect">
            <a:avLst/>
          </a:prstGeom>
          <a:noFill/>
        </p:spPr>
        <p:txBody>
          <a:bodyPr wrap="square" rtlCol="1">
            <a:spAutoFit/>
          </a:bodyPr>
          <a:lstStyle/>
          <a:p>
            <a:pPr algn="ctr"/>
            <a:r>
              <a:rPr lang="ar-SA" sz="3200" b="1" dirty="0" smtClean="0"/>
              <a:t>3/ اللغة</a:t>
            </a:r>
            <a:endParaRPr lang="ar-SA" sz="3200" dirty="0" smtClean="0"/>
          </a:p>
        </p:txBody>
      </p:sp>
      <p:sp>
        <p:nvSpPr>
          <p:cNvPr id="17" name="مربع نص 6"/>
          <p:cNvSpPr txBox="1"/>
          <p:nvPr/>
        </p:nvSpPr>
        <p:spPr>
          <a:xfrm>
            <a:off x="2928926" y="4344423"/>
            <a:ext cx="2071702" cy="584775"/>
          </a:xfrm>
          <a:prstGeom prst="rect">
            <a:avLst/>
          </a:prstGeom>
          <a:noFill/>
        </p:spPr>
        <p:txBody>
          <a:bodyPr wrap="square" rtlCol="1">
            <a:spAutoFit/>
          </a:bodyPr>
          <a:lstStyle/>
          <a:p>
            <a:pPr algn="ctr"/>
            <a:r>
              <a:rPr lang="ar-SA" sz="3200" b="1" dirty="0" smtClean="0"/>
              <a:t>4/ الكيمياء.</a:t>
            </a:r>
            <a:endParaRPr lang="ar-SA" sz="3200" dirty="0" smtClean="0"/>
          </a:p>
        </p:txBody>
      </p:sp>
      <p:sp>
        <p:nvSpPr>
          <p:cNvPr id="18" name="مربع نص 6"/>
          <p:cNvSpPr txBox="1"/>
          <p:nvPr/>
        </p:nvSpPr>
        <p:spPr>
          <a:xfrm>
            <a:off x="3071802" y="4844489"/>
            <a:ext cx="2071702" cy="584775"/>
          </a:xfrm>
          <a:prstGeom prst="rect">
            <a:avLst/>
          </a:prstGeom>
          <a:noFill/>
        </p:spPr>
        <p:txBody>
          <a:bodyPr wrap="square" rtlCol="1">
            <a:spAutoFit/>
          </a:bodyPr>
          <a:lstStyle/>
          <a:p>
            <a:pPr algn="ctr"/>
            <a:r>
              <a:rPr lang="ar-SA" sz="3200" b="1" dirty="0" smtClean="0"/>
              <a:t>5/ الرسم.</a:t>
            </a:r>
            <a:endParaRPr lang="ar-SA"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linds(horizontal)">
                                      <p:cBhvr>
                                        <p:cTn id="33" dur="1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linds(horizontal)">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3000"/>
                                        <p:tgtEl>
                                          <p:spTgt spid="6"/>
                                        </p:tgtEl>
                                      </p:cBhvr>
                                    </p:animEffect>
                                    <p:anim calcmode="lin" valueType="num">
                                      <p:cBhvr>
                                        <p:cTn id="44" dur="3000" fill="hold"/>
                                        <p:tgtEl>
                                          <p:spTgt spid="6"/>
                                        </p:tgtEl>
                                        <p:attrNameLst>
                                          <p:attrName>ppt_x</p:attrName>
                                        </p:attrNameLst>
                                      </p:cBhvr>
                                      <p:tavLst>
                                        <p:tav tm="0">
                                          <p:val>
                                            <p:strVal val="#ppt_x"/>
                                          </p:val>
                                        </p:tav>
                                        <p:tav tm="100000">
                                          <p:val>
                                            <p:strVal val="#ppt_x"/>
                                          </p:val>
                                        </p:tav>
                                      </p:tavLst>
                                    </p:anim>
                                    <p:anim calcmode="lin" valueType="num">
                                      <p:cBhvr>
                                        <p:cTn id="45" dur="2700" decel="100000" fill="hold"/>
                                        <p:tgtEl>
                                          <p:spTgt spid="6"/>
                                        </p:tgtEl>
                                        <p:attrNameLst>
                                          <p:attrName>ppt_y</p:attrName>
                                        </p:attrNameLst>
                                      </p:cBhvr>
                                      <p:tavLst>
                                        <p:tav tm="0">
                                          <p:val>
                                            <p:strVal val="#ppt_y+1"/>
                                          </p:val>
                                        </p:tav>
                                        <p:tav tm="100000">
                                          <p:val>
                                            <p:strVal val="#ppt_y-.03"/>
                                          </p:val>
                                        </p:tav>
                                      </p:tavLst>
                                    </p:anim>
                                    <p:anim calcmode="lin" valueType="num">
                                      <p:cBhvr>
                                        <p:cTn id="46"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1"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linds(horizontal)">
                                      <p:cBhvr>
                                        <p:cTn id="51" dur="10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10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blinds(horizontal)">
                                      <p:cBhvr>
                                        <p:cTn id="61" dur="1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blinds(horizontal)">
                                      <p:cBhvr>
                                        <p:cTn id="66" dur="1000"/>
                                        <p:tgtEl>
                                          <p:spTgt spid="17"/>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blinds(horizontal)">
                                      <p:cBhvr>
                                        <p:cTn id="7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p:bldP spid="6" grpId="0"/>
      <p:bldP spid="7" grpId="1"/>
      <p:bldP spid="9" grpId="0"/>
      <p:bldP spid="10" grpId="0"/>
      <p:bldP spid="12" grpId="0"/>
      <p:bldP spid="13" grpId="0"/>
      <p:bldP spid="14" grpId="0"/>
      <p:bldP spid="15"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ستطيل مستدير الزوايا 2"/>
          <p:cNvSpPr/>
          <p:nvPr/>
        </p:nvSpPr>
        <p:spPr>
          <a:xfrm>
            <a:off x="1214414" y="857232"/>
            <a:ext cx="6643734" cy="4948032"/>
          </a:xfrm>
          <a:prstGeom prst="roundRect">
            <a:avLst/>
          </a:prstGeom>
          <a:blipFill>
            <a:blip r:embed="rId3" cstate="print">
              <a:lum contrast="-30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u="sng" dirty="0" smtClean="0">
                <a:solidFill>
                  <a:srgbClr val="C00000"/>
                </a:solidFill>
              </a:rPr>
              <a:t>أعلم أن :</a:t>
            </a:r>
          </a:p>
          <a:p>
            <a:pPr algn="ctr"/>
            <a:r>
              <a:rPr lang="ar-SA" sz="2800" b="1" dirty="0" smtClean="0">
                <a:solidFill>
                  <a:schemeClr val="tx1"/>
                </a:solidFill>
              </a:rPr>
              <a:t>* الهمزة إذا دخلت على جملة مثبتة فإن الجواب يكون بنعم في حالة الإيجاب،</a:t>
            </a:r>
            <a:r>
              <a:rPr lang="ar-SA" sz="2800" b="1" dirty="0" err="1" smtClean="0">
                <a:solidFill>
                  <a:schemeClr val="tx1"/>
                </a:solidFill>
              </a:rPr>
              <a:t>وبـ</a:t>
            </a:r>
            <a:r>
              <a:rPr lang="ar-SA" sz="2800" b="1" dirty="0" smtClean="0">
                <a:solidFill>
                  <a:schemeClr val="tx1"/>
                </a:solidFill>
              </a:rPr>
              <a:t> لا في حالة النفي.</a:t>
            </a:r>
          </a:p>
          <a:p>
            <a:pPr algn="ctr"/>
            <a:r>
              <a:rPr lang="ar-SA" sz="2800" b="1" dirty="0" smtClean="0">
                <a:solidFill>
                  <a:schemeClr val="tx1"/>
                </a:solidFill>
              </a:rPr>
              <a:t>*وإذا دخلت على جملة منفية فإن الجواب يكون بـ (بلى)في حالة الإيجاب،</a:t>
            </a:r>
            <a:r>
              <a:rPr lang="ar-SA" sz="2800" b="1" dirty="0" err="1" smtClean="0">
                <a:solidFill>
                  <a:schemeClr val="tx1"/>
                </a:solidFill>
              </a:rPr>
              <a:t>وبـ</a:t>
            </a:r>
            <a:r>
              <a:rPr lang="ar-SA" sz="2800" b="1" dirty="0" smtClean="0">
                <a:solidFill>
                  <a:schemeClr val="tx1"/>
                </a:solidFill>
              </a:rPr>
              <a:t>(نعم)في حالة النفي.</a:t>
            </a:r>
            <a:endParaRPr lang="ar-SA"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رسم همزة  القطع </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*الرسم الإملائي*</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2623405"/>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357158" y="3046385"/>
            <a:ext cx="835824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أقرأ الحديث السابق ثم أبحث عن كلمات حوت همزات وصل:</a:t>
            </a:r>
          </a:p>
        </p:txBody>
      </p:sp>
      <p:sp>
        <p:nvSpPr>
          <p:cNvPr id="8" name="مستطيل مستدير الزوايا 7"/>
          <p:cNvSpPr/>
          <p:nvPr/>
        </p:nvSpPr>
        <p:spPr>
          <a:xfrm>
            <a:off x="714348" y="357166"/>
            <a:ext cx="7715304" cy="2279746"/>
          </a:xfrm>
          <a:prstGeom prst="roundRect">
            <a:avLst/>
          </a:prstGeom>
          <a:blipFill>
            <a:blip r:embed="rId3" cstate="print">
              <a:lum bright="20000"/>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عن عبد الرحمن بن عبد الله بن مسعود رضي الله عنهما عن أبيه قال :كنا مع رسول الله في سفره،فانطلق لحاجته،فرأينا حُمّرة معها فرخان،فأخذنا فرخيها،فجاءت الحُمّرة،فجعلت تفّرش فجاء النبي فقال:من فجع هذه بولدها؟ردوا ولدها إليها،ورأى قرية نمل قد حرقناها،فقال:من حرق هذه؟قلنا:نحن.قال:لا ينبغي أن يعذب بالنار إلا رب النار“.</a:t>
            </a:r>
            <a:endParaRPr lang="ar-SA" sz="2400" b="1" dirty="0">
              <a:solidFill>
                <a:schemeClr val="tx1"/>
              </a:solidFill>
            </a:endParaRPr>
          </a:p>
        </p:txBody>
      </p:sp>
      <p:sp>
        <p:nvSpPr>
          <p:cNvPr id="9" name="مستطيل مستدير الزوايا 8"/>
          <p:cNvSpPr/>
          <p:nvPr/>
        </p:nvSpPr>
        <p:spPr>
          <a:xfrm>
            <a:off x="6000760" y="3714752"/>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الرحمن</a:t>
            </a:r>
            <a:endParaRPr lang="ar-SA" sz="2800" b="1" u="sng" dirty="0">
              <a:solidFill>
                <a:srgbClr val="C00000"/>
              </a:solidFill>
            </a:endParaRPr>
          </a:p>
        </p:txBody>
      </p:sp>
      <p:sp>
        <p:nvSpPr>
          <p:cNvPr id="10" name="مستطيل مستدير الزوايا 9"/>
          <p:cNvSpPr/>
          <p:nvPr/>
        </p:nvSpPr>
        <p:spPr>
          <a:xfrm>
            <a:off x="5000628" y="4500570"/>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الله</a:t>
            </a:r>
            <a:endParaRPr lang="ar-SA" sz="2800" b="1" u="sng" dirty="0">
              <a:solidFill>
                <a:srgbClr val="C00000"/>
              </a:solidFill>
            </a:endParaRPr>
          </a:p>
        </p:txBody>
      </p:sp>
      <p:sp>
        <p:nvSpPr>
          <p:cNvPr id="11" name="مستطيل مستدير الزوايا 10"/>
          <p:cNvSpPr/>
          <p:nvPr/>
        </p:nvSpPr>
        <p:spPr>
          <a:xfrm>
            <a:off x="2643174" y="3714752"/>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انطلق</a:t>
            </a:r>
            <a:endParaRPr lang="ar-SA" sz="2800" b="1" u="sng" dirty="0">
              <a:solidFill>
                <a:srgbClr val="C00000"/>
              </a:solidFill>
            </a:endParaRPr>
          </a:p>
        </p:txBody>
      </p:sp>
      <p:sp>
        <p:nvSpPr>
          <p:cNvPr id="13" name="مستطيل مستدير الزوايا 12"/>
          <p:cNvSpPr/>
          <p:nvPr/>
        </p:nvSpPr>
        <p:spPr>
          <a:xfrm>
            <a:off x="3857620" y="5286388"/>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النبي</a:t>
            </a:r>
            <a:endParaRPr lang="ar-SA" sz="2800" b="1" u="sng" dirty="0">
              <a:solidFill>
                <a:srgbClr val="C00000"/>
              </a:solidFill>
            </a:endParaRPr>
          </a:p>
        </p:txBody>
      </p:sp>
      <p:sp>
        <p:nvSpPr>
          <p:cNvPr id="14" name="مستطيل مستدير الزوايا 13"/>
          <p:cNvSpPr/>
          <p:nvPr/>
        </p:nvSpPr>
        <p:spPr>
          <a:xfrm>
            <a:off x="1285852" y="4500570"/>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النار</a:t>
            </a:r>
            <a:endParaRPr lang="ar-SA" sz="2800" b="1" u="sng" dirty="0">
              <a:solidFill>
                <a:srgbClr val="C00000"/>
              </a:solidFill>
            </a:endParaRPr>
          </a:p>
        </p:txBody>
      </p:sp>
      <p:sp>
        <p:nvSpPr>
          <p:cNvPr id="15" name="مستطيل مستدير الزوايا 14"/>
          <p:cNvSpPr/>
          <p:nvPr/>
        </p:nvSpPr>
        <p:spPr>
          <a:xfrm>
            <a:off x="357158" y="5286388"/>
            <a:ext cx="2500330" cy="71438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الحمرة</a:t>
            </a:r>
            <a:endParaRPr lang="ar-SA" sz="2800" b="1" u="sn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lide(fromBottom)">
                                      <p:cBhvr>
                                        <p:cTn id="7" dur="3000"/>
                                        <p:tgtEl>
                                          <p:spTgt spid="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2700" decel="100000" fill="hold"/>
                                        <p:tgtEl>
                                          <p:spTgt spid="4"/>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ox(in)">
                                      <p:cBhvr>
                                        <p:cTn id="21" dur="3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ox(in)">
                                      <p:cBhvr>
                                        <p:cTn id="26" dur="3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3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box(in)">
                                      <p:cBhvr>
                                        <p:cTn id="36" dur="3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box(in)">
                                      <p:cBhvr>
                                        <p:cTn id="41" dur="30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ox(in)">
                                      <p:cBhvr>
                                        <p:cTn id="46"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8" grpId="0" animBg="1"/>
      <p:bldP spid="9" grpId="0" animBg="1"/>
      <p:bldP spid="10" grpId="0" animBg="1"/>
      <p:bldP spid="11" grpId="0" animBg="1"/>
      <p:bldP spid="13" grpId="0" animBg="1"/>
      <p:bldP spid="14" grpId="0" animBg="1"/>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E:\مجلد جديد ‫‬\75.jpg"/>
          <p:cNvPicPr>
            <a:picLocks noChangeAspect="1" noChangeArrowheads="1"/>
          </p:cNvPicPr>
          <p:nvPr/>
        </p:nvPicPr>
        <p:blipFill>
          <a:blip r:embed="rId2" cstate="print"/>
          <a:srcRect/>
          <a:stretch>
            <a:fillRect/>
          </a:stretch>
        </p:blipFill>
        <p:spPr bwMode="auto">
          <a:xfrm>
            <a:off x="0" y="-24"/>
            <a:ext cx="9144000" cy="6858024"/>
          </a:xfrm>
          <a:prstGeom prst="rect">
            <a:avLst/>
          </a:prstGeom>
          <a:noFill/>
        </p:spPr>
      </p:pic>
      <p:sp>
        <p:nvSpPr>
          <p:cNvPr id="3" name="دمعة 2"/>
          <p:cNvSpPr/>
          <p:nvPr/>
        </p:nvSpPr>
        <p:spPr>
          <a:xfrm>
            <a:off x="7429520"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4" name="مربع نص 3"/>
          <p:cNvSpPr txBox="1"/>
          <p:nvPr/>
        </p:nvSpPr>
        <p:spPr>
          <a:xfrm>
            <a:off x="285720" y="780146"/>
            <a:ext cx="8358246" cy="584775"/>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أقارن بين كلمتي(فانطلق،فأخذنا)وفق الجدول التالي:</a:t>
            </a:r>
          </a:p>
        </p:txBody>
      </p:sp>
      <p:sp>
        <p:nvSpPr>
          <p:cNvPr id="5" name="مخطط انسيابي: محطة طرفية 4"/>
          <p:cNvSpPr/>
          <p:nvPr/>
        </p:nvSpPr>
        <p:spPr>
          <a:xfrm>
            <a:off x="6357950" y="2428868"/>
            <a:ext cx="2143140" cy="500066"/>
          </a:xfrm>
          <a:prstGeom prst="flowChartTerminator">
            <a:avLst/>
          </a:prstGeom>
          <a:ln w="5715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C00000"/>
                </a:solidFill>
              </a:rPr>
              <a:t>نوع الكلمتين:</a:t>
            </a:r>
            <a:endParaRPr lang="ar-SA" sz="2400" b="1" dirty="0">
              <a:solidFill>
                <a:srgbClr val="C00000"/>
              </a:solidFill>
            </a:endParaRPr>
          </a:p>
        </p:txBody>
      </p:sp>
      <p:sp>
        <p:nvSpPr>
          <p:cNvPr id="6" name="مخطط انسيابي: محطة طرفية 5"/>
          <p:cNvSpPr/>
          <p:nvPr/>
        </p:nvSpPr>
        <p:spPr>
          <a:xfrm>
            <a:off x="6357950" y="3071810"/>
            <a:ext cx="2143140" cy="500066"/>
          </a:xfrm>
          <a:prstGeom prst="flowChartTerminator">
            <a:avLst/>
          </a:prstGeom>
          <a:ln w="5715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C00000"/>
                </a:solidFill>
              </a:rPr>
              <a:t>عدد أحرفها:</a:t>
            </a:r>
            <a:endParaRPr lang="ar-SA" sz="2400" b="1" dirty="0">
              <a:solidFill>
                <a:srgbClr val="C00000"/>
              </a:solidFill>
            </a:endParaRPr>
          </a:p>
        </p:txBody>
      </p:sp>
      <p:sp>
        <p:nvSpPr>
          <p:cNvPr id="7" name="مخطط انسيابي: محطة طرفية 6"/>
          <p:cNvSpPr/>
          <p:nvPr/>
        </p:nvSpPr>
        <p:spPr>
          <a:xfrm>
            <a:off x="6357950" y="3786190"/>
            <a:ext cx="2143140" cy="500066"/>
          </a:xfrm>
          <a:prstGeom prst="flowChartTerminator">
            <a:avLst/>
          </a:prstGeom>
          <a:ln w="5715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C00000"/>
                </a:solidFill>
              </a:rPr>
              <a:t>رسم الهمزة:</a:t>
            </a:r>
            <a:endParaRPr lang="ar-SA" sz="2400" b="1" dirty="0">
              <a:solidFill>
                <a:srgbClr val="C00000"/>
              </a:solidFill>
            </a:endParaRPr>
          </a:p>
        </p:txBody>
      </p:sp>
      <p:sp>
        <p:nvSpPr>
          <p:cNvPr id="8" name="مخطط انسيابي: محطة طرفية 7"/>
          <p:cNvSpPr/>
          <p:nvPr/>
        </p:nvSpPr>
        <p:spPr>
          <a:xfrm>
            <a:off x="6357950" y="4429132"/>
            <a:ext cx="2143140" cy="500066"/>
          </a:xfrm>
          <a:prstGeom prst="flowChartTerminator">
            <a:avLst/>
          </a:prstGeom>
          <a:ln w="57150"/>
          <a:effectLst>
            <a:glow rad="228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1" anchor="ctr"/>
          <a:lstStyle/>
          <a:p>
            <a:pPr algn="ctr"/>
            <a:r>
              <a:rPr lang="ar-SA" sz="2400" b="1" dirty="0" smtClean="0">
                <a:solidFill>
                  <a:srgbClr val="C00000"/>
                </a:solidFill>
              </a:rPr>
              <a:t>نوع الهمزة:</a:t>
            </a:r>
            <a:endParaRPr lang="ar-SA" sz="2400" b="1" dirty="0">
              <a:solidFill>
                <a:srgbClr val="C00000"/>
              </a:solidFill>
            </a:endParaRPr>
          </a:p>
        </p:txBody>
      </p:sp>
      <p:sp>
        <p:nvSpPr>
          <p:cNvPr id="9" name="مستطيل 8"/>
          <p:cNvSpPr/>
          <p:nvPr/>
        </p:nvSpPr>
        <p:spPr>
          <a:xfrm>
            <a:off x="3771908" y="157161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انطلق</a:t>
            </a:r>
            <a:endParaRPr lang="ar-SA" sz="3600" b="1" dirty="0"/>
          </a:p>
        </p:txBody>
      </p:sp>
      <p:sp>
        <p:nvSpPr>
          <p:cNvPr id="10" name="مستطيل 9"/>
          <p:cNvSpPr/>
          <p:nvPr/>
        </p:nvSpPr>
        <p:spPr>
          <a:xfrm>
            <a:off x="1271578" y="157161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أخذ</a:t>
            </a:r>
            <a:endParaRPr lang="ar-SA" sz="3600" b="1" dirty="0"/>
          </a:p>
        </p:txBody>
      </p:sp>
      <p:sp>
        <p:nvSpPr>
          <p:cNvPr id="11" name="مستطيل 10"/>
          <p:cNvSpPr/>
          <p:nvPr/>
        </p:nvSpPr>
        <p:spPr>
          <a:xfrm>
            <a:off x="4071934" y="228599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فعل ماضٍ</a:t>
            </a:r>
            <a:endParaRPr lang="ar-SA" sz="3600" b="1" dirty="0"/>
          </a:p>
        </p:txBody>
      </p:sp>
      <p:sp>
        <p:nvSpPr>
          <p:cNvPr id="12" name="مستطيل 11"/>
          <p:cNvSpPr/>
          <p:nvPr/>
        </p:nvSpPr>
        <p:spPr>
          <a:xfrm>
            <a:off x="3857620" y="300037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خماسي</a:t>
            </a:r>
            <a:endParaRPr lang="ar-SA" sz="3600" b="1" dirty="0"/>
          </a:p>
        </p:txBody>
      </p:sp>
      <p:sp>
        <p:nvSpPr>
          <p:cNvPr id="13" name="مستطيل 12"/>
          <p:cNvSpPr/>
          <p:nvPr/>
        </p:nvSpPr>
        <p:spPr>
          <a:xfrm>
            <a:off x="4143372" y="371475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ألف فقط</a:t>
            </a:r>
            <a:endParaRPr lang="ar-SA" sz="3600" b="1" dirty="0"/>
          </a:p>
        </p:txBody>
      </p:sp>
      <p:sp>
        <p:nvSpPr>
          <p:cNvPr id="14" name="مستطيل 13"/>
          <p:cNvSpPr/>
          <p:nvPr/>
        </p:nvSpPr>
        <p:spPr>
          <a:xfrm>
            <a:off x="3929058" y="442913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همزة وصل</a:t>
            </a:r>
            <a:endParaRPr lang="ar-SA" sz="3600" b="1" dirty="0"/>
          </a:p>
        </p:txBody>
      </p:sp>
      <p:sp>
        <p:nvSpPr>
          <p:cNvPr id="15" name="مستطيل 14"/>
          <p:cNvSpPr/>
          <p:nvPr/>
        </p:nvSpPr>
        <p:spPr>
          <a:xfrm>
            <a:off x="1357290" y="442913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همزة قطع</a:t>
            </a:r>
            <a:endParaRPr lang="ar-SA" sz="3600" b="1" dirty="0"/>
          </a:p>
        </p:txBody>
      </p:sp>
      <p:sp>
        <p:nvSpPr>
          <p:cNvPr id="16" name="مستطيل 15"/>
          <p:cNvSpPr/>
          <p:nvPr/>
        </p:nvSpPr>
        <p:spPr>
          <a:xfrm>
            <a:off x="1071538" y="2285990"/>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فعل ماضٍ</a:t>
            </a:r>
            <a:endParaRPr lang="ar-SA" sz="3600" b="1" dirty="0"/>
          </a:p>
        </p:txBody>
      </p:sp>
      <p:sp>
        <p:nvSpPr>
          <p:cNvPr id="17" name="مستطيل 16"/>
          <p:cNvSpPr/>
          <p:nvPr/>
        </p:nvSpPr>
        <p:spPr>
          <a:xfrm>
            <a:off x="1285852" y="300037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600" b="1" dirty="0" smtClean="0"/>
              <a:t>ثلاثي</a:t>
            </a:r>
            <a:endParaRPr lang="ar-SA" sz="3600" b="1" dirty="0"/>
          </a:p>
        </p:txBody>
      </p:sp>
      <p:sp>
        <p:nvSpPr>
          <p:cNvPr id="18" name="مستطيل 17"/>
          <p:cNvSpPr/>
          <p:nvPr/>
        </p:nvSpPr>
        <p:spPr>
          <a:xfrm>
            <a:off x="1142976" y="3714752"/>
            <a:ext cx="2000264" cy="571504"/>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ألف عليها رأس العين(ء)</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6"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par>
                          <p:cTn id="18" fill="hold">
                            <p:stCondLst>
                              <p:cond delay="5000"/>
                            </p:stCondLst>
                            <p:childTnLst>
                              <p:par>
                                <p:cTn id="19" presetID="6"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p:stCondLst>
                              <p:cond delay="7000"/>
                            </p:stCondLst>
                            <p:childTnLst>
                              <p:par>
                                <p:cTn id="23" presetID="6"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par>
                          <p:cTn id="26" fill="hold">
                            <p:stCondLst>
                              <p:cond delay="9000"/>
                            </p:stCondLst>
                            <p:childTnLst>
                              <p:par>
                                <p:cTn id="27" presetID="6" presetClass="entr" presetSubtype="16"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Left)">
                                      <p:cBhvr>
                                        <p:cTn id="32" dur="2000"/>
                                        <p:tgtEl>
                                          <p:spTgt spid="9"/>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strips(downLeft)">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4)">
                                      <p:cBhvr>
                                        <p:cTn id="40" dur="3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4"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heel(4)">
                                      <p:cBhvr>
                                        <p:cTn id="45" dur="30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3" presetClass="entr" presetSubtype="16"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plus(in)">
                                      <p:cBhvr>
                                        <p:cTn id="50" dur="3000"/>
                                        <p:tgtEl>
                                          <p:spTgt spid="12"/>
                                        </p:tgtEl>
                                      </p:cBhvr>
                                    </p:animEffect>
                                  </p:childTnLst>
                                </p:cTn>
                              </p:par>
                              <p:par>
                                <p:cTn id="51" presetID="1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plus(in)">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7"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3000" fill="hold"/>
                                        <p:tgtEl>
                                          <p:spTgt spid="13"/>
                                        </p:tgtEl>
                                        <p:attrNameLst>
                                          <p:attrName>ppt_x</p:attrName>
                                        </p:attrNameLst>
                                      </p:cBhvr>
                                      <p:tavLst>
                                        <p:tav tm="0">
                                          <p:val>
                                            <p:strVal val="#ppt_x"/>
                                          </p:val>
                                        </p:tav>
                                        <p:tav tm="100000">
                                          <p:val>
                                            <p:strVal val="#ppt_x"/>
                                          </p:val>
                                        </p:tav>
                                      </p:tavLst>
                                    </p:anim>
                                    <p:anim calcmode="lin" valueType="num">
                                      <p:cBhvr additive="base">
                                        <p:cTn id="59" dur="3000" fill="hold"/>
                                        <p:tgtEl>
                                          <p:spTgt spid="13"/>
                                        </p:tgtEl>
                                        <p:attrNameLst>
                                          <p:attrName>ppt_y</p:attrName>
                                        </p:attrNameLst>
                                      </p:cBhvr>
                                      <p:tavLst>
                                        <p:tav tm="0">
                                          <p:val>
                                            <p:strVal val="1+#ppt_h/2"/>
                                          </p:val>
                                        </p:tav>
                                        <p:tav tm="100000">
                                          <p:val>
                                            <p:strVal val="#ppt_y"/>
                                          </p:val>
                                        </p:tav>
                                      </p:tavLst>
                                    </p:anim>
                                  </p:childTnLst>
                                </p:cTn>
                              </p:par>
                              <p:par>
                                <p:cTn id="60" presetID="7" presetClass="entr" presetSubtype="4"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0" fill="hold"/>
                                        <p:tgtEl>
                                          <p:spTgt spid="18"/>
                                        </p:tgtEl>
                                        <p:attrNameLst>
                                          <p:attrName>ppt_x</p:attrName>
                                        </p:attrNameLst>
                                      </p:cBhvr>
                                      <p:tavLst>
                                        <p:tav tm="0">
                                          <p:val>
                                            <p:strVal val="#ppt_x"/>
                                          </p:val>
                                        </p:tav>
                                        <p:tav tm="100000">
                                          <p:val>
                                            <p:strVal val="#ppt_x"/>
                                          </p:val>
                                        </p:tav>
                                      </p:tavLst>
                                    </p:anim>
                                    <p:anim calcmode="lin" valueType="num">
                                      <p:cBhvr additive="base">
                                        <p:cTn id="63"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slide(fromBottom)">
                                      <p:cBhvr>
                                        <p:cTn id="68" dur="3000"/>
                                        <p:tgtEl>
                                          <p:spTgt spid="1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slide(fromBottom)">
                                      <p:cBhvr>
                                        <p:cTn id="7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429520"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أقرأ</a:t>
            </a:r>
            <a:endParaRPr lang="ar-SA" sz="2400" b="1" dirty="0"/>
          </a:p>
        </p:txBody>
      </p:sp>
      <p:sp>
        <p:nvSpPr>
          <p:cNvPr id="4" name="مربع نص 3"/>
          <p:cNvSpPr txBox="1"/>
          <p:nvPr/>
        </p:nvSpPr>
        <p:spPr>
          <a:xfrm>
            <a:off x="2786050" y="285728"/>
            <a:ext cx="4572032" cy="584775"/>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ألاحظ رسم الكلمات الملونة:</a:t>
            </a:r>
          </a:p>
        </p:txBody>
      </p:sp>
      <p:sp>
        <p:nvSpPr>
          <p:cNvPr id="5" name="مستطيل 4"/>
          <p:cNvSpPr/>
          <p:nvPr/>
        </p:nvSpPr>
        <p:spPr>
          <a:xfrm>
            <a:off x="1571604" y="928670"/>
            <a:ext cx="6572296" cy="714380"/>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t>....أ</a:t>
            </a:r>
            <a:r>
              <a:rPr lang="ar-SA" sz="2400" b="1" dirty="0" smtClean="0">
                <a:solidFill>
                  <a:srgbClr val="800000"/>
                </a:solidFill>
              </a:rPr>
              <a:t>خذ</a:t>
            </a:r>
            <a:r>
              <a:rPr lang="ar-SA" sz="2400" b="1" dirty="0" smtClean="0"/>
              <a:t> يدعو ويجاهد ثلاثاً وعشرين سنةً.</a:t>
            </a:r>
          </a:p>
          <a:p>
            <a:pPr algn="ctr"/>
            <a:r>
              <a:rPr lang="ar-SA" sz="2400" b="1" dirty="0" smtClean="0"/>
              <a:t>.....علّم نساءه و</a:t>
            </a:r>
            <a:r>
              <a:rPr lang="ar-SA" sz="2400" b="1" dirty="0" smtClean="0">
                <a:solidFill>
                  <a:srgbClr val="800000"/>
                </a:solidFill>
              </a:rPr>
              <a:t>أحسن</a:t>
            </a:r>
            <a:r>
              <a:rPr lang="ar-SA" sz="2400" b="1" dirty="0" smtClean="0"/>
              <a:t> عشرتهن وعدل بينهن؟ </a:t>
            </a:r>
            <a:endParaRPr lang="ar-SA" sz="2400" b="1" dirty="0"/>
          </a:p>
        </p:txBody>
      </p:sp>
      <p:sp>
        <p:nvSpPr>
          <p:cNvPr id="6" name="مستطيل 5"/>
          <p:cNvSpPr/>
          <p:nvPr/>
        </p:nvSpPr>
        <p:spPr>
          <a:xfrm>
            <a:off x="428596" y="1714488"/>
            <a:ext cx="6572296" cy="714380"/>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t>علّم </a:t>
            </a:r>
            <a:r>
              <a:rPr lang="ar-SA" sz="2400" b="1" dirty="0" smtClean="0">
                <a:solidFill>
                  <a:srgbClr val="800000"/>
                </a:solidFill>
              </a:rPr>
              <a:t>أصحابه</a:t>
            </a:r>
            <a:r>
              <a:rPr lang="ar-SA" sz="2400" b="1" dirty="0" smtClean="0"/>
              <a:t> و</a:t>
            </a:r>
            <a:r>
              <a:rPr lang="ar-SA" sz="2400" b="1" dirty="0" smtClean="0">
                <a:solidFill>
                  <a:srgbClr val="800000"/>
                </a:solidFill>
              </a:rPr>
              <a:t>أتباعه أمور </a:t>
            </a:r>
            <a:r>
              <a:rPr lang="ar-SA" sz="2400" b="1" dirty="0" smtClean="0"/>
              <a:t>الدين.</a:t>
            </a:r>
          </a:p>
          <a:p>
            <a:pPr algn="ctr"/>
            <a:r>
              <a:rPr lang="ar-SA" sz="2400" b="1" dirty="0" smtClean="0"/>
              <a:t>....كان </a:t>
            </a:r>
            <a:r>
              <a:rPr lang="ar-SA" sz="2400" b="1" dirty="0" smtClean="0">
                <a:solidFill>
                  <a:srgbClr val="800000"/>
                </a:solidFill>
              </a:rPr>
              <a:t>إماماً </a:t>
            </a:r>
            <a:r>
              <a:rPr lang="ar-SA" sz="2400" b="1" dirty="0" smtClean="0"/>
              <a:t>و</a:t>
            </a:r>
            <a:r>
              <a:rPr lang="ar-SA" sz="2400" b="1" dirty="0" smtClean="0">
                <a:solidFill>
                  <a:srgbClr val="800000"/>
                </a:solidFill>
              </a:rPr>
              <a:t>أباً </a:t>
            </a:r>
            <a:r>
              <a:rPr lang="ar-SA" sz="2400" b="1" dirty="0" smtClean="0"/>
              <a:t>باراً....</a:t>
            </a:r>
            <a:endParaRPr lang="ar-SA" sz="2400" b="1" dirty="0"/>
          </a:p>
        </p:txBody>
      </p:sp>
      <p:sp>
        <p:nvSpPr>
          <p:cNvPr id="7" name="مستطيل 6"/>
          <p:cNvSpPr/>
          <p:nvPr/>
        </p:nvSpPr>
        <p:spPr>
          <a:xfrm>
            <a:off x="714348" y="2500306"/>
            <a:ext cx="7572428" cy="714380"/>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a:t>
            </a:r>
            <a:r>
              <a:rPr lang="ar-SA" sz="2000" b="1" dirty="0" smtClean="0">
                <a:solidFill>
                  <a:srgbClr val="800000"/>
                </a:solidFill>
              </a:rPr>
              <a:t>إذا </a:t>
            </a:r>
            <a:r>
              <a:rPr lang="ar-SA" sz="2000" b="1" dirty="0" smtClean="0"/>
              <a:t>خلا </a:t>
            </a:r>
            <a:r>
              <a:rPr lang="ar-SA" sz="2000" b="1" dirty="0" smtClean="0">
                <a:solidFill>
                  <a:srgbClr val="800000"/>
                </a:solidFill>
              </a:rPr>
              <a:t>إلى</a:t>
            </a:r>
            <a:r>
              <a:rPr lang="ar-SA" sz="2000" b="1" dirty="0" smtClean="0"/>
              <a:t> نفسه انقطع إلى عبادة ربه.</a:t>
            </a:r>
          </a:p>
          <a:p>
            <a:pPr algn="ctr"/>
            <a:r>
              <a:rPr lang="ar-SA" sz="2000" b="1" dirty="0" smtClean="0"/>
              <a:t>هل يستطيع كل إنسان عنده خادم </a:t>
            </a:r>
            <a:r>
              <a:rPr lang="ar-SA" sz="2000" b="1" dirty="0" smtClean="0">
                <a:solidFill>
                  <a:srgbClr val="800000"/>
                </a:solidFill>
              </a:rPr>
              <a:t>أن</a:t>
            </a:r>
            <a:r>
              <a:rPr lang="ar-SA" sz="2000" b="1" dirty="0" smtClean="0"/>
              <a:t> يعامله بهذه المعاملة </a:t>
            </a:r>
            <a:r>
              <a:rPr lang="ar-SA" sz="2000" b="1" dirty="0" smtClean="0">
                <a:solidFill>
                  <a:srgbClr val="800000"/>
                </a:solidFill>
              </a:rPr>
              <a:t>إلاّ</a:t>
            </a:r>
            <a:r>
              <a:rPr lang="ar-SA" sz="2000" b="1" dirty="0" smtClean="0"/>
              <a:t> من رحم ربي؟</a:t>
            </a:r>
            <a:endParaRPr lang="ar-SA" sz="2000" b="1" dirty="0"/>
          </a:p>
        </p:txBody>
      </p:sp>
      <p:sp>
        <p:nvSpPr>
          <p:cNvPr id="8" name="شكل بيضاوي 7"/>
          <p:cNvSpPr/>
          <p:nvPr/>
        </p:nvSpPr>
        <p:spPr>
          <a:xfrm>
            <a:off x="7500958" y="1000108"/>
            <a:ext cx="42862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800000"/>
                </a:solidFill>
              </a:rPr>
              <a:t>أ</a:t>
            </a:r>
            <a:endParaRPr lang="ar-SA" b="1" dirty="0">
              <a:solidFill>
                <a:srgbClr val="800000"/>
              </a:solidFill>
            </a:endParaRPr>
          </a:p>
        </p:txBody>
      </p:sp>
      <p:sp>
        <p:nvSpPr>
          <p:cNvPr id="9" name="شكل بيضاوي 8"/>
          <p:cNvSpPr/>
          <p:nvPr/>
        </p:nvSpPr>
        <p:spPr>
          <a:xfrm>
            <a:off x="6357950" y="1785926"/>
            <a:ext cx="42862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800000"/>
                </a:solidFill>
              </a:rPr>
              <a:t>ب</a:t>
            </a:r>
            <a:endParaRPr lang="ar-SA" b="1" dirty="0">
              <a:solidFill>
                <a:srgbClr val="800000"/>
              </a:solidFill>
            </a:endParaRPr>
          </a:p>
        </p:txBody>
      </p:sp>
      <p:sp>
        <p:nvSpPr>
          <p:cNvPr id="10" name="شكل بيضاوي 9"/>
          <p:cNvSpPr/>
          <p:nvPr/>
        </p:nvSpPr>
        <p:spPr>
          <a:xfrm>
            <a:off x="7786710" y="2571744"/>
            <a:ext cx="428628"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800000"/>
                </a:solidFill>
              </a:rPr>
              <a:t>ج</a:t>
            </a:r>
            <a:endParaRPr lang="ar-SA" b="1" dirty="0">
              <a:solidFill>
                <a:srgbClr val="800000"/>
              </a:solidFill>
            </a:endParaRPr>
          </a:p>
        </p:txBody>
      </p:sp>
      <p:sp>
        <p:nvSpPr>
          <p:cNvPr id="11" name="دمعة 10"/>
          <p:cNvSpPr/>
          <p:nvPr/>
        </p:nvSpPr>
        <p:spPr>
          <a:xfrm>
            <a:off x="7429520" y="3391445"/>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12" name="مربع نص 11"/>
          <p:cNvSpPr txBox="1"/>
          <p:nvPr/>
        </p:nvSpPr>
        <p:spPr>
          <a:xfrm>
            <a:off x="214282" y="3381562"/>
            <a:ext cx="7429552"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ألاحظ رسم الكلمات الملونة في المجموعات السابقة،ثم أحلل:</a:t>
            </a:r>
          </a:p>
        </p:txBody>
      </p:sp>
      <p:sp>
        <p:nvSpPr>
          <p:cNvPr id="13" name="مربع نص 12"/>
          <p:cNvSpPr txBox="1"/>
          <p:nvPr/>
        </p:nvSpPr>
        <p:spPr>
          <a:xfrm>
            <a:off x="5786446" y="3904782"/>
            <a:ext cx="2571768" cy="461665"/>
          </a:xfrm>
          <a:prstGeom prst="rect">
            <a:avLst/>
          </a:prstGeom>
          <a:noFill/>
        </p:spPr>
        <p:txBody>
          <a:bodyPr wrap="square" rtlCol="1">
            <a:spAutoFit/>
          </a:bodyPr>
          <a:lstStyle/>
          <a:p>
            <a:r>
              <a:rPr lang="ar-SA" sz="2400" b="1" dirty="0" smtClean="0">
                <a:sym typeface="Wingdings" pitchFamily="2" charset="2"/>
              </a:rPr>
              <a:t>بم بدأت هذه الكلمات؟</a:t>
            </a:r>
          </a:p>
        </p:txBody>
      </p:sp>
      <p:sp>
        <p:nvSpPr>
          <p:cNvPr id="14" name="مستطيل مستدير الزوايا 13"/>
          <p:cNvSpPr/>
          <p:nvPr/>
        </p:nvSpPr>
        <p:spPr>
          <a:xfrm>
            <a:off x="4357686" y="3904782"/>
            <a:ext cx="1785950" cy="35719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بهمزة قطع</a:t>
            </a:r>
            <a:endParaRPr lang="ar-SA" sz="2800" b="1" u="sng" dirty="0">
              <a:solidFill>
                <a:srgbClr val="C00000"/>
              </a:solidFill>
            </a:endParaRPr>
          </a:p>
        </p:txBody>
      </p:sp>
      <p:sp>
        <p:nvSpPr>
          <p:cNvPr id="15" name="مربع نص 14"/>
          <p:cNvSpPr txBox="1"/>
          <p:nvPr/>
        </p:nvSpPr>
        <p:spPr>
          <a:xfrm>
            <a:off x="71406" y="4312515"/>
            <a:ext cx="8358246" cy="830997"/>
          </a:xfrm>
          <a:prstGeom prst="rect">
            <a:avLst/>
          </a:prstGeom>
          <a:noFill/>
        </p:spPr>
        <p:txBody>
          <a:bodyPr wrap="square" rtlCol="1">
            <a:spAutoFit/>
          </a:bodyPr>
          <a:lstStyle/>
          <a:p>
            <a:r>
              <a:rPr lang="ar-SA" sz="2400" b="1" u="sng" dirty="0" smtClean="0">
                <a:sym typeface="Wingdings" pitchFamily="2" charset="2"/>
              </a:rPr>
              <a:t>أنطق بصوت واضح كلمة(وأحَسَنَ)ثم أنطقها من غير الواو(أحسنَ):</a:t>
            </a:r>
          </a:p>
          <a:p>
            <a:r>
              <a:rPr lang="ar-SA" sz="2400" b="1" dirty="0" smtClean="0">
                <a:sym typeface="Wingdings" pitchFamily="2" charset="2"/>
              </a:rPr>
              <a:t>أجد أن الهمزة                  بها في بدء الكلام </a:t>
            </a:r>
            <a:r>
              <a:rPr lang="ar-SA" sz="2400" b="1" dirty="0" err="1" smtClean="0">
                <a:sym typeface="Wingdings" pitchFamily="2" charset="2"/>
              </a:rPr>
              <a:t>و</a:t>
            </a:r>
            <a:r>
              <a:rPr lang="ar-SA" sz="2400" b="1" dirty="0" smtClean="0">
                <a:sym typeface="Wingdings" pitchFamily="2" charset="2"/>
              </a:rPr>
              <a:t>               بما قبلها.</a:t>
            </a:r>
          </a:p>
        </p:txBody>
      </p:sp>
      <p:sp>
        <p:nvSpPr>
          <p:cNvPr id="16" name="مستطيل مستدير الزوايا 15"/>
          <p:cNvSpPr/>
          <p:nvPr/>
        </p:nvSpPr>
        <p:spPr>
          <a:xfrm>
            <a:off x="5500694" y="4714884"/>
            <a:ext cx="1357322" cy="35719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ينطق</a:t>
            </a:r>
            <a:endParaRPr lang="ar-SA" sz="2800" b="1" u="sng" dirty="0">
              <a:solidFill>
                <a:srgbClr val="C00000"/>
              </a:solidFill>
            </a:endParaRPr>
          </a:p>
        </p:txBody>
      </p:sp>
      <p:sp>
        <p:nvSpPr>
          <p:cNvPr id="17" name="مستطيل مستدير الزوايا 16"/>
          <p:cNvSpPr/>
          <p:nvPr/>
        </p:nvSpPr>
        <p:spPr>
          <a:xfrm>
            <a:off x="2357422" y="4714884"/>
            <a:ext cx="1143008" cy="35719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وصله</a:t>
            </a:r>
            <a:endParaRPr lang="ar-SA" sz="2800" b="1" u="sng" dirty="0">
              <a:solidFill>
                <a:srgbClr val="C00000"/>
              </a:solidFill>
            </a:endParaRPr>
          </a:p>
        </p:txBody>
      </p:sp>
      <p:sp>
        <p:nvSpPr>
          <p:cNvPr id="19" name="مربع نص 18"/>
          <p:cNvSpPr txBox="1"/>
          <p:nvPr/>
        </p:nvSpPr>
        <p:spPr>
          <a:xfrm>
            <a:off x="285720" y="5072074"/>
            <a:ext cx="8143932" cy="1200329"/>
          </a:xfrm>
          <a:prstGeom prst="rect">
            <a:avLst/>
          </a:prstGeom>
          <a:noFill/>
        </p:spPr>
        <p:txBody>
          <a:bodyPr wrap="square" rtlCol="1">
            <a:spAutoFit/>
          </a:bodyPr>
          <a:lstStyle/>
          <a:p>
            <a:r>
              <a:rPr lang="ar-SA" sz="2400" b="1" u="sng" dirty="0" smtClean="0">
                <a:sym typeface="Wingdings" pitchFamily="2" charset="2"/>
              </a:rPr>
              <a:t>أتأمل رسم الهمزة في الكلمات الملونة في المجموعات السابقة وألاحظ ضبطها:</a:t>
            </a:r>
          </a:p>
          <a:p>
            <a:r>
              <a:rPr lang="ar-SA" sz="2400" b="1" dirty="0" smtClean="0">
                <a:sym typeface="Wingdings" pitchFamily="2" charset="2"/>
              </a:rPr>
              <a:t>أجد أن الهمزة رسمت على هيئة             (أ) مع رسم رأس العين إما فوق الألف(أ)أو               (إ).</a:t>
            </a:r>
          </a:p>
        </p:txBody>
      </p:sp>
      <p:sp>
        <p:nvSpPr>
          <p:cNvPr id="20" name="مستطيل مستدير الزوايا 19"/>
          <p:cNvSpPr/>
          <p:nvPr/>
        </p:nvSpPr>
        <p:spPr>
          <a:xfrm>
            <a:off x="4143372" y="5500702"/>
            <a:ext cx="928694" cy="35719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ألف</a:t>
            </a:r>
            <a:endParaRPr lang="ar-SA" sz="2800" b="1" u="sng" dirty="0">
              <a:solidFill>
                <a:srgbClr val="C00000"/>
              </a:solidFill>
            </a:endParaRPr>
          </a:p>
        </p:txBody>
      </p:sp>
      <p:sp>
        <p:nvSpPr>
          <p:cNvPr id="21" name="مستطيل مستدير الزوايا 20"/>
          <p:cNvSpPr/>
          <p:nvPr/>
        </p:nvSpPr>
        <p:spPr>
          <a:xfrm>
            <a:off x="6072198" y="5857892"/>
            <a:ext cx="1143008" cy="357190"/>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تحتها</a:t>
            </a:r>
            <a:endParaRPr lang="ar-SA" sz="2800" b="1" u="sn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4)">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2000"/>
                                        <p:tgtEl>
                                          <p:spTgt spid="7"/>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strips(downLeft)">
                                      <p:cBhvr>
                                        <p:cTn id="31" dur="500"/>
                                        <p:tgtEl>
                                          <p:spTgt spid="8"/>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500"/>
                                        <p:tgtEl>
                                          <p:spTgt spid="9"/>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strips(downLeft)">
                                      <p:cBhvr>
                                        <p:cTn id="37" dur="500"/>
                                        <p:tgtEl>
                                          <p:spTgt spid="1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1000"/>
                                        <p:tgtEl>
                                          <p:spTgt spid="11"/>
                                        </p:tgtEl>
                                      </p:cBhvr>
                                    </p:animEffect>
                                  </p:childTnLst>
                                </p:cTn>
                              </p:par>
                              <p:par>
                                <p:cTn id="41" presetID="37"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3000"/>
                                        <p:tgtEl>
                                          <p:spTgt spid="12"/>
                                        </p:tgtEl>
                                      </p:cBhvr>
                                    </p:animEffect>
                                    <p:anim calcmode="lin" valueType="num">
                                      <p:cBhvr>
                                        <p:cTn id="44" dur="3000" fill="hold"/>
                                        <p:tgtEl>
                                          <p:spTgt spid="12"/>
                                        </p:tgtEl>
                                        <p:attrNameLst>
                                          <p:attrName>ppt_x</p:attrName>
                                        </p:attrNameLst>
                                      </p:cBhvr>
                                      <p:tavLst>
                                        <p:tav tm="0">
                                          <p:val>
                                            <p:strVal val="#ppt_x"/>
                                          </p:val>
                                        </p:tav>
                                        <p:tav tm="100000">
                                          <p:val>
                                            <p:strVal val="#ppt_x"/>
                                          </p:val>
                                        </p:tav>
                                      </p:tavLst>
                                    </p:anim>
                                    <p:anim calcmode="lin" valueType="num">
                                      <p:cBhvr>
                                        <p:cTn id="45" dur="2700" decel="100000" fill="hold"/>
                                        <p:tgtEl>
                                          <p:spTgt spid="12"/>
                                        </p:tgtEl>
                                        <p:attrNameLst>
                                          <p:attrName>ppt_y</p:attrName>
                                        </p:attrNameLst>
                                      </p:cBhvr>
                                      <p:tavLst>
                                        <p:tav tm="0">
                                          <p:val>
                                            <p:strVal val="#ppt_y+1"/>
                                          </p:val>
                                        </p:tav>
                                        <p:tav tm="100000">
                                          <p:val>
                                            <p:strVal val="#ppt_y-.03"/>
                                          </p:val>
                                        </p:tav>
                                      </p:tavLst>
                                    </p:anim>
                                    <p:anim calcmode="lin" valueType="num">
                                      <p:cBhvr>
                                        <p:cTn id="46" dur="300" accel="100000" fill="hold">
                                          <p:stCondLst>
                                            <p:cond delay="2700"/>
                                          </p:stCondLst>
                                        </p:cTn>
                                        <p:tgtEl>
                                          <p:spTgt spid="12"/>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3000"/>
                                        <p:tgtEl>
                                          <p:spTgt spid="13"/>
                                        </p:tgtEl>
                                      </p:cBhvr>
                                    </p:animEffect>
                                    <p:anim calcmode="lin" valueType="num">
                                      <p:cBhvr>
                                        <p:cTn id="50" dur="3000" fill="hold"/>
                                        <p:tgtEl>
                                          <p:spTgt spid="13"/>
                                        </p:tgtEl>
                                        <p:attrNameLst>
                                          <p:attrName>ppt_x</p:attrName>
                                        </p:attrNameLst>
                                      </p:cBhvr>
                                      <p:tavLst>
                                        <p:tav tm="0">
                                          <p:val>
                                            <p:strVal val="#ppt_x"/>
                                          </p:val>
                                        </p:tav>
                                        <p:tav tm="100000">
                                          <p:val>
                                            <p:strVal val="#ppt_x"/>
                                          </p:val>
                                        </p:tav>
                                      </p:tavLst>
                                    </p:anim>
                                    <p:anim calcmode="lin" valueType="num">
                                      <p:cBhvr>
                                        <p:cTn id="51" dur="2700" decel="100000" fill="hold"/>
                                        <p:tgtEl>
                                          <p:spTgt spid="13"/>
                                        </p:tgtEl>
                                        <p:attrNameLst>
                                          <p:attrName>ppt_y</p:attrName>
                                        </p:attrNameLst>
                                      </p:cBhvr>
                                      <p:tavLst>
                                        <p:tav tm="0">
                                          <p:val>
                                            <p:strVal val="#ppt_y+1"/>
                                          </p:val>
                                        </p:tav>
                                        <p:tav tm="100000">
                                          <p:val>
                                            <p:strVal val="#ppt_y-.03"/>
                                          </p:val>
                                        </p:tav>
                                      </p:tavLst>
                                    </p:anim>
                                    <p:anim calcmode="lin" valueType="num">
                                      <p:cBhvr>
                                        <p:cTn id="52" dur="300" accel="100000" fill="hold">
                                          <p:stCondLst>
                                            <p:cond delay="27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ox(in)">
                                      <p:cBhvr>
                                        <p:cTn id="57" dur="3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37"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3000"/>
                                        <p:tgtEl>
                                          <p:spTgt spid="15"/>
                                        </p:tgtEl>
                                      </p:cBhvr>
                                    </p:animEffect>
                                    <p:anim calcmode="lin" valueType="num">
                                      <p:cBhvr>
                                        <p:cTn id="63" dur="3000" fill="hold"/>
                                        <p:tgtEl>
                                          <p:spTgt spid="15"/>
                                        </p:tgtEl>
                                        <p:attrNameLst>
                                          <p:attrName>ppt_x</p:attrName>
                                        </p:attrNameLst>
                                      </p:cBhvr>
                                      <p:tavLst>
                                        <p:tav tm="0">
                                          <p:val>
                                            <p:strVal val="#ppt_x"/>
                                          </p:val>
                                        </p:tav>
                                        <p:tav tm="100000">
                                          <p:val>
                                            <p:strVal val="#ppt_x"/>
                                          </p:val>
                                        </p:tav>
                                      </p:tavLst>
                                    </p:anim>
                                    <p:anim calcmode="lin" valueType="num">
                                      <p:cBhvr>
                                        <p:cTn id="64" dur="2700" decel="100000" fill="hold"/>
                                        <p:tgtEl>
                                          <p:spTgt spid="15"/>
                                        </p:tgtEl>
                                        <p:attrNameLst>
                                          <p:attrName>ppt_y</p:attrName>
                                        </p:attrNameLst>
                                      </p:cBhvr>
                                      <p:tavLst>
                                        <p:tav tm="0">
                                          <p:val>
                                            <p:strVal val="#ppt_y+1"/>
                                          </p:val>
                                        </p:tav>
                                        <p:tav tm="100000">
                                          <p:val>
                                            <p:strVal val="#ppt_y-.03"/>
                                          </p:val>
                                        </p:tav>
                                      </p:tavLst>
                                    </p:anim>
                                    <p:anim calcmode="lin" valueType="num">
                                      <p:cBhvr>
                                        <p:cTn id="65" dur="300" accel="100000" fill="hold">
                                          <p:stCondLst>
                                            <p:cond delay="27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box(in)">
                                      <p:cBhvr>
                                        <p:cTn id="70" dur="30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4" presetClass="entr" presetSubtype="16"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box(in)">
                                      <p:cBhvr>
                                        <p:cTn id="75" dur="3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37" presetClass="entr" presetSubtype="0" fill="hold" grpId="0" nodeType="click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3000"/>
                                        <p:tgtEl>
                                          <p:spTgt spid="19"/>
                                        </p:tgtEl>
                                      </p:cBhvr>
                                    </p:animEffect>
                                    <p:anim calcmode="lin" valueType="num">
                                      <p:cBhvr>
                                        <p:cTn id="81" dur="3000" fill="hold"/>
                                        <p:tgtEl>
                                          <p:spTgt spid="19"/>
                                        </p:tgtEl>
                                        <p:attrNameLst>
                                          <p:attrName>ppt_x</p:attrName>
                                        </p:attrNameLst>
                                      </p:cBhvr>
                                      <p:tavLst>
                                        <p:tav tm="0">
                                          <p:val>
                                            <p:strVal val="#ppt_x"/>
                                          </p:val>
                                        </p:tav>
                                        <p:tav tm="100000">
                                          <p:val>
                                            <p:strVal val="#ppt_x"/>
                                          </p:val>
                                        </p:tav>
                                      </p:tavLst>
                                    </p:anim>
                                    <p:anim calcmode="lin" valueType="num">
                                      <p:cBhvr>
                                        <p:cTn id="82" dur="2700" decel="100000" fill="hold"/>
                                        <p:tgtEl>
                                          <p:spTgt spid="19"/>
                                        </p:tgtEl>
                                        <p:attrNameLst>
                                          <p:attrName>ppt_y</p:attrName>
                                        </p:attrNameLst>
                                      </p:cBhvr>
                                      <p:tavLst>
                                        <p:tav tm="0">
                                          <p:val>
                                            <p:strVal val="#ppt_y+1"/>
                                          </p:val>
                                        </p:tav>
                                        <p:tav tm="100000">
                                          <p:val>
                                            <p:strVal val="#ppt_y-.03"/>
                                          </p:val>
                                        </p:tav>
                                      </p:tavLst>
                                    </p:anim>
                                    <p:anim calcmode="lin" valueType="num">
                                      <p:cBhvr>
                                        <p:cTn id="83" dur="300" accel="100000" fill="hold">
                                          <p:stCondLst>
                                            <p:cond delay="27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 presetClass="entr" presetSubtype="16"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Effect transition="in" filter="box(in)">
                                      <p:cBhvr>
                                        <p:cTn id="88" dur="30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4" presetClass="entr" presetSubtype="16" fill="hold" grpId="0" nodeType="click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box(in)">
                                      <p:cBhvr>
                                        <p:cTn id="93"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p:bldP spid="13" grpId="0"/>
      <p:bldP spid="14" grpId="0" animBg="1"/>
      <p:bldP spid="15" grpId="0"/>
      <p:bldP spid="16" grpId="0" animBg="1"/>
      <p:bldP spid="17" grpId="0" animBg="1"/>
      <p:bldP spid="19" grpId="0"/>
      <p:bldP spid="20" grpId="0" animBg="1"/>
      <p:bldP spid="2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2285984" y="428604"/>
            <a:ext cx="6286544" cy="461665"/>
          </a:xfrm>
          <a:prstGeom prst="rect">
            <a:avLst/>
          </a:prstGeom>
          <a:noFill/>
        </p:spPr>
        <p:txBody>
          <a:bodyPr wrap="square" rtlCol="1">
            <a:spAutoFit/>
          </a:bodyPr>
          <a:lstStyle/>
          <a:p>
            <a:r>
              <a:rPr lang="ar-SA" sz="2400" b="1" dirty="0" smtClean="0">
                <a:sym typeface="Wingdings" pitchFamily="2" charset="2"/>
              </a:rPr>
              <a:t>أستخرج من المجموعات السابقة ثلاث كلمات تبدأ بهمزة قطع:</a:t>
            </a:r>
          </a:p>
        </p:txBody>
      </p:sp>
      <p:sp>
        <p:nvSpPr>
          <p:cNvPr id="4" name="مستطيل مستدير الزوايا 3"/>
          <p:cNvSpPr/>
          <p:nvPr/>
        </p:nvSpPr>
        <p:spPr>
          <a:xfrm>
            <a:off x="3857620" y="1000108"/>
            <a:ext cx="1785950" cy="42862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أمور</a:t>
            </a:r>
            <a:endParaRPr lang="ar-SA" sz="2800" b="1" u="sng" dirty="0">
              <a:solidFill>
                <a:srgbClr val="C00000"/>
              </a:solidFill>
            </a:endParaRPr>
          </a:p>
        </p:txBody>
      </p:sp>
      <p:sp>
        <p:nvSpPr>
          <p:cNvPr id="5" name="مربع نص 4"/>
          <p:cNvSpPr txBox="1"/>
          <p:nvPr/>
        </p:nvSpPr>
        <p:spPr>
          <a:xfrm>
            <a:off x="1857356" y="1500174"/>
            <a:ext cx="1857388"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b="1" dirty="0" smtClean="0">
                <a:sym typeface="Wingdings" pitchFamily="2" charset="2"/>
              </a:rPr>
              <a:t>مفتوحة الهمزة</a:t>
            </a:r>
          </a:p>
        </p:txBody>
      </p:sp>
      <p:sp>
        <p:nvSpPr>
          <p:cNvPr id="6" name="مربع نص 5"/>
          <p:cNvSpPr txBox="1"/>
          <p:nvPr/>
        </p:nvSpPr>
        <p:spPr>
          <a:xfrm>
            <a:off x="1928794" y="2000240"/>
            <a:ext cx="178595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b="1" dirty="0" smtClean="0">
                <a:sym typeface="Wingdings" pitchFamily="2" charset="2"/>
              </a:rPr>
              <a:t>مكسورة الهمزة</a:t>
            </a:r>
          </a:p>
        </p:txBody>
      </p:sp>
      <p:sp>
        <p:nvSpPr>
          <p:cNvPr id="7" name="مربع نص 6"/>
          <p:cNvSpPr txBox="1"/>
          <p:nvPr/>
        </p:nvSpPr>
        <p:spPr>
          <a:xfrm>
            <a:off x="1214414" y="1000108"/>
            <a:ext cx="2500330"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bodyPr>
          <a:lstStyle/>
          <a:p>
            <a:r>
              <a:rPr lang="ar-SA" sz="2400" b="1" dirty="0" smtClean="0">
                <a:sym typeface="Wingdings" pitchFamily="2" charset="2"/>
              </a:rPr>
              <a:t>مضمومة الهمزة</a:t>
            </a:r>
          </a:p>
        </p:txBody>
      </p:sp>
      <p:sp>
        <p:nvSpPr>
          <p:cNvPr id="8" name="مستطيل مستدير الزوايا 7"/>
          <p:cNvSpPr/>
          <p:nvPr/>
        </p:nvSpPr>
        <p:spPr>
          <a:xfrm>
            <a:off x="3857620" y="1500174"/>
            <a:ext cx="1785950" cy="42862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أَخذ/أحسن</a:t>
            </a:r>
            <a:endParaRPr lang="ar-SA" sz="2800" b="1" u="sng" dirty="0">
              <a:solidFill>
                <a:srgbClr val="C00000"/>
              </a:solidFill>
            </a:endParaRPr>
          </a:p>
        </p:txBody>
      </p:sp>
      <p:sp>
        <p:nvSpPr>
          <p:cNvPr id="9" name="مستطيل مستدير الزوايا 8"/>
          <p:cNvSpPr/>
          <p:nvPr/>
        </p:nvSpPr>
        <p:spPr>
          <a:xfrm>
            <a:off x="3929058" y="2000240"/>
            <a:ext cx="1785950" cy="428628"/>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b="1" u="sng" dirty="0" smtClean="0">
                <a:solidFill>
                  <a:srgbClr val="C00000"/>
                </a:solidFill>
              </a:rPr>
              <a:t>إماما/إلى</a:t>
            </a:r>
            <a:endParaRPr lang="ar-SA" sz="2800" b="1" u="sng" dirty="0">
              <a:solidFill>
                <a:srgbClr val="C00000"/>
              </a:solidFill>
            </a:endParaRPr>
          </a:p>
        </p:txBody>
      </p:sp>
      <p:sp>
        <p:nvSpPr>
          <p:cNvPr id="10" name="مستطيل 9"/>
          <p:cNvSpPr/>
          <p:nvPr/>
        </p:nvSpPr>
        <p:spPr>
          <a:xfrm>
            <a:off x="1214414" y="2928934"/>
            <a:ext cx="5643602" cy="235745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u="sng" dirty="0" smtClean="0">
                <a:solidFill>
                  <a:schemeClr val="tx1"/>
                </a:solidFill>
              </a:rPr>
              <a:t>همزة القطع:</a:t>
            </a:r>
            <a:r>
              <a:rPr lang="ar-SA" sz="2800" b="1" dirty="0" smtClean="0">
                <a:solidFill>
                  <a:schemeClr val="tx1"/>
                </a:solidFill>
              </a:rPr>
              <a:t>هي الهمزة التي يُنطق ها في بدء الكلام ووصله.</a:t>
            </a:r>
          </a:p>
          <a:p>
            <a:pPr algn="ctr"/>
            <a:r>
              <a:rPr lang="ar-SA" sz="2800" b="1" dirty="0" smtClean="0">
                <a:solidFill>
                  <a:schemeClr val="tx1"/>
                </a:solidFill>
              </a:rPr>
              <a:t>تكتب(ء)فوق الألف إذا كانت مضمومة أو مفتوحة،وتكتب تحت الألف إذا كانت مكسورة</a:t>
            </a:r>
            <a:r>
              <a:rPr lang="ar-SA" dirty="0" smtClean="0"/>
              <a:t>.</a:t>
            </a:r>
            <a:endParaRPr lang="ar-SA" dirty="0"/>
          </a:p>
        </p:txBody>
      </p:sp>
      <p:sp>
        <p:nvSpPr>
          <p:cNvPr id="11" name="سهم إلى اليسار 10"/>
          <p:cNvSpPr/>
          <p:nvPr/>
        </p:nvSpPr>
        <p:spPr>
          <a:xfrm>
            <a:off x="6286512" y="3571876"/>
            <a:ext cx="1785950" cy="107157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b="1" u="sng" dirty="0" smtClean="0">
                <a:solidFill>
                  <a:schemeClr val="tx1"/>
                </a:solidFill>
              </a:rPr>
              <a:t>أستنتج أن :</a:t>
            </a:r>
            <a:endParaRPr lang="ar-SA" sz="2400" b="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37"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3000"/>
                                        <p:tgtEl>
                                          <p:spTgt spid="5"/>
                                        </p:tgtEl>
                                      </p:cBhvr>
                                    </p:animEffect>
                                    <p:anim calcmode="lin" valueType="num">
                                      <p:cBhvr>
                                        <p:cTn id="15" dur="3000" fill="hold"/>
                                        <p:tgtEl>
                                          <p:spTgt spid="5"/>
                                        </p:tgtEl>
                                        <p:attrNameLst>
                                          <p:attrName>ppt_x</p:attrName>
                                        </p:attrNameLst>
                                      </p:cBhvr>
                                      <p:tavLst>
                                        <p:tav tm="0">
                                          <p:val>
                                            <p:strVal val="#ppt_x"/>
                                          </p:val>
                                        </p:tav>
                                        <p:tav tm="100000">
                                          <p:val>
                                            <p:strVal val="#ppt_x"/>
                                          </p:val>
                                        </p:tav>
                                      </p:tavLst>
                                    </p:anim>
                                    <p:anim calcmode="lin" valueType="num">
                                      <p:cBhvr>
                                        <p:cTn id="16" dur="2700" decel="100000" fill="hold"/>
                                        <p:tgtEl>
                                          <p:spTgt spid="5"/>
                                        </p:tgtEl>
                                        <p:attrNameLst>
                                          <p:attrName>ppt_y</p:attrName>
                                        </p:attrNameLst>
                                      </p:cBhvr>
                                      <p:tavLst>
                                        <p:tav tm="0">
                                          <p:val>
                                            <p:strVal val="#ppt_y+1"/>
                                          </p:val>
                                        </p:tav>
                                        <p:tav tm="100000">
                                          <p:val>
                                            <p:strVal val="#ppt_y-.03"/>
                                          </p:val>
                                        </p:tav>
                                      </p:tavLst>
                                    </p:anim>
                                    <p:anim calcmode="lin" valueType="num">
                                      <p:cBhvr>
                                        <p:cTn id="17"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par>
                          <p:cTn id="18" fill="hold">
                            <p:stCondLst>
                              <p:cond delay="6000"/>
                            </p:stCondLst>
                            <p:childTnLst>
                              <p:par>
                                <p:cTn id="19" presetID="37"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3000"/>
                                        <p:tgtEl>
                                          <p:spTgt spid="6"/>
                                        </p:tgtEl>
                                      </p:cBhvr>
                                    </p:animEffect>
                                    <p:anim calcmode="lin" valueType="num">
                                      <p:cBhvr>
                                        <p:cTn id="22" dur="3000" fill="hold"/>
                                        <p:tgtEl>
                                          <p:spTgt spid="6"/>
                                        </p:tgtEl>
                                        <p:attrNameLst>
                                          <p:attrName>ppt_x</p:attrName>
                                        </p:attrNameLst>
                                      </p:cBhvr>
                                      <p:tavLst>
                                        <p:tav tm="0">
                                          <p:val>
                                            <p:strVal val="#ppt_x"/>
                                          </p:val>
                                        </p:tav>
                                        <p:tav tm="100000">
                                          <p:val>
                                            <p:strVal val="#ppt_x"/>
                                          </p:val>
                                        </p:tav>
                                      </p:tavLst>
                                    </p:anim>
                                    <p:anim calcmode="lin" valueType="num">
                                      <p:cBhvr>
                                        <p:cTn id="23" dur="2700" decel="100000" fill="hold"/>
                                        <p:tgtEl>
                                          <p:spTgt spid="6"/>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par>
                          <p:cTn id="25" fill="hold">
                            <p:stCondLst>
                              <p:cond delay="9000"/>
                            </p:stCondLst>
                            <p:childTnLst>
                              <p:par>
                                <p:cTn id="26" presetID="37"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3000"/>
                                        <p:tgtEl>
                                          <p:spTgt spid="7"/>
                                        </p:tgtEl>
                                      </p:cBhvr>
                                    </p:animEffect>
                                    <p:anim calcmode="lin" valueType="num">
                                      <p:cBhvr>
                                        <p:cTn id="29" dur="3000" fill="hold"/>
                                        <p:tgtEl>
                                          <p:spTgt spid="7"/>
                                        </p:tgtEl>
                                        <p:attrNameLst>
                                          <p:attrName>ppt_x</p:attrName>
                                        </p:attrNameLst>
                                      </p:cBhvr>
                                      <p:tavLst>
                                        <p:tav tm="0">
                                          <p:val>
                                            <p:strVal val="#ppt_x"/>
                                          </p:val>
                                        </p:tav>
                                        <p:tav tm="100000">
                                          <p:val>
                                            <p:strVal val="#ppt_x"/>
                                          </p:val>
                                        </p:tav>
                                      </p:tavLst>
                                    </p:anim>
                                    <p:anim calcmode="lin" valueType="num">
                                      <p:cBhvr>
                                        <p:cTn id="30" dur="2700" decel="100000" fill="hold"/>
                                        <p:tgtEl>
                                          <p:spTgt spid="7"/>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ox(in)">
                                      <p:cBhvr>
                                        <p:cTn id="36" dur="3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ox(in)">
                                      <p:cBhvr>
                                        <p:cTn id="41" dur="3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ox(in)">
                                      <p:cBhvr>
                                        <p:cTn id="46" dur="3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12"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trips(downLeft)">
                                      <p:cBhvr>
                                        <p:cTn id="51" dur="500"/>
                                        <p:tgtEl>
                                          <p:spTgt spid="11"/>
                                        </p:tgtEl>
                                      </p:cBhvr>
                                    </p:animEffect>
                                  </p:childTnLst>
                                </p:cTn>
                              </p:par>
                              <p:par>
                                <p:cTn id="52" presetID="18" presetClass="entr" presetSubtype="12"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429520" y="295611"/>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4" name="مربع نص 3"/>
          <p:cNvSpPr txBox="1"/>
          <p:nvPr/>
        </p:nvSpPr>
        <p:spPr>
          <a:xfrm>
            <a:off x="428596" y="714356"/>
            <a:ext cx="764386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ألاحظ الكلمات التي كتبت باللون الأحمر في المجموعة(أ)،ثم أحلل:</a:t>
            </a:r>
          </a:p>
        </p:txBody>
      </p:sp>
      <p:sp>
        <p:nvSpPr>
          <p:cNvPr id="5" name="مربع نص 4"/>
          <p:cNvSpPr txBox="1"/>
          <p:nvPr/>
        </p:nvSpPr>
        <p:spPr>
          <a:xfrm>
            <a:off x="1214414" y="1142984"/>
            <a:ext cx="6286544" cy="830997"/>
          </a:xfrm>
          <a:prstGeom prst="rect">
            <a:avLst/>
          </a:prstGeom>
          <a:noFill/>
        </p:spPr>
        <p:txBody>
          <a:bodyPr wrap="square" rtlCol="1">
            <a:spAutoFit/>
          </a:bodyPr>
          <a:lstStyle/>
          <a:p>
            <a:pPr algn="ctr">
              <a:buFont typeface="Arial" pitchFamily="34" charset="0"/>
              <a:buChar char="•"/>
            </a:pPr>
            <a:r>
              <a:rPr lang="ar-SA" sz="2400" dirty="0" smtClean="0"/>
              <a:t>ما نوع هذه الكلمات من حيث أقسام الكلمات؟</a:t>
            </a:r>
          </a:p>
          <a:p>
            <a:pPr algn="ctr">
              <a:buFont typeface="Arial" pitchFamily="34" charset="0"/>
              <a:buChar char="•"/>
            </a:pPr>
            <a:r>
              <a:rPr lang="ar-SA" sz="2400" dirty="0" smtClean="0"/>
              <a:t>ألاحظ الفعلين(أَخَذَ،أحَسَنَ)،ثم أكمل الجدول التالي:</a:t>
            </a:r>
            <a:endParaRPr lang="ar-SA" sz="2400" dirty="0"/>
          </a:p>
        </p:txBody>
      </p:sp>
      <p:graphicFrame>
        <p:nvGraphicFramePr>
          <p:cNvPr id="6" name="جدول 5"/>
          <p:cNvGraphicFramePr>
            <a:graphicFrameLocks noGrp="1"/>
          </p:cNvGraphicFramePr>
          <p:nvPr/>
        </p:nvGraphicFramePr>
        <p:xfrm>
          <a:off x="1357290" y="2000240"/>
          <a:ext cx="6096000" cy="1928826"/>
        </p:xfrm>
        <a:graphic>
          <a:graphicData uri="http://schemas.openxmlformats.org/drawingml/2006/table">
            <a:tbl>
              <a:tblPr rtl="1" firstRow="1" bandRow="1">
                <a:tableStyleId>{69C7853C-536D-4A76-A0AE-DD22124D55A5}</a:tableStyleId>
              </a:tblPr>
              <a:tblGrid>
                <a:gridCol w="1524000"/>
                <a:gridCol w="1524000"/>
                <a:gridCol w="1524000"/>
                <a:gridCol w="1524000"/>
              </a:tblGrid>
              <a:tr h="642942">
                <a:tc>
                  <a:txBody>
                    <a:bodyPr/>
                    <a:lstStyle/>
                    <a:p>
                      <a:pPr algn="ctr" rtl="1"/>
                      <a:r>
                        <a:rPr lang="ar-SA" sz="2400" b="1" dirty="0" smtClean="0">
                          <a:solidFill>
                            <a:schemeClr val="tx1"/>
                          </a:solidFill>
                        </a:rPr>
                        <a:t>الفعل</a:t>
                      </a:r>
                      <a:endParaRPr lang="ar-SA" sz="2400" b="1" dirty="0">
                        <a:solidFill>
                          <a:schemeClr val="tx1"/>
                        </a:solidFill>
                      </a:endParaRPr>
                    </a:p>
                  </a:txBody>
                  <a:tcPr/>
                </a:tc>
                <a:tc>
                  <a:txBody>
                    <a:bodyPr/>
                    <a:lstStyle/>
                    <a:p>
                      <a:pPr algn="ctr" rtl="1"/>
                      <a:r>
                        <a:rPr lang="ar-SA" sz="2400" b="1" dirty="0" smtClean="0">
                          <a:solidFill>
                            <a:schemeClr val="tx1"/>
                          </a:solidFill>
                        </a:rPr>
                        <a:t>زمنه</a:t>
                      </a:r>
                      <a:endParaRPr lang="ar-SA" sz="2400" b="1" dirty="0">
                        <a:solidFill>
                          <a:schemeClr val="tx1"/>
                        </a:solidFill>
                      </a:endParaRPr>
                    </a:p>
                  </a:txBody>
                  <a:tcPr/>
                </a:tc>
                <a:tc>
                  <a:txBody>
                    <a:bodyPr/>
                    <a:lstStyle/>
                    <a:p>
                      <a:pPr algn="ctr" rtl="1"/>
                      <a:r>
                        <a:rPr lang="ar-SA" sz="2400" b="1" dirty="0" smtClean="0">
                          <a:solidFill>
                            <a:schemeClr val="tx1"/>
                          </a:solidFill>
                        </a:rPr>
                        <a:t>عدد أحرفه</a:t>
                      </a:r>
                      <a:endParaRPr lang="ar-SA" sz="2400" b="1" dirty="0">
                        <a:solidFill>
                          <a:schemeClr val="tx1"/>
                        </a:solidFill>
                      </a:endParaRPr>
                    </a:p>
                  </a:txBody>
                  <a:tcPr/>
                </a:tc>
                <a:tc>
                  <a:txBody>
                    <a:bodyPr/>
                    <a:lstStyle/>
                    <a:p>
                      <a:pPr algn="ctr" rtl="1"/>
                      <a:r>
                        <a:rPr lang="ar-SA" sz="2400" b="1" dirty="0" smtClean="0">
                          <a:solidFill>
                            <a:schemeClr val="tx1"/>
                          </a:solidFill>
                        </a:rPr>
                        <a:t>أمره</a:t>
                      </a:r>
                      <a:endParaRPr lang="ar-SA" sz="2400" b="1" dirty="0">
                        <a:solidFill>
                          <a:schemeClr val="tx1"/>
                        </a:solidFill>
                      </a:endParaRPr>
                    </a:p>
                  </a:txBody>
                  <a:tcPr/>
                </a:tc>
              </a:tr>
              <a:tr h="642942">
                <a:tc>
                  <a:txBody>
                    <a:bodyPr/>
                    <a:lstStyle/>
                    <a:p>
                      <a:pPr algn="ctr" rtl="1"/>
                      <a:r>
                        <a:rPr lang="ar-SA" sz="2400" b="1" dirty="0" smtClean="0">
                          <a:solidFill>
                            <a:schemeClr val="tx1"/>
                          </a:solidFill>
                        </a:rPr>
                        <a:t>أَخَذَ</a:t>
                      </a:r>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r>
                        <a:rPr lang="ar-SA" sz="2400" b="1" dirty="0" smtClean="0">
                          <a:solidFill>
                            <a:schemeClr val="tx1"/>
                          </a:solidFill>
                        </a:rPr>
                        <a:t>3ثلاثي</a:t>
                      </a:r>
                      <a:endParaRPr lang="ar-SA" sz="2400" b="1" dirty="0">
                        <a:solidFill>
                          <a:schemeClr val="tx1"/>
                        </a:solidFill>
                      </a:endParaRPr>
                    </a:p>
                  </a:txBody>
                  <a:tcPr/>
                </a:tc>
                <a:tc>
                  <a:txBody>
                    <a:bodyPr/>
                    <a:lstStyle/>
                    <a:p>
                      <a:pPr algn="ctr" rtl="1"/>
                      <a:r>
                        <a:rPr lang="ar-SA" sz="2400" b="1" dirty="0" smtClean="0">
                          <a:solidFill>
                            <a:schemeClr val="tx1"/>
                          </a:solidFill>
                        </a:rPr>
                        <a:t>ــــــــ</a:t>
                      </a:r>
                      <a:endParaRPr lang="ar-SA" sz="2400" b="1" dirty="0">
                        <a:solidFill>
                          <a:schemeClr val="tx1"/>
                        </a:solidFill>
                      </a:endParaRPr>
                    </a:p>
                  </a:txBody>
                  <a:tcPr/>
                </a:tc>
              </a:tr>
              <a:tr h="642942">
                <a:tc>
                  <a:txBody>
                    <a:bodyPr/>
                    <a:lstStyle/>
                    <a:p>
                      <a:pPr algn="ctr" rtl="1"/>
                      <a:r>
                        <a:rPr lang="ar-SA" sz="2400" b="1" dirty="0" smtClean="0">
                          <a:solidFill>
                            <a:schemeClr val="tx1"/>
                          </a:solidFill>
                        </a:rPr>
                        <a:t>أَحَسَنَ</a:t>
                      </a:r>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r>
            </a:tbl>
          </a:graphicData>
        </a:graphic>
      </p:graphicFrame>
      <p:sp>
        <p:nvSpPr>
          <p:cNvPr id="7" name="مربع نص 6"/>
          <p:cNvSpPr txBox="1"/>
          <p:nvPr/>
        </p:nvSpPr>
        <p:spPr>
          <a:xfrm>
            <a:off x="4643438" y="2714620"/>
            <a:ext cx="1000132" cy="523220"/>
          </a:xfrm>
          <a:prstGeom prst="rect">
            <a:avLst/>
          </a:prstGeom>
          <a:noFill/>
        </p:spPr>
        <p:txBody>
          <a:bodyPr wrap="square" rtlCol="1">
            <a:spAutoFit/>
          </a:bodyPr>
          <a:lstStyle/>
          <a:p>
            <a:pPr algn="ctr"/>
            <a:r>
              <a:rPr lang="ar-SA" sz="2800" b="1" dirty="0" smtClean="0"/>
              <a:t>ماضٍ</a:t>
            </a:r>
            <a:endParaRPr lang="ar-SA" b="1" dirty="0"/>
          </a:p>
        </p:txBody>
      </p:sp>
      <p:sp>
        <p:nvSpPr>
          <p:cNvPr id="8" name="مربع نص 7"/>
          <p:cNvSpPr txBox="1"/>
          <p:nvPr/>
        </p:nvSpPr>
        <p:spPr>
          <a:xfrm>
            <a:off x="4643438" y="3334408"/>
            <a:ext cx="1000132" cy="523220"/>
          </a:xfrm>
          <a:prstGeom prst="rect">
            <a:avLst/>
          </a:prstGeom>
          <a:noFill/>
        </p:spPr>
        <p:txBody>
          <a:bodyPr wrap="square" rtlCol="1">
            <a:spAutoFit/>
          </a:bodyPr>
          <a:lstStyle/>
          <a:p>
            <a:pPr algn="ctr"/>
            <a:r>
              <a:rPr lang="ar-SA" sz="2800" b="1" dirty="0" smtClean="0"/>
              <a:t>ماضٍ</a:t>
            </a:r>
            <a:endParaRPr lang="ar-SA" b="1" dirty="0"/>
          </a:p>
        </p:txBody>
      </p:sp>
      <p:sp>
        <p:nvSpPr>
          <p:cNvPr id="9" name="مربع نص 8"/>
          <p:cNvSpPr txBox="1"/>
          <p:nvPr/>
        </p:nvSpPr>
        <p:spPr>
          <a:xfrm>
            <a:off x="3071802" y="3334408"/>
            <a:ext cx="1143008" cy="523220"/>
          </a:xfrm>
          <a:prstGeom prst="rect">
            <a:avLst/>
          </a:prstGeom>
          <a:noFill/>
        </p:spPr>
        <p:txBody>
          <a:bodyPr wrap="square" rtlCol="1">
            <a:spAutoFit/>
          </a:bodyPr>
          <a:lstStyle/>
          <a:p>
            <a:pPr algn="ctr"/>
            <a:r>
              <a:rPr lang="ar-SA" sz="2800" b="1" dirty="0" smtClean="0"/>
              <a:t>4رباعي</a:t>
            </a:r>
            <a:endParaRPr lang="ar-SA" b="1" dirty="0"/>
          </a:p>
        </p:txBody>
      </p:sp>
      <p:sp>
        <p:nvSpPr>
          <p:cNvPr id="10" name="مربع نص 9"/>
          <p:cNvSpPr txBox="1"/>
          <p:nvPr/>
        </p:nvSpPr>
        <p:spPr>
          <a:xfrm>
            <a:off x="1643042" y="3405846"/>
            <a:ext cx="1000132" cy="523220"/>
          </a:xfrm>
          <a:prstGeom prst="rect">
            <a:avLst/>
          </a:prstGeom>
          <a:noFill/>
        </p:spPr>
        <p:txBody>
          <a:bodyPr wrap="square" rtlCol="1">
            <a:spAutoFit/>
          </a:bodyPr>
          <a:lstStyle/>
          <a:p>
            <a:pPr algn="ctr"/>
            <a:r>
              <a:rPr lang="ar-SA" sz="2800" b="1" dirty="0" smtClean="0"/>
              <a:t>أَحْسِنْ</a:t>
            </a:r>
            <a:endParaRPr lang="ar-SA" b="1" dirty="0"/>
          </a:p>
        </p:txBody>
      </p:sp>
      <p:sp>
        <p:nvSpPr>
          <p:cNvPr id="11" name="مربع نص 10"/>
          <p:cNvSpPr txBox="1"/>
          <p:nvPr/>
        </p:nvSpPr>
        <p:spPr>
          <a:xfrm>
            <a:off x="428596" y="3929066"/>
            <a:ext cx="764386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أملأ الجدول التالي مع الاسترشاد بالمثال:</a:t>
            </a:r>
          </a:p>
        </p:txBody>
      </p:sp>
      <p:graphicFrame>
        <p:nvGraphicFramePr>
          <p:cNvPr id="12" name="جدول 11"/>
          <p:cNvGraphicFramePr>
            <a:graphicFrameLocks noGrp="1"/>
          </p:cNvGraphicFramePr>
          <p:nvPr/>
        </p:nvGraphicFramePr>
        <p:xfrm>
          <a:off x="857224" y="4572008"/>
          <a:ext cx="7286676" cy="1857387"/>
        </p:xfrm>
        <a:graphic>
          <a:graphicData uri="http://schemas.openxmlformats.org/drawingml/2006/table">
            <a:tbl>
              <a:tblPr rtl="1" firstRow="1" bandRow="1">
                <a:tableStyleId>{69C7853C-536D-4A76-A0AE-DD22124D55A5}</a:tableStyleId>
              </a:tblPr>
              <a:tblGrid>
                <a:gridCol w="2428892"/>
                <a:gridCol w="2428892"/>
                <a:gridCol w="2428892"/>
              </a:tblGrid>
              <a:tr h="619129">
                <a:tc>
                  <a:txBody>
                    <a:bodyPr/>
                    <a:lstStyle/>
                    <a:p>
                      <a:pPr algn="ctr" rtl="1"/>
                      <a:r>
                        <a:rPr lang="ar-SA" sz="2400" b="1" dirty="0" smtClean="0">
                          <a:solidFill>
                            <a:schemeClr val="tx1"/>
                          </a:solidFill>
                        </a:rPr>
                        <a:t>الفعل الماضي</a:t>
                      </a:r>
                      <a:endParaRPr lang="ar-SA" sz="2400" b="1" dirty="0">
                        <a:solidFill>
                          <a:schemeClr val="tx1"/>
                        </a:solidFill>
                      </a:endParaRPr>
                    </a:p>
                  </a:txBody>
                  <a:tcPr/>
                </a:tc>
                <a:tc>
                  <a:txBody>
                    <a:bodyPr/>
                    <a:lstStyle/>
                    <a:p>
                      <a:pPr algn="ctr" rtl="1"/>
                      <a:r>
                        <a:rPr lang="ar-SA" sz="2400" b="1" dirty="0" smtClean="0">
                          <a:solidFill>
                            <a:schemeClr val="tx1"/>
                          </a:solidFill>
                        </a:rPr>
                        <a:t>عدد أحرفه</a:t>
                      </a:r>
                      <a:endParaRPr lang="ar-SA" sz="2400" b="1" dirty="0">
                        <a:solidFill>
                          <a:schemeClr val="tx1"/>
                        </a:solidFill>
                      </a:endParaRPr>
                    </a:p>
                  </a:txBody>
                  <a:tcPr/>
                </a:tc>
                <a:tc>
                  <a:txBody>
                    <a:bodyPr/>
                    <a:lstStyle/>
                    <a:p>
                      <a:pPr algn="ctr" rtl="1"/>
                      <a:r>
                        <a:rPr lang="ar-SA" sz="2400" b="1" dirty="0" smtClean="0">
                          <a:solidFill>
                            <a:schemeClr val="tx1"/>
                          </a:solidFill>
                        </a:rPr>
                        <a:t>المضارع منه للمتكلم</a:t>
                      </a:r>
                      <a:endParaRPr lang="ar-SA" sz="2400" b="1" dirty="0">
                        <a:solidFill>
                          <a:schemeClr val="tx1"/>
                        </a:solidFill>
                      </a:endParaRPr>
                    </a:p>
                  </a:txBody>
                  <a:tcPr/>
                </a:tc>
              </a:tr>
              <a:tr h="619129">
                <a:tc>
                  <a:txBody>
                    <a:bodyPr/>
                    <a:lstStyle/>
                    <a:p>
                      <a:pPr algn="ctr" rtl="1"/>
                      <a:r>
                        <a:rPr lang="ar-SA" sz="2400" b="1" dirty="0" smtClean="0">
                          <a:solidFill>
                            <a:schemeClr val="tx1"/>
                          </a:solidFill>
                        </a:rPr>
                        <a:t>بَعَثَ</a:t>
                      </a:r>
                      <a:endParaRPr lang="ar-SA" sz="2400" b="1" dirty="0">
                        <a:solidFill>
                          <a:schemeClr val="tx1"/>
                        </a:solidFill>
                      </a:endParaRPr>
                    </a:p>
                  </a:txBody>
                  <a:tcPr/>
                </a:tc>
                <a:tc>
                  <a:txBody>
                    <a:bodyPr/>
                    <a:lstStyle/>
                    <a:p>
                      <a:pPr algn="ctr" rtl="1"/>
                      <a:r>
                        <a:rPr lang="ar-SA" sz="2400" b="1" dirty="0" smtClean="0">
                          <a:solidFill>
                            <a:schemeClr val="tx1"/>
                          </a:solidFill>
                        </a:rPr>
                        <a:t>3ثلاثي</a:t>
                      </a:r>
                      <a:endParaRPr lang="ar-SA" sz="2400" b="1" dirty="0">
                        <a:solidFill>
                          <a:schemeClr val="tx1"/>
                        </a:solidFill>
                      </a:endParaRPr>
                    </a:p>
                  </a:txBody>
                  <a:tcPr/>
                </a:tc>
                <a:tc>
                  <a:txBody>
                    <a:bodyPr/>
                    <a:lstStyle/>
                    <a:p>
                      <a:pPr algn="ctr" rtl="1"/>
                      <a:r>
                        <a:rPr lang="ar-SA" sz="2400" b="1" dirty="0" smtClean="0">
                          <a:solidFill>
                            <a:schemeClr val="tx1"/>
                          </a:solidFill>
                        </a:rPr>
                        <a:t>أََبعَثُ</a:t>
                      </a:r>
                      <a:endParaRPr lang="ar-SA" sz="2400" b="1" dirty="0">
                        <a:solidFill>
                          <a:schemeClr val="tx1"/>
                        </a:solidFill>
                      </a:endParaRPr>
                    </a:p>
                  </a:txBody>
                  <a:tcPr/>
                </a:tc>
              </a:tr>
              <a:tr h="619129">
                <a:tc>
                  <a:txBody>
                    <a:bodyPr/>
                    <a:lstStyle/>
                    <a:p>
                      <a:pPr algn="ctr" rtl="1"/>
                      <a:r>
                        <a:rPr lang="ar-SA" sz="2400" b="1" dirty="0" smtClean="0">
                          <a:solidFill>
                            <a:schemeClr val="tx1"/>
                          </a:solidFill>
                        </a:rPr>
                        <a:t>عَلّمَ</a:t>
                      </a:r>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r>
            </a:tbl>
          </a:graphicData>
        </a:graphic>
      </p:graphicFrame>
      <p:sp>
        <p:nvSpPr>
          <p:cNvPr id="13" name="مربع نص 12"/>
          <p:cNvSpPr txBox="1"/>
          <p:nvPr/>
        </p:nvSpPr>
        <p:spPr>
          <a:xfrm>
            <a:off x="3857620" y="5857892"/>
            <a:ext cx="1143008" cy="523220"/>
          </a:xfrm>
          <a:prstGeom prst="rect">
            <a:avLst/>
          </a:prstGeom>
          <a:noFill/>
        </p:spPr>
        <p:txBody>
          <a:bodyPr wrap="square" rtlCol="1">
            <a:spAutoFit/>
          </a:bodyPr>
          <a:lstStyle/>
          <a:p>
            <a:pPr algn="ctr"/>
            <a:r>
              <a:rPr lang="ar-SA" sz="2800" b="1" dirty="0" smtClean="0"/>
              <a:t>4رباعي</a:t>
            </a:r>
            <a:endParaRPr lang="ar-SA" b="1" dirty="0"/>
          </a:p>
        </p:txBody>
      </p:sp>
      <p:sp>
        <p:nvSpPr>
          <p:cNvPr id="14" name="مربع نص 13"/>
          <p:cNvSpPr txBox="1"/>
          <p:nvPr/>
        </p:nvSpPr>
        <p:spPr>
          <a:xfrm>
            <a:off x="1714480" y="5857892"/>
            <a:ext cx="1143008" cy="523220"/>
          </a:xfrm>
          <a:prstGeom prst="rect">
            <a:avLst/>
          </a:prstGeom>
          <a:noFill/>
        </p:spPr>
        <p:txBody>
          <a:bodyPr wrap="square" rtlCol="1">
            <a:spAutoFit/>
          </a:bodyPr>
          <a:lstStyle/>
          <a:p>
            <a:pPr algn="ctr"/>
            <a:r>
              <a:rPr lang="ar-SA" sz="2800" b="1" dirty="0" smtClean="0"/>
              <a:t>أُعَلّمُ</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12" presetClass="entr" presetSubtype="2"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slide(fromRight)">
                                      <p:cBhvr>
                                        <p:cTn id="16" dur="2000"/>
                                        <p:tgtEl>
                                          <p:spTgt spid="5"/>
                                        </p:tgtEl>
                                      </p:cBhvr>
                                    </p:animEffect>
                                  </p:childTnLst>
                                </p:cTn>
                              </p:par>
                            </p:childTnLst>
                          </p:cTn>
                        </p:par>
                        <p:par>
                          <p:cTn id="17" fill="hold">
                            <p:stCondLst>
                              <p:cond delay="3000"/>
                            </p:stCondLst>
                            <p:childTnLst>
                              <p:par>
                                <p:cTn id="18" presetID="21"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4)">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to="" calcmode="lin" valueType="num">
                                      <p:cBhvr>
                                        <p:cTn id="30" dur="1" fill="hold"/>
                                        <p:tgtEl>
                                          <p:spTgt spid="8"/>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to="" calcmode="lin" valueType="num">
                                      <p:cBhvr>
                                        <p:cTn id="35" dur="1" fill="hold"/>
                                        <p:tgtEl>
                                          <p:spTgt spid="9"/>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24"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to="" calcmode="lin" valueType="num">
                                      <p:cBhvr>
                                        <p:cTn id="40" dur="1" fill="hold"/>
                                        <p:tgtEl>
                                          <p:spTgt spid="10"/>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3000"/>
                                        <p:tgtEl>
                                          <p:spTgt spid="11"/>
                                        </p:tgtEl>
                                      </p:cBhvr>
                                    </p:animEffect>
                                    <p:anim calcmode="lin" valueType="num">
                                      <p:cBhvr>
                                        <p:cTn id="46" dur="3000" fill="hold"/>
                                        <p:tgtEl>
                                          <p:spTgt spid="11"/>
                                        </p:tgtEl>
                                        <p:attrNameLst>
                                          <p:attrName>ppt_x</p:attrName>
                                        </p:attrNameLst>
                                      </p:cBhvr>
                                      <p:tavLst>
                                        <p:tav tm="0">
                                          <p:val>
                                            <p:strVal val="#ppt_x"/>
                                          </p:val>
                                        </p:tav>
                                        <p:tav tm="100000">
                                          <p:val>
                                            <p:strVal val="#ppt_x"/>
                                          </p:val>
                                        </p:tav>
                                      </p:tavLst>
                                    </p:anim>
                                    <p:anim calcmode="lin" valueType="num">
                                      <p:cBhvr>
                                        <p:cTn id="47" dur="2700" decel="100000" fill="hold"/>
                                        <p:tgtEl>
                                          <p:spTgt spid="11"/>
                                        </p:tgtEl>
                                        <p:attrNameLst>
                                          <p:attrName>ppt_y</p:attrName>
                                        </p:attrNameLst>
                                      </p:cBhvr>
                                      <p:tavLst>
                                        <p:tav tm="0">
                                          <p:val>
                                            <p:strVal val="#ppt_y+1"/>
                                          </p:val>
                                        </p:tav>
                                        <p:tav tm="100000">
                                          <p:val>
                                            <p:strVal val="#ppt_y-.03"/>
                                          </p:val>
                                        </p:tav>
                                      </p:tavLst>
                                    </p:anim>
                                    <p:anim calcmode="lin" valueType="num">
                                      <p:cBhvr>
                                        <p:cTn id="48"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par>
                          <p:cTn id="49" fill="hold">
                            <p:stCondLst>
                              <p:cond delay="3000"/>
                            </p:stCondLst>
                            <p:childTnLst>
                              <p:par>
                                <p:cTn id="50" presetID="21"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heel(4)">
                                      <p:cBhvr>
                                        <p:cTn id="52" dur="20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to="" calcmode="lin" valueType="num">
                                      <p:cBhvr>
                                        <p:cTn id="57" dur="1" fill="hold"/>
                                        <p:tgtEl>
                                          <p:spTgt spid="13"/>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 to="" calcmode="lin" valueType="num">
                                      <p:cBhvr>
                                        <p:cTn id="62" dur="1" fill="hold"/>
                                        <p:tgtEl>
                                          <p:spTgt spid="1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7" grpId="0"/>
      <p:bldP spid="8" grpId="0"/>
      <p:bldP spid="9" grpId="0"/>
      <p:bldP spid="10" grpId="0"/>
      <p:bldP spid="11" grpId="0"/>
      <p:bldP spid="13"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ستطيل 2"/>
          <p:cNvSpPr/>
          <p:nvPr/>
        </p:nvSpPr>
        <p:spPr>
          <a:xfrm>
            <a:off x="642910" y="285728"/>
            <a:ext cx="6286544" cy="2143140"/>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700" b="1" u="sng" dirty="0" smtClean="0">
                <a:solidFill>
                  <a:schemeClr val="tx1"/>
                </a:solidFill>
              </a:rPr>
              <a:t>همزة القطع:</a:t>
            </a:r>
            <a:r>
              <a:rPr lang="ar-SA" sz="2700" b="1" dirty="0" smtClean="0">
                <a:solidFill>
                  <a:schemeClr val="tx1"/>
                </a:solidFill>
              </a:rPr>
              <a:t>تكون في ماضي الفعل الثلاثي المهموز.وماضي الفعل الرباعي المهموز وأمره.والفعل المضارع المبدوء بهمزة المضارعة سواء كان الماضي منه ثلاثياً أو رباعياً أو خماسياً أو سداسياً.</a:t>
            </a:r>
          </a:p>
        </p:txBody>
      </p:sp>
      <p:sp>
        <p:nvSpPr>
          <p:cNvPr id="4" name="سهم إلى اليسار 3"/>
          <p:cNvSpPr/>
          <p:nvPr/>
        </p:nvSpPr>
        <p:spPr>
          <a:xfrm>
            <a:off x="6572264" y="785794"/>
            <a:ext cx="1785950" cy="107157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b="1" u="sng" dirty="0" smtClean="0">
                <a:solidFill>
                  <a:schemeClr val="tx1"/>
                </a:solidFill>
              </a:rPr>
              <a:t>أستنتج أن :</a:t>
            </a:r>
            <a:endParaRPr lang="ar-SA" sz="2400" b="1" u="sng" dirty="0">
              <a:solidFill>
                <a:schemeClr val="tx1"/>
              </a:solidFill>
            </a:endParaRPr>
          </a:p>
        </p:txBody>
      </p:sp>
      <p:sp>
        <p:nvSpPr>
          <p:cNvPr id="5" name="دمعة 4"/>
          <p:cNvSpPr/>
          <p:nvPr/>
        </p:nvSpPr>
        <p:spPr>
          <a:xfrm>
            <a:off x="7429520" y="205614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6" name="مربع نص 5"/>
          <p:cNvSpPr txBox="1"/>
          <p:nvPr/>
        </p:nvSpPr>
        <p:spPr>
          <a:xfrm>
            <a:off x="428596" y="2474893"/>
            <a:ext cx="764386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ألاحظ الكلمات التي كتبت باللون الأحمر في المجموعة(ب)،ثم أحلل:</a:t>
            </a:r>
          </a:p>
        </p:txBody>
      </p:sp>
      <p:sp>
        <p:nvSpPr>
          <p:cNvPr id="7" name="مربع نص 6"/>
          <p:cNvSpPr txBox="1"/>
          <p:nvPr/>
        </p:nvSpPr>
        <p:spPr>
          <a:xfrm>
            <a:off x="1071538" y="3312383"/>
            <a:ext cx="6286544" cy="1200329"/>
          </a:xfrm>
          <a:prstGeom prst="rect">
            <a:avLst/>
          </a:prstGeom>
          <a:noFill/>
        </p:spPr>
        <p:txBody>
          <a:bodyPr wrap="square" rtlCol="1">
            <a:spAutoFit/>
          </a:bodyPr>
          <a:lstStyle/>
          <a:p>
            <a:pPr algn="ctr">
              <a:buFont typeface="Arial" pitchFamily="34" charset="0"/>
              <a:buChar char="•"/>
            </a:pPr>
            <a:r>
              <a:rPr lang="ar-SA" sz="2400" b="1" dirty="0" smtClean="0"/>
              <a:t>ما نوع هذه الكلمات من حيث أقسام الكلمة؟</a:t>
            </a:r>
          </a:p>
          <a:p>
            <a:pPr algn="ctr">
              <a:buFont typeface="Arial" pitchFamily="34" charset="0"/>
              <a:buChar char="•"/>
            </a:pPr>
            <a:r>
              <a:rPr lang="ar-SA" sz="2400" b="1" dirty="0" smtClean="0"/>
              <a:t>أملأ الجدول التالي مع الاسترشاد بالمثال:</a:t>
            </a:r>
          </a:p>
          <a:p>
            <a:pPr algn="ctr">
              <a:buFont typeface="Arial" pitchFamily="34" charset="0"/>
              <a:buChar char="•"/>
            </a:pPr>
            <a:r>
              <a:rPr lang="ar-SA" sz="2400" b="1" dirty="0" smtClean="0"/>
              <a:t>ما نوع المصدرين (أخذٌ/إحسانٌ)من حيث أقسام الكلمة؟</a:t>
            </a:r>
            <a:endParaRPr lang="ar-SA" sz="2400" b="1" dirty="0"/>
          </a:p>
        </p:txBody>
      </p:sp>
      <p:graphicFrame>
        <p:nvGraphicFramePr>
          <p:cNvPr id="8" name="جدول 7"/>
          <p:cNvGraphicFramePr>
            <a:graphicFrameLocks noGrp="1"/>
          </p:cNvGraphicFramePr>
          <p:nvPr/>
        </p:nvGraphicFramePr>
        <p:xfrm>
          <a:off x="1142976" y="4572008"/>
          <a:ext cx="6096000" cy="1928826"/>
        </p:xfrm>
        <a:graphic>
          <a:graphicData uri="http://schemas.openxmlformats.org/drawingml/2006/table">
            <a:tbl>
              <a:tblPr rtl="1" firstRow="1" bandRow="1">
                <a:tableStyleId>{69C7853C-536D-4A76-A0AE-DD22124D55A5}</a:tableStyleId>
              </a:tblPr>
              <a:tblGrid>
                <a:gridCol w="1524000"/>
                <a:gridCol w="1524000"/>
                <a:gridCol w="1524000"/>
                <a:gridCol w="1524000"/>
              </a:tblGrid>
              <a:tr h="642942">
                <a:tc>
                  <a:txBody>
                    <a:bodyPr/>
                    <a:lstStyle/>
                    <a:p>
                      <a:pPr algn="ctr" rtl="1"/>
                      <a:r>
                        <a:rPr lang="ar-SA" sz="2400" b="1" dirty="0" smtClean="0">
                          <a:solidFill>
                            <a:schemeClr val="tx1"/>
                          </a:solidFill>
                        </a:rPr>
                        <a:t>الفعل</a:t>
                      </a:r>
                      <a:endParaRPr lang="ar-SA" sz="2400" b="1" dirty="0">
                        <a:solidFill>
                          <a:schemeClr val="tx1"/>
                        </a:solidFill>
                      </a:endParaRPr>
                    </a:p>
                  </a:txBody>
                  <a:tcPr/>
                </a:tc>
                <a:tc>
                  <a:txBody>
                    <a:bodyPr/>
                    <a:lstStyle/>
                    <a:p>
                      <a:pPr algn="ctr" rtl="1"/>
                      <a:r>
                        <a:rPr lang="ar-SA" sz="2400" b="1" dirty="0" smtClean="0">
                          <a:solidFill>
                            <a:schemeClr val="tx1"/>
                          </a:solidFill>
                        </a:rPr>
                        <a:t>زمنه</a:t>
                      </a:r>
                      <a:endParaRPr lang="ar-SA" sz="2400" b="1" dirty="0">
                        <a:solidFill>
                          <a:schemeClr val="tx1"/>
                        </a:solidFill>
                      </a:endParaRPr>
                    </a:p>
                  </a:txBody>
                  <a:tcPr/>
                </a:tc>
                <a:tc>
                  <a:txBody>
                    <a:bodyPr/>
                    <a:lstStyle/>
                    <a:p>
                      <a:pPr algn="ctr" rtl="1"/>
                      <a:r>
                        <a:rPr lang="ar-SA" sz="2400" b="1" dirty="0" smtClean="0">
                          <a:solidFill>
                            <a:schemeClr val="tx1"/>
                          </a:solidFill>
                        </a:rPr>
                        <a:t>عدد أحرفه</a:t>
                      </a:r>
                      <a:endParaRPr lang="ar-SA" sz="2400" b="1" dirty="0">
                        <a:solidFill>
                          <a:schemeClr val="tx1"/>
                        </a:solidFill>
                      </a:endParaRPr>
                    </a:p>
                  </a:txBody>
                  <a:tcPr/>
                </a:tc>
                <a:tc>
                  <a:txBody>
                    <a:bodyPr/>
                    <a:lstStyle/>
                    <a:p>
                      <a:pPr algn="ctr" rtl="1"/>
                      <a:r>
                        <a:rPr lang="ar-SA" sz="2400" b="1" dirty="0" smtClean="0">
                          <a:solidFill>
                            <a:schemeClr val="tx1"/>
                          </a:solidFill>
                        </a:rPr>
                        <a:t>مصدره</a:t>
                      </a:r>
                      <a:endParaRPr lang="ar-SA" sz="2400" b="1" dirty="0">
                        <a:solidFill>
                          <a:schemeClr val="tx1"/>
                        </a:solidFill>
                      </a:endParaRPr>
                    </a:p>
                  </a:txBody>
                  <a:tcPr/>
                </a:tc>
              </a:tr>
              <a:tr h="642942">
                <a:tc>
                  <a:txBody>
                    <a:bodyPr/>
                    <a:lstStyle/>
                    <a:p>
                      <a:pPr algn="ctr" rtl="1"/>
                      <a:r>
                        <a:rPr lang="ar-SA" sz="2400" b="1" dirty="0" smtClean="0">
                          <a:solidFill>
                            <a:schemeClr val="tx1"/>
                          </a:solidFill>
                        </a:rPr>
                        <a:t>أَخَذَ</a:t>
                      </a:r>
                      <a:endParaRPr lang="ar-SA" sz="2400" b="1" dirty="0">
                        <a:solidFill>
                          <a:schemeClr val="tx1"/>
                        </a:solidFill>
                      </a:endParaRPr>
                    </a:p>
                  </a:txBody>
                  <a:tcPr/>
                </a:tc>
                <a:tc>
                  <a:txBody>
                    <a:bodyPr/>
                    <a:lstStyle/>
                    <a:p>
                      <a:pPr algn="ctr" rtl="1"/>
                      <a:r>
                        <a:rPr lang="ar-SA" sz="2400" b="1" dirty="0" smtClean="0">
                          <a:solidFill>
                            <a:schemeClr val="tx1"/>
                          </a:solidFill>
                        </a:rPr>
                        <a:t>ماضٍ</a:t>
                      </a:r>
                      <a:endParaRPr lang="ar-SA" sz="2400" b="1" dirty="0">
                        <a:solidFill>
                          <a:schemeClr val="tx1"/>
                        </a:solidFill>
                      </a:endParaRPr>
                    </a:p>
                  </a:txBody>
                  <a:tcPr/>
                </a:tc>
                <a:tc>
                  <a:txBody>
                    <a:bodyPr/>
                    <a:lstStyle/>
                    <a:p>
                      <a:pPr algn="ctr" rtl="1"/>
                      <a:r>
                        <a:rPr lang="ar-SA" sz="2400" b="1" dirty="0" smtClean="0">
                          <a:solidFill>
                            <a:schemeClr val="tx1"/>
                          </a:solidFill>
                        </a:rPr>
                        <a:t>3ثلاثي</a:t>
                      </a:r>
                      <a:endParaRPr lang="ar-SA" sz="2400" b="1" dirty="0">
                        <a:solidFill>
                          <a:schemeClr val="tx1"/>
                        </a:solidFill>
                      </a:endParaRPr>
                    </a:p>
                  </a:txBody>
                  <a:tcPr/>
                </a:tc>
                <a:tc>
                  <a:txBody>
                    <a:bodyPr/>
                    <a:lstStyle/>
                    <a:p>
                      <a:pPr algn="ctr" rtl="1"/>
                      <a:r>
                        <a:rPr lang="ar-SA" sz="2400" b="1" dirty="0" smtClean="0">
                          <a:solidFill>
                            <a:schemeClr val="tx1"/>
                          </a:solidFill>
                        </a:rPr>
                        <a:t>أَخْذُ</a:t>
                      </a:r>
                      <a:endParaRPr lang="ar-SA" sz="2400" b="1" dirty="0">
                        <a:solidFill>
                          <a:schemeClr val="tx1"/>
                        </a:solidFill>
                      </a:endParaRPr>
                    </a:p>
                  </a:txBody>
                  <a:tcPr/>
                </a:tc>
              </a:tr>
              <a:tr h="642942">
                <a:tc>
                  <a:txBody>
                    <a:bodyPr/>
                    <a:lstStyle/>
                    <a:p>
                      <a:pPr algn="ctr" rtl="1"/>
                      <a:r>
                        <a:rPr lang="ar-SA" sz="2400" b="1" dirty="0" smtClean="0">
                          <a:solidFill>
                            <a:schemeClr val="tx1"/>
                          </a:solidFill>
                        </a:rPr>
                        <a:t>أَحَسَنَ</a:t>
                      </a:r>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endParaRPr lang="ar-SA" sz="2400" b="1" dirty="0">
                        <a:solidFill>
                          <a:schemeClr val="tx1"/>
                        </a:solidFill>
                      </a:endParaRPr>
                    </a:p>
                  </a:txBody>
                  <a:tcPr/>
                </a:tc>
                <a:tc>
                  <a:txBody>
                    <a:bodyPr/>
                    <a:lstStyle/>
                    <a:p>
                      <a:pPr algn="ctr" rtl="1"/>
                      <a:r>
                        <a:rPr lang="ar-SA" sz="2400" b="1" dirty="0" smtClean="0">
                          <a:solidFill>
                            <a:schemeClr val="tx1"/>
                          </a:solidFill>
                        </a:rPr>
                        <a:t>إِحْسَانٌ</a:t>
                      </a:r>
                      <a:endParaRPr lang="ar-SA" sz="2400" b="1" dirty="0">
                        <a:solidFill>
                          <a:schemeClr val="tx1"/>
                        </a:solidFill>
                      </a:endParaRPr>
                    </a:p>
                  </a:txBody>
                  <a:tcPr/>
                </a:tc>
              </a:tr>
            </a:tbl>
          </a:graphicData>
        </a:graphic>
      </p:graphicFrame>
      <p:sp>
        <p:nvSpPr>
          <p:cNvPr id="9" name="مربع نص 8"/>
          <p:cNvSpPr txBox="1"/>
          <p:nvPr/>
        </p:nvSpPr>
        <p:spPr>
          <a:xfrm>
            <a:off x="4429124" y="5882010"/>
            <a:ext cx="1000132" cy="523220"/>
          </a:xfrm>
          <a:prstGeom prst="rect">
            <a:avLst/>
          </a:prstGeom>
          <a:noFill/>
        </p:spPr>
        <p:txBody>
          <a:bodyPr wrap="square" rtlCol="1">
            <a:spAutoFit/>
          </a:bodyPr>
          <a:lstStyle/>
          <a:p>
            <a:pPr algn="ctr"/>
            <a:r>
              <a:rPr lang="ar-SA" sz="2800" b="1" dirty="0" smtClean="0"/>
              <a:t>ماضٍ</a:t>
            </a:r>
            <a:endParaRPr lang="ar-SA" b="1" dirty="0"/>
          </a:p>
        </p:txBody>
      </p:sp>
      <p:sp>
        <p:nvSpPr>
          <p:cNvPr id="10" name="مربع نص 9"/>
          <p:cNvSpPr txBox="1"/>
          <p:nvPr/>
        </p:nvSpPr>
        <p:spPr>
          <a:xfrm>
            <a:off x="2928926" y="5857892"/>
            <a:ext cx="1000132" cy="523220"/>
          </a:xfrm>
          <a:prstGeom prst="rect">
            <a:avLst/>
          </a:prstGeom>
          <a:noFill/>
        </p:spPr>
        <p:txBody>
          <a:bodyPr wrap="square" rtlCol="1">
            <a:spAutoFit/>
          </a:bodyPr>
          <a:lstStyle/>
          <a:p>
            <a:pPr algn="ctr"/>
            <a:r>
              <a:rPr lang="ar-SA" sz="2800" b="1" dirty="0" smtClean="0"/>
              <a:t>رباعي</a:t>
            </a:r>
            <a:endParaRPr lang="ar-SA" b="1" dirty="0"/>
          </a:p>
        </p:txBody>
      </p:sp>
      <p:sp>
        <p:nvSpPr>
          <p:cNvPr id="11" name="مربع نص 10"/>
          <p:cNvSpPr txBox="1"/>
          <p:nvPr/>
        </p:nvSpPr>
        <p:spPr>
          <a:xfrm>
            <a:off x="1214414" y="3262970"/>
            <a:ext cx="1000132" cy="523220"/>
          </a:xfrm>
          <a:prstGeom prst="rect">
            <a:avLst/>
          </a:prstGeom>
          <a:noFill/>
        </p:spPr>
        <p:txBody>
          <a:bodyPr wrap="square" rtlCol="1">
            <a:spAutoFit/>
          </a:bodyPr>
          <a:lstStyle/>
          <a:p>
            <a:pPr algn="ctr"/>
            <a:r>
              <a:rPr lang="ar-SA" sz="2800" b="1" dirty="0" smtClean="0">
                <a:solidFill>
                  <a:srgbClr val="800000"/>
                </a:solidFill>
              </a:rPr>
              <a:t>أسماء</a:t>
            </a:r>
            <a:endParaRPr lang="ar-SA" b="1" dirty="0">
              <a:solidFill>
                <a:srgbClr val="800000"/>
              </a:solidFill>
            </a:endParaRPr>
          </a:p>
        </p:txBody>
      </p:sp>
      <p:sp>
        <p:nvSpPr>
          <p:cNvPr id="12" name="مربع نص 11"/>
          <p:cNvSpPr txBox="1"/>
          <p:nvPr/>
        </p:nvSpPr>
        <p:spPr>
          <a:xfrm>
            <a:off x="642910" y="4000504"/>
            <a:ext cx="1000132" cy="523220"/>
          </a:xfrm>
          <a:prstGeom prst="rect">
            <a:avLst/>
          </a:prstGeom>
          <a:noFill/>
        </p:spPr>
        <p:txBody>
          <a:bodyPr wrap="square" rtlCol="1">
            <a:spAutoFit/>
          </a:bodyPr>
          <a:lstStyle/>
          <a:p>
            <a:pPr algn="ctr"/>
            <a:r>
              <a:rPr lang="ar-SA" sz="2800" b="1" dirty="0" smtClean="0">
                <a:solidFill>
                  <a:srgbClr val="800000"/>
                </a:solidFill>
              </a:rPr>
              <a:t>أسماء</a:t>
            </a:r>
            <a:endParaRPr lang="ar-SA"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Horizontal)">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0"/>
                                        <p:tgtEl>
                                          <p:spTgt spid="6"/>
                                        </p:tgtEl>
                                      </p:cBhvr>
                                    </p:animEffect>
                                    <p:anim calcmode="lin" valueType="num">
                                      <p:cBhvr>
                                        <p:cTn id="19" dur="3000" fill="hold"/>
                                        <p:tgtEl>
                                          <p:spTgt spid="6"/>
                                        </p:tgtEl>
                                        <p:attrNameLst>
                                          <p:attrName>ppt_x</p:attrName>
                                        </p:attrNameLst>
                                      </p:cBhvr>
                                      <p:tavLst>
                                        <p:tav tm="0">
                                          <p:val>
                                            <p:strVal val="#ppt_x"/>
                                          </p:val>
                                        </p:tav>
                                        <p:tav tm="100000">
                                          <p:val>
                                            <p:strVal val="#ppt_x"/>
                                          </p:val>
                                        </p:tav>
                                      </p:tavLst>
                                    </p:anim>
                                    <p:anim calcmode="lin" valueType="num">
                                      <p:cBhvr>
                                        <p:cTn id="20" dur="2700" decel="100000" fill="hold"/>
                                        <p:tgtEl>
                                          <p:spTgt spid="6"/>
                                        </p:tgtEl>
                                        <p:attrNameLst>
                                          <p:attrName>ppt_y</p:attrName>
                                        </p:attrNameLst>
                                      </p:cBhvr>
                                      <p:tavLst>
                                        <p:tav tm="0">
                                          <p:val>
                                            <p:strVal val="#ppt_y+1"/>
                                          </p:val>
                                        </p:tav>
                                        <p:tav tm="100000">
                                          <p:val>
                                            <p:strVal val="#ppt_y-.03"/>
                                          </p:val>
                                        </p:tav>
                                      </p:tavLst>
                                    </p:anim>
                                    <p:anim calcmode="lin" valueType="num">
                                      <p:cBhvr>
                                        <p:cTn id="21"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par>
                                <p:cTn id="22" presetID="1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Right)">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to="" calcmode="lin" valueType="num">
                                      <p:cBhvr>
                                        <p:cTn id="29" dur="1" fill="hold"/>
                                        <p:tgtEl>
                                          <p:spTgt spid="11"/>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to="" calcmode="lin" valueType="num">
                                      <p:cBhvr>
                                        <p:cTn id="34" dur="1" fill="hold"/>
                                        <p:tgtEl>
                                          <p:spTgt spid="12"/>
                                        </p:tgtEl>
                                        <p:attrNameLst>
                                          <p:attrName/>
                                        </p:attrNameLst>
                                      </p:cBhvr>
                                    </p:anim>
                                  </p:childTnLst>
                                </p:cTn>
                              </p:par>
                            </p:childTnLst>
                          </p:cTn>
                        </p:par>
                        <p:par>
                          <p:cTn id="35" fill="hold">
                            <p:stCondLst>
                              <p:cond delay="0"/>
                            </p:stCondLst>
                            <p:childTnLst>
                              <p:par>
                                <p:cTn id="36" presetID="21" presetClass="entr" presetSubtype="4"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heel(4)">
                                      <p:cBhvr>
                                        <p:cTn id="38" dur="20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to="" calcmode="lin" valueType="num">
                                      <p:cBhvr>
                                        <p:cTn id="43" dur="1" fill="hold"/>
                                        <p:tgtEl>
                                          <p:spTgt spid="9"/>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to="" calcmode="lin" valueType="num">
                                      <p:cBhvr>
                                        <p:cTn id="48" dur="1" fill="hold"/>
                                        <p:tgtEl>
                                          <p:spTgt spid="1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9" grpId="0"/>
      <p:bldP spid="10" grpId="0"/>
      <p:bldP spid="11"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ستطيل 2"/>
          <p:cNvSpPr/>
          <p:nvPr/>
        </p:nvSpPr>
        <p:spPr>
          <a:xfrm>
            <a:off x="642910" y="285728"/>
            <a:ext cx="6357982" cy="200026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700" b="1" dirty="0" smtClean="0">
                <a:solidFill>
                  <a:schemeClr val="tx1"/>
                </a:solidFill>
              </a:rPr>
              <a:t>همزة القطع تكون في مصدر الفعل الثلاثي والرباعي المبدوء بهمزة وفي جميع الأسماء التي تبدأ بهمزة ما عدا الأسماء السماعية ومصادر الأفعال الخماسية والسداسية همزتها همزة وصل.</a:t>
            </a:r>
          </a:p>
        </p:txBody>
      </p:sp>
      <p:sp>
        <p:nvSpPr>
          <p:cNvPr id="4" name="سهم إلى اليسار 3"/>
          <p:cNvSpPr/>
          <p:nvPr/>
        </p:nvSpPr>
        <p:spPr>
          <a:xfrm>
            <a:off x="6786578" y="642918"/>
            <a:ext cx="1643074" cy="107157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b="1" u="sng" dirty="0" smtClean="0">
                <a:solidFill>
                  <a:schemeClr val="tx1"/>
                </a:solidFill>
              </a:rPr>
              <a:t>أستنتج أن :</a:t>
            </a:r>
            <a:endParaRPr lang="ar-SA" sz="2400" b="1" u="sng" dirty="0">
              <a:solidFill>
                <a:schemeClr val="tx1"/>
              </a:solidFill>
            </a:endParaRPr>
          </a:p>
        </p:txBody>
      </p:sp>
      <p:sp>
        <p:nvSpPr>
          <p:cNvPr id="5" name="دمعة 4"/>
          <p:cNvSpPr/>
          <p:nvPr/>
        </p:nvSpPr>
        <p:spPr>
          <a:xfrm>
            <a:off x="7429520" y="257174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6" name="مربع نص 5"/>
          <p:cNvSpPr txBox="1"/>
          <p:nvPr/>
        </p:nvSpPr>
        <p:spPr>
          <a:xfrm>
            <a:off x="428596" y="2990489"/>
            <a:ext cx="764386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ألاحظ الكلمات التي كتبت باللون الأحمر في المجموعة(ج)،ثم أحلل:</a:t>
            </a:r>
          </a:p>
        </p:txBody>
      </p:sp>
      <p:sp>
        <p:nvSpPr>
          <p:cNvPr id="7" name="مربع نص 6"/>
          <p:cNvSpPr txBox="1"/>
          <p:nvPr/>
        </p:nvSpPr>
        <p:spPr>
          <a:xfrm>
            <a:off x="1142976" y="3835603"/>
            <a:ext cx="6286544" cy="830997"/>
          </a:xfrm>
          <a:prstGeom prst="rect">
            <a:avLst/>
          </a:prstGeom>
          <a:noFill/>
        </p:spPr>
        <p:txBody>
          <a:bodyPr wrap="square" rtlCol="1">
            <a:spAutoFit/>
          </a:bodyPr>
          <a:lstStyle/>
          <a:p>
            <a:pPr algn="ctr">
              <a:buFont typeface="Arial" pitchFamily="34" charset="0"/>
              <a:buChar char="•"/>
            </a:pPr>
            <a:r>
              <a:rPr lang="ar-SA" sz="2400" b="1" dirty="0" smtClean="0"/>
              <a:t>ما نوع هذه الكلمات؟</a:t>
            </a:r>
          </a:p>
          <a:p>
            <a:pPr algn="ctr">
              <a:buFont typeface="Arial" pitchFamily="34" charset="0"/>
              <a:buChar char="•"/>
            </a:pPr>
            <a:r>
              <a:rPr lang="ar-SA" sz="2400" b="1" dirty="0" smtClean="0"/>
              <a:t>ما الحرف الذي همزته همزة وصل؟</a:t>
            </a:r>
            <a:endParaRPr lang="ar-SA" sz="2400" b="1" dirty="0"/>
          </a:p>
        </p:txBody>
      </p:sp>
      <p:sp>
        <p:nvSpPr>
          <p:cNvPr id="8" name="مربع نص 7"/>
          <p:cNvSpPr txBox="1"/>
          <p:nvPr/>
        </p:nvSpPr>
        <p:spPr>
          <a:xfrm>
            <a:off x="2214546" y="3786190"/>
            <a:ext cx="1000132" cy="523220"/>
          </a:xfrm>
          <a:prstGeom prst="rect">
            <a:avLst/>
          </a:prstGeom>
          <a:noFill/>
        </p:spPr>
        <p:txBody>
          <a:bodyPr wrap="square" rtlCol="1">
            <a:spAutoFit/>
          </a:bodyPr>
          <a:lstStyle/>
          <a:p>
            <a:pPr algn="ctr"/>
            <a:r>
              <a:rPr lang="ar-SA" sz="2800" b="1" dirty="0" smtClean="0">
                <a:solidFill>
                  <a:srgbClr val="800000"/>
                </a:solidFill>
              </a:rPr>
              <a:t>حروف</a:t>
            </a:r>
            <a:endParaRPr lang="ar-SA" b="1" dirty="0">
              <a:solidFill>
                <a:srgbClr val="800000"/>
              </a:solidFill>
            </a:endParaRPr>
          </a:p>
        </p:txBody>
      </p:sp>
      <p:sp>
        <p:nvSpPr>
          <p:cNvPr id="9" name="مربع نص 8"/>
          <p:cNvSpPr txBox="1"/>
          <p:nvPr/>
        </p:nvSpPr>
        <p:spPr>
          <a:xfrm>
            <a:off x="785786" y="4191664"/>
            <a:ext cx="1714512" cy="523220"/>
          </a:xfrm>
          <a:prstGeom prst="rect">
            <a:avLst/>
          </a:prstGeom>
          <a:noFill/>
        </p:spPr>
        <p:txBody>
          <a:bodyPr wrap="square" rtlCol="1">
            <a:spAutoFit/>
          </a:bodyPr>
          <a:lstStyle/>
          <a:p>
            <a:pPr algn="ctr"/>
            <a:r>
              <a:rPr lang="ar-SA" sz="2800" b="1" dirty="0" smtClean="0">
                <a:solidFill>
                  <a:srgbClr val="800000"/>
                </a:solidFill>
              </a:rPr>
              <a:t>(ال) التعريف</a:t>
            </a:r>
            <a:endParaRPr lang="ar-SA" b="1" dirty="0">
              <a:solidFill>
                <a:srgbClr val="800000"/>
              </a:solidFill>
            </a:endParaRPr>
          </a:p>
        </p:txBody>
      </p:sp>
      <p:sp>
        <p:nvSpPr>
          <p:cNvPr id="11" name="مستطيل 10"/>
          <p:cNvSpPr/>
          <p:nvPr/>
        </p:nvSpPr>
        <p:spPr>
          <a:xfrm>
            <a:off x="714348" y="4786322"/>
            <a:ext cx="6357982" cy="571504"/>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700" b="1" dirty="0" smtClean="0">
                <a:solidFill>
                  <a:schemeClr val="tx1"/>
                </a:solidFill>
              </a:rPr>
              <a:t>جميع الأحرف همزتها همزة قطع ماعدا(ال)التعريف</a:t>
            </a:r>
          </a:p>
        </p:txBody>
      </p:sp>
      <p:sp>
        <p:nvSpPr>
          <p:cNvPr id="12" name="سهم إلى اليسار 11"/>
          <p:cNvSpPr/>
          <p:nvPr/>
        </p:nvSpPr>
        <p:spPr>
          <a:xfrm>
            <a:off x="6858016" y="4572008"/>
            <a:ext cx="1643074" cy="1071570"/>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2400" b="1" u="sng" dirty="0" smtClean="0">
                <a:solidFill>
                  <a:schemeClr val="tx1"/>
                </a:solidFill>
              </a:rPr>
              <a:t>أستنتج أن :</a:t>
            </a:r>
            <a:endParaRPr lang="ar-SA" sz="2400" b="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1000"/>
                                        <p:tgtEl>
                                          <p:spTgt spid="5"/>
                                        </p:tgtEl>
                                      </p:cBhvr>
                                    </p:animEffect>
                                  </p:childTnLst>
                                </p:cTn>
                              </p:par>
                              <p:par>
                                <p:cTn id="16" presetID="37"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3000"/>
                                        <p:tgtEl>
                                          <p:spTgt spid="6"/>
                                        </p:tgtEl>
                                      </p:cBhvr>
                                    </p:animEffect>
                                    <p:anim calcmode="lin" valueType="num">
                                      <p:cBhvr>
                                        <p:cTn id="19" dur="3000" fill="hold"/>
                                        <p:tgtEl>
                                          <p:spTgt spid="6"/>
                                        </p:tgtEl>
                                        <p:attrNameLst>
                                          <p:attrName>ppt_x</p:attrName>
                                        </p:attrNameLst>
                                      </p:cBhvr>
                                      <p:tavLst>
                                        <p:tav tm="0">
                                          <p:val>
                                            <p:strVal val="#ppt_x"/>
                                          </p:val>
                                        </p:tav>
                                        <p:tav tm="100000">
                                          <p:val>
                                            <p:strVal val="#ppt_x"/>
                                          </p:val>
                                        </p:tav>
                                      </p:tavLst>
                                    </p:anim>
                                    <p:anim calcmode="lin" valueType="num">
                                      <p:cBhvr>
                                        <p:cTn id="20" dur="2700" decel="100000" fill="hold"/>
                                        <p:tgtEl>
                                          <p:spTgt spid="6"/>
                                        </p:tgtEl>
                                        <p:attrNameLst>
                                          <p:attrName>ppt_y</p:attrName>
                                        </p:attrNameLst>
                                      </p:cBhvr>
                                      <p:tavLst>
                                        <p:tav tm="0">
                                          <p:val>
                                            <p:strVal val="#ppt_y+1"/>
                                          </p:val>
                                        </p:tav>
                                        <p:tav tm="100000">
                                          <p:val>
                                            <p:strVal val="#ppt_y-.03"/>
                                          </p:val>
                                        </p:tav>
                                      </p:tavLst>
                                    </p:anim>
                                    <p:anim calcmode="lin" valueType="num">
                                      <p:cBhvr>
                                        <p:cTn id="21"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par>
                                <p:cTn id="22" presetID="12" presetClass="entr" presetSubtype="2"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Right)">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to="" calcmode="lin" valueType="num">
                                      <p:cBhvr>
                                        <p:cTn id="34" dur="1" fill="hold"/>
                                        <p:tgtEl>
                                          <p:spTgt spid="9"/>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3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800" decel="100000"/>
                                        <p:tgtEl>
                                          <p:spTgt spid="12"/>
                                        </p:tgtEl>
                                      </p:cBhvr>
                                    </p:animEffect>
                                    <p:anim calcmode="lin" valueType="num">
                                      <p:cBhvr>
                                        <p:cTn id="40" dur="800" decel="100000" fill="hold"/>
                                        <p:tgtEl>
                                          <p:spTgt spid="12"/>
                                        </p:tgtEl>
                                        <p:attrNameLst>
                                          <p:attrName>style.rotation</p:attrName>
                                        </p:attrNameLst>
                                      </p:cBhvr>
                                      <p:tavLst>
                                        <p:tav tm="0">
                                          <p:val>
                                            <p:fltVal val="-90"/>
                                          </p:val>
                                        </p:tav>
                                        <p:tav tm="100000">
                                          <p:val>
                                            <p:fltVal val="0"/>
                                          </p:val>
                                        </p:tav>
                                      </p:tavLst>
                                    </p:anim>
                                    <p:anim calcmode="lin" valueType="num">
                                      <p:cBhvr>
                                        <p:cTn id="41" dur="800" decel="100000" fill="hold"/>
                                        <p:tgtEl>
                                          <p:spTgt spid="12"/>
                                        </p:tgtEl>
                                        <p:attrNameLst>
                                          <p:attrName>ppt_x</p:attrName>
                                        </p:attrNameLst>
                                      </p:cBhvr>
                                      <p:tavLst>
                                        <p:tav tm="0">
                                          <p:val>
                                            <p:strVal val="#ppt_x+0.4"/>
                                          </p:val>
                                        </p:tav>
                                        <p:tav tm="100000">
                                          <p:val>
                                            <p:strVal val="#ppt_x-0.05"/>
                                          </p:val>
                                        </p:tav>
                                      </p:tavLst>
                                    </p:anim>
                                    <p:anim calcmode="lin" valueType="num">
                                      <p:cBhvr>
                                        <p:cTn id="42" dur="800" decel="100000" fill="hold"/>
                                        <p:tgtEl>
                                          <p:spTgt spid="12"/>
                                        </p:tgtEl>
                                        <p:attrNameLst>
                                          <p:attrName>ppt_y</p:attrName>
                                        </p:attrNameLst>
                                      </p:cBhvr>
                                      <p:tavLst>
                                        <p:tav tm="0">
                                          <p:val>
                                            <p:strVal val="#ppt_y-0.4"/>
                                          </p:val>
                                        </p:tav>
                                        <p:tav tm="100000">
                                          <p:val>
                                            <p:strVal val="#ppt_y+0.1"/>
                                          </p:val>
                                        </p:tav>
                                      </p:tavLst>
                                    </p:anim>
                                    <p:anim calcmode="lin" valueType="num">
                                      <p:cBhvr>
                                        <p:cTn id="4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par>
                                <p:cTn id="45" presetID="3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800" decel="100000"/>
                                        <p:tgtEl>
                                          <p:spTgt spid="11"/>
                                        </p:tgtEl>
                                      </p:cBhvr>
                                    </p:animEffect>
                                    <p:anim calcmode="lin" valueType="num">
                                      <p:cBhvr>
                                        <p:cTn id="48" dur="800" decel="100000" fill="hold"/>
                                        <p:tgtEl>
                                          <p:spTgt spid="11"/>
                                        </p:tgtEl>
                                        <p:attrNameLst>
                                          <p:attrName>style.rotation</p:attrName>
                                        </p:attrNameLst>
                                      </p:cBhvr>
                                      <p:tavLst>
                                        <p:tav tm="0">
                                          <p:val>
                                            <p:fltVal val="-90"/>
                                          </p:val>
                                        </p:tav>
                                        <p:tav tm="100000">
                                          <p:val>
                                            <p:fltVal val="0"/>
                                          </p:val>
                                        </p:tav>
                                      </p:tavLst>
                                    </p:anim>
                                    <p:anim calcmode="lin" valueType="num">
                                      <p:cBhvr>
                                        <p:cTn id="49" dur="800" decel="100000" fill="hold"/>
                                        <p:tgtEl>
                                          <p:spTgt spid="11"/>
                                        </p:tgtEl>
                                        <p:attrNameLst>
                                          <p:attrName>ppt_x</p:attrName>
                                        </p:attrNameLst>
                                      </p:cBhvr>
                                      <p:tavLst>
                                        <p:tav tm="0">
                                          <p:val>
                                            <p:strVal val="#ppt_x+0.4"/>
                                          </p:val>
                                        </p:tav>
                                        <p:tav tm="100000">
                                          <p:val>
                                            <p:strVal val="#ppt_x-0.05"/>
                                          </p:val>
                                        </p:tav>
                                      </p:tavLst>
                                    </p:anim>
                                    <p:anim calcmode="lin" valueType="num">
                                      <p:cBhvr>
                                        <p:cTn id="50" dur="800" decel="100000" fill="hold"/>
                                        <p:tgtEl>
                                          <p:spTgt spid="11"/>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8" grpId="0"/>
      <p:bldP spid="9" grpId="0"/>
      <p:bldP spid="11" grpId="0" animBg="1"/>
      <p:bldP spid="1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ستطيل ذو زوايا قطرية مخدوشة 2"/>
          <p:cNvSpPr/>
          <p:nvPr/>
        </p:nvSpPr>
        <p:spPr>
          <a:xfrm>
            <a:off x="2357422" y="500042"/>
            <a:ext cx="4500594" cy="1000132"/>
          </a:xfrm>
          <a:prstGeom prst="snip2Diag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t>همزة القطع:</a:t>
            </a:r>
          </a:p>
          <a:p>
            <a:r>
              <a:rPr lang="ar-SA" sz="2400" b="1" dirty="0" smtClean="0"/>
              <a:t>هي التي:</a:t>
            </a:r>
            <a:endParaRPr lang="ar-SA" sz="2400" b="1" dirty="0"/>
          </a:p>
        </p:txBody>
      </p:sp>
      <p:sp>
        <p:nvSpPr>
          <p:cNvPr id="4" name="مربع نص 3"/>
          <p:cNvSpPr txBox="1"/>
          <p:nvPr/>
        </p:nvSpPr>
        <p:spPr>
          <a:xfrm>
            <a:off x="2357422" y="928670"/>
            <a:ext cx="3643338" cy="523220"/>
          </a:xfrm>
          <a:prstGeom prst="rect">
            <a:avLst/>
          </a:prstGeom>
          <a:noFill/>
        </p:spPr>
        <p:txBody>
          <a:bodyPr wrap="square" rtlCol="1">
            <a:spAutoFit/>
          </a:bodyPr>
          <a:lstStyle/>
          <a:p>
            <a:pPr algn="ctr"/>
            <a:r>
              <a:rPr lang="ar-SA" sz="2800" b="1" dirty="0" smtClean="0">
                <a:solidFill>
                  <a:srgbClr val="800000"/>
                </a:solidFill>
              </a:rPr>
              <a:t>تنطق في بدء الكلام ووصله</a:t>
            </a:r>
            <a:endParaRPr lang="ar-SA" b="1" dirty="0">
              <a:solidFill>
                <a:srgbClr val="800000"/>
              </a:solidFill>
            </a:endParaRPr>
          </a:p>
        </p:txBody>
      </p:sp>
      <p:sp>
        <p:nvSpPr>
          <p:cNvPr id="5" name="مستطيل ذو زوايا قطرية مخدوشة 4"/>
          <p:cNvSpPr/>
          <p:nvPr/>
        </p:nvSpPr>
        <p:spPr>
          <a:xfrm>
            <a:off x="5572132" y="1785926"/>
            <a:ext cx="3357586" cy="1928826"/>
          </a:xfrm>
          <a:prstGeom prst="snip2Diag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2400" b="1" dirty="0" smtClean="0"/>
              <a:t>الأسماء كلها عدا                والمصادر</a:t>
            </a:r>
            <a:endParaRPr lang="ar-SA" sz="2400" b="1" dirty="0"/>
          </a:p>
        </p:txBody>
      </p:sp>
      <p:sp>
        <p:nvSpPr>
          <p:cNvPr id="6" name="مربع نص 5"/>
          <p:cNvSpPr txBox="1"/>
          <p:nvPr/>
        </p:nvSpPr>
        <p:spPr>
          <a:xfrm>
            <a:off x="5715008" y="2357430"/>
            <a:ext cx="1571636" cy="461665"/>
          </a:xfrm>
          <a:prstGeom prst="rect">
            <a:avLst/>
          </a:prstGeom>
          <a:noFill/>
        </p:spPr>
        <p:txBody>
          <a:bodyPr wrap="square" rtlCol="1">
            <a:spAutoFit/>
          </a:bodyPr>
          <a:lstStyle/>
          <a:p>
            <a:pPr algn="ctr"/>
            <a:r>
              <a:rPr lang="ar-SA" sz="2400" b="1" dirty="0" smtClean="0">
                <a:solidFill>
                  <a:srgbClr val="800000"/>
                </a:solidFill>
              </a:rPr>
              <a:t>السماعية</a:t>
            </a:r>
            <a:endParaRPr lang="ar-SA" sz="2400" b="1" dirty="0">
              <a:solidFill>
                <a:srgbClr val="800000"/>
              </a:solidFill>
            </a:endParaRPr>
          </a:p>
        </p:txBody>
      </p:sp>
      <p:sp>
        <p:nvSpPr>
          <p:cNvPr id="7" name="مربع نص 6"/>
          <p:cNvSpPr txBox="1"/>
          <p:nvPr/>
        </p:nvSpPr>
        <p:spPr>
          <a:xfrm>
            <a:off x="5500694" y="2740879"/>
            <a:ext cx="2428892" cy="830997"/>
          </a:xfrm>
          <a:prstGeom prst="rect">
            <a:avLst/>
          </a:prstGeom>
          <a:noFill/>
        </p:spPr>
        <p:txBody>
          <a:bodyPr wrap="square" rtlCol="1">
            <a:spAutoFit/>
          </a:bodyPr>
          <a:lstStyle/>
          <a:p>
            <a:pPr algn="ctr"/>
            <a:r>
              <a:rPr lang="ar-SA" sz="2400" b="1" dirty="0" smtClean="0">
                <a:solidFill>
                  <a:srgbClr val="800000"/>
                </a:solidFill>
              </a:rPr>
              <a:t>الخماسية والسداسية </a:t>
            </a:r>
          </a:p>
          <a:p>
            <a:endParaRPr lang="ar-SA" sz="2400" b="1" dirty="0">
              <a:solidFill>
                <a:srgbClr val="800000"/>
              </a:solidFill>
            </a:endParaRPr>
          </a:p>
        </p:txBody>
      </p:sp>
      <p:sp>
        <p:nvSpPr>
          <p:cNvPr id="8" name="شبه منحرف 7"/>
          <p:cNvSpPr/>
          <p:nvPr/>
        </p:nvSpPr>
        <p:spPr>
          <a:xfrm>
            <a:off x="3643306" y="3000372"/>
            <a:ext cx="1785950" cy="785818"/>
          </a:xfrm>
          <a:prstGeom prst="trapezoid">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solidFill>
                  <a:schemeClr val="dk1"/>
                </a:solidFill>
              </a:rPr>
              <a:t>الأفعال</a:t>
            </a:r>
          </a:p>
        </p:txBody>
      </p:sp>
      <p:sp>
        <p:nvSpPr>
          <p:cNvPr id="9" name="مستطيل ذو زوايا قطرية مخدوشة 8"/>
          <p:cNvSpPr/>
          <p:nvPr/>
        </p:nvSpPr>
        <p:spPr>
          <a:xfrm>
            <a:off x="428596" y="2143116"/>
            <a:ext cx="3143272" cy="1285884"/>
          </a:xfrm>
          <a:prstGeom prst="snip2DiagRect">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2400" b="1" dirty="0" smtClean="0"/>
              <a:t>الأحرف        عدا</a:t>
            </a:r>
            <a:endParaRPr lang="ar-SA" sz="2400" b="1" dirty="0"/>
          </a:p>
        </p:txBody>
      </p:sp>
      <p:sp>
        <p:nvSpPr>
          <p:cNvPr id="10" name="مربع نص 9"/>
          <p:cNvSpPr txBox="1"/>
          <p:nvPr/>
        </p:nvSpPr>
        <p:spPr>
          <a:xfrm>
            <a:off x="1857356" y="2538707"/>
            <a:ext cx="928694" cy="461665"/>
          </a:xfrm>
          <a:prstGeom prst="rect">
            <a:avLst/>
          </a:prstGeom>
          <a:noFill/>
        </p:spPr>
        <p:txBody>
          <a:bodyPr wrap="square" rtlCol="1">
            <a:spAutoFit/>
          </a:bodyPr>
          <a:lstStyle/>
          <a:p>
            <a:pPr algn="ctr"/>
            <a:r>
              <a:rPr lang="ar-SA" sz="2400" b="1" dirty="0" smtClean="0">
                <a:solidFill>
                  <a:schemeClr val="dk1"/>
                </a:solidFill>
              </a:rPr>
              <a:t>كلها</a:t>
            </a:r>
            <a:endParaRPr lang="ar-SA" sz="2400" b="1" dirty="0">
              <a:solidFill>
                <a:schemeClr val="dk1"/>
              </a:solidFill>
            </a:endParaRPr>
          </a:p>
        </p:txBody>
      </p:sp>
      <p:sp>
        <p:nvSpPr>
          <p:cNvPr id="11" name="مربع نص 10"/>
          <p:cNvSpPr txBox="1"/>
          <p:nvPr/>
        </p:nvSpPr>
        <p:spPr>
          <a:xfrm>
            <a:off x="142844" y="2538707"/>
            <a:ext cx="1714480" cy="461665"/>
          </a:xfrm>
          <a:prstGeom prst="rect">
            <a:avLst/>
          </a:prstGeom>
          <a:noFill/>
        </p:spPr>
        <p:txBody>
          <a:bodyPr wrap="square" rtlCol="1">
            <a:spAutoFit/>
          </a:bodyPr>
          <a:lstStyle/>
          <a:p>
            <a:pPr algn="ctr"/>
            <a:r>
              <a:rPr lang="ar-SA" sz="2400" b="1" dirty="0" smtClean="0">
                <a:solidFill>
                  <a:srgbClr val="800000"/>
                </a:solidFill>
              </a:rPr>
              <a:t>ال التعريف</a:t>
            </a:r>
            <a:endParaRPr lang="ar-SA" sz="2400" b="1" dirty="0">
              <a:solidFill>
                <a:srgbClr val="800000"/>
              </a:solidFill>
            </a:endParaRPr>
          </a:p>
        </p:txBody>
      </p:sp>
      <p:cxnSp>
        <p:nvCxnSpPr>
          <p:cNvPr id="13" name="رابط كسهم مستقيم 12"/>
          <p:cNvCxnSpPr/>
          <p:nvPr/>
        </p:nvCxnSpPr>
        <p:spPr>
          <a:xfrm>
            <a:off x="4357686" y="1571612"/>
            <a:ext cx="1143008" cy="107157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4" name="رابط كسهم مستقيم 13"/>
          <p:cNvCxnSpPr/>
          <p:nvPr/>
        </p:nvCxnSpPr>
        <p:spPr>
          <a:xfrm rot="5400000">
            <a:off x="3428992" y="1785926"/>
            <a:ext cx="1143008" cy="71438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رابط كسهم مستقيم 14"/>
          <p:cNvCxnSpPr/>
          <p:nvPr/>
        </p:nvCxnSpPr>
        <p:spPr>
          <a:xfrm rot="16200000" flipH="1">
            <a:off x="3821901" y="2107397"/>
            <a:ext cx="1357322" cy="285752"/>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21" name="مربع نص 20"/>
          <p:cNvSpPr txBox="1"/>
          <p:nvPr/>
        </p:nvSpPr>
        <p:spPr>
          <a:xfrm>
            <a:off x="4000496" y="2357430"/>
            <a:ext cx="1285884" cy="461665"/>
          </a:xfrm>
          <a:prstGeom prst="rect">
            <a:avLst/>
          </a:prstGeom>
          <a:noFill/>
        </p:spPr>
        <p:txBody>
          <a:bodyPr wrap="square" rtlCol="1">
            <a:spAutoFit/>
          </a:bodyPr>
          <a:lstStyle/>
          <a:p>
            <a:pPr algn="ctr"/>
            <a:r>
              <a:rPr lang="ar-SA" sz="2400" b="1" dirty="0" smtClean="0">
                <a:solidFill>
                  <a:srgbClr val="800000"/>
                </a:solidFill>
              </a:rPr>
              <a:t>تأتي    في </a:t>
            </a:r>
            <a:endParaRPr lang="ar-SA" sz="2400" b="1" dirty="0">
              <a:solidFill>
                <a:srgbClr val="800000"/>
              </a:solidFill>
            </a:endParaRPr>
          </a:p>
        </p:txBody>
      </p:sp>
      <p:sp>
        <p:nvSpPr>
          <p:cNvPr id="22" name="قوس كبير أيمن 21"/>
          <p:cNvSpPr/>
          <p:nvPr/>
        </p:nvSpPr>
        <p:spPr>
          <a:xfrm rot="16200000">
            <a:off x="4250529" y="2035959"/>
            <a:ext cx="571504" cy="4214842"/>
          </a:xfrm>
          <a:prstGeom prst="rightBrace">
            <a:avLst/>
          </a:prstGeom>
          <a:ln>
            <a:tailEnd type="arrow"/>
          </a:ln>
        </p:spPr>
        <p:style>
          <a:lnRef idx="3">
            <a:schemeClr val="accent3"/>
          </a:lnRef>
          <a:fillRef idx="0">
            <a:schemeClr val="accent3"/>
          </a:fillRef>
          <a:effectRef idx="2">
            <a:schemeClr val="accent3"/>
          </a:effectRef>
          <a:fontRef idx="minor">
            <a:schemeClr val="tx1"/>
          </a:fontRef>
        </p:style>
        <p:txBody>
          <a:bodyPr rtlCol="1" anchor="ctr"/>
          <a:lstStyle/>
          <a:p>
            <a:pPr algn="ctr"/>
            <a:endParaRPr lang="ar-SA"/>
          </a:p>
        </p:txBody>
      </p:sp>
      <p:sp>
        <p:nvSpPr>
          <p:cNvPr id="23" name="شكل بيضاوي 22"/>
          <p:cNvSpPr/>
          <p:nvPr/>
        </p:nvSpPr>
        <p:spPr>
          <a:xfrm>
            <a:off x="6072198" y="4572008"/>
            <a:ext cx="1143008" cy="57150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smtClean="0"/>
              <a:t>الماضي</a:t>
            </a:r>
            <a:endParaRPr lang="ar-SA" sz="2000" b="1" dirty="0"/>
          </a:p>
        </p:txBody>
      </p:sp>
      <p:sp>
        <p:nvSpPr>
          <p:cNvPr id="24" name="شكل بيضاوي 23"/>
          <p:cNvSpPr/>
          <p:nvPr/>
        </p:nvSpPr>
        <p:spPr>
          <a:xfrm>
            <a:off x="4000496" y="4500570"/>
            <a:ext cx="1143008" cy="57150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smtClean="0"/>
              <a:t>الأمر</a:t>
            </a:r>
            <a:endParaRPr lang="ar-SA" sz="2000" b="1" dirty="0"/>
          </a:p>
        </p:txBody>
      </p:sp>
      <p:sp>
        <p:nvSpPr>
          <p:cNvPr id="25" name="شكل بيضاوي 24"/>
          <p:cNvSpPr/>
          <p:nvPr/>
        </p:nvSpPr>
        <p:spPr>
          <a:xfrm>
            <a:off x="1714480" y="4500570"/>
            <a:ext cx="1285884" cy="571504"/>
          </a:xfrm>
          <a:prstGeom prst="ellipse">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smtClean="0"/>
              <a:t>المضارع</a:t>
            </a:r>
            <a:endParaRPr lang="ar-SA" sz="2000" b="1" dirty="0"/>
          </a:p>
        </p:txBody>
      </p:sp>
      <p:cxnSp>
        <p:nvCxnSpPr>
          <p:cNvPr id="26" name="رابط كسهم مستقيم 25"/>
          <p:cNvCxnSpPr/>
          <p:nvPr/>
        </p:nvCxnSpPr>
        <p:spPr>
          <a:xfrm rot="5400000">
            <a:off x="4358877" y="4285859"/>
            <a:ext cx="284961" cy="1589"/>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31" name="دمعة 30"/>
          <p:cNvSpPr/>
          <p:nvPr/>
        </p:nvSpPr>
        <p:spPr>
          <a:xfrm>
            <a:off x="5786446" y="5143512"/>
            <a:ext cx="1357322" cy="1285884"/>
          </a:xfrm>
          <a:prstGeom prst="teardrop">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smtClean="0">
                <a:solidFill>
                  <a:schemeClr val="dk1"/>
                </a:solidFill>
              </a:rPr>
              <a:t>الثلاثي </a:t>
            </a:r>
          </a:p>
          <a:p>
            <a:pPr algn="ctr"/>
            <a:r>
              <a:rPr lang="ar-SA" sz="2000" b="1" dirty="0" smtClean="0">
                <a:solidFill>
                  <a:schemeClr val="dk1"/>
                </a:solidFill>
              </a:rPr>
              <a:t>و الرباعي</a:t>
            </a:r>
          </a:p>
        </p:txBody>
      </p:sp>
      <p:sp>
        <p:nvSpPr>
          <p:cNvPr id="33" name="دمعة 32"/>
          <p:cNvSpPr/>
          <p:nvPr/>
        </p:nvSpPr>
        <p:spPr>
          <a:xfrm>
            <a:off x="3571868" y="5072074"/>
            <a:ext cx="1357322" cy="1285884"/>
          </a:xfrm>
          <a:prstGeom prst="teardrop">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smtClean="0">
                <a:solidFill>
                  <a:schemeClr val="dk1"/>
                </a:solidFill>
              </a:rPr>
              <a:t>الرباعي</a:t>
            </a:r>
          </a:p>
        </p:txBody>
      </p:sp>
      <p:sp>
        <p:nvSpPr>
          <p:cNvPr id="34" name="دمعة 33"/>
          <p:cNvSpPr/>
          <p:nvPr/>
        </p:nvSpPr>
        <p:spPr>
          <a:xfrm>
            <a:off x="285720" y="5072074"/>
            <a:ext cx="2500330" cy="1428760"/>
          </a:xfrm>
          <a:prstGeom prst="teardrop">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dirty="0" smtClean="0">
                <a:solidFill>
                  <a:schemeClr val="dk1"/>
                </a:solidFill>
              </a:rPr>
              <a:t>الثلاثي </a:t>
            </a:r>
          </a:p>
          <a:p>
            <a:pPr algn="ctr"/>
            <a:r>
              <a:rPr lang="ar-SA" sz="2000" b="1" dirty="0" smtClean="0">
                <a:solidFill>
                  <a:schemeClr val="dk1"/>
                </a:solidFill>
              </a:rPr>
              <a:t>و الرباعي والخماسي والسداسي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20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20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20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2000"/>
                                        <p:tgtEl>
                                          <p:spTgt spid="6"/>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strips(downLeft)">
                                      <p:cBhvr>
                                        <p:cTn id="19" dur="2000"/>
                                        <p:tgtEl>
                                          <p:spTgt spid="7"/>
                                        </p:tgtEl>
                                      </p:cBhvr>
                                    </p:animEffect>
                                  </p:childTnLst>
                                </p:cTn>
                              </p:par>
                              <p:par>
                                <p:cTn id="20" presetID="18" presetClass="entr" presetSubtype="12"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downLeft)">
                                      <p:cBhvr>
                                        <p:cTn id="22" dur="2000"/>
                                        <p:tgtEl>
                                          <p:spTgt spid="13"/>
                                        </p:tgtEl>
                                      </p:cBhvr>
                                    </p:animEffect>
                                  </p:childTnLst>
                                </p:cTn>
                              </p:par>
                              <p:par>
                                <p:cTn id="23" presetID="18" presetClass="entr" presetSubtype="1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2000"/>
                                        <p:tgtEl>
                                          <p:spTgt spid="15"/>
                                        </p:tgtEl>
                                      </p:cBhvr>
                                    </p:animEffect>
                                  </p:childTnLst>
                                </p:cTn>
                              </p:par>
                              <p:par>
                                <p:cTn id="26" presetID="18" presetClass="entr" presetSubtype="12"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downLeft)">
                                      <p:cBhvr>
                                        <p:cTn id="28" dur="2000"/>
                                        <p:tgtEl>
                                          <p:spTgt spid="14"/>
                                        </p:tgtEl>
                                      </p:cBhvr>
                                    </p:animEffect>
                                  </p:childTnLst>
                                </p:cTn>
                              </p:par>
                              <p:par>
                                <p:cTn id="29" presetID="18" presetClass="entr" presetSubtype="1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strips(downLeft)">
                                      <p:cBhvr>
                                        <p:cTn id="31" dur="2000"/>
                                        <p:tgtEl>
                                          <p:spTgt spid="21"/>
                                        </p:tgtEl>
                                      </p:cBhvr>
                                    </p:animEffect>
                                  </p:childTnLst>
                                </p:cTn>
                              </p:par>
                              <p:par>
                                <p:cTn id="32" presetID="18" presetClass="entr" presetSubtype="1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strips(downLeft)">
                                      <p:cBhvr>
                                        <p:cTn id="34" dur="2000"/>
                                        <p:tgtEl>
                                          <p:spTgt spid="9"/>
                                        </p:tgtEl>
                                      </p:cBhvr>
                                    </p:animEffect>
                                  </p:childTnLst>
                                </p:cTn>
                              </p:par>
                              <p:par>
                                <p:cTn id="35" presetID="18" presetClass="entr" presetSubtype="12"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strips(downLeft)">
                                      <p:cBhvr>
                                        <p:cTn id="37" dur="2000"/>
                                        <p:tgtEl>
                                          <p:spTgt spid="11"/>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strips(downLeft)">
                                      <p:cBhvr>
                                        <p:cTn id="40" dur="2000"/>
                                        <p:tgtEl>
                                          <p:spTgt spid="8"/>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strips(downLeft)">
                                      <p:cBhvr>
                                        <p:cTn id="43" dur="2000"/>
                                        <p:tgtEl>
                                          <p:spTgt spid="22"/>
                                        </p:tgtEl>
                                      </p:cBhvr>
                                    </p:animEffect>
                                  </p:childTnLst>
                                </p:cTn>
                              </p:par>
                              <p:par>
                                <p:cTn id="44" presetID="18" presetClass="entr" presetSubtype="12"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strips(downLeft)">
                                      <p:cBhvr>
                                        <p:cTn id="46" dur="2000"/>
                                        <p:tgtEl>
                                          <p:spTgt spid="26"/>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strips(downLeft)">
                                      <p:cBhvr>
                                        <p:cTn id="49" dur="2000"/>
                                        <p:tgtEl>
                                          <p:spTgt spid="23"/>
                                        </p:tgtEl>
                                      </p:cBhvr>
                                    </p:animEffect>
                                  </p:childTnLst>
                                </p:cTn>
                              </p:par>
                              <p:par>
                                <p:cTn id="50" presetID="18" presetClass="entr" presetSubtype="12" fill="hold" grpId="0" nodeType="with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strips(downLeft)">
                                      <p:cBhvr>
                                        <p:cTn id="52" dur="2000"/>
                                        <p:tgtEl>
                                          <p:spTgt spid="31"/>
                                        </p:tgtEl>
                                      </p:cBhvr>
                                    </p:animEffect>
                                  </p:childTnLst>
                                </p:cTn>
                              </p:par>
                              <p:par>
                                <p:cTn id="53" presetID="18" presetClass="entr" presetSubtype="12"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strips(downLeft)">
                                      <p:cBhvr>
                                        <p:cTn id="55" dur="2000"/>
                                        <p:tgtEl>
                                          <p:spTgt spid="24"/>
                                        </p:tgtEl>
                                      </p:cBhvr>
                                    </p:animEffect>
                                  </p:childTnLst>
                                </p:cTn>
                              </p:par>
                              <p:par>
                                <p:cTn id="56" presetID="18" presetClass="entr" presetSubtype="12" fill="hold" grpId="0" nodeType="with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strips(downLeft)">
                                      <p:cBhvr>
                                        <p:cTn id="58" dur="2000"/>
                                        <p:tgtEl>
                                          <p:spTgt spid="33"/>
                                        </p:tgtEl>
                                      </p:cBhvr>
                                    </p:animEffect>
                                  </p:childTnLst>
                                </p:cTn>
                              </p:par>
                              <p:par>
                                <p:cTn id="59" presetID="18" presetClass="entr" presetSubtype="12"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strips(downLeft)">
                                      <p:cBhvr>
                                        <p:cTn id="61" dur="2000"/>
                                        <p:tgtEl>
                                          <p:spTgt spid="25"/>
                                        </p:tgtEl>
                                      </p:cBhvr>
                                    </p:animEffect>
                                  </p:childTnLst>
                                </p:cTn>
                              </p:par>
                              <p:par>
                                <p:cTn id="62" presetID="18" presetClass="entr" presetSubtype="12"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strips(downLeft)">
                                      <p:cBhvr>
                                        <p:cTn id="64"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p:bldP spid="8" grpId="0" animBg="1"/>
      <p:bldP spid="9" grpId="0" animBg="1"/>
      <p:bldP spid="11" grpId="0"/>
      <p:bldP spid="21" grpId="0"/>
      <p:bldP spid="22" grpId="0" animBg="1"/>
      <p:bldP spid="23" grpId="0" animBg="1"/>
      <p:bldP spid="24" grpId="0" animBg="1"/>
      <p:bldP spid="25" grpId="0" animBg="1"/>
      <p:bldP spid="31" grpId="0" animBg="1"/>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358082" y="57148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ثالثاً</a:t>
            </a:r>
            <a:endParaRPr lang="ar-SA" b="1" dirty="0"/>
          </a:p>
        </p:txBody>
      </p:sp>
      <p:sp>
        <p:nvSpPr>
          <p:cNvPr id="4" name="مربع نص 3"/>
          <p:cNvSpPr txBox="1"/>
          <p:nvPr/>
        </p:nvSpPr>
        <p:spPr>
          <a:xfrm>
            <a:off x="500034" y="285728"/>
            <a:ext cx="6929486" cy="1077218"/>
          </a:xfrm>
          <a:prstGeom prst="rect">
            <a:avLst/>
          </a:prstGeom>
          <a:noFill/>
        </p:spPr>
        <p:txBody>
          <a:bodyPr wrap="square" rtlCol="1">
            <a:spAutoFit/>
          </a:bodyPr>
          <a:lstStyle/>
          <a:p>
            <a:pPr indent="-514350" algn="ctr"/>
            <a:r>
              <a:rPr lang="ar-SA" sz="3200" b="1" u="sng" dirty="0" smtClean="0">
                <a:solidFill>
                  <a:srgbClr val="800000"/>
                </a:solidFill>
              </a:rPr>
              <a:t>1) أتعاون مع مجموعتي لملء فراغات بطاقات الأعلام وفق الصورة المصاحبة:</a:t>
            </a:r>
            <a:endParaRPr lang="ar-SA" sz="3200" b="1" u="sng" dirty="0">
              <a:solidFill>
                <a:srgbClr val="800000"/>
              </a:solidFill>
            </a:endParaRPr>
          </a:p>
        </p:txBody>
      </p:sp>
      <p:sp>
        <p:nvSpPr>
          <p:cNvPr id="5" name="مربع نص 4"/>
          <p:cNvSpPr txBox="1"/>
          <p:nvPr/>
        </p:nvSpPr>
        <p:spPr>
          <a:xfrm>
            <a:off x="857224" y="1285860"/>
            <a:ext cx="6572296" cy="584775"/>
          </a:xfrm>
          <a:prstGeom prst="rect">
            <a:avLst/>
          </a:prstGeom>
          <a:noFill/>
        </p:spPr>
        <p:txBody>
          <a:bodyPr wrap="square" rtlCol="1">
            <a:spAutoFit/>
          </a:bodyPr>
          <a:lstStyle/>
          <a:p>
            <a:pPr indent="-514350" algn="ctr"/>
            <a:r>
              <a:rPr lang="ar-SA" sz="3200" b="1" u="sng" dirty="0" smtClean="0">
                <a:solidFill>
                  <a:srgbClr val="800000"/>
                </a:solidFill>
              </a:rPr>
              <a:t>2) أذكر بعض المجالات التي يمكن أن أبدع فيها.</a:t>
            </a:r>
            <a:endParaRPr lang="ar-SA" sz="3200" b="1" u="sng" dirty="0">
              <a:solidFill>
                <a:srgbClr val="800000"/>
              </a:solidFill>
            </a:endParaRPr>
          </a:p>
        </p:txBody>
      </p:sp>
      <p:pic>
        <p:nvPicPr>
          <p:cNvPr id="1027" name="Picture 3" descr="G:\دكتور.jpg"/>
          <p:cNvPicPr>
            <a:picLocks noChangeAspect="1" noChangeArrowheads="1"/>
          </p:cNvPicPr>
          <p:nvPr/>
        </p:nvPicPr>
        <p:blipFill>
          <a:blip r:embed="rId3" cstate="print"/>
          <a:srcRect l="11111" r="3704"/>
          <a:stretch>
            <a:fillRect/>
          </a:stretch>
        </p:blipFill>
        <p:spPr bwMode="auto">
          <a:xfrm flipH="1">
            <a:off x="500034" y="2990866"/>
            <a:ext cx="1643074" cy="1581142"/>
          </a:xfrm>
          <a:prstGeom prst="rect">
            <a:avLst/>
          </a:prstGeom>
          <a:noFill/>
        </p:spPr>
      </p:pic>
      <p:pic>
        <p:nvPicPr>
          <p:cNvPr id="1028" name="Picture 4" descr="G:\رجال.jpg"/>
          <p:cNvPicPr>
            <a:picLocks noChangeAspect="1" noChangeArrowheads="1"/>
          </p:cNvPicPr>
          <p:nvPr/>
        </p:nvPicPr>
        <p:blipFill>
          <a:blip r:embed="rId4" cstate="print"/>
          <a:srcRect l="13074"/>
          <a:stretch>
            <a:fillRect/>
          </a:stretch>
        </p:blipFill>
        <p:spPr bwMode="auto">
          <a:xfrm>
            <a:off x="5929322" y="3000372"/>
            <a:ext cx="1643074" cy="1631934"/>
          </a:xfrm>
          <a:prstGeom prst="rect">
            <a:avLst/>
          </a:prstGeom>
          <a:noFill/>
        </p:spPr>
      </p:pic>
      <p:pic>
        <p:nvPicPr>
          <p:cNvPr id="1029" name="Picture 5" descr="G:\رياضة.jpg"/>
          <p:cNvPicPr>
            <a:picLocks noChangeAspect="1" noChangeArrowheads="1"/>
          </p:cNvPicPr>
          <p:nvPr/>
        </p:nvPicPr>
        <p:blipFill>
          <a:blip r:embed="rId5" cstate="print"/>
          <a:srcRect l="22059" t="4202" r="20788"/>
          <a:stretch>
            <a:fillRect/>
          </a:stretch>
        </p:blipFill>
        <p:spPr bwMode="auto">
          <a:xfrm>
            <a:off x="285720" y="5014952"/>
            <a:ext cx="1500198" cy="1628758"/>
          </a:xfrm>
          <a:prstGeom prst="rect">
            <a:avLst/>
          </a:prstGeom>
          <a:noFill/>
        </p:spPr>
      </p:pic>
      <p:pic>
        <p:nvPicPr>
          <p:cNvPr id="1030" name="Picture 6" descr="G:\نظار.jpg"/>
          <p:cNvPicPr>
            <a:picLocks noChangeAspect="1" noChangeArrowheads="1"/>
          </p:cNvPicPr>
          <p:nvPr/>
        </p:nvPicPr>
        <p:blipFill>
          <a:blip r:embed="rId6" cstate="print"/>
          <a:srcRect l="7813" r="6248"/>
          <a:stretch>
            <a:fillRect/>
          </a:stretch>
        </p:blipFill>
        <p:spPr bwMode="auto">
          <a:xfrm>
            <a:off x="4000496" y="4429132"/>
            <a:ext cx="1643074" cy="1443018"/>
          </a:xfrm>
          <a:prstGeom prst="rect">
            <a:avLst/>
          </a:prstGeom>
          <a:noFill/>
        </p:spPr>
      </p:pic>
      <p:pic>
        <p:nvPicPr>
          <p:cNvPr id="1031" name="Picture 7" descr="G:\واخهخ.jpg"/>
          <p:cNvPicPr>
            <a:picLocks noChangeAspect="1" noChangeArrowheads="1"/>
          </p:cNvPicPr>
          <p:nvPr/>
        </p:nvPicPr>
        <p:blipFill>
          <a:blip r:embed="rId7" cstate="print"/>
          <a:srcRect/>
          <a:stretch>
            <a:fillRect/>
          </a:stretch>
        </p:blipFill>
        <p:spPr bwMode="auto">
          <a:xfrm>
            <a:off x="4286248" y="2285992"/>
            <a:ext cx="1428760" cy="1643074"/>
          </a:xfrm>
          <a:prstGeom prst="rect">
            <a:avLst/>
          </a:prstGeom>
          <a:noFill/>
        </p:spPr>
      </p:pic>
      <p:sp>
        <p:nvSpPr>
          <p:cNvPr id="12" name="مستطيل 11"/>
          <p:cNvSpPr/>
          <p:nvPr/>
        </p:nvSpPr>
        <p:spPr>
          <a:xfrm>
            <a:off x="1800200" y="4071942"/>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الاسم/</a:t>
            </a:r>
            <a:endParaRPr lang="ar-SA" b="1" dirty="0">
              <a:solidFill>
                <a:schemeClr val="tx1"/>
              </a:solidFill>
            </a:endParaRPr>
          </a:p>
        </p:txBody>
      </p:sp>
      <p:sp>
        <p:nvSpPr>
          <p:cNvPr id="13" name="مستطيل 12"/>
          <p:cNvSpPr/>
          <p:nvPr/>
        </p:nvSpPr>
        <p:spPr>
          <a:xfrm>
            <a:off x="1800200" y="4500570"/>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المجال/ طب الأطفال</a:t>
            </a:r>
            <a:endParaRPr lang="ar-SA" b="1" dirty="0">
              <a:solidFill>
                <a:schemeClr val="tx1"/>
              </a:solidFill>
            </a:endParaRPr>
          </a:p>
        </p:txBody>
      </p:sp>
      <p:sp>
        <p:nvSpPr>
          <p:cNvPr id="16" name="مستطيل 15"/>
          <p:cNvSpPr/>
          <p:nvPr/>
        </p:nvSpPr>
        <p:spPr>
          <a:xfrm>
            <a:off x="1785918" y="6215082"/>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b="1" dirty="0" smtClean="0">
                <a:solidFill>
                  <a:schemeClr val="tx1"/>
                </a:solidFill>
              </a:rPr>
              <a:t>المجال/رياضة الجري</a:t>
            </a:r>
            <a:endParaRPr lang="ar-SA" b="1" dirty="0">
              <a:solidFill>
                <a:schemeClr val="tx1"/>
              </a:solidFill>
            </a:endParaRPr>
          </a:p>
        </p:txBody>
      </p:sp>
      <p:sp>
        <p:nvSpPr>
          <p:cNvPr id="17" name="مستطيل 16"/>
          <p:cNvSpPr/>
          <p:nvPr/>
        </p:nvSpPr>
        <p:spPr>
          <a:xfrm>
            <a:off x="2266930" y="2143116"/>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الاسم/محمد حسن فقي</a:t>
            </a:r>
            <a:endParaRPr lang="ar-SA" b="1" dirty="0">
              <a:solidFill>
                <a:schemeClr val="tx1"/>
              </a:solidFill>
            </a:endParaRPr>
          </a:p>
        </p:txBody>
      </p:sp>
      <p:sp>
        <p:nvSpPr>
          <p:cNvPr id="18" name="مستطيل 17"/>
          <p:cNvSpPr/>
          <p:nvPr/>
        </p:nvSpPr>
        <p:spPr>
          <a:xfrm>
            <a:off x="2266930" y="2571744"/>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المجال/</a:t>
            </a:r>
            <a:endParaRPr lang="ar-SA" b="1" dirty="0">
              <a:solidFill>
                <a:schemeClr val="tx1"/>
              </a:solidFill>
            </a:endParaRPr>
          </a:p>
        </p:txBody>
      </p:sp>
      <p:sp>
        <p:nvSpPr>
          <p:cNvPr id="19" name="مستطيل 18"/>
          <p:cNvSpPr/>
          <p:nvPr/>
        </p:nvSpPr>
        <p:spPr>
          <a:xfrm>
            <a:off x="6500826" y="4572008"/>
            <a:ext cx="214314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الاسم/</a:t>
            </a:r>
            <a:endParaRPr lang="ar-SA" b="1" dirty="0">
              <a:solidFill>
                <a:schemeClr val="tx1"/>
              </a:solidFill>
            </a:endParaRPr>
          </a:p>
        </p:txBody>
      </p:sp>
      <p:sp>
        <p:nvSpPr>
          <p:cNvPr id="20" name="مستطيل 19"/>
          <p:cNvSpPr/>
          <p:nvPr/>
        </p:nvSpPr>
        <p:spPr>
          <a:xfrm>
            <a:off x="6500826" y="5000636"/>
            <a:ext cx="2143140"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المجال/</a:t>
            </a:r>
            <a:endParaRPr lang="ar-SA" b="1" dirty="0">
              <a:solidFill>
                <a:schemeClr val="tx1"/>
              </a:solidFill>
            </a:endParaRPr>
          </a:p>
        </p:txBody>
      </p:sp>
      <p:sp>
        <p:nvSpPr>
          <p:cNvPr id="24" name="مستطيل 17"/>
          <p:cNvSpPr/>
          <p:nvPr/>
        </p:nvSpPr>
        <p:spPr>
          <a:xfrm>
            <a:off x="1357290" y="2571744"/>
            <a:ext cx="200026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chemeClr val="tx1"/>
                </a:solidFill>
              </a:rPr>
              <a:t>الأدب</a:t>
            </a:r>
            <a:endParaRPr lang="ar-SA" sz="2400" b="1" dirty="0">
              <a:solidFill>
                <a:schemeClr val="tx1"/>
              </a:solidFill>
            </a:endParaRPr>
          </a:p>
        </p:txBody>
      </p:sp>
      <p:sp>
        <p:nvSpPr>
          <p:cNvPr id="26" name="مستطيل 11"/>
          <p:cNvSpPr/>
          <p:nvPr/>
        </p:nvSpPr>
        <p:spPr>
          <a:xfrm>
            <a:off x="1285852" y="4071942"/>
            <a:ext cx="200026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عبد الله الربيعة</a:t>
            </a:r>
            <a:endParaRPr lang="ar-SA" b="1" dirty="0">
              <a:solidFill>
                <a:schemeClr val="tx1"/>
              </a:solidFill>
            </a:endParaRPr>
          </a:p>
        </p:txBody>
      </p:sp>
      <p:sp>
        <p:nvSpPr>
          <p:cNvPr id="27" name="مستطيل 11"/>
          <p:cNvSpPr/>
          <p:nvPr/>
        </p:nvSpPr>
        <p:spPr>
          <a:xfrm>
            <a:off x="6643702" y="4572008"/>
            <a:ext cx="1357322"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أحمد ديدات</a:t>
            </a:r>
            <a:endParaRPr lang="ar-SA" b="1" dirty="0">
              <a:solidFill>
                <a:schemeClr val="tx1"/>
              </a:solidFill>
            </a:endParaRPr>
          </a:p>
        </p:txBody>
      </p:sp>
      <p:sp>
        <p:nvSpPr>
          <p:cNvPr id="28" name="مستطيل 11"/>
          <p:cNvSpPr/>
          <p:nvPr/>
        </p:nvSpPr>
        <p:spPr>
          <a:xfrm>
            <a:off x="6357950" y="5000636"/>
            <a:ext cx="164307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الدعوة إلى الاسلام</a:t>
            </a:r>
            <a:endParaRPr lang="ar-SA" b="1" dirty="0">
              <a:solidFill>
                <a:schemeClr val="tx1"/>
              </a:solidFill>
            </a:endParaRPr>
          </a:p>
        </p:txBody>
      </p:sp>
      <p:sp>
        <p:nvSpPr>
          <p:cNvPr id="29" name="مستطيل 11"/>
          <p:cNvSpPr/>
          <p:nvPr/>
        </p:nvSpPr>
        <p:spPr>
          <a:xfrm>
            <a:off x="5657852" y="5786454"/>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الاسم/</a:t>
            </a:r>
            <a:endParaRPr lang="ar-SA" b="1" dirty="0">
              <a:solidFill>
                <a:schemeClr val="tx1"/>
              </a:solidFill>
            </a:endParaRPr>
          </a:p>
        </p:txBody>
      </p:sp>
      <p:sp>
        <p:nvSpPr>
          <p:cNvPr id="30" name="مستطيل 12"/>
          <p:cNvSpPr/>
          <p:nvPr/>
        </p:nvSpPr>
        <p:spPr>
          <a:xfrm>
            <a:off x="5657852" y="6215082"/>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المجال/ الكيمياء</a:t>
            </a:r>
            <a:endParaRPr lang="ar-SA" b="1" dirty="0">
              <a:solidFill>
                <a:schemeClr val="tx1"/>
              </a:solidFill>
            </a:endParaRPr>
          </a:p>
        </p:txBody>
      </p:sp>
      <p:sp>
        <p:nvSpPr>
          <p:cNvPr id="31" name="مستطيل 11"/>
          <p:cNvSpPr/>
          <p:nvPr/>
        </p:nvSpPr>
        <p:spPr>
          <a:xfrm>
            <a:off x="5143504" y="5786454"/>
            <a:ext cx="200026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أحمد زويل</a:t>
            </a:r>
            <a:endParaRPr lang="ar-SA" b="1" dirty="0">
              <a:solidFill>
                <a:schemeClr val="tx1"/>
              </a:solidFill>
            </a:endParaRPr>
          </a:p>
        </p:txBody>
      </p:sp>
      <p:sp>
        <p:nvSpPr>
          <p:cNvPr id="32" name="مستطيل 11"/>
          <p:cNvSpPr/>
          <p:nvPr/>
        </p:nvSpPr>
        <p:spPr>
          <a:xfrm>
            <a:off x="1800200" y="5786454"/>
            <a:ext cx="2000264" cy="42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الاسم/</a:t>
            </a:r>
            <a:endParaRPr lang="ar-SA" b="1" dirty="0">
              <a:solidFill>
                <a:schemeClr val="tx1"/>
              </a:solidFill>
            </a:endParaRPr>
          </a:p>
        </p:txBody>
      </p:sp>
      <p:sp>
        <p:nvSpPr>
          <p:cNvPr id="33" name="مستطيل 11"/>
          <p:cNvSpPr/>
          <p:nvPr/>
        </p:nvSpPr>
        <p:spPr>
          <a:xfrm>
            <a:off x="1285852" y="5786454"/>
            <a:ext cx="2000264" cy="4286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b="1" dirty="0" smtClean="0">
                <a:solidFill>
                  <a:schemeClr val="tx1"/>
                </a:solidFill>
              </a:rPr>
              <a:t>هادي صوغان</a:t>
            </a:r>
            <a:endParaRPr lang="ar-SA"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anim calcmode="lin" valueType="num">
                                      <p:cBhvr>
                                        <p:cTn id="17" dur="3000" fill="hold"/>
                                        <p:tgtEl>
                                          <p:spTgt spid="5"/>
                                        </p:tgtEl>
                                        <p:attrNameLst>
                                          <p:attrName>ppt_x</p:attrName>
                                        </p:attrNameLst>
                                      </p:cBhvr>
                                      <p:tavLst>
                                        <p:tav tm="0">
                                          <p:val>
                                            <p:strVal val="#ppt_x"/>
                                          </p:val>
                                        </p:tav>
                                        <p:tav tm="100000">
                                          <p:val>
                                            <p:strVal val="#ppt_x"/>
                                          </p:val>
                                        </p:tav>
                                      </p:tavLst>
                                    </p:anim>
                                    <p:anim calcmode="lin" valueType="num">
                                      <p:cBhvr>
                                        <p:cTn id="18" dur="2700" decel="100000" fill="hold"/>
                                        <p:tgtEl>
                                          <p:spTgt spid="5"/>
                                        </p:tgtEl>
                                        <p:attrNameLst>
                                          <p:attrName>ppt_y</p:attrName>
                                        </p:attrNameLst>
                                      </p:cBhvr>
                                      <p:tavLst>
                                        <p:tav tm="0">
                                          <p:val>
                                            <p:strVal val="#ppt_y+1"/>
                                          </p:val>
                                        </p:tav>
                                        <p:tav tm="100000">
                                          <p:val>
                                            <p:strVal val="#ppt_y-.03"/>
                                          </p:val>
                                        </p:tav>
                                      </p:tavLst>
                                    </p:anim>
                                    <p:anim calcmode="lin" valueType="num">
                                      <p:cBhvr>
                                        <p:cTn id="19"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par>
                                <p:cTn id="20" presetID="3" presetClass="entr" presetSubtype="5" fill="hold" nodeType="with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blinds(vertical)">
                                      <p:cBhvr>
                                        <p:cTn id="22" dur="2000"/>
                                        <p:tgtEl>
                                          <p:spTgt spid="1031"/>
                                        </p:tgtEl>
                                      </p:cBhvr>
                                    </p:animEffect>
                                  </p:childTnLst>
                                </p:cTn>
                              </p:par>
                              <p:par>
                                <p:cTn id="23" presetID="3" presetClass="entr" presetSubtype="5" fill="hold" nodeType="withEffect">
                                  <p:stCondLst>
                                    <p:cond delay="0"/>
                                  </p:stCondLst>
                                  <p:childTnLst>
                                    <p:set>
                                      <p:cBhvr>
                                        <p:cTn id="24" dur="1" fill="hold">
                                          <p:stCondLst>
                                            <p:cond delay="0"/>
                                          </p:stCondLst>
                                        </p:cTn>
                                        <p:tgtEl>
                                          <p:spTgt spid="1027"/>
                                        </p:tgtEl>
                                        <p:attrNameLst>
                                          <p:attrName>style.visibility</p:attrName>
                                        </p:attrNameLst>
                                      </p:cBhvr>
                                      <p:to>
                                        <p:strVal val="visible"/>
                                      </p:to>
                                    </p:set>
                                    <p:animEffect transition="in" filter="blinds(vertical)">
                                      <p:cBhvr>
                                        <p:cTn id="25" dur="2000"/>
                                        <p:tgtEl>
                                          <p:spTgt spid="1027"/>
                                        </p:tgtEl>
                                      </p:cBhvr>
                                    </p:animEffect>
                                  </p:childTnLst>
                                </p:cTn>
                              </p:par>
                              <p:par>
                                <p:cTn id="26" presetID="3" presetClass="entr" presetSubtype="5" fill="hold"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blinds(vertical)">
                                      <p:cBhvr>
                                        <p:cTn id="28" dur="2000"/>
                                        <p:tgtEl>
                                          <p:spTgt spid="1029"/>
                                        </p:tgtEl>
                                      </p:cBhvr>
                                    </p:animEffect>
                                  </p:childTnLst>
                                </p:cTn>
                              </p:par>
                              <p:par>
                                <p:cTn id="29" presetID="3" presetClass="entr" presetSubtype="5" fill="hold" nodeType="withEffect">
                                  <p:stCondLst>
                                    <p:cond delay="0"/>
                                  </p:stCondLst>
                                  <p:childTnLst>
                                    <p:set>
                                      <p:cBhvr>
                                        <p:cTn id="30" dur="1" fill="hold">
                                          <p:stCondLst>
                                            <p:cond delay="0"/>
                                          </p:stCondLst>
                                        </p:cTn>
                                        <p:tgtEl>
                                          <p:spTgt spid="1030"/>
                                        </p:tgtEl>
                                        <p:attrNameLst>
                                          <p:attrName>style.visibility</p:attrName>
                                        </p:attrNameLst>
                                      </p:cBhvr>
                                      <p:to>
                                        <p:strVal val="visible"/>
                                      </p:to>
                                    </p:set>
                                    <p:animEffect transition="in" filter="blinds(vertical)">
                                      <p:cBhvr>
                                        <p:cTn id="31" dur="2000"/>
                                        <p:tgtEl>
                                          <p:spTgt spid="1030"/>
                                        </p:tgtEl>
                                      </p:cBhvr>
                                    </p:animEffect>
                                  </p:childTnLst>
                                </p:cTn>
                              </p:par>
                              <p:par>
                                <p:cTn id="32" presetID="3" presetClass="entr" presetSubtype="5"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blinds(vertical)">
                                      <p:cBhvr>
                                        <p:cTn id="34" dur="2000"/>
                                        <p:tgtEl>
                                          <p:spTgt spid="1028"/>
                                        </p:tgtEl>
                                      </p:cBhvr>
                                    </p:animEffect>
                                  </p:childTnLst>
                                </p:cTn>
                              </p:par>
                              <p:par>
                                <p:cTn id="35" presetID="5" presetClass="entr" presetSubtype="5"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checkerboard(down)">
                                      <p:cBhvr>
                                        <p:cTn id="37" dur="2000"/>
                                        <p:tgtEl>
                                          <p:spTgt spid="17"/>
                                        </p:tgtEl>
                                      </p:cBhvr>
                                    </p:animEffect>
                                  </p:childTnLst>
                                </p:cTn>
                              </p:par>
                              <p:par>
                                <p:cTn id="38" presetID="5" presetClass="entr" presetSubtype="5"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heckerboard(down)">
                                      <p:cBhvr>
                                        <p:cTn id="40" dur="2000"/>
                                        <p:tgtEl>
                                          <p:spTgt spid="13"/>
                                        </p:tgtEl>
                                      </p:cBhvr>
                                    </p:animEffect>
                                  </p:childTnLst>
                                </p:cTn>
                              </p:par>
                              <p:par>
                                <p:cTn id="41" presetID="5" presetClass="entr" presetSubtype="5"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checkerboard(down)">
                                      <p:cBhvr>
                                        <p:cTn id="43" dur="2000"/>
                                        <p:tgtEl>
                                          <p:spTgt spid="16"/>
                                        </p:tgtEl>
                                      </p:cBhvr>
                                    </p:animEffect>
                                  </p:childTnLst>
                                </p:cTn>
                              </p:par>
                              <p:par>
                                <p:cTn id="44" presetID="5" presetClass="entr" presetSubtype="5" fill="hold" grpId="0"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checkerboard(down)">
                                      <p:cBhvr>
                                        <p:cTn id="46" dur="2000"/>
                                        <p:tgtEl>
                                          <p:spTgt spid="20"/>
                                        </p:tgtEl>
                                      </p:cBhvr>
                                    </p:animEffect>
                                  </p:childTnLst>
                                </p:cTn>
                              </p:par>
                              <p:par>
                                <p:cTn id="47" presetID="13" presetClass="entr" presetSubtype="16"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plus(in)">
                                      <p:cBhvr>
                                        <p:cTn id="49" dur="3000"/>
                                        <p:tgtEl>
                                          <p:spTgt spid="18"/>
                                        </p:tgtEl>
                                      </p:cBhvr>
                                    </p:animEffect>
                                  </p:childTnLst>
                                </p:cTn>
                              </p:par>
                              <p:par>
                                <p:cTn id="50" presetID="1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plus(in)">
                                      <p:cBhvr>
                                        <p:cTn id="52" dur="3000"/>
                                        <p:tgtEl>
                                          <p:spTgt spid="12"/>
                                        </p:tgtEl>
                                      </p:cBhvr>
                                    </p:animEffect>
                                  </p:childTnLst>
                                </p:cTn>
                              </p:par>
                              <p:par>
                                <p:cTn id="53" presetID="5" presetClass="entr" presetSubtype="5"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checkerboard(down)">
                                      <p:cBhvr>
                                        <p:cTn id="55" dur="2000"/>
                                        <p:tgtEl>
                                          <p:spTgt spid="30"/>
                                        </p:tgtEl>
                                      </p:cBhvr>
                                    </p:animEffect>
                                  </p:childTnLst>
                                </p:cTn>
                              </p:par>
                              <p:par>
                                <p:cTn id="56" presetID="13" presetClass="entr" presetSubtype="16"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plus(in)">
                                      <p:cBhvr>
                                        <p:cTn id="58" dur="3000"/>
                                        <p:tgtEl>
                                          <p:spTgt spid="29"/>
                                        </p:tgtEl>
                                      </p:cBhvr>
                                    </p:animEffect>
                                  </p:childTnLst>
                                </p:cTn>
                              </p:par>
                              <p:par>
                                <p:cTn id="59" presetID="1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plus(in)">
                                      <p:cBhvr>
                                        <p:cTn id="61" dur="3000"/>
                                        <p:tgtEl>
                                          <p:spTgt spid="19"/>
                                        </p:tgtEl>
                                      </p:cBhvr>
                                    </p:animEffect>
                                  </p:childTnLst>
                                </p:cTn>
                              </p:par>
                              <p:par>
                                <p:cTn id="62" presetID="13" presetClass="entr" presetSubtype="16"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plus(in)">
                                      <p:cBhvr>
                                        <p:cTn id="64" dur="3000"/>
                                        <p:tgtEl>
                                          <p:spTgt spid="32"/>
                                        </p:tgtEl>
                                      </p:cBhvr>
                                    </p:animEffect>
                                  </p:childTnLst>
                                </p:cTn>
                              </p:par>
                            </p:childTnLst>
                          </p:cTn>
                        </p:par>
                      </p:childTnLst>
                    </p:cTn>
                  </p:par>
                  <p:par>
                    <p:cTn id="65" fill="hold">
                      <p:stCondLst>
                        <p:cond delay="indefinite"/>
                      </p:stCondLst>
                      <p:childTnLst>
                        <p:par>
                          <p:cTn id="66" fill="hold">
                            <p:stCondLst>
                              <p:cond delay="0"/>
                            </p:stCondLst>
                            <p:childTnLst>
                              <p:par>
                                <p:cTn id="67" presetID="13" presetClass="entr" presetSubtype="16" fill="hold" grpId="0" nodeType="click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plus(in)">
                                      <p:cBhvr>
                                        <p:cTn id="69" dur="3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13" presetClass="entr" presetSubtype="16"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plus(in)">
                                      <p:cBhvr>
                                        <p:cTn id="74" dur="30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3" presetClass="entr" presetSubtype="16"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plus(in)">
                                      <p:cBhvr>
                                        <p:cTn id="79" dur="3000"/>
                                        <p:tgtEl>
                                          <p:spTgt spid="28"/>
                                        </p:tgtEl>
                                      </p:cBhvr>
                                    </p:animEffect>
                                  </p:childTnLst>
                                </p:cTn>
                              </p:par>
                            </p:childTnLst>
                          </p:cTn>
                        </p:par>
                      </p:childTnLst>
                    </p:cTn>
                  </p:par>
                  <p:par>
                    <p:cTn id="80" fill="hold">
                      <p:stCondLst>
                        <p:cond delay="indefinite"/>
                      </p:stCondLst>
                      <p:childTnLst>
                        <p:par>
                          <p:cTn id="81" fill="hold">
                            <p:stCondLst>
                              <p:cond delay="0"/>
                            </p:stCondLst>
                            <p:childTnLst>
                              <p:par>
                                <p:cTn id="82" presetID="13" presetClass="entr" presetSubtype="16"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plus(in)">
                                      <p:cBhvr>
                                        <p:cTn id="84" dur="30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13" presetClass="entr" presetSubtype="16"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plus(in)">
                                      <p:cBhvr>
                                        <p:cTn id="89" dur="30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3" presetClass="entr" presetSubtype="16"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plus(in)">
                                      <p:cBhvr>
                                        <p:cTn id="94" dur="3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12" grpId="0" animBg="1"/>
      <p:bldP spid="13" grpId="0" animBg="1"/>
      <p:bldP spid="16" grpId="0" animBg="1"/>
      <p:bldP spid="17" grpId="0" animBg="1"/>
      <p:bldP spid="18" grpId="0" animBg="1"/>
      <p:bldP spid="19" grpId="0" animBg="1"/>
      <p:bldP spid="20" grpId="0" animBg="1"/>
      <p:bldP spid="24" grpId="0"/>
      <p:bldP spid="26" grpId="0"/>
      <p:bldP spid="27" grpId="0"/>
      <p:bldP spid="28" grpId="0"/>
      <p:bldP spid="29" grpId="0" animBg="1"/>
      <p:bldP spid="30" grpId="0" animBg="1"/>
      <p:bldP spid="31" grpId="0"/>
      <p:bldP spid="32" grpId="0" animBg="1"/>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7"/>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1</a:t>
            </a:r>
            <a:endParaRPr lang="ar-SA" sz="2400" b="1" dirty="0">
              <a:solidFill>
                <a:schemeClr val="tx1"/>
              </a:solidFill>
            </a:endParaRPr>
          </a:p>
        </p:txBody>
      </p:sp>
      <p:sp>
        <p:nvSpPr>
          <p:cNvPr id="4" name="مربع نص 3"/>
          <p:cNvSpPr txBox="1"/>
          <p:nvPr/>
        </p:nvSpPr>
        <p:spPr>
          <a:xfrm>
            <a:off x="571472" y="428604"/>
            <a:ext cx="7286676" cy="584775"/>
          </a:xfrm>
          <a:prstGeom prst="rect">
            <a:avLst/>
          </a:prstGeom>
          <a:noFill/>
        </p:spPr>
        <p:txBody>
          <a:bodyPr wrap="square" rtlCol="1">
            <a:spAutoFit/>
          </a:bodyPr>
          <a:lstStyle/>
          <a:p>
            <a:pPr algn="ctr"/>
            <a:r>
              <a:rPr lang="ar-SA" sz="3200" b="1" u="sng" dirty="0" smtClean="0">
                <a:solidFill>
                  <a:srgbClr val="800000"/>
                </a:solidFill>
              </a:rPr>
              <a:t>أملأ الفراغات التالية بكلمات مناسبة تبدأ بهمزة قطع:</a:t>
            </a:r>
            <a:endParaRPr lang="ar-SA" sz="3200" b="1" u="sng" dirty="0">
              <a:solidFill>
                <a:srgbClr val="800000"/>
              </a:solidFill>
            </a:endParaRPr>
          </a:p>
        </p:txBody>
      </p:sp>
      <p:sp>
        <p:nvSpPr>
          <p:cNvPr id="5" name="مستطيل 4"/>
          <p:cNvSpPr/>
          <p:nvPr/>
        </p:nvSpPr>
        <p:spPr>
          <a:xfrm>
            <a:off x="1071538" y="1214422"/>
            <a:ext cx="6572296" cy="2786082"/>
          </a:xfrm>
          <a:prstGeom prst="rect">
            <a:avLst/>
          </a:prstGeom>
          <a:ln w="38100"/>
          <a:effectLst>
            <a:glow rad="228600">
              <a:schemeClr val="accent2">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t>1)محمد رسول الله                  الله رحمة للعالمين.</a:t>
            </a:r>
          </a:p>
          <a:p>
            <a:pPr marL="457200" indent="-457200" algn="ctr">
              <a:buAutoNum type="arabicParenR" startAt="2"/>
            </a:pPr>
            <a:r>
              <a:rPr lang="ar-SA" sz="2400" b="1" dirty="0" smtClean="0"/>
              <a:t>       الرسول عليه السلام بين المهاجرين والأنصار.</a:t>
            </a:r>
          </a:p>
          <a:p>
            <a:pPr marL="457200" indent="-457200" algn="ctr">
              <a:buAutoNum type="arabicParenR" startAt="2"/>
            </a:pPr>
            <a:r>
              <a:rPr lang="ar-SA" sz="2400" b="1" dirty="0" smtClean="0"/>
              <a:t>         من آمن من النساء خديجة بنت خويلد. </a:t>
            </a:r>
          </a:p>
          <a:p>
            <a:pPr marL="457200" indent="-457200" algn="ctr"/>
            <a:r>
              <a:rPr lang="ar-SA" sz="2400" b="1" dirty="0" smtClean="0"/>
              <a:t>4) ألقى الإمام علي بن أبي طالب خطبة               حسنًا.</a:t>
            </a:r>
          </a:p>
          <a:p>
            <a:pPr marL="457200" indent="-457200" algn="ctr"/>
            <a:r>
              <a:rPr lang="ar-SA" sz="2400" b="1" dirty="0" smtClean="0"/>
              <a:t>5) أبو عبيدة هو            الأمة.</a:t>
            </a:r>
          </a:p>
          <a:p>
            <a:pPr marL="457200" indent="-457200" algn="ctr">
              <a:buAutoNum type="arabicParenR" startAt="2"/>
            </a:pPr>
            <a:endParaRPr lang="ar-SA" sz="2400" b="1" dirty="0" smtClean="0"/>
          </a:p>
          <a:p>
            <a:pPr marL="457200" indent="-457200" algn="ctr"/>
            <a:r>
              <a:rPr lang="ar-SA" sz="2400" b="1" dirty="0" smtClean="0"/>
              <a:t>*************************</a:t>
            </a:r>
          </a:p>
        </p:txBody>
      </p:sp>
      <p:sp>
        <p:nvSpPr>
          <p:cNvPr id="6" name="مربع نص 5"/>
          <p:cNvSpPr txBox="1"/>
          <p:nvPr/>
        </p:nvSpPr>
        <p:spPr>
          <a:xfrm>
            <a:off x="3786182" y="1285860"/>
            <a:ext cx="1184863" cy="461665"/>
          </a:xfrm>
          <a:prstGeom prst="rect">
            <a:avLst/>
          </a:prstGeom>
          <a:noFill/>
        </p:spPr>
        <p:txBody>
          <a:bodyPr wrap="square" rtlCol="1">
            <a:spAutoFit/>
          </a:bodyPr>
          <a:lstStyle/>
          <a:p>
            <a:pPr algn="ctr"/>
            <a:r>
              <a:rPr lang="ar-SA" sz="2400" b="1" u="sng" dirty="0" smtClean="0">
                <a:solidFill>
                  <a:srgbClr val="800000"/>
                </a:solidFill>
              </a:rPr>
              <a:t>أرسله</a:t>
            </a:r>
            <a:endParaRPr lang="ar-SA" sz="2400" b="1" u="sng" dirty="0">
              <a:solidFill>
                <a:srgbClr val="800000"/>
              </a:solidFill>
            </a:endParaRPr>
          </a:p>
        </p:txBody>
      </p:sp>
      <p:sp>
        <p:nvSpPr>
          <p:cNvPr id="7" name="مربع نص 6"/>
          <p:cNvSpPr txBox="1"/>
          <p:nvPr/>
        </p:nvSpPr>
        <p:spPr>
          <a:xfrm>
            <a:off x="5857884" y="1610013"/>
            <a:ext cx="1184863" cy="461665"/>
          </a:xfrm>
          <a:prstGeom prst="rect">
            <a:avLst/>
          </a:prstGeom>
          <a:noFill/>
        </p:spPr>
        <p:txBody>
          <a:bodyPr wrap="square" rtlCol="1">
            <a:spAutoFit/>
          </a:bodyPr>
          <a:lstStyle/>
          <a:p>
            <a:pPr algn="ctr"/>
            <a:r>
              <a:rPr lang="ar-SA" sz="2400" b="1" u="sng" dirty="0" smtClean="0">
                <a:solidFill>
                  <a:srgbClr val="800000"/>
                </a:solidFill>
              </a:rPr>
              <a:t>أَلّف</a:t>
            </a:r>
            <a:endParaRPr lang="ar-SA" sz="2400" b="1" u="sng" dirty="0">
              <a:solidFill>
                <a:srgbClr val="800000"/>
              </a:solidFill>
            </a:endParaRPr>
          </a:p>
        </p:txBody>
      </p:sp>
      <p:sp>
        <p:nvSpPr>
          <p:cNvPr id="8" name="مربع نص 7"/>
          <p:cNvSpPr txBox="1"/>
          <p:nvPr/>
        </p:nvSpPr>
        <p:spPr>
          <a:xfrm>
            <a:off x="5500694" y="2000240"/>
            <a:ext cx="1184863" cy="461665"/>
          </a:xfrm>
          <a:prstGeom prst="rect">
            <a:avLst/>
          </a:prstGeom>
          <a:noFill/>
        </p:spPr>
        <p:txBody>
          <a:bodyPr wrap="square" rtlCol="1">
            <a:spAutoFit/>
          </a:bodyPr>
          <a:lstStyle/>
          <a:p>
            <a:pPr algn="ctr"/>
            <a:r>
              <a:rPr lang="ar-SA" sz="2400" b="1" u="sng" dirty="0" smtClean="0">
                <a:solidFill>
                  <a:srgbClr val="800000"/>
                </a:solidFill>
              </a:rPr>
              <a:t>أول</a:t>
            </a:r>
            <a:endParaRPr lang="ar-SA" sz="2400" b="1" u="sng" dirty="0">
              <a:solidFill>
                <a:srgbClr val="800000"/>
              </a:solidFill>
            </a:endParaRPr>
          </a:p>
        </p:txBody>
      </p:sp>
      <p:sp>
        <p:nvSpPr>
          <p:cNvPr id="9" name="مربع نص 8"/>
          <p:cNvSpPr txBox="1"/>
          <p:nvPr/>
        </p:nvSpPr>
        <p:spPr>
          <a:xfrm>
            <a:off x="2143108" y="2324393"/>
            <a:ext cx="1184863" cy="461665"/>
          </a:xfrm>
          <a:prstGeom prst="rect">
            <a:avLst/>
          </a:prstGeom>
          <a:noFill/>
        </p:spPr>
        <p:txBody>
          <a:bodyPr wrap="square" rtlCol="1">
            <a:spAutoFit/>
          </a:bodyPr>
          <a:lstStyle/>
          <a:p>
            <a:pPr algn="ctr"/>
            <a:r>
              <a:rPr lang="ar-SA" sz="2400" b="1" u="sng" dirty="0" smtClean="0">
                <a:solidFill>
                  <a:srgbClr val="800000"/>
                </a:solidFill>
              </a:rPr>
              <a:t>إلقاءً</a:t>
            </a:r>
            <a:endParaRPr lang="ar-SA" sz="2400" b="1" u="sng" dirty="0">
              <a:solidFill>
                <a:srgbClr val="800000"/>
              </a:solidFill>
            </a:endParaRPr>
          </a:p>
        </p:txBody>
      </p:sp>
      <p:sp>
        <p:nvSpPr>
          <p:cNvPr id="10" name="مربع نص 9"/>
          <p:cNvSpPr txBox="1"/>
          <p:nvPr/>
        </p:nvSpPr>
        <p:spPr>
          <a:xfrm>
            <a:off x="3214678" y="2714620"/>
            <a:ext cx="1184863" cy="461665"/>
          </a:xfrm>
          <a:prstGeom prst="rect">
            <a:avLst/>
          </a:prstGeom>
          <a:noFill/>
        </p:spPr>
        <p:txBody>
          <a:bodyPr wrap="square" rtlCol="1">
            <a:spAutoFit/>
          </a:bodyPr>
          <a:lstStyle/>
          <a:p>
            <a:pPr algn="ctr"/>
            <a:r>
              <a:rPr lang="ar-SA" sz="2400" b="1" u="sng" dirty="0" smtClean="0">
                <a:solidFill>
                  <a:srgbClr val="800000"/>
                </a:solidFill>
              </a:rPr>
              <a:t>أمين</a:t>
            </a:r>
            <a:endParaRPr lang="ar-SA" sz="2400" b="1" u="sng" dirty="0">
              <a:solidFill>
                <a:srgbClr val="800000"/>
              </a:solidFill>
            </a:endParaRPr>
          </a:p>
        </p:txBody>
      </p:sp>
      <p:sp>
        <p:nvSpPr>
          <p:cNvPr id="11" name="مخطط انسيابي: بيانات 10"/>
          <p:cNvSpPr/>
          <p:nvPr/>
        </p:nvSpPr>
        <p:spPr>
          <a:xfrm rot="20694948">
            <a:off x="7729697" y="4137932"/>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2</a:t>
            </a:r>
            <a:endParaRPr lang="ar-SA" sz="2400" b="1" dirty="0">
              <a:solidFill>
                <a:schemeClr val="tx1"/>
              </a:solidFill>
            </a:endParaRPr>
          </a:p>
        </p:txBody>
      </p:sp>
      <p:sp>
        <p:nvSpPr>
          <p:cNvPr id="12" name="مربع نص 11"/>
          <p:cNvSpPr txBox="1"/>
          <p:nvPr/>
        </p:nvSpPr>
        <p:spPr>
          <a:xfrm>
            <a:off x="571472" y="4143379"/>
            <a:ext cx="7286676" cy="584775"/>
          </a:xfrm>
          <a:prstGeom prst="rect">
            <a:avLst/>
          </a:prstGeom>
          <a:noFill/>
        </p:spPr>
        <p:txBody>
          <a:bodyPr wrap="square" rtlCol="1">
            <a:spAutoFit/>
          </a:bodyPr>
          <a:lstStyle/>
          <a:p>
            <a:pPr algn="ctr"/>
            <a:r>
              <a:rPr lang="ar-SA" sz="3200" b="1" u="sng" dirty="0" smtClean="0">
                <a:solidFill>
                  <a:srgbClr val="800000"/>
                </a:solidFill>
              </a:rPr>
              <a:t>أمثل لما يلي في جمل مفيدة:</a:t>
            </a:r>
            <a:endParaRPr lang="ar-SA" sz="3200" b="1" u="sng" dirty="0">
              <a:solidFill>
                <a:srgbClr val="800000"/>
              </a:solidFill>
            </a:endParaRPr>
          </a:p>
        </p:txBody>
      </p:sp>
      <p:sp>
        <p:nvSpPr>
          <p:cNvPr id="13" name="مربع نص 12"/>
          <p:cNvSpPr txBox="1"/>
          <p:nvPr/>
        </p:nvSpPr>
        <p:spPr>
          <a:xfrm>
            <a:off x="1214414" y="4764297"/>
            <a:ext cx="6286544" cy="1200329"/>
          </a:xfrm>
          <a:prstGeom prst="rect">
            <a:avLst/>
          </a:prstGeom>
          <a:noFill/>
        </p:spPr>
        <p:txBody>
          <a:bodyPr wrap="square" rtlCol="1">
            <a:spAutoFit/>
          </a:bodyPr>
          <a:lstStyle/>
          <a:p>
            <a:pPr>
              <a:buFont typeface="Arial" pitchFamily="34" charset="0"/>
              <a:buChar char="•"/>
            </a:pPr>
            <a:r>
              <a:rPr lang="ar-SA" sz="2400" b="1" dirty="0" smtClean="0"/>
              <a:t>ضمير مبدوء بهمزة قطع آخره تاء مفتوحة    </a:t>
            </a:r>
          </a:p>
          <a:p>
            <a:pPr algn="ctr">
              <a:buFont typeface="Arial" pitchFamily="34" charset="0"/>
              <a:buChar char="•"/>
            </a:pPr>
            <a:endParaRPr lang="ar-SA" sz="2400" b="1" dirty="0" smtClean="0"/>
          </a:p>
          <a:p>
            <a:pPr>
              <a:buFont typeface="Arial" pitchFamily="34" charset="0"/>
              <a:buChar char="•"/>
            </a:pPr>
            <a:r>
              <a:rPr lang="ar-SA" sz="2400" b="1" dirty="0" smtClean="0"/>
              <a:t>فعل مضارع مبدوء بهمزة قطع من الفعل (ينطلق)</a:t>
            </a:r>
            <a:endParaRPr lang="ar-SA" sz="2400" b="1" dirty="0"/>
          </a:p>
        </p:txBody>
      </p:sp>
      <p:sp>
        <p:nvSpPr>
          <p:cNvPr id="14" name="مربع نص 13"/>
          <p:cNvSpPr txBox="1"/>
          <p:nvPr/>
        </p:nvSpPr>
        <p:spPr>
          <a:xfrm>
            <a:off x="3357554" y="5143512"/>
            <a:ext cx="3000396" cy="523220"/>
          </a:xfrm>
          <a:prstGeom prst="rect">
            <a:avLst/>
          </a:prstGeom>
          <a:noFill/>
        </p:spPr>
        <p:txBody>
          <a:bodyPr wrap="square" rtlCol="1">
            <a:spAutoFit/>
          </a:bodyPr>
          <a:lstStyle/>
          <a:p>
            <a:pPr algn="ctr"/>
            <a:r>
              <a:rPr lang="ar-SA" sz="2800" b="1" dirty="0" smtClean="0">
                <a:solidFill>
                  <a:srgbClr val="800000"/>
                </a:solidFill>
              </a:rPr>
              <a:t>أنت رجل فاضل </a:t>
            </a:r>
            <a:endParaRPr lang="ar-SA" b="1" dirty="0">
              <a:solidFill>
                <a:srgbClr val="800000"/>
              </a:solidFill>
            </a:endParaRPr>
          </a:p>
        </p:txBody>
      </p:sp>
      <p:sp>
        <p:nvSpPr>
          <p:cNvPr id="15" name="مربع نص 14"/>
          <p:cNvSpPr txBox="1"/>
          <p:nvPr/>
        </p:nvSpPr>
        <p:spPr>
          <a:xfrm>
            <a:off x="2428860" y="5857892"/>
            <a:ext cx="4572032" cy="523220"/>
          </a:xfrm>
          <a:prstGeom prst="rect">
            <a:avLst/>
          </a:prstGeom>
          <a:noFill/>
        </p:spPr>
        <p:txBody>
          <a:bodyPr wrap="square" rtlCol="1">
            <a:spAutoFit/>
          </a:bodyPr>
          <a:lstStyle/>
          <a:p>
            <a:pPr algn="ctr"/>
            <a:r>
              <a:rPr lang="ar-SA" sz="2800" b="1" dirty="0" smtClean="0">
                <a:solidFill>
                  <a:srgbClr val="800000"/>
                </a:solidFill>
              </a:rPr>
              <a:t>أنطلقُ إلى مدرستي في الصباح الباكر</a:t>
            </a:r>
            <a:endParaRPr lang="ar-SA"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21" presetClass="entr" presetSubtype="4"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heckerboard(across)">
                                      <p:cBhvr>
                                        <p:cTn id="34" dur="2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plus(in)">
                                      <p:cBhvr>
                                        <p:cTn id="39" dur="2000"/>
                                        <p:tgtEl>
                                          <p:spTgt spid="10"/>
                                        </p:tgtEl>
                                      </p:cBhvr>
                                    </p:animEffect>
                                  </p:childTnLst>
                                </p:cTn>
                              </p:par>
                              <p:par>
                                <p:cTn id="40" presetID="37"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3000"/>
                                        <p:tgtEl>
                                          <p:spTgt spid="12"/>
                                        </p:tgtEl>
                                      </p:cBhvr>
                                    </p:animEffect>
                                    <p:anim calcmode="lin" valueType="num">
                                      <p:cBhvr>
                                        <p:cTn id="43" dur="3000" fill="hold"/>
                                        <p:tgtEl>
                                          <p:spTgt spid="12"/>
                                        </p:tgtEl>
                                        <p:attrNameLst>
                                          <p:attrName>ppt_x</p:attrName>
                                        </p:attrNameLst>
                                      </p:cBhvr>
                                      <p:tavLst>
                                        <p:tav tm="0">
                                          <p:val>
                                            <p:strVal val="#ppt_x"/>
                                          </p:val>
                                        </p:tav>
                                        <p:tav tm="100000">
                                          <p:val>
                                            <p:strVal val="#ppt_x"/>
                                          </p:val>
                                        </p:tav>
                                      </p:tavLst>
                                    </p:anim>
                                    <p:anim calcmode="lin" valueType="num">
                                      <p:cBhvr>
                                        <p:cTn id="44" dur="2700" decel="100000" fill="hold"/>
                                        <p:tgtEl>
                                          <p:spTgt spid="12"/>
                                        </p:tgtEl>
                                        <p:attrNameLst>
                                          <p:attrName>ppt_y</p:attrName>
                                        </p:attrNameLst>
                                      </p:cBhvr>
                                      <p:tavLst>
                                        <p:tav tm="0">
                                          <p:val>
                                            <p:strVal val="#ppt_y+1"/>
                                          </p:val>
                                        </p:tav>
                                        <p:tav tm="100000">
                                          <p:val>
                                            <p:strVal val="#ppt_y-.03"/>
                                          </p:val>
                                        </p:tav>
                                      </p:tavLst>
                                    </p:anim>
                                    <p:anim calcmode="lin" valueType="num">
                                      <p:cBhvr>
                                        <p:cTn id="45" dur="300" accel="100000" fill="hold">
                                          <p:stCondLst>
                                            <p:cond delay="2700"/>
                                          </p:stCondLst>
                                        </p:cTn>
                                        <p:tgtEl>
                                          <p:spTgt spid="12"/>
                                        </p:tgtEl>
                                        <p:attrNameLst>
                                          <p:attrName>ppt_y</p:attrName>
                                        </p:attrNameLst>
                                      </p:cBhvr>
                                      <p:tavLst>
                                        <p:tav tm="0">
                                          <p:val>
                                            <p:strVal val="#ppt_y-.03"/>
                                          </p:val>
                                        </p:tav>
                                        <p:tav tm="100000">
                                          <p:val>
                                            <p:strVal val="#ppt_y"/>
                                          </p:val>
                                        </p:tav>
                                      </p:tavLst>
                                    </p:anim>
                                  </p:childTnLst>
                                </p:cTn>
                              </p:par>
                              <p:par>
                                <p:cTn id="46" presetID="12" presetClass="entr" presetSubtype="2"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slide(fromRight)">
                                      <p:cBhvr>
                                        <p:cTn id="48" dur="20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to="" calcmode="lin" valueType="num">
                                      <p:cBhvr>
                                        <p:cTn id="53" dur="1" fill="hold"/>
                                        <p:tgtEl>
                                          <p:spTgt spid="14"/>
                                        </p:tgtEl>
                                        <p:attrNameLst>
                                          <p:attrName/>
                                        </p:attrNameLst>
                                      </p:cBhvr>
                                    </p:anim>
                                  </p:childTnLst>
                                </p:cTn>
                              </p:par>
                            </p:childTnLst>
                          </p:cTn>
                        </p:par>
                      </p:childTnLst>
                    </p:cTn>
                  </p:par>
                  <p:par>
                    <p:cTn id="54" fill="hold">
                      <p:stCondLst>
                        <p:cond delay="indefinite"/>
                      </p:stCondLst>
                      <p:childTnLst>
                        <p:par>
                          <p:cTn id="55" fill="hold">
                            <p:stCondLst>
                              <p:cond delay="0"/>
                            </p:stCondLst>
                            <p:childTnLst>
                              <p:par>
                                <p:cTn id="56" presetID="24" presetClass="entr" presetSubtype="0"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to="" calcmode="lin" valueType="num">
                                      <p:cBhvr>
                                        <p:cTn id="58"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8" grpId="0"/>
      <p:bldP spid="9" grpId="0"/>
      <p:bldP spid="10" grpId="0"/>
      <p:bldP spid="12" grpId="0"/>
      <p:bldP spid="13" grpId="0"/>
      <p:bldP spid="14" grpId="0"/>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6"/>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3</a:t>
            </a:r>
            <a:endParaRPr lang="ar-SA" sz="2400" b="1" dirty="0">
              <a:solidFill>
                <a:schemeClr val="tx1"/>
              </a:solidFill>
            </a:endParaRPr>
          </a:p>
        </p:txBody>
      </p:sp>
      <p:sp>
        <p:nvSpPr>
          <p:cNvPr id="4" name="مربع نص 3"/>
          <p:cNvSpPr txBox="1"/>
          <p:nvPr/>
        </p:nvSpPr>
        <p:spPr>
          <a:xfrm>
            <a:off x="571472" y="428603"/>
            <a:ext cx="7286676" cy="1077218"/>
          </a:xfrm>
          <a:prstGeom prst="rect">
            <a:avLst/>
          </a:prstGeom>
          <a:noFill/>
        </p:spPr>
        <p:txBody>
          <a:bodyPr wrap="square" rtlCol="1">
            <a:spAutoFit/>
          </a:bodyPr>
          <a:lstStyle/>
          <a:p>
            <a:pPr algn="ctr"/>
            <a:r>
              <a:rPr lang="ar-SA" sz="3200" b="1" u="sng" dirty="0" smtClean="0">
                <a:solidFill>
                  <a:srgbClr val="800000"/>
                </a:solidFill>
              </a:rPr>
              <a:t>أستخرج مما يلي كل جملة مبدوءة بهمزة قطع،ثم أبين نوع الكلمة:</a:t>
            </a:r>
            <a:endParaRPr lang="ar-SA" sz="3200" b="1" u="sng" dirty="0">
              <a:solidFill>
                <a:srgbClr val="800000"/>
              </a:solidFill>
            </a:endParaRPr>
          </a:p>
        </p:txBody>
      </p:sp>
      <p:graphicFrame>
        <p:nvGraphicFramePr>
          <p:cNvPr id="5" name="جدول 4"/>
          <p:cNvGraphicFramePr>
            <a:graphicFrameLocks noGrp="1"/>
          </p:cNvGraphicFramePr>
          <p:nvPr/>
        </p:nvGraphicFramePr>
        <p:xfrm>
          <a:off x="714349" y="1571613"/>
          <a:ext cx="7858180" cy="4857783"/>
        </p:xfrm>
        <a:graphic>
          <a:graphicData uri="http://schemas.openxmlformats.org/drawingml/2006/table">
            <a:tbl>
              <a:tblPr rtl="1" firstRow="1" bandRow="1">
                <a:tableStyleId>{00A15C55-8517-42AA-B614-E9B94910E393}</a:tableStyleId>
              </a:tblPr>
              <a:tblGrid>
                <a:gridCol w="4029104"/>
                <a:gridCol w="1637341"/>
                <a:gridCol w="2191735"/>
              </a:tblGrid>
              <a:tr h="584733">
                <a:tc>
                  <a:txBody>
                    <a:bodyPr/>
                    <a:lstStyle/>
                    <a:p>
                      <a:pPr algn="ctr" rtl="1"/>
                      <a:r>
                        <a:rPr lang="ar-SA" sz="2000" b="1" dirty="0" smtClean="0">
                          <a:solidFill>
                            <a:srgbClr val="800000"/>
                          </a:solidFill>
                        </a:rPr>
                        <a:t>العبارات</a:t>
                      </a:r>
                      <a:endParaRPr lang="ar-SA" sz="2000" b="1" dirty="0">
                        <a:solidFill>
                          <a:srgbClr val="800000"/>
                        </a:solidFill>
                      </a:endParaRPr>
                    </a:p>
                  </a:txBody>
                  <a:tcPr/>
                </a:tc>
                <a:tc>
                  <a:txBody>
                    <a:bodyPr/>
                    <a:lstStyle/>
                    <a:p>
                      <a:pPr algn="ctr" rtl="1"/>
                      <a:r>
                        <a:rPr lang="ar-SA" sz="2000" b="1" dirty="0" smtClean="0">
                          <a:solidFill>
                            <a:srgbClr val="800000"/>
                          </a:solidFill>
                        </a:rPr>
                        <a:t>الكلمة المهموزة </a:t>
                      </a:r>
                      <a:endParaRPr lang="ar-SA" sz="2000" b="1" dirty="0">
                        <a:solidFill>
                          <a:srgbClr val="800000"/>
                        </a:solidFill>
                      </a:endParaRPr>
                    </a:p>
                  </a:txBody>
                  <a:tcPr/>
                </a:tc>
                <a:tc>
                  <a:txBody>
                    <a:bodyPr/>
                    <a:lstStyle/>
                    <a:p>
                      <a:pPr algn="ctr" rtl="1"/>
                      <a:r>
                        <a:rPr lang="ar-SA" sz="2000" b="1" dirty="0" smtClean="0">
                          <a:solidFill>
                            <a:srgbClr val="800000"/>
                          </a:solidFill>
                        </a:rPr>
                        <a:t>نوع الكلمة</a:t>
                      </a:r>
                      <a:endParaRPr lang="ar-SA" sz="2000" b="1" dirty="0">
                        <a:solidFill>
                          <a:srgbClr val="800000"/>
                        </a:solidFill>
                      </a:endParaRPr>
                    </a:p>
                  </a:txBody>
                  <a:tcPr/>
                </a:tc>
              </a:tr>
              <a:tr h="584733">
                <a:tc>
                  <a:txBody>
                    <a:bodyPr/>
                    <a:lstStyle/>
                    <a:p>
                      <a:pPr algn="ctr" rtl="1"/>
                      <a:r>
                        <a:rPr lang="ar-SA" sz="2000" b="1" dirty="0" smtClean="0">
                          <a:solidFill>
                            <a:srgbClr val="800000"/>
                          </a:solidFill>
                        </a:rPr>
                        <a:t>1/قال تعالى:“يُوسُفُ أعرض عن هذا“</a:t>
                      </a:r>
                      <a:endParaRPr lang="ar-SA" sz="2000" b="1" dirty="0">
                        <a:solidFill>
                          <a:srgbClr val="800000"/>
                        </a:solidFill>
                      </a:endParaRPr>
                    </a:p>
                  </a:txBody>
                  <a:tcPr/>
                </a:tc>
                <a:tc>
                  <a:txBody>
                    <a:bodyPr/>
                    <a:lstStyle/>
                    <a:p>
                      <a:pPr algn="ctr" rtl="1"/>
                      <a:endParaRPr lang="ar-SA" sz="2000" b="1" dirty="0">
                        <a:solidFill>
                          <a:srgbClr val="800000"/>
                        </a:solidFill>
                      </a:endParaRPr>
                    </a:p>
                  </a:txBody>
                  <a:tcPr/>
                </a:tc>
                <a:tc>
                  <a:txBody>
                    <a:bodyPr/>
                    <a:lstStyle/>
                    <a:p>
                      <a:pPr algn="ctr" rtl="1"/>
                      <a:endParaRPr lang="ar-SA" sz="2000" b="1">
                        <a:solidFill>
                          <a:srgbClr val="800000"/>
                        </a:solidFill>
                      </a:endParaRPr>
                    </a:p>
                  </a:txBody>
                  <a:tcPr/>
                </a:tc>
              </a:tr>
              <a:tr h="584733">
                <a:tc>
                  <a:txBody>
                    <a:bodyPr/>
                    <a:lstStyle/>
                    <a:p>
                      <a:pPr algn="ctr" rtl="1"/>
                      <a:r>
                        <a:rPr lang="ar-SA" sz="2000" b="1" dirty="0" smtClean="0">
                          <a:solidFill>
                            <a:srgbClr val="800000"/>
                          </a:solidFill>
                        </a:rPr>
                        <a:t>2/قال تعالى:“وأصْبَحَ فؤاد أمّ</a:t>
                      </a:r>
                      <a:r>
                        <a:rPr lang="ar-SA" sz="2000" b="1" baseline="0" dirty="0" smtClean="0">
                          <a:solidFill>
                            <a:srgbClr val="800000"/>
                          </a:solidFill>
                        </a:rPr>
                        <a:t> موسى فارغاً</a:t>
                      </a:r>
                      <a:r>
                        <a:rPr lang="ar-SA" sz="2000" b="1" dirty="0" smtClean="0">
                          <a:solidFill>
                            <a:srgbClr val="800000"/>
                          </a:solidFill>
                        </a:rPr>
                        <a:t>“</a:t>
                      </a:r>
                      <a:endParaRPr lang="ar-SA" sz="2000" b="1" dirty="0">
                        <a:solidFill>
                          <a:srgbClr val="800000"/>
                        </a:solidFill>
                      </a:endParaRPr>
                    </a:p>
                  </a:txBody>
                  <a:tcPr/>
                </a:tc>
                <a:tc>
                  <a:txBody>
                    <a:bodyPr/>
                    <a:lstStyle/>
                    <a:p>
                      <a:pPr algn="ctr" rtl="1"/>
                      <a:endParaRPr lang="ar-SA" sz="2000" b="1" dirty="0">
                        <a:solidFill>
                          <a:srgbClr val="800000"/>
                        </a:solidFill>
                      </a:endParaRPr>
                    </a:p>
                  </a:txBody>
                  <a:tcPr/>
                </a:tc>
                <a:tc>
                  <a:txBody>
                    <a:bodyPr/>
                    <a:lstStyle/>
                    <a:p>
                      <a:pPr algn="ctr" rtl="1"/>
                      <a:endParaRPr lang="ar-SA" sz="2000" b="1">
                        <a:solidFill>
                          <a:srgbClr val="800000"/>
                        </a:solidFill>
                      </a:endParaRPr>
                    </a:p>
                  </a:txBody>
                  <a:tcPr/>
                </a:tc>
              </a:tr>
              <a:tr h="1034528">
                <a:tc>
                  <a:txBody>
                    <a:bodyPr/>
                    <a:lstStyle/>
                    <a:p>
                      <a:pPr algn="ctr" rtl="1"/>
                      <a:r>
                        <a:rPr lang="ar-SA" sz="2000" b="1" dirty="0" smtClean="0">
                          <a:solidFill>
                            <a:srgbClr val="800000"/>
                          </a:solidFill>
                        </a:rPr>
                        <a:t>3/ قال تعالى:“وأوحينا إلى إبراهيم وإسماعيل وإسحاق ويعقوب“</a:t>
                      </a:r>
                      <a:endParaRPr lang="ar-SA" sz="2000" b="1" dirty="0">
                        <a:solidFill>
                          <a:srgbClr val="800000"/>
                        </a:solidFill>
                      </a:endParaRPr>
                    </a:p>
                  </a:txBody>
                  <a:tcPr/>
                </a:tc>
                <a:tc>
                  <a:txBody>
                    <a:bodyPr/>
                    <a:lstStyle/>
                    <a:p>
                      <a:pPr algn="ctr" rtl="1"/>
                      <a:endParaRPr lang="ar-SA" sz="2000" b="1" dirty="0">
                        <a:solidFill>
                          <a:srgbClr val="800000"/>
                        </a:solidFill>
                      </a:endParaRPr>
                    </a:p>
                  </a:txBody>
                  <a:tcPr/>
                </a:tc>
                <a:tc>
                  <a:txBody>
                    <a:bodyPr/>
                    <a:lstStyle/>
                    <a:p>
                      <a:pPr algn="ctr" rtl="1"/>
                      <a:endParaRPr lang="ar-SA" sz="2000" b="1" dirty="0">
                        <a:solidFill>
                          <a:srgbClr val="800000"/>
                        </a:solidFill>
                      </a:endParaRPr>
                    </a:p>
                  </a:txBody>
                  <a:tcPr/>
                </a:tc>
              </a:tr>
              <a:tr h="1034528">
                <a:tc>
                  <a:txBody>
                    <a:bodyPr/>
                    <a:lstStyle/>
                    <a:p>
                      <a:pPr algn="ctr" rtl="1"/>
                      <a:r>
                        <a:rPr lang="ar-SA" sz="2000" b="1" dirty="0" smtClean="0">
                          <a:solidFill>
                            <a:srgbClr val="800000"/>
                          </a:solidFill>
                        </a:rPr>
                        <a:t>4/ قال عليه الصلاة والسلام:“أبو بكر وعمر سيدا كهول أهل الجنة“</a:t>
                      </a:r>
                      <a:endParaRPr lang="ar-SA" sz="2000" b="1" dirty="0">
                        <a:solidFill>
                          <a:srgbClr val="800000"/>
                        </a:solidFill>
                      </a:endParaRPr>
                    </a:p>
                  </a:txBody>
                  <a:tcPr/>
                </a:tc>
                <a:tc>
                  <a:txBody>
                    <a:bodyPr/>
                    <a:lstStyle/>
                    <a:p>
                      <a:pPr algn="ctr" rtl="1"/>
                      <a:endParaRPr lang="ar-SA" sz="2000" b="1" dirty="0">
                        <a:solidFill>
                          <a:srgbClr val="800000"/>
                        </a:solidFill>
                      </a:endParaRPr>
                    </a:p>
                  </a:txBody>
                  <a:tcPr/>
                </a:tc>
                <a:tc>
                  <a:txBody>
                    <a:bodyPr/>
                    <a:lstStyle/>
                    <a:p>
                      <a:pPr algn="ctr" rtl="1"/>
                      <a:endParaRPr lang="ar-SA" sz="2000" b="1" dirty="0">
                        <a:solidFill>
                          <a:srgbClr val="800000"/>
                        </a:solidFill>
                      </a:endParaRPr>
                    </a:p>
                  </a:txBody>
                  <a:tcPr/>
                </a:tc>
              </a:tr>
              <a:tr h="1034528">
                <a:tc>
                  <a:txBody>
                    <a:bodyPr/>
                    <a:lstStyle/>
                    <a:p>
                      <a:pPr algn="ctr" rtl="1"/>
                      <a:r>
                        <a:rPr lang="ar-SA" sz="2000" b="1" dirty="0" smtClean="0">
                          <a:solidFill>
                            <a:srgbClr val="800000"/>
                          </a:solidFill>
                        </a:rPr>
                        <a:t>5/ انتفعَ الناسُ بابن عثيمين ـ رحمه الله </a:t>
                      </a:r>
                      <a:r>
                        <a:rPr lang="ar-SA" sz="2000" b="1" dirty="0" err="1" smtClean="0">
                          <a:solidFill>
                            <a:srgbClr val="800000"/>
                          </a:solidFill>
                        </a:rPr>
                        <a:t>ـ</a:t>
                      </a:r>
                      <a:r>
                        <a:rPr lang="ar-SA" sz="2000" b="1" dirty="0" smtClean="0">
                          <a:solidFill>
                            <a:srgbClr val="800000"/>
                          </a:solidFill>
                        </a:rPr>
                        <a:t> تدريساً وإفتاءً</a:t>
                      </a:r>
                      <a:endParaRPr lang="ar-SA" sz="2000" b="1" dirty="0">
                        <a:solidFill>
                          <a:srgbClr val="800000"/>
                        </a:solidFill>
                      </a:endParaRPr>
                    </a:p>
                  </a:txBody>
                  <a:tcPr/>
                </a:tc>
                <a:tc>
                  <a:txBody>
                    <a:bodyPr/>
                    <a:lstStyle/>
                    <a:p>
                      <a:pPr algn="ctr" rtl="1"/>
                      <a:endParaRPr lang="ar-SA" sz="2000" b="1" dirty="0">
                        <a:solidFill>
                          <a:srgbClr val="800000"/>
                        </a:solidFill>
                      </a:endParaRPr>
                    </a:p>
                  </a:txBody>
                  <a:tcPr/>
                </a:tc>
                <a:tc>
                  <a:txBody>
                    <a:bodyPr/>
                    <a:lstStyle/>
                    <a:p>
                      <a:pPr algn="ctr" rtl="1"/>
                      <a:endParaRPr lang="ar-SA" sz="2000" b="1" dirty="0">
                        <a:solidFill>
                          <a:srgbClr val="800000"/>
                        </a:solidFill>
                      </a:endParaRPr>
                    </a:p>
                  </a:txBody>
                  <a:tcPr/>
                </a:tc>
              </a:tr>
            </a:tbl>
          </a:graphicData>
        </a:graphic>
      </p:graphicFrame>
      <p:sp>
        <p:nvSpPr>
          <p:cNvPr id="7" name="مربع نص 6"/>
          <p:cNvSpPr txBox="1"/>
          <p:nvPr/>
        </p:nvSpPr>
        <p:spPr>
          <a:xfrm>
            <a:off x="3214678" y="2214554"/>
            <a:ext cx="928694" cy="400110"/>
          </a:xfrm>
          <a:prstGeom prst="rect">
            <a:avLst/>
          </a:prstGeom>
          <a:noFill/>
        </p:spPr>
        <p:txBody>
          <a:bodyPr wrap="square" rtlCol="1">
            <a:spAutoFit/>
          </a:bodyPr>
          <a:lstStyle/>
          <a:p>
            <a:pPr algn="ctr"/>
            <a:r>
              <a:rPr lang="ar-SA" sz="2000" b="1" dirty="0" smtClean="0"/>
              <a:t>أعرض</a:t>
            </a:r>
            <a:endParaRPr lang="ar-SA" sz="2000" b="1" dirty="0"/>
          </a:p>
        </p:txBody>
      </p:sp>
      <p:sp>
        <p:nvSpPr>
          <p:cNvPr id="9" name="مربع نص 8"/>
          <p:cNvSpPr txBox="1"/>
          <p:nvPr/>
        </p:nvSpPr>
        <p:spPr>
          <a:xfrm>
            <a:off x="2928926" y="2814576"/>
            <a:ext cx="1643074" cy="400110"/>
          </a:xfrm>
          <a:prstGeom prst="rect">
            <a:avLst/>
          </a:prstGeom>
          <a:noFill/>
        </p:spPr>
        <p:txBody>
          <a:bodyPr wrap="square" rtlCol="1">
            <a:spAutoFit/>
          </a:bodyPr>
          <a:lstStyle/>
          <a:p>
            <a:pPr algn="ctr"/>
            <a:r>
              <a:rPr lang="ar-SA" sz="2000" b="1" dirty="0" smtClean="0"/>
              <a:t>1/أصبح   2/أم</a:t>
            </a:r>
            <a:endParaRPr lang="ar-SA" sz="2000" b="1" dirty="0"/>
          </a:p>
        </p:txBody>
      </p:sp>
      <p:sp>
        <p:nvSpPr>
          <p:cNvPr id="10" name="مربع نص 9"/>
          <p:cNvSpPr txBox="1"/>
          <p:nvPr/>
        </p:nvSpPr>
        <p:spPr>
          <a:xfrm>
            <a:off x="2500298" y="3357562"/>
            <a:ext cx="2428892" cy="1015663"/>
          </a:xfrm>
          <a:prstGeom prst="rect">
            <a:avLst/>
          </a:prstGeom>
          <a:noFill/>
        </p:spPr>
        <p:txBody>
          <a:bodyPr wrap="square" rtlCol="1">
            <a:spAutoFit/>
          </a:bodyPr>
          <a:lstStyle/>
          <a:p>
            <a:pPr algn="ctr"/>
            <a:r>
              <a:rPr lang="ar-SA" sz="2000" b="1" dirty="0" smtClean="0"/>
              <a:t>1/أوحينا 2/إلى</a:t>
            </a:r>
          </a:p>
          <a:p>
            <a:pPr algn="ctr"/>
            <a:r>
              <a:rPr lang="ar-SA" sz="2000" b="1" dirty="0" smtClean="0"/>
              <a:t>3/إبراهيم،إسماعيل،</a:t>
            </a:r>
          </a:p>
          <a:p>
            <a:pPr algn="ctr"/>
            <a:r>
              <a:rPr lang="ar-SA" sz="2000" b="1" dirty="0" smtClean="0"/>
              <a:t>إسحاق</a:t>
            </a:r>
            <a:endParaRPr lang="ar-SA" sz="2000" b="1" dirty="0"/>
          </a:p>
        </p:txBody>
      </p:sp>
      <p:sp>
        <p:nvSpPr>
          <p:cNvPr id="11" name="مربع نص 10"/>
          <p:cNvSpPr txBox="1"/>
          <p:nvPr/>
        </p:nvSpPr>
        <p:spPr>
          <a:xfrm>
            <a:off x="928662" y="2214554"/>
            <a:ext cx="1785950" cy="400110"/>
          </a:xfrm>
          <a:prstGeom prst="rect">
            <a:avLst/>
          </a:prstGeom>
          <a:noFill/>
        </p:spPr>
        <p:txBody>
          <a:bodyPr wrap="square" rtlCol="1">
            <a:spAutoFit/>
          </a:bodyPr>
          <a:lstStyle/>
          <a:p>
            <a:pPr algn="ctr"/>
            <a:r>
              <a:rPr lang="ar-SA" sz="2000" b="1" dirty="0" smtClean="0"/>
              <a:t>فعل أمر رباعي</a:t>
            </a:r>
            <a:endParaRPr lang="ar-SA" sz="2000" b="1" dirty="0"/>
          </a:p>
        </p:txBody>
      </p:sp>
      <p:sp>
        <p:nvSpPr>
          <p:cNvPr id="14" name="مربع نص 13"/>
          <p:cNvSpPr txBox="1"/>
          <p:nvPr/>
        </p:nvSpPr>
        <p:spPr>
          <a:xfrm>
            <a:off x="785786" y="2721114"/>
            <a:ext cx="2143140" cy="707886"/>
          </a:xfrm>
          <a:prstGeom prst="rect">
            <a:avLst/>
          </a:prstGeom>
          <a:noFill/>
        </p:spPr>
        <p:txBody>
          <a:bodyPr wrap="square" rtlCol="1">
            <a:spAutoFit/>
          </a:bodyPr>
          <a:lstStyle/>
          <a:p>
            <a:pPr algn="ctr"/>
            <a:r>
              <a:rPr lang="ar-SA" sz="2000" b="1" dirty="0" smtClean="0"/>
              <a:t>1/فعل ماضي رباعي مهموز،2/اسم</a:t>
            </a:r>
            <a:endParaRPr lang="ar-SA" sz="2000" b="1" dirty="0"/>
          </a:p>
        </p:txBody>
      </p:sp>
      <p:sp>
        <p:nvSpPr>
          <p:cNvPr id="15" name="مربع نص 14"/>
          <p:cNvSpPr txBox="1"/>
          <p:nvPr/>
        </p:nvSpPr>
        <p:spPr>
          <a:xfrm>
            <a:off x="714348" y="3357562"/>
            <a:ext cx="2214578" cy="1015663"/>
          </a:xfrm>
          <a:prstGeom prst="rect">
            <a:avLst/>
          </a:prstGeom>
          <a:noFill/>
        </p:spPr>
        <p:txBody>
          <a:bodyPr wrap="square" rtlCol="1">
            <a:spAutoFit/>
          </a:bodyPr>
          <a:lstStyle/>
          <a:p>
            <a:pPr algn="ctr"/>
            <a:r>
              <a:rPr lang="ar-SA" sz="2000" b="1" dirty="0" smtClean="0"/>
              <a:t>1/فعل ماضي رباعي مهموز،2/حرف جر،3/أسماء</a:t>
            </a:r>
          </a:p>
        </p:txBody>
      </p:sp>
      <p:sp>
        <p:nvSpPr>
          <p:cNvPr id="16" name="مربع نص 15"/>
          <p:cNvSpPr txBox="1"/>
          <p:nvPr/>
        </p:nvSpPr>
        <p:spPr>
          <a:xfrm>
            <a:off x="1500166" y="4572008"/>
            <a:ext cx="928694" cy="461665"/>
          </a:xfrm>
          <a:prstGeom prst="rect">
            <a:avLst/>
          </a:prstGeom>
          <a:noFill/>
        </p:spPr>
        <p:txBody>
          <a:bodyPr wrap="square" rtlCol="1">
            <a:spAutoFit/>
          </a:bodyPr>
          <a:lstStyle/>
          <a:p>
            <a:pPr algn="ctr"/>
            <a:r>
              <a:rPr lang="ar-SA" sz="2400" b="1" dirty="0" smtClean="0"/>
              <a:t>أسماء</a:t>
            </a:r>
            <a:endParaRPr lang="ar-SA" sz="2000" b="1" dirty="0"/>
          </a:p>
        </p:txBody>
      </p:sp>
      <p:sp>
        <p:nvSpPr>
          <p:cNvPr id="17" name="مربع نص 16"/>
          <p:cNvSpPr txBox="1"/>
          <p:nvPr/>
        </p:nvSpPr>
        <p:spPr>
          <a:xfrm>
            <a:off x="3071802" y="4500570"/>
            <a:ext cx="1143008" cy="461665"/>
          </a:xfrm>
          <a:prstGeom prst="rect">
            <a:avLst/>
          </a:prstGeom>
          <a:noFill/>
        </p:spPr>
        <p:txBody>
          <a:bodyPr wrap="square" rtlCol="1">
            <a:spAutoFit/>
          </a:bodyPr>
          <a:lstStyle/>
          <a:p>
            <a:pPr algn="ctr"/>
            <a:r>
              <a:rPr lang="ar-SA" sz="2400" b="1" dirty="0" smtClean="0"/>
              <a:t>أبو+أهل</a:t>
            </a:r>
            <a:endParaRPr lang="ar-SA" sz="2000" b="1" dirty="0"/>
          </a:p>
        </p:txBody>
      </p:sp>
      <p:sp>
        <p:nvSpPr>
          <p:cNvPr id="18" name="مربع نص 17"/>
          <p:cNvSpPr txBox="1"/>
          <p:nvPr/>
        </p:nvSpPr>
        <p:spPr>
          <a:xfrm>
            <a:off x="3286116" y="5429264"/>
            <a:ext cx="928694" cy="461665"/>
          </a:xfrm>
          <a:prstGeom prst="rect">
            <a:avLst/>
          </a:prstGeom>
          <a:noFill/>
        </p:spPr>
        <p:txBody>
          <a:bodyPr wrap="square" rtlCol="1">
            <a:spAutoFit/>
          </a:bodyPr>
          <a:lstStyle/>
          <a:p>
            <a:pPr algn="ctr"/>
            <a:r>
              <a:rPr lang="ar-SA" sz="2400" b="1" dirty="0" smtClean="0"/>
              <a:t>إفتاءً</a:t>
            </a:r>
            <a:endParaRPr lang="ar-SA" sz="2400" b="1" dirty="0"/>
          </a:p>
        </p:txBody>
      </p:sp>
      <p:sp>
        <p:nvSpPr>
          <p:cNvPr id="19" name="مربع نص 18"/>
          <p:cNvSpPr txBox="1"/>
          <p:nvPr/>
        </p:nvSpPr>
        <p:spPr>
          <a:xfrm>
            <a:off x="857224" y="5435758"/>
            <a:ext cx="1928826" cy="707886"/>
          </a:xfrm>
          <a:prstGeom prst="rect">
            <a:avLst/>
          </a:prstGeom>
          <a:noFill/>
        </p:spPr>
        <p:txBody>
          <a:bodyPr wrap="square" rtlCol="1">
            <a:spAutoFit/>
          </a:bodyPr>
          <a:lstStyle/>
          <a:p>
            <a:pPr algn="ctr"/>
            <a:r>
              <a:rPr lang="ar-SA" sz="2000" b="1" dirty="0" smtClean="0"/>
              <a:t>مصدر لفعل رباعي أفتى</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1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4)">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2000" fill="hold"/>
                                        <p:tgtEl>
                                          <p:spTgt spid="9"/>
                                        </p:tgtEl>
                                        <p:attrNameLst>
                                          <p:attrName>ppt_x</p:attrName>
                                        </p:attrNameLst>
                                      </p:cBhvr>
                                      <p:tavLst>
                                        <p:tav tm="0">
                                          <p:val>
                                            <p:strVal val="#ppt_x"/>
                                          </p:val>
                                        </p:tav>
                                        <p:tav tm="100000">
                                          <p:val>
                                            <p:strVal val="#ppt_x"/>
                                          </p:val>
                                        </p:tav>
                                      </p:tavLst>
                                    </p:anim>
                                    <p:anim calcmode="lin" valueType="num">
                                      <p:cBhvr additive="base">
                                        <p:cTn id="30"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2000" fill="hold"/>
                                        <p:tgtEl>
                                          <p:spTgt spid="14"/>
                                        </p:tgtEl>
                                        <p:attrNameLst>
                                          <p:attrName>ppt_x</p:attrName>
                                        </p:attrNameLst>
                                      </p:cBhvr>
                                      <p:tavLst>
                                        <p:tav tm="0">
                                          <p:val>
                                            <p:strVal val="#ppt_x"/>
                                          </p:val>
                                        </p:tav>
                                        <p:tav tm="100000">
                                          <p:val>
                                            <p:strVal val="#ppt_x"/>
                                          </p:val>
                                        </p:tav>
                                      </p:tavLst>
                                    </p:anim>
                                    <p:anim calcmode="lin" valueType="num">
                                      <p:cBhvr additive="base">
                                        <p:cTn id="36" dur="2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checkerboard(across)">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checkerboard(across)">
                                      <p:cBhvr>
                                        <p:cTn id="46" dur="10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 to="" calcmode="lin" valueType="num">
                                      <p:cBhvr>
                                        <p:cTn id="51" dur="1" fill="hold"/>
                                        <p:tgtEl>
                                          <p:spTgt spid="17"/>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to="" calcmode="lin" valueType="num">
                                      <p:cBhvr>
                                        <p:cTn id="56" dur="1" fill="hold"/>
                                        <p:tgtEl>
                                          <p:spTgt spid="16"/>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13" presetClass="entr" presetSubtype="16"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plus(in)">
                                      <p:cBhvr>
                                        <p:cTn id="61" dur="2000"/>
                                        <p:tgtEl>
                                          <p:spTgt spid="18"/>
                                        </p:tgtEl>
                                      </p:cBhvr>
                                    </p:animEffect>
                                  </p:childTnLst>
                                </p:cTn>
                              </p:par>
                            </p:childTnLst>
                          </p:cTn>
                        </p:par>
                      </p:childTnLst>
                    </p:cTn>
                  </p:par>
                  <p:par>
                    <p:cTn id="62" fill="hold">
                      <p:stCondLst>
                        <p:cond delay="indefinite"/>
                      </p:stCondLst>
                      <p:childTnLst>
                        <p:par>
                          <p:cTn id="63" fill="hold">
                            <p:stCondLst>
                              <p:cond delay="0"/>
                            </p:stCondLst>
                            <p:childTnLst>
                              <p:par>
                                <p:cTn id="64" presetID="13" presetClass="entr" presetSubtype="16"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plus(in)">
                                      <p:cBhvr>
                                        <p:cTn id="6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P spid="10" grpId="0"/>
      <p:bldP spid="11" grpId="0"/>
      <p:bldP spid="14" grpId="0"/>
      <p:bldP spid="15" grpId="0"/>
      <p:bldP spid="16" grpId="0"/>
      <p:bldP spid="17" grpId="0"/>
      <p:bldP spid="18" grpId="0"/>
      <p:bldP spid="1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6"/>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4</a:t>
            </a:r>
            <a:endParaRPr lang="ar-SA" sz="2400" b="1" dirty="0">
              <a:solidFill>
                <a:schemeClr val="tx1"/>
              </a:solidFill>
            </a:endParaRPr>
          </a:p>
        </p:txBody>
      </p:sp>
      <p:sp>
        <p:nvSpPr>
          <p:cNvPr id="4" name="مربع نص 3"/>
          <p:cNvSpPr txBox="1"/>
          <p:nvPr/>
        </p:nvSpPr>
        <p:spPr>
          <a:xfrm>
            <a:off x="285720" y="2285992"/>
            <a:ext cx="8429684" cy="461665"/>
          </a:xfrm>
          <a:prstGeom prst="rect">
            <a:avLst/>
          </a:prstGeom>
          <a:noFill/>
        </p:spPr>
        <p:txBody>
          <a:bodyPr wrap="square" rtlCol="1">
            <a:spAutoFit/>
          </a:bodyPr>
          <a:lstStyle/>
          <a:p>
            <a:pPr algn="ctr"/>
            <a:r>
              <a:rPr lang="ar-SA" sz="2400" b="1" u="sng" dirty="0" smtClean="0">
                <a:solidFill>
                  <a:srgbClr val="800000"/>
                </a:solidFill>
              </a:rPr>
              <a:t>أبحث في الأمثلة السابقة عن كلمات تحوي همزات قطع وأكتبها في الفراغ المناسب:</a:t>
            </a:r>
            <a:endParaRPr lang="ar-SA" sz="2400" b="1" u="sng" dirty="0">
              <a:solidFill>
                <a:srgbClr val="800000"/>
              </a:solidFill>
            </a:endParaRPr>
          </a:p>
        </p:txBody>
      </p:sp>
      <p:sp>
        <p:nvSpPr>
          <p:cNvPr id="6" name="مستطيل 5"/>
          <p:cNvSpPr/>
          <p:nvPr/>
        </p:nvSpPr>
        <p:spPr>
          <a:xfrm>
            <a:off x="2286000" y="2136339"/>
            <a:ext cx="4572000" cy="369332"/>
          </a:xfrm>
          <a:prstGeom prst="rect">
            <a:avLst/>
          </a:prstGeom>
        </p:spPr>
        <p:txBody>
          <a:bodyPr>
            <a:spAutoFit/>
          </a:bodyPr>
          <a:lstStyle/>
          <a:p>
            <a:pPr algn="ctr"/>
            <a:endParaRPr lang="ar-SA" b="1" dirty="0" smtClean="0">
              <a:sym typeface="Wingdings" pitchFamily="2" charset="2"/>
            </a:endParaRPr>
          </a:p>
        </p:txBody>
      </p:sp>
      <p:sp>
        <p:nvSpPr>
          <p:cNvPr id="7" name="شبه منحرف 6"/>
          <p:cNvSpPr/>
          <p:nvPr/>
        </p:nvSpPr>
        <p:spPr>
          <a:xfrm>
            <a:off x="214282" y="214290"/>
            <a:ext cx="7786742" cy="2000264"/>
          </a:xfrm>
          <a:prstGeom prst="trapezoid">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dirty="0" smtClean="0"/>
              <a:t>1.قال أحمد بن حنبل رحمه الله</a:t>
            </a:r>
            <a:r>
              <a:rPr lang="ar-SA" sz="2000" dirty="0" smtClean="0">
                <a:sym typeface="Wingdings" pitchFamily="2" charset="2"/>
              </a:rPr>
              <a:t>: (مع المحبرة إلى المقبرة) </a:t>
            </a:r>
          </a:p>
          <a:p>
            <a:pPr algn="ctr"/>
            <a:r>
              <a:rPr lang="ar-SA" sz="2000" dirty="0" smtClean="0">
                <a:sym typeface="Wingdings" pitchFamily="2" charset="2"/>
              </a:rPr>
              <a:t>2.قال البخاري رحمه الله:(كتبت عن ألف شيخ أو أكثر،ما عندي حديث لم أذكر إسناده)</a:t>
            </a:r>
          </a:p>
          <a:p>
            <a:pPr algn="ctr"/>
            <a:r>
              <a:rPr lang="ar-SA" sz="2000" dirty="0" smtClean="0">
                <a:sym typeface="Wingdings" pitchFamily="2" charset="2"/>
              </a:rPr>
              <a:t>3.قالت الخنساء توصي أولادها:(يا بني إنكم أسلمتم طائعين،وخرجتم للقتال مختارين)</a:t>
            </a:r>
          </a:p>
          <a:p>
            <a:pPr algn="ctr"/>
            <a:r>
              <a:rPr lang="ar-SA" sz="2000" dirty="0" smtClean="0">
                <a:sym typeface="Wingdings" pitchFamily="2" charset="2"/>
              </a:rPr>
              <a:t>4.قال الشافعي:أطع الإله كما أمر        واملأ فؤادك بالحذر</a:t>
            </a:r>
          </a:p>
          <a:p>
            <a:pPr algn="ctr"/>
            <a:r>
              <a:rPr lang="ar-SA" sz="2000" dirty="0" smtClean="0">
                <a:sym typeface="Wingdings" pitchFamily="2" charset="2"/>
              </a:rPr>
              <a:t>يقول ابن خلدون: (إن ابن هشام على علم جمّ يشهد له بعلو قدره في صناعة النحو فأتى بشيء عجيب يدل على قوة ملكته)</a:t>
            </a:r>
          </a:p>
        </p:txBody>
      </p:sp>
      <p:graphicFrame>
        <p:nvGraphicFramePr>
          <p:cNvPr id="8" name="جدول 7"/>
          <p:cNvGraphicFramePr>
            <a:graphicFrameLocks noGrp="1"/>
          </p:cNvGraphicFramePr>
          <p:nvPr/>
        </p:nvGraphicFramePr>
        <p:xfrm>
          <a:off x="785786" y="2786054"/>
          <a:ext cx="7715304" cy="3657600"/>
        </p:xfrm>
        <a:graphic>
          <a:graphicData uri="http://schemas.openxmlformats.org/drawingml/2006/table">
            <a:tbl>
              <a:tblPr rtl="1" firstRow="1" bandRow="1">
                <a:tableStyleId>{5C22544A-7EE6-4342-B048-85BDC9FD1C3A}</a:tableStyleId>
              </a:tblPr>
              <a:tblGrid>
                <a:gridCol w="3857652"/>
                <a:gridCol w="3857652"/>
              </a:tblGrid>
              <a:tr h="424419">
                <a:tc>
                  <a:txBody>
                    <a:bodyPr/>
                    <a:lstStyle/>
                    <a:p>
                      <a:pPr algn="ctr" rtl="1"/>
                      <a:r>
                        <a:rPr lang="ar-SA" sz="2400" b="1" dirty="0" smtClean="0">
                          <a:solidFill>
                            <a:schemeClr val="tx1"/>
                          </a:solidFill>
                        </a:rPr>
                        <a:t>همزة القطع</a:t>
                      </a:r>
                      <a:endParaRPr lang="ar-SA" sz="2400" b="1" dirty="0">
                        <a:solidFill>
                          <a:schemeClr val="tx1"/>
                        </a:solidFill>
                      </a:endParaRPr>
                    </a:p>
                  </a:txBody>
                  <a:tcPr/>
                </a:tc>
                <a:tc>
                  <a:txBody>
                    <a:bodyPr/>
                    <a:lstStyle/>
                    <a:p>
                      <a:pPr algn="ctr" rtl="1"/>
                      <a:r>
                        <a:rPr lang="ar-SA" sz="2400" b="1" dirty="0" smtClean="0">
                          <a:solidFill>
                            <a:schemeClr val="tx1"/>
                          </a:solidFill>
                        </a:rPr>
                        <a:t>سبب مجيء همزة القطع</a:t>
                      </a:r>
                      <a:endParaRPr lang="ar-SA" sz="2400" b="1" dirty="0">
                        <a:solidFill>
                          <a:schemeClr val="tx1"/>
                        </a:solidFill>
                      </a:endParaRPr>
                    </a:p>
                  </a:txBody>
                  <a:tcPr/>
                </a:tc>
              </a:tr>
              <a:tr h="424419">
                <a:tc>
                  <a:txBody>
                    <a:bodyPr/>
                    <a:lstStyle/>
                    <a:p>
                      <a:pPr algn="ctr" rtl="1"/>
                      <a:endParaRPr lang="ar-SA" sz="2400" b="1" dirty="0">
                        <a:solidFill>
                          <a:schemeClr val="tx1"/>
                        </a:solidFill>
                      </a:endParaRPr>
                    </a:p>
                  </a:txBody>
                  <a:tcPr/>
                </a:tc>
                <a:tc>
                  <a:txBody>
                    <a:bodyPr/>
                    <a:lstStyle/>
                    <a:p>
                      <a:pPr algn="ctr" rtl="1"/>
                      <a:r>
                        <a:rPr lang="ar-SA" sz="2400" b="1" dirty="0" smtClean="0">
                          <a:solidFill>
                            <a:schemeClr val="tx1"/>
                          </a:solidFill>
                        </a:rPr>
                        <a:t>وردت في أول الاسم(غير المصدر)</a:t>
                      </a:r>
                      <a:endParaRPr lang="ar-SA" sz="2400" b="1" dirty="0">
                        <a:solidFill>
                          <a:schemeClr val="tx1"/>
                        </a:solidFill>
                      </a:endParaRPr>
                    </a:p>
                  </a:txBody>
                  <a:tcPr/>
                </a:tc>
              </a:tr>
              <a:tr h="424419">
                <a:tc>
                  <a:txBody>
                    <a:bodyPr/>
                    <a:lstStyle/>
                    <a:p>
                      <a:pPr algn="ctr" rtl="1"/>
                      <a:endParaRPr lang="ar-SA" sz="2400" b="1" dirty="0">
                        <a:solidFill>
                          <a:schemeClr val="tx1"/>
                        </a:solidFill>
                      </a:endParaRPr>
                    </a:p>
                  </a:txBody>
                  <a:tcPr/>
                </a:tc>
                <a:tc>
                  <a:txBody>
                    <a:bodyPr/>
                    <a:lstStyle/>
                    <a:p>
                      <a:pPr algn="ctr" rtl="1"/>
                      <a:r>
                        <a:rPr lang="ar-SA" sz="2400" b="1" dirty="0" smtClean="0">
                          <a:solidFill>
                            <a:schemeClr val="tx1"/>
                          </a:solidFill>
                        </a:rPr>
                        <a:t>وردت في أول الحرف</a:t>
                      </a:r>
                      <a:endParaRPr lang="ar-SA" sz="2400" b="1" dirty="0">
                        <a:solidFill>
                          <a:schemeClr val="tx1"/>
                        </a:solidFill>
                      </a:endParaRPr>
                    </a:p>
                  </a:txBody>
                  <a:tcPr/>
                </a:tc>
              </a:tr>
              <a:tr h="424419">
                <a:tc>
                  <a:txBody>
                    <a:bodyPr/>
                    <a:lstStyle/>
                    <a:p>
                      <a:pPr algn="ctr" rtl="1"/>
                      <a:endParaRPr lang="ar-SA" sz="2400" b="1" dirty="0">
                        <a:solidFill>
                          <a:schemeClr val="tx1"/>
                        </a:solidFill>
                      </a:endParaRPr>
                    </a:p>
                  </a:txBody>
                  <a:tcPr/>
                </a:tc>
                <a:tc>
                  <a:txBody>
                    <a:bodyPr/>
                    <a:lstStyle/>
                    <a:p>
                      <a:pPr algn="ctr" rtl="1"/>
                      <a:r>
                        <a:rPr lang="ar-SA" sz="2400" b="1" dirty="0" smtClean="0">
                          <a:solidFill>
                            <a:schemeClr val="tx1"/>
                          </a:solidFill>
                        </a:rPr>
                        <a:t>وردت مبدوءة</a:t>
                      </a:r>
                      <a:r>
                        <a:rPr lang="ar-SA" sz="2400" b="1" baseline="0" dirty="0" smtClean="0">
                          <a:solidFill>
                            <a:schemeClr val="tx1"/>
                          </a:solidFill>
                        </a:rPr>
                        <a:t> بهمزة المضارعة</a:t>
                      </a:r>
                      <a:endParaRPr lang="ar-SA" sz="2400" b="1" dirty="0">
                        <a:solidFill>
                          <a:schemeClr val="tx1"/>
                        </a:solidFill>
                      </a:endParaRPr>
                    </a:p>
                  </a:txBody>
                  <a:tcPr/>
                </a:tc>
              </a:tr>
              <a:tr h="424419">
                <a:tc>
                  <a:txBody>
                    <a:bodyPr/>
                    <a:lstStyle/>
                    <a:p>
                      <a:pPr algn="ctr" rtl="1"/>
                      <a:endParaRPr lang="ar-SA" sz="2400" b="1">
                        <a:solidFill>
                          <a:schemeClr val="tx1"/>
                        </a:solidFill>
                      </a:endParaRPr>
                    </a:p>
                  </a:txBody>
                  <a:tcPr/>
                </a:tc>
                <a:tc>
                  <a:txBody>
                    <a:bodyPr/>
                    <a:lstStyle/>
                    <a:p>
                      <a:pPr algn="ctr" rtl="1"/>
                      <a:r>
                        <a:rPr lang="ar-SA" sz="2400" b="1" dirty="0" smtClean="0">
                          <a:solidFill>
                            <a:schemeClr val="tx1"/>
                          </a:solidFill>
                        </a:rPr>
                        <a:t>وردت في ماضي الرباعي</a:t>
                      </a:r>
                      <a:endParaRPr lang="ar-SA" sz="2400" b="1" dirty="0">
                        <a:solidFill>
                          <a:schemeClr val="tx1"/>
                        </a:solidFill>
                      </a:endParaRPr>
                    </a:p>
                  </a:txBody>
                  <a:tcPr/>
                </a:tc>
              </a:tr>
              <a:tr h="424419">
                <a:tc>
                  <a:txBody>
                    <a:bodyPr/>
                    <a:lstStyle/>
                    <a:p>
                      <a:pPr algn="ctr" rtl="1"/>
                      <a:endParaRPr lang="ar-SA" sz="2400" b="1" dirty="0">
                        <a:solidFill>
                          <a:schemeClr val="tx1"/>
                        </a:solidFill>
                      </a:endParaRPr>
                    </a:p>
                  </a:txBody>
                  <a:tcPr/>
                </a:tc>
                <a:tc>
                  <a:txBody>
                    <a:bodyPr/>
                    <a:lstStyle/>
                    <a:p>
                      <a:pPr algn="ctr" rtl="1"/>
                      <a:r>
                        <a:rPr lang="ar-SA" sz="2400" b="1" dirty="0" smtClean="0">
                          <a:solidFill>
                            <a:schemeClr val="tx1"/>
                          </a:solidFill>
                        </a:rPr>
                        <a:t>وردت في أمر الرباعي</a:t>
                      </a:r>
                      <a:endParaRPr lang="ar-SA" sz="2400" b="1" dirty="0">
                        <a:solidFill>
                          <a:schemeClr val="tx1"/>
                        </a:solidFill>
                      </a:endParaRPr>
                    </a:p>
                  </a:txBody>
                  <a:tcPr/>
                </a:tc>
              </a:tr>
              <a:tr h="424419">
                <a:tc>
                  <a:txBody>
                    <a:bodyPr/>
                    <a:lstStyle/>
                    <a:p>
                      <a:pPr algn="ctr" rtl="1"/>
                      <a:endParaRPr lang="ar-SA" sz="2000" b="1">
                        <a:solidFill>
                          <a:schemeClr val="tx1"/>
                        </a:solidFill>
                      </a:endParaRPr>
                    </a:p>
                  </a:txBody>
                  <a:tcPr/>
                </a:tc>
                <a:tc>
                  <a:txBody>
                    <a:bodyPr/>
                    <a:lstStyle/>
                    <a:p>
                      <a:pPr algn="ctr" rtl="1"/>
                      <a:r>
                        <a:rPr lang="ar-SA" sz="2400" b="1" kern="1200" dirty="0" smtClean="0">
                          <a:solidFill>
                            <a:schemeClr val="tx1"/>
                          </a:solidFill>
                          <a:latin typeface="+mn-lt"/>
                          <a:ea typeface="+mn-ea"/>
                          <a:cs typeface="+mn-cs"/>
                        </a:rPr>
                        <a:t>وردت في ماضي الثلاثي المهموز</a:t>
                      </a:r>
                    </a:p>
                  </a:txBody>
                  <a:tcPr/>
                </a:tc>
              </a:tr>
              <a:tr h="424419">
                <a:tc>
                  <a:txBody>
                    <a:bodyPr/>
                    <a:lstStyle/>
                    <a:p>
                      <a:pPr algn="ctr" rtl="1"/>
                      <a:endParaRPr lang="ar-SA" sz="2000" b="1" dirty="0">
                        <a:solidFill>
                          <a:schemeClr val="tx1"/>
                        </a:solidFill>
                      </a:endParaRPr>
                    </a:p>
                  </a:txBody>
                  <a:tcPr/>
                </a:tc>
                <a:tc>
                  <a:txBody>
                    <a:bodyPr/>
                    <a:lstStyle/>
                    <a:p>
                      <a:pPr algn="ctr" rtl="1"/>
                      <a:r>
                        <a:rPr lang="ar-SA" sz="2400" b="1" kern="1200" dirty="0" smtClean="0">
                          <a:solidFill>
                            <a:schemeClr val="tx1"/>
                          </a:solidFill>
                          <a:latin typeface="+mn-lt"/>
                          <a:ea typeface="+mn-ea"/>
                          <a:cs typeface="+mn-cs"/>
                        </a:rPr>
                        <a:t>وردت في مصدر الرباعي</a:t>
                      </a:r>
                    </a:p>
                  </a:txBody>
                  <a:tcPr/>
                </a:tc>
              </a:tr>
            </a:tbl>
          </a:graphicData>
        </a:graphic>
      </p:graphicFrame>
      <p:sp>
        <p:nvSpPr>
          <p:cNvPr id="9" name="مربع نص 8"/>
          <p:cNvSpPr txBox="1"/>
          <p:nvPr/>
        </p:nvSpPr>
        <p:spPr>
          <a:xfrm>
            <a:off x="5357818" y="3253087"/>
            <a:ext cx="2357454" cy="461665"/>
          </a:xfrm>
          <a:prstGeom prst="rect">
            <a:avLst/>
          </a:prstGeom>
          <a:noFill/>
        </p:spPr>
        <p:txBody>
          <a:bodyPr wrap="square" rtlCol="1">
            <a:spAutoFit/>
          </a:bodyPr>
          <a:lstStyle/>
          <a:p>
            <a:r>
              <a:rPr lang="ar-SA" sz="2400" b="1" dirty="0" smtClean="0">
                <a:solidFill>
                  <a:srgbClr val="800000"/>
                </a:solidFill>
              </a:rPr>
              <a:t>أحمد/ألف/أكثر/أولادها</a:t>
            </a:r>
          </a:p>
        </p:txBody>
      </p:sp>
      <p:sp>
        <p:nvSpPr>
          <p:cNvPr id="10" name="مربع نص 9"/>
          <p:cNvSpPr txBox="1"/>
          <p:nvPr/>
        </p:nvSpPr>
        <p:spPr>
          <a:xfrm>
            <a:off x="5357818" y="5500702"/>
            <a:ext cx="2357454" cy="461665"/>
          </a:xfrm>
          <a:prstGeom prst="rect">
            <a:avLst/>
          </a:prstGeom>
          <a:noFill/>
        </p:spPr>
        <p:txBody>
          <a:bodyPr wrap="square" rtlCol="1">
            <a:spAutoFit/>
          </a:bodyPr>
          <a:lstStyle/>
          <a:p>
            <a:pPr algn="ctr"/>
            <a:r>
              <a:rPr lang="ar-SA" sz="2400" b="1" dirty="0" smtClean="0">
                <a:solidFill>
                  <a:srgbClr val="800000"/>
                </a:solidFill>
              </a:rPr>
              <a:t>أمر/أتى</a:t>
            </a:r>
          </a:p>
        </p:txBody>
      </p:sp>
      <p:sp>
        <p:nvSpPr>
          <p:cNvPr id="11" name="مربع نص 10"/>
          <p:cNvSpPr txBox="1"/>
          <p:nvPr/>
        </p:nvSpPr>
        <p:spPr>
          <a:xfrm>
            <a:off x="5357818" y="6000768"/>
            <a:ext cx="2357454" cy="461665"/>
          </a:xfrm>
          <a:prstGeom prst="rect">
            <a:avLst/>
          </a:prstGeom>
          <a:noFill/>
        </p:spPr>
        <p:txBody>
          <a:bodyPr wrap="square" rtlCol="1">
            <a:spAutoFit/>
          </a:bodyPr>
          <a:lstStyle/>
          <a:p>
            <a:pPr algn="ctr"/>
            <a:r>
              <a:rPr lang="ar-SA" sz="2400" b="1" dirty="0" smtClean="0">
                <a:solidFill>
                  <a:srgbClr val="800000"/>
                </a:solidFill>
              </a:rPr>
              <a:t>إسناد</a:t>
            </a:r>
          </a:p>
        </p:txBody>
      </p:sp>
      <p:sp>
        <p:nvSpPr>
          <p:cNvPr id="12" name="مربع نص 11"/>
          <p:cNvSpPr txBox="1"/>
          <p:nvPr/>
        </p:nvSpPr>
        <p:spPr>
          <a:xfrm>
            <a:off x="5357818" y="4110343"/>
            <a:ext cx="2357454" cy="461665"/>
          </a:xfrm>
          <a:prstGeom prst="rect">
            <a:avLst/>
          </a:prstGeom>
          <a:noFill/>
        </p:spPr>
        <p:txBody>
          <a:bodyPr wrap="square" rtlCol="1">
            <a:spAutoFit/>
          </a:bodyPr>
          <a:lstStyle/>
          <a:p>
            <a:pPr algn="ctr"/>
            <a:r>
              <a:rPr lang="ar-SA" sz="2400" b="1" dirty="0" smtClean="0">
                <a:solidFill>
                  <a:srgbClr val="800000"/>
                </a:solidFill>
              </a:rPr>
              <a:t>أذكر</a:t>
            </a:r>
          </a:p>
        </p:txBody>
      </p:sp>
      <p:sp>
        <p:nvSpPr>
          <p:cNvPr id="13" name="مربع نص 12"/>
          <p:cNvSpPr txBox="1"/>
          <p:nvPr/>
        </p:nvSpPr>
        <p:spPr>
          <a:xfrm>
            <a:off x="5357818" y="4610409"/>
            <a:ext cx="2357454" cy="461665"/>
          </a:xfrm>
          <a:prstGeom prst="rect">
            <a:avLst/>
          </a:prstGeom>
          <a:noFill/>
        </p:spPr>
        <p:txBody>
          <a:bodyPr wrap="square" rtlCol="1">
            <a:spAutoFit/>
          </a:bodyPr>
          <a:lstStyle/>
          <a:p>
            <a:pPr algn="ctr"/>
            <a:r>
              <a:rPr lang="ar-SA" sz="2400" b="1" dirty="0" smtClean="0">
                <a:solidFill>
                  <a:srgbClr val="800000"/>
                </a:solidFill>
              </a:rPr>
              <a:t>أسلمتم</a:t>
            </a:r>
          </a:p>
        </p:txBody>
      </p:sp>
      <p:sp>
        <p:nvSpPr>
          <p:cNvPr id="14" name="مربع نص 13"/>
          <p:cNvSpPr txBox="1"/>
          <p:nvPr/>
        </p:nvSpPr>
        <p:spPr>
          <a:xfrm>
            <a:off x="5357818" y="5039037"/>
            <a:ext cx="2357454" cy="461665"/>
          </a:xfrm>
          <a:prstGeom prst="rect">
            <a:avLst/>
          </a:prstGeom>
          <a:noFill/>
        </p:spPr>
        <p:txBody>
          <a:bodyPr wrap="square" rtlCol="1">
            <a:spAutoFit/>
          </a:bodyPr>
          <a:lstStyle/>
          <a:p>
            <a:pPr algn="ctr"/>
            <a:r>
              <a:rPr lang="ar-SA" sz="2400" b="1" dirty="0" smtClean="0">
                <a:solidFill>
                  <a:srgbClr val="800000"/>
                </a:solidFill>
              </a:rPr>
              <a:t>أطع</a:t>
            </a:r>
          </a:p>
        </p:txBody>
      </p:sp>
      <p:sp>
        <p:nvSpPr>
          <p:cNvPr id="15" name="مربع نص 14"/>
          <p:cNvSpPr txBox="1"/>
          <p:nvPr/>
        </p:nvSpPr>
        <p:spPr>
          <a:xfrm>
            <a:off x="5286380" y="3681715"/>
            <a:ext cx="2357454" cy="461665"/>
          </a:xfrm>
          <a:prstGeom prst="rect">
            <a:avLst/>
          </a:prstGeom>
          <a:noFill/>
        </p:spPr>
        <p:txBody>
          <a:bodyPr wrap="square" rtlCol="1">
            <a:spAutoFit/>
          </a:bodyPr>
          <a:lstStyle/>
          <a:p>
            <a:pPr algn="ctr"/>
            <a:r>
              <a:rPr lang="ar-SA" sz="2400" b="1" dirty="0" smtClean="0">
                <a:solidFill>
                  <a:srgbClr val="800000"/>
                </a:solidFill>
              </a:rPr>
              <a:t>إلى/إن/أو</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20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4"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2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to="" calcmode="lin" valueType="num">
                                      <p:cBhvr>
                                        <p:cTn id="26" dur="1" fill="hold"/>
                                        <p:tgtEl>
                                          <p:spTgt spid="15"/>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to="" calcmode="lin" valueType="num">
                                      <p:cBhvr>
                                        <p:cTn id="31" dur="1" fill="hold"/>
                                        <p:tgtEl>
                                          <p:spTgt spid="12"/>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to="" calcmode="lin" valueType="num">
                                      <p:cBhvr>
                                        <p:cTn id="36" dur="1" fill="hold"/>
                                        <p:tgtEl>
                                          <p:spTgt spid="13"/>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to="" calcmode="lin" valueType="num">
                                      <p:cBhvr>
                                        <p:cTn id="41" dur="1" fill="hold"/>
                                        <p:tgtEl>
                                          <p:spTgt spid="14"/>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to="" calcmode="lin" valueType="num">
                                      <p:cBhvr>
                                        <p:cTn id="46" dur="1" fill="hold"/>
                                        <p:tgtEl>
                                          <p:spTgt spid="10"/>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to="" calcmode="lin" valueType="num">
                                      <p:cBhvr>
                                        <p:cTn id="51"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p:bldP spid="10" grpId="0"/>
      <p:bldP spid="11" grpId="0"/>
      <p:bldP spid="12" grpId="0"/>
      <p:bldP spid="13" grpId="0"/>
      <p:bldP spid="14"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6"/>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4</a:t>
            </a:r>
            <a:endParaRPr lang="ar-SA" sz="2400" b="1" dirty="0">
              <a:solidFill>
                <a:schemeClr val="tx1"/>
              </a:solidFill>
            </a:endParaRPr>
          </a:p>
        </p:txBody>
      </p:sp>
      <p:sp>
        <p:nvSpPr>
          <p:cNvPr id="4" name="مربع نص 3"/>
          <p:cNvSpPr txBox="1"/>
          <p:nvPr/>
        </p:nvSpPr>
        <p:spPr>
          <a:xfrm>
            <a:off x="357158" y="538443"/>
            <a:ext cx="7358114" cy="954107"/>
          </a:xfrm>
          <a:prstGeom prst="rect">
            <a:avLst/>
          </a:prstGeom>
          <a:noFill/>
        </p:spPr>
        <p:txBody>
          <a:bodyPr wrap="square" rtlCol="1">
            <a:spAutoFit/>
          </a:bodyPr>
          <a:lstStyle/>
          <a:p>
            <a:pPr algn="ctr"/>
            <a:r>
              <a:rPr lang="ar-SA" sz="2800" b="1" u="sng" dirty="0" smtClean="0">
                <a:solidFill>
                  <a:srgbClr val="800000"/>
                </a:solidFill>
              </a:rPr>
              <a:t>أميز بين همزة القطع وهمزة الوصل في العبارات التالية،وأذكر السبب:</a:t>
            </a:r>
            <a:endParaRPr lang="ar-SA" sz="2800" b="1" u="sng" dirty="0">
              <a:solidFill>
                <a:srgbClr val="800000"/>
              </a:solidFill>
            </a:endParaRPr>
          </a:p>
        </p:txBody>
      </p:sp>
      <p:graphicFrame>
        <p:nvGraphicFramePr>
          <p:cNvPr id="5" name="جدول 4"/>
          <p:cNvGraphicFramePr>
            <a:graphicFrameLocks noGrp="1"/>
          </p:cNvGraphicFramePr>
          <p:nvPr/>
        </p:nvGraphicFramePr>
        <p:xfrm>
          <a:off x="500034" y="1928802"/>
          <a:ext cx="8001056" cy="4286280"/>
        </p:xfrm>
        <a:graphic>
          <a:graphicData uri="http://schemas.openxmlformats.org/drawingml/2006/table">
            <a:tbl>
              <a:tblPr rtl="1" firstRow="1" bandRow="1">
                <a:tableStyleId>{F5AB1C69-6EDB-4FF4-983F-18BD219EF322}</a:tableStyleId>
              </a:tblPr>
              <a:tblGrid>
                <a:gridCol w="2886110"/>
                <a:gridCol w="2102771"/>
                <a:gridCol w="3012175"/>
              </a:tblGrid>
              <a:tr h="506254">
                <a:tc>
                  <a:txBody>
                    <a:bodyPr/>
                    <a:lstStyle/>
                    <a:p>
                      <a:pPr algn="ctr" rtl="1"/>
                      <a:r>
                        <a:rPr lang="ar-SA" sz="2400" b="1" dirty="0" smtClean="0">
                          <a:solidFill>
                            <a:srgbClr val="800000"/>
                          </a:solidFill>
                        </a:rPr>
                        <a:t>العبارات</a:t>
                      </a:r>
                      <a:endParaRPr lang="ar-SA" sz="2400" b="1" dirty="0">
                        <a:solidFill>
                          <a:srgbClr val="800000"/>
                        </a:solidFill>
                      </a:endParaRPr>
                    </a:p>
                  </a:txBody>
                  <a:tcPr/>
                </a:tc>
                <a:tc>
                  <a:txBody>
                    <a:bodyPr/>
                    <a:lstStyle/>
                    <a:p>
                      <a:pPr algn="ctr" rtl="1"/>
                      <a:r>
                        <a:rPr lang="ar-SA" sz="2400" b="1" dirty="0" smtClean="0">
                          <a:solidFill>
                            <a:srgbClr val="800000"/>
                          </a:solidFill>
                        </a:rPr>
                        <a:t>الكلمة المهموزة</a:t>
                      </a:r>
                      <a:endParaRPr lang="ar-SA" sz="2400" b="1" dirty="0">
                        <a:solidFill>
                          <a:srgbClr val="800000"/>
                        </a:solidFill>
                      </a:endParaRPr>
                    </a:p>
                  </a:txBody>
                  <a:tcPr/>
                </a:tc>
                <a:tc>
                  <a:txBody>
                    <a:bodyPr/>
                    <a:lstStyle/>
                    <a:p>
                      <a:pPr algn="ctr" rtl="1"/>
                      <a:r>
                        <a:rPr lang="ar-SA" sz="2400" b="1" dirty="0" smtClean="0">
                          <a:solidFill>
                            <a:srgbClr val="800000"/>
                          </a:solidFill>
                        </a:rPr>
                        <a:t>نوع الكلمة</a:t>
                      </a:r>
                      <a:endParaRPr lang="ar-SA" sz="2400" b="1" dirty="0">
                        <a:solidFill>
                          <a:srgbClr val="800000"/>
                        </a:solidFill>
                      </a:endParaRPr>
                    </a:p>
                  </a:txBody>
                  <a:tcPr/>
                </a:tc>
              </a:tr>
              <a:tr h="776255">
                <a:tc>
                  <a:txBody>
                    <a:bodyPr/>
                    <a:lstStyle/>
                    <a:p>
                      <a:pPr algn="ctr" rtl="1"/>
                      <a:r>
                        <a:rPr lang="ar-SA" sz="2000" b="1" dirty="0" smtClean="0">
                          <a:solidFill>
                            <a:srgbClr val="800000"/>
                          </a:solidFill>
                        </a:rPr>
                        <a:t>قال تعالى</a:t>
                      </a:r>
                      <a:r>
                        <a:rPr lang="ar-SA" sz="2000" b="1" dirty="0" smtClean="0">
                          <a:solidFill>
                            <a:srgbClr val="800000"/>
                          </a:solidFill>
                          <a:sym typeface="Wingdings" pitchFamily="2" charset="2"/>
                        </a:rPr>
                        <a:t>:“وقلنا</a:t>
                      </a:r>
                      <a:r>
                        <a:rPr lang="ar-SA" sz="2000" b="1" baseline="0" dirty="0" smtClean="0">
                          <a:solidFill>
                            <a:srgbClr val="800000"/>
                          </a:solidFill>
                          <a:sym typeface="Wingdings" pitchFamily="2" charset="2"/>
                        </a:rPr>
                        <a:t> يـآدم اسكن أنت وزوجك الجنة</a:t>
                      </a:r>
                      <a:r>
                        <a:rPr lang="ar-SA" sz="2000" b="1" dirty="0" smtClean="0">
                          <a:solidFill>
                            <a:srgbClr val="800000"/>
                          </a:solidFill>
                          <a:sym typeface="Wingdings" pitchFamily="2" charset="2"/>
                        </a:rPr>
                        <a:t>“</a:t>
                      </a:r>
                      <a:endParaRPr lang="ar-SA" sz="2000" b="1" dirty="0">
                        <a:solidFill>
                          <a:srgbClr val="800000"/>
                        </a:solidFill>
                      </a:endParaRPr>
                    </a:p>
                  </a:txBody>
                  <a:tcPr/>
                </a:tc>
                <a:tc>
                  <a:txBody>
                    <a:bodyPr/>
                    <a:lstStyle/>
                    <a:p>
                      <a:pPr algn="ctr" rtl="1"/>
                      <a:endParaRPr lang="ar-SA" sz="1800" b="1" dirty="0">
                        <a:solidFill>
                          <a:srgbClr val="800000"/>
                        </a:solidFill>
                      </a:endParaRPr>
                    </a:p>
                  </a:txBody>
                  <a:tcPr/>
                </a:tc>
                <a:tc>
                  <a:txBody>
                    <a:bodyPr/>
                    <a:lstStyle/>
                    <a:p>
                      <a:pPr algn="ctr" rtl="1"/>
                      <a:endParaRPr lang="ar-SA" sz="1800" b="1" dirty="0">
                        <a:solidFill>
                          <a:srgbClr val="800000"/>
                        </a:solidFill>
                      </a:endParaRPr>
                    </a:p>
                  </a:txBody>
                  <a:tcPr/>
                </a:tc>
              </a:tr>
              <a:tr h="1113758">
                <a:tc>
                  <a:txBody>
                    <a:bodyPr/>
                    <a:lstStyle/>
                    <a:p>
                      <a:pPr algn="ctr" rtl="1"/>
                      <a:r>
                        <a:rPr lang="ar-SA" sz="2000" b="1" dirty="0" smtClean="0">
                          <a:solidFill>
                            <a:srgbClr val="800000"/>
                          </a:solidFill>
                        </a:rPr>
                        <a:t>أبو</a:t>
                      </a:r>
                      <a:r>
                        <a:rPr lang="ar-SA" sz="2000" b="1" baseline="0" dirty="0" smtClean="0">
                          <a:solidFill>
                            <a:srgbClr val="800000"/>
                          </a:solidFill>
                        </a:rPr>
                        <a:t> بكر الصديق اسمه عبد الله بن عثمان،وهو أول الخلفاء الراشدين</a:t>
                      </a:r>
                      <a:endParaRPr lang="ar-SA" sz="2000" b="1" dirty="0">
                        <a:solidFill>
                          <a:srgbClr val="800000"/>
                        </a:solidFill>
                      </a:endParaRPr>
                    </a:p>
                  </a:txBody>
                  <a:tcPr/>
                </a:tc>
                <a:tc>
                  <a:txBody>
                    <a:bodyPr/>
                    <a:lstStyle/>
                    <a:p>
                      <a:pPr algn="ctr" rtl="1"/>
                      <a:endParaRPr lang="ar-SA" sz="1800" b="1" dirty="0">
                        <a:solidFill>
                          <a:srgbClr val="800000"/>
                        </a:solidFill>
                      </a:endParaRPr>
                    </a:p>
                  </a:txBody>
                  <a:tcPr/>
                </a:tc>
                <a:tc>
                  <a:txBody>
                    <a:bodyPr/>
                    <a:lstStyle/>
                    <a:p>
                      <a:pPr algn="ctr" rtl="1"/>
                      <a:endParaRPr lang="ar-SA" sz="1800" b="1" dirty="0">
                        <a:solidFill>
                          <a:srgbClr val="800000"/>
                        </a:solidFill>
                      </a:endParaRPr>
                    </a:p>
                  </a:txBody>
                  <a:tcPr/>
                </a:tc>
              </a:tr>
              <a:tr h="1113758">
                <a:tc>
                  <a:txBody>
                    <a:bodyPr/>
                    <a:lstStyle/>
                    <a:p>
                      <a:pPr algn="ctr" rtl="1"/>
                      <a:r>
                        <a:rPr lang="ar-SA" sz="2000" b="1" dirty="0" smtClean="0">
                          <a:solidFill>
                            <a:srgbClr val="800000"/>
                          </a:solidFill>
                        </a:rPr>
                        <a:t>وضع ابن الهيثم تسميات أقسام</a:t>
                      </a:r>
                      <a:r>
                        <a:rPr lang="ar-SA" sz="2000" b="1" baseline="0" dirty="0" smtClean="0">
                          <a:solidFill>
                            <a:srgbClr val="800000"/>
                          </a:solidFill>
                        </a:rPr>
                        <a:t> العين كالشبكية والقرنية</a:t>
                      </a:r>
                      <a:endParaRPr lang="ar-SA" sz="2000" b="1" dirty="0">
                        <a:solidFill>
                          <a:srgbClr val="800000"/>
                        </a:solidFill>
                      </a:endParaRPr>
                    </a:p>
                  </a:txBody>
                  <a:tcPr/>
                </a:tc>
                <a:tc>
                  <a:txBody>
                    <a:bodyPr/>
                    <a:lstStyle/>
                    <a:p>
                      <a:pPr algn="ctr" rtl="1"/>
                      <a:endParaRPr lang="ar-SA" sz="1800" b="1" dirty="0">
                        <a:solidFill>
                          <a:srgbClr val="800000"/>
                        </a:solidFill>
                      </a:endParaRPr>
                    </a:p>
                  </a:txBody>
                  <a:tcPr/>
                </a:tc>
                <a:tc>
                  <a:txBody>
                    <a:bodyPr/>
                    <a:lstStyle/>
                    <a:p>
                      <a:pPr algn="ctr" rtl="1"/>
                      <a:endParaRPr lang="ar-SA" sz="1800" b="1" dirty="0">
                        <a:solidFill>
                          <a:srgbClr val="800000"/>
                        </a:solidFill>
                      </a:endParaRPr>
                    </a:p>
                  </a:txBody>
                  <a:tcPr/>
                </a:tc>
              </a:tr>
              <a:tr h="776255">
                <a:tc>
                  <a:txBody>
                    <a:bodyPr/>
                    <a:lstStyle/>
                    <a:p>
                      <a:pPr algn="ctr" rtl="1"/>
                      <a:r>
                        <a:rPr lang="ar-SA" sz="2000" b="1" dirty="0" smtClean="0">
                          <a:solidFill>
                            <a:srgbClr val="800000"/>
                          </a:solidFill>
                        </a:rPr>
                        <a:t>اشتهر عنترة العبسي بالإقدام واقتحام المنايا</a:t>
                      </a:r>
                      <a:endParaRPr lang="ar-SA" sz="2000" b="1" dirty="0">
                        <a:solidFill>
                          <a:srgbClr val="800000"/>
                        </a:solidFill>
                      </a:endParaRPr>
                    </a:p>
                  </a:txBody>
                  <a:tcPr/>
                </a:tc>
                <a:tc>
                  <a:txBody>
                    <a:bodyPr/>
                    <a:lstStyle/>
                    <a:p>
                      <a:pPr algn="ctr" rtl="1"/>
                      <a:endParaRPr lang="ar-SA" sz="1800" b="1" dirty="0">
                        <a:solidFill>
                          <a:srgbClr val="800000"/>
                        </a:solidFill>
                      </a:endParaRPr>
                    </a:p>
                  </a:txBody>
                  <a:tcPr/>
                </a:tc>
                <a:tc>
                  <a:txBody>
                    <a:bodyPr/>
                    <a:lstStyle/>
                    <a:p>
                      <a:pPr algn="ctr" rtl="1"/>
                      <a:endParaRPr lang="ar-SA" sz="1800" b="1" dirty="0">
                        <a:solidFill>
                          <a:srgbClr val="800000"/>
                        </a:solidFill>
                      </a:endParaRPr>
                    </a:p>
                  </a:txBody>
                  <a:tcPr/>
                </a:tc>
              </a:tr>
            </a:tbl>
          </a:graphicData>
        </a:graphic>
      </p:graphicFrame>
      <p:sp>
        <p:nvSpPr>
          <p:cNvPr id="6" name="مربع نص 5"/>
          <p:cNvSpPr txBox="1"/>
          <p:nvPr/>
        </p:nvSpPr>
        <p:spPr>
          <a:xfrm>
            <a:off x="3786182" y="2484775"/>
            <a:ext cx="1714512" cy="707886"/>
          </a:xfrm>
          <a:prstGeom prst="rect">
            <a:avLst/>
          </a:prstGeom>
          <a:noFill/>
        </p:spPr>
        <p:txBody>
          <a:bodyPr wrap="square" rtlCol="1">
            <a:spAutoFit/>
          </a:bodyPr>
          <a:lstStyle/>
          <a:p>
            <a:pPr algn="ctr"/>
            <a:r>
              <a:rPr lang="ar-SA" sz="2000" dirty="0" smtClean="0"/>
              <a:t>اسكن</a:t>
            </a:r>
          </a:p>
          <a:p>
            <a:pPr algn="ctr"/>
            <a:r>
              <a:rPr lang="ar-SA" sz="2000" dirty="0" smtClean="0"/>
              <a:t>أنت</a:t>
            </a:r>
          </a:p>
        </p:txBody>
      </p:sp>
      <p:sp>
        <p:nvSpPr>
          <p:cNvPr id="7" name="مربع نص 6"/>
          <p:cNvSpPr txBox="1"/>
          <p:nvPr/>
        </p:nvSpPr>
        <p:spPr>
          <a:xfrm>
            <a:off x="857224" y="2435362"/>
            <a:ext cx="2643206" cy="707886"/>
          </a:xfrm>
          <a:prstGeom prst="rect">
            <a:avLst/>
          </a:prstGeom>
          <a:noFill/>
        </p:spPr>
        <p:txBody>
          <a:bodyPr wrap="square" rtlCol="1">
            <a:spAutoFit/>
          </a:bodyPr>
          <a:lstStyle/>
          <a:p>
            <a:pPr algn="ctr"/>
            <a:r>
              <a:rPr lang="ar-SA" sz="2000" dirty="0" smtClean="0"/>
              <a:t>همزة وصل (الفعل  أمر ثلاثي</a:t>
            </a:r>
          </a:p>
          <a:p>
            <a:pPr algn="ctr"/>
            <a:r>
              <a:rPr lang="ar-SA" sz="2000" dirty="0" smtClean="0"/>
              <a:t>همزة قطع لأنها اسم</a:t>
            </a:r>
          </a:p>
        </p:txBody>
      </p:sp>
      <p:cxnSp>
        <p:nvCxnSpPr>
          <p:cNvPr id="9" name="رابط كسهم مستقيم 8"/>
          <p:cNvCxnSpPr/>
          <p:nvPr/>
        </p:nvCxnSpPr>
        <p:spPr>
          <a:xfrm rot="10800000">
            <a:off x="3428992" y="2643182"/>
            <a:ext cx="928694"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10800000">
            <a:off x="3000364" y="2928934"/>
            <a:ext cx="1357322" cy="71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3428992" y="3214686"/>
            <a:ext cx="2214578" cy="1015663"/>
          </a:xfrm>
          <a:prstGeom prst="rect">
            <a:avLst/>
          </a:prstGeom>
          <a:noFill/>
        </p:spPr>
        <p:txBody>
          <a:bodyPr wrap="square" rtlCol="1">
            <a:spAutoFit/>
          </a:bodyPr>
          <a:lstStyle/>
          <a:p>
            <a:pPr algn="ctr"/>
            <a:r>
              <a:rPr lang="ar-SA" sz="2000" dirty="0" smtClean="0"/>
              <a:t>أبو/أول</a:t>
            </a:r>
          </a:p>
          <a:p>
            <a:r>
              <a:rPr lang="ar-SA" sz="2000" dirty="0" smtClean="0"/>
              <a:t>الصديق/الخلفاء/الراشدين</a:t>
            </a:r>
          </a:p>
          <a:p>
            <a:pPr algn="ctr"/>
            <a:r>
              <a:rPr lang="ar-SA" sz="2000" dirty="0" smtClean="0"/>
              <a:t>اسمه</a:t>
            </a:r>
          </a:p>
        </p:txBody>
      </p:sp>
      <p:sp>
        <p:nvSpPr>
          <p:cNvPr id="18" name="مربع نص 17"/>
          <p:cNvSpPr txBox="1"/>
          <p:nvPr/>
        </p:nvSpPr>
        <p:spPr>
          <a:xfrm>
            <a:off x="357158" y="3270593"/>
            <a:ext cx="3143272" cy="1015663"/>
          </a:xfrm>
          <a:prstGeom prst="rect">
            <a:avLst/>
          </a:prstGeom>
          <a:noFill/>
        </p:spPr>
        <p:txBody>
          <a:bodyPr wrap="square" rtlCol="1">
            <a:spAutoFit/>
          </a:bodyPr>
          <a:lstStyle/>
          <a:p>
            <a:pPr algn="ctr"/>
            <a:r>
              <a:rPr lang="ar-SA" sz="2000" dirty="0" smtClean="0"/>
              <a:t>همزة قطع لأنها اسم</a:t>
            </a:r>
          </a:p>
          <a:p>
            <a:pPr algn="ctr"/>
            <a:r>
              <a:rPr lang="ar-SA" sz="2000" dirty="0" smtClean="0"/>
              <a:t>همزة وصل لدخول ال التعريف </a:t>
            </a:r>
          </a:p>
          <a:p>
            <a:pPr algn="ctr"/>
            <a:r>
              <a:rPr lang="ar-SA" b="1" dirty="0" smtClean="0"/>
              <a:t>همزة وصل لأنن من الأسماء السماعية</a:t>
            </a:r>
          </a:p>
        </p:txBody>
      </p:sp>
      <p:cxnSp>
        <p:nvCxnSpPr>
          <p:cNvPr id="19" name="رابط كسهم مستقيم 18"/>
          <p:cNvCxnSpPr/>
          <p:nvPr/>
        </p:nvCxnSpPr>
        <p:spPr>
          <a:xfrm rot="10800000">
            <a:off x="3071802" y="3429000"/>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p:nvPr/>
        </p:nvCxnSpPr>
        <p:spPr>
          <a:xfrm rot="10800000">
            <a:off x="3357556" y="4071942"/>
            <a:ext cx="71437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rot="10800000">
            <a:off x="3214680" y="3786190"/>
            <a:ext cx="21431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مربع نص 25"/>
          <p:cNvSpPr txBox="1"/>
          <p:nvPr/>
        </p:nvSpPr>
        <p:spPr>
          <a:xfrm>
            <a:off x="3428992" y="4286256"/>
            <a:ext cx="2214578" cy="1015663"/>
          </a:xfrm>
          <a:prstGeom prst="rect">
            <a:avLst/>
          </a:prstGeom>
          <a:noFill/>
        </p:spPr>
        <p:txBody>
          <a:bodyPr wrap="square" rtlCol="1">
            <a:spAutoFit/>
          </a:bodyPr>
          <a:lstStyle/>
          <a:p>
            <a:pPr algn="ctr"/>
            <a:r>
              <a:rPr lang="ar-SA" sz="2000" dirty="0" smtClean="0"/>
              <a:t>أقسام</a:t>
            </a:r>
          </a:p>
          <a:p>
            <a:pPr algn="ctr"/>
            <a:r>
              <a:rPr lang="ar-SA" sz="2000" dirty="0" smtClean="0"/>
              <a:t>العين/الشبكية/القرنية</a:t>
            </a:r>
          </a:p>
          <a:p>
            <a:pPr algn="ctr"/>
            <a:r>
              <a:rPr lang="ar-SA" sz="2000" dirty="0" smtClean="0"/>
              <a:t>ابن</a:t>
            </a:r>
          </a:p>
        </p:txBody>
      </p:sp>
      <p:sp>
        <p:nvSpPr>
          <p:cNvPr id="27" name="مربع نص 26"/>
          <p:cNvSpPr txBox="1"/>
          <p:nvPr/>
        </p:nvSpPr>
        <p:spPr>
          <a:xfrm>
            <a:off x="357158" y="4342163"/>
            <a:ext cx="3143272" cy="1015663"/>
          </a:xfrm>
          <a:prstGeom prst="rect">
            <a:avLst/>
          </a:prstGeom>
          <a:noFill/>
        </p:spPr>
        <p:txBody>
          <a:bodyPr wrap="square" rtlCol="1">
            <a:spAutoFit/>
          </a:bodyPr>
          <a:lstStyle/>
          <a:p>
            <a:pPr algn="ctr"/>
            <a:r>
              <a:rPr lang="ar-SA" sz="2000" dirty="0" smtClean="0"/>
              <a:t>همزة قطع لأنها اسم</a:t>
            </a:r>
          </a:p>
          <a:p>
            <a:pPr algn="ctr"/>
            <a:r>
              <a:rPr lang="ar-SA" sz="2000" dirty="0" smtClean="0"/>
              <a:t>همزة وصل لدخول ال التعريف </a:t>
            </a:r>
          </a:p>
          <a:p>
            <a:pPr algn="ctr"/>
            <a:r>
              <a:rPr lang="ar-SA" b="1" dirty="0" smtClean="0"/>
              <a:t>همزة وصل لأنه من الأسماء السماعية</a:t>
            </a:r>
          </a:p>
        </p:txBody>
      </p:sp>
      <p:cxnSp>
        <p:nvCxnSpPr>
          <p:cNvPr id="28" name="رابط كسهم مستقيم 27"/>
          <p:cNvCxnSpPr/>
          <p:nvPr/>
        </p:nvCxnSpPr>
        <p:spPr>
          <a:xfrm rot="10800000">
            <a:off x="3071802" y="4500570"/>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rot="10800000">
            <a:off x="3357556" y="5143512"/>
            <a:ext cx="71437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رابط كسهم مستقيم 29"/>
          <p:cNvCxnSpPr/>
          <p:nvPr/>
        </p:nvCxnSpPr>
        <p:spPr>
          <a:xfrm rot="10800000">
            <a:off x="3214682" y="4857760"/>
            <a:ext cx="500063"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مربع نص 30"/>
          <p:cNvSpPr txBox="1"/>
          <p:nvPr/>
        </p:nvSpPr>
        <p:spPr>
          <a:xfrm>
            <a:off x="3643306" y="5435758"/>
            <a:ext cx="1714512" cy="707886"/>
          </a:xfrm>
          <a:prstGeom prst="rect">
            <a:avLst/>
          </a:prstGeom>
          <a:noFill/>
        </p:spPr>
        <p:txBody>
          <a:bodyPr wrap="square" rtlCol="1">
            <a:spAutoFit/>
          </a:bodyPr>
          <a:lstStyle/>
          <a:p>
            <a:pPr algn="ctr"/>
            <a:r>
              <a:rPr lang="ar-SA" sz="2000" dirty="0" smtClean="0"/>
              <a:t>اشتهر</a:t>
            </a:r>
          </a:p>
          <a:p>
            <a:pPr algn="ctr"/>
            <a:r>
              <a:rPr lang="ar-SA" sz="2000" dirty="0" smtClean="0"/>
              <a:t>اقتحام</a:t>
            </a:r>
          </a:p>
        </p:txBody>
      </p:sp>
      <p:sp>
        <p:nvSpPr>
          <p:cNvPr id="32" name="مربع نص 31"/>
          <p:cNvSpPr txBox="1"/>
          <p:nvPr/>
        </p:nvSpPr>
        <p:spPr>
          <a:xfrm>
            <a:off x="428596" y="5435758"/>
            <a:ext cx="3071834" cy="707886"/>
          </a:xfrm>
          <a:prstGeom prst="rect">
            <a:avLst/>
          </a:prstGeom>
          <a:noFill/>
        </p:spPr>
        <p:txBody>
          <a:bodyPr wrap="square" rtlCol="1">
            <a:spAutoFit/>
          </a:bodyPr>
          <a:lstStyle/>
          <a:p>
            <a:pPr algn="ctr"/>
            <a:r>
              <a:rPr lang="ar-SA" sz="2000" dirty="0" smtClean="0"/>
              <a:t>همزة وصل (الفعل  ماضي خماسي</a:t>
            </a:r>
          </a:p>
          <a:p>
            <a:pPr algn="ctr"/>
            <a:r>
              <a:rPr lang="ar-SA" sz="2000" dirty="0" smtClean="0"/>
              <a:t>مصدر لفعل خماسي</a:t>
            </a:r>
          </a:p>
        </p:txBody>
      </p:sp>
      <p:cxnSp>
        <p:nvCxnSpPr>
          <p:cNvPr id="33" name="رابط كسهم مستقيم 32"/>
          <p:cNvCxnSpPr/>
          <p:nvPr/>
        </p:nvCxnSpPr>
        <p:spPr>
          <a:xfrm rot="10800000">
            <a:off x="3428992" y="5643579"/>
            <a:ext cx="785818" cy="22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رابط كسهم مستقيم 35"/>
          <p:cNvCxnSpPr/>
          <p:nvPr/>
        </p:nvCxnSpPr>
        <p:spPr>
          <a:xfrm rot="10800000">
            <a:off x="3428992" y="5929330"/>
            <a:ext cx="785818" cy="22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21"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4)">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to="" calcmode="lin" valueType="num">
                                      <p:cBhvr>
                                        <p:cTn id="24" dur="1" fill="hold"/>
                                        <p:tgtEl>
                                          <p:spTgt spid="9"/>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childTnLst>
                          </p:cTn>
                        </p:par>
                      </p:childTnLst>
                    </p:cTn>
                  </p:par>
                  <p:par>
                    <p:cTn id="30" fill="hold">
                      <p:stCondLst>
                        <p:cond delay="indefinite"/>
                      </p:stCondLst>
                      <p:childTnLst>
                        <p:par>
                          <p:cTn id="31" fill="hold">
                            <p:stCondLst>
                              <p:cond delay="0"/>
                            </p:stCondLst>
                            <p:childTnLst>
                              <p:par>
                                <p:cTn id="32" presetID="24"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to="" calcmode="lin" valueType="num">
                                      <p:cBhvr>
                                        <p:cTn id="34" dur="1" fill="hold"/>
                                        <p:tgtEl>
                                          <p:spTgt spid="7"/>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anim to="" calcmode="lin" valueType="num">
                                      <p:cBhvr>
                                        <p:cTn id="39" dur="1" fill="hold"/>
                                        <p:tgtEl>
                                          <p:spTgt spid="19"/>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to="" calcmode="lin" valueType="num">
                                      <p:cBhvr>
                                        <p:cTn id="44" dur="1" fill="hold"/>
                                        <p:tgtEl>
                                          <p:spTgt spid="24"/>
                                        </p:tgtEl>
                                        <p:attrNameLst>
                                          <p:attrName/>
                                        </p:attrNameLst>
                                      </p:cBhvr>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nodeType="clickEffect">
                                  <p:stCondLst>
                                    <p:cond delay="0"/>
                                  </p:stCondLst>
                                  <p:childTnLst>
                                    <p:set>
                                      <p:cBhvr>
                                        <p:cTn id="48" dur="1" fill="hold">
                                          <p:stCondLst>
                                            <p:cond delay="0"/>
                                          </p:stCondLst>
                                        </p:cTn>
                                        <p:tgtEl>
                                          <p:spTgt spid="20"/>
                                        </p:tgtEl>
                                        <p:attrNameLst>
                                          <p:attrName>style.visibility</p:attrName>
                                        </p:attrNameLst>
                                      </p:cBhvr>
                                      <p:to>
                                        <p:strVal val="visible"/>
                                      </p:to>
                                    </p:set>
                                    <p:anim to="" calcmode="lin" valueType="num">
                                      <p:cBhvr>
                                        <p:cTn id="49" dur="1" fill="hold"/>
                                        <p:tgtEl>
                                          <p:spTgt spid="20"/>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 to="" calcmode="lin" valueType="num">
                                      <p:cBhvr>
                                        <p:cTn id="54" dur="1" fill="hold"/>
                                        <p:tgtEl>
                                          <p:spTgt spid="17"/>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to="" calcmode="lin" valueType="num">
                                      <p:cBhvr>
                                        <p:cTn id="59" dur="1" fill="hold"/>
                                        <p:tgtEl>
                                          <p:spTgt spid="18"/>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26"/>
                                        </p:tgtEl>
                                        <p:attrNameLst>
                                          <p:attrName>style.visibility</p:attrName>
                                        </p:attrNameLst>
                                      </p:cBhvr>
                                      <p:to>
                                        <p:strVal val="visible"/>
                                      </p:to>
                                    </p:set>
                                    <p:anim to="" calcmode="lin" valueType="num">
                                      <p:cBhvr>
                                        <p:cTn id="64" dur="1" fill="hold"/>
                                        <p:tgtEl>
                                          <p:spTgt spid="26"/>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nodeType="clickEffect">
                                  <p:stCondLst>
                                    <p:cond delay="0"/>
                                  </p:stCondLst>
                                  <p:childTnLst>
                                    <p:set>
                                      <p:cBhvr>
                                        <p:cTn id="68" dur="1" fill="hold">
                                          <p:stCondLst>
                                            <p:cond delay="0"/>
                                          </p:stCondLst>
                                        </p:cTn>
                                        <p:tgtEl>
                                          <p:spTgt spid="28"/>
                                        </p:tgtEl>
                                        <p:attrNameLst>
                                          <p:attrName>style.visibility</p:attrName>
                                        </p:attrNameLst>
                                      </p:cBhvr>
                                      <p:to>
                                        <p:strVal val="visible"/>
                                      </p:to>
                                    </p:set>
                                    <p:anim to="" calcmode="lin" valueType="num">
                                      <p:cBhvr>
                                        <p:cTn id="69" dur="1" fill="hold"/>
                                        <p:tgtEl>
                                          <p:spTgt spid="28"/>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nodeType="clickEffect">
                                  <p:stCondLst>
                                    <p:cond delay="0"/>
                                  </p:stCondLst>
                                  <p:childTnLst>
                                    <p:set>
                                      <p:cBhvr>
                                        <p:cTn id="73" dur="1" fill="hold">
                                          <p:stCondLst>
                                            <p:cond delay="0"/>
                                          </p:stCondLst>
                                        </p:cTn>
                                        <p:tgtEl>
                                          <p:spTgt spid="30"/>
                                        </p:tgtEl>
                                        <p:attrNameLst>
                                          <p:attrName>style.visibility</p:attrName>
                                        </p:attrNameLst>
                                      </p:cBhvr>
                                      <p:to>
                                        <p:strVal val="visible"/>
                                      </p:to>
                                    </p:set>
                                    <p:anim to="" calcmode="lin" valueType="num">
                                      <p:cBhvr>
                                        <p:cTn id="74" dur="1" fill="hold"/>
                                        <p:tgtEl>
                                          <p:spTgt spid="30"/>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nodeType="clickEffect">
                                  <p:stCondLst>
                                    <p:cond delay="0"/>
                                  </p:stCondLst>
                                  <p:childTnLst>
                                    <p:set>
                                      <p:cBhvr>
                                        <p:cTn id="78" dur="1" fill="hold">
                                          <p:stCondLst>
                                            <p:cond delay="0"/>
                                          </p:stCondLst>
                                        </p:cTn>
                                        <p:tgtEl>
                                          <p:spTgt spid="29"/>
                                        </p:tgtEl>
                                        <p:attrNameLst>
                                          <p:attrName>style.visibility</p:attrName>
                                        </p:attrNameLst>
                                      </p:cBhvr>
                                      <p:to>
                                        <p:strVal val="visible"/>
                                      </p:to>
                                    </p:set>
                                    <p:anim to="" calcmode="lin" valueType="num">
                                      <p:cBhvr>
                                        <p:cTn id="79" dur="1" fill="hold"/>
                                        <p:tgtEl>
                                          <p:spTgt spid="29"/>
                                        </p:tgtEl>
                                        <p:attrNameLst>
                                          <p:attrName/>
                                        </p:attrNameLst>
                                      </p:cBhvr>
                                    </p:anim>
                                  </p:childTnLst>
                                </p:cTn>
                              </p:par>
                            </p:childTnLst>
                          </p:cTn>
                        </p:par>
                      </p:childTnLst>
                    </p:cTn>
                  </p:par>
                  <p:par>
                    <p:cTn id="80" fill="hold">
                      <p:stCondLst>
                        <p:cond delay="indefinite"/>
                      </p:stCondLst>
                      <p:childTnLst>
                        <p:par>
                          <p:cTn id="81" fill="hold">
                            <p:stCondLst>
                              <p:cond delay="0"/>
                            </p:stCondLst>
                            <p:childTnLst>
                              <p:par>
                                <p:cTn id="82" presetID="24"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 to="" calcmode="lin" valueType="num">
                                      <p:cBhvr>
                                        <p:cTn id="84" dur="1" fill="hold"/>
                                        <p:tgtEl>
                                          <p:spTgt spid="27"/>
                                        </p:tgtEl>
                                        <p:attrNameLst>
                                          <p:attrName/>
                                        </p:attrNameLst>
                                      </p:cBhvr>
                                    </p:anim>
                                  </p:childTnLst>
                                </p:cTn>
                              </p:par>
                            </p:childTnLst>
                          </p:cTn>
                        </p:par>
                      </p:childTnLst>
                    </p:cTn>
                  </p:par>
                  <p:par>
                    <p:cTn id="85" fill="hold">
                      <p:stCondLst>
                        <p:cond delay="indefinite"/>
                      </p:stCondLst>
                      <p:childTnLst>
                        <p:par>
                          <p:cTn id="86" fill="hold">
                            <p:stCondLst>
                              <p:cond delay="0"/>
                            </p:stCondLst>
                            <p:childTnLst>
                              <p:par>
                                <p:cTn id="87" presetID="24" presetClass="entr" presetSubtype="0" fill="hold" grpId="0" nodeType="clickEffect">
                                  <p:stCondLst>
                                    <p:cond delay="0"/>
                                  </p:stCondLst>
                                  <p:childTnLst>
                                    <p:set>
                                      <p:cBhvr>
                                        <p:cTn id="88" dur="1" fill="hold">
                                          <p:stCondLst>
                                            <p:cond delay="0"/>
                                          </p:stCondLst>
                                        </p:cTn>
                                        <p:tgtEl>
                                          <p:spTgt spid="31"/>
                                        </p:tgtEl>
                                        <p:attrNameLst>
                                          <p:attrName>style.visibility</p:attrName>
                                        </p:attrNameLst>
                                      </p:cBhvr>
                                      <p:to>
                                        <p:strVal val="visible"/>
                                      </p:to>
                                    </p:set>
                                    <p:anim to="" calcmode="lin" valueType="num">
                                      <p:cBhvr>
                                        <p:cTn id="89" dur="1" fill="hold"/>
                                        <p:tgtEl>
                                          <p:spTgt spid="31"/>
                                        </p:tgtEl>
                                        <p:attrNameLst>
                                          <p:attrName/>
                                        </p:attrNameLst>
                                      </p:cBhvr>
                                    </p:anim>
                                  </p:childTnLst>
                                </p:cTn>
                              </p:par>
                            </p:childTnLst>
                          </p:cTn>
                        </p:par>
                      </p:childTnLst>
                    </p:cTn>
                  </p:par>
                  <p:par>
                    <p:cTn id="90" fill="hold">
                      <p:stCondLst>
                        <p:cond delay="indefinite"/>
                      </p:stCondLst>
                      <p:childTnLst>
                        <p:par>
                          <p:cTn id="91" fill="hold">
                            <p:stCondLst>
                              <p:cond delay="0"/>
                            </p:stCondLst>
                            <p:childTnLst>
                              <p:par>
                                <p:cTn id="92" presetID="24"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 to="" calcmode="lin" valueType="num">
                                      <p:cBhvr>
                                        <p:cTn id="94" dur="1" fill="hold"/>
                                        <p:tgtEl>
                                          <p:spTgt spid="33"/>
                                        </p:tgtEl>
                                        <p:attrNameLst>
                                          <p:attrName/>
                                        </p:attrNameLst>
                                      </p:cBhvr>
                                    </p:anim>
                                  </p:childTnLst>
                                </p:cTn>
                              </p:par>
                            </p:childTnLst>
                          </p:cTn>
                        </p:par>
                      </p:childTnLst>
                    </p:cTn>
                  </p:par>
                  <p:par>
                    <p:cTn id="95" fill="hold">
                      <p:stCondLst>
                        <p:cond delay="indefinite"/>
                      </p:stCondLst>
                      <p:childTnLst>
                        <p:par>
                          <p:cTn id="96" fill="hold">
                            <p:stCondLst>
                              <p:cond delay="0"/>
                            </p:stCondLst>
                            <p:childTnLst>
                              <p:par>
                                <p:cTn id="97" presetID="24" presetClass="entr" presetSubtype="0" fill="hold" nodeType="clickEffect">
                                  <p:stCondLst>
                                    <p:cond delay="0"/>
                                  </p:stCondLst>
                                  <p:childTnLst>
                                    <p:set>
                                      <p:cBhvr>
                                        <p:cTn id="98" dur="1" fill="hold">
                                          <p:stCondLst>
                                            <p:cond delay="0"/>
                                          </p:stCondLst>
                                        </p:cTn>
                                        <p:tgtEl>
                                          <p:spTgt spid="36"/>
                                        </p:tgtEl>
                                        <p:attrNameLst>
                                          <p:attrName>style.visibility</p:attrName>
                                        </p:attrNameLst>
                                      </p:cBhvr>
                                      <p:to>
                                        <p:strVal val="visible"/>
                                      </p:to>
                                    </p:set>
                                    <p:anim to="" calcmode="lin" valueType="num">
                                      <p:cBhvr>
                                        <p:cTn id="99" dur="1" fill="hold"/>
                                        <p:tgtEl>
                                          <p:spTgt spid="36"/>
                                        </p:tgtEl>
                                        <p:attrNameLst>
                                          <p:attrName/>
                                        </p:attrNameLst>
                                      </p:cBhvr>
                                    </p:anim>
                                  </p:childTnLst>
                                </p:cTn>
                              </p:par>
                            </p:childTnLst>
                          </p:cTn>
                        </p:par>
                      </p:childTnLst>
                    </p:cTn>
                  </p:par>
                  <p:par>
                    <p:cTn id="100" fill="hold">
                      <p:stCondLst>
                        <p:cond delay="indefinite"/>
                      </p:stCondLst>
                      <p:childTnLst>
                        <p:par>
                          <p:cTn id="101" fill="hold">
                            <p:stCondLst>
                              <p:cond delay="0"/>
                            </p:stCondLst>
                            <p:childTnLst>
                              <p:par>
                                <p:cTn id="102" presetID="24" presetClass="entr" presetSubtype="0" fill="hold" grpId="0" nodeType="clickEffect">
                                  <p:stCondLst>
                                    <p:cond delay="0"/>
                                  </p:stCondLst>
                                  <p:childTnLst>
                                    <p:set>
                                      <p:cBhvr>
                                        <p:cTn id="103" dur="1" fill="hold">
                                          <p:stCondLst>
                                            <p:cond delay="0"/>
                                          </p:stCondLst>
                                        </p:cTn>
                                        <p:tgtEl>
                                          <p:spTgt spid="32"/>
                                        </p:tgtEl>
                                        <p:attrNameLst>
                                          <p:attrName>style.visibility</p:attrName>
                                        </p:attrNameLst>
                                      </p:cBhvr>
                                      <p:to>
                                        <p:strVal val="visible"/>
                                      </p:to>
                                    </p:set>
                                    <p:anim to="" calcmode="lin" valueType="num">
                                      <p:cBhvr>
                                        <p:cTn id="104" dur="1" fill="hold"/>
                                        <p:tgtEl>
                                          <p:spTgt spid="3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7" grpId="0"/>
      <p:bldP spid="18" grpId="0"/>
      <p:bldP spid="26" grpId="0"/>
      <p:bldP spid="27" grpId="0"/>
      <p:bldP spid="31"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رسم حرف(الألف)</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*الرسم الكتابي*</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شكل بيضاوي 2"/>
          <p:cNvSpPr/>
          <p:nvPr/>
        </p:nvSpPr>
        <p:spPr>
          <a:xfrm>
            <a:off x="2000232" y="1785926"/>
            <a:ext cx="2357454" cy="1714512"/>
          </a:xfrm>
          <a:prstGeom prst="ellipse">
            <a:avLst/>
          </a:prstGeom>
          <a:ln w="57150"/>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4000" b="1" dirty="0" smtClean="0">
                <a:cs typeface="DecoType Thuluth" pitchFamily="2" charset="-78"/>
              </a:rPr>
              <a:t>أعلامنا</a:t>
            </a:r>
            <a:endParaRPr lang="ar-SA" sz="4000" b="1" dirty="0">
              <a:cs typeface="DecoType Thuluth" pitchFamily="2" charset="-78"/>
            </a:endParaRPr>
          </a:p>
        </p:txBody>
      </p:sp>
      <p:sp>
        <p:nvSpPr>
          <p:cNvPr id="13" name="مستطيل مستدير الزوايا 12"/>
          <p:cNvSpPr/>
          <p:nvPr/>
        </p:nvSpPr>
        <p:spPr>
          <a:xfrm rot="19712366">
            <a:off x="4058865" y="1264918"/>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ل</a:t>
            </a:r>
            <a:endParaRPr lang="ar-SA" sz="2400" b="1" dirty="0"/>
          </a:p>
        </p:txBody>
      </p:sp>
      <p:sp>
        <p:nvSpPr>
          <p:cNvPr id="14" name="مستطيل مستدير الزوايا 13"/>
          <p:cNvSpPr/>
          <p:nvPr/>
        </p:nvSpPr>
        <p:spPr>
          <a:xfrm rot="20347421">
            <a:off x="4283418" y="2328144"/>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ع</a:t>
            </a:r>
            <a:endParaRPr lang="ar-SA" sz="2400" b="1" dirty="0"/>
          </a:p>
        </p:txBody>
      </p:sp>
      <p:sp>
        <p:nvSpPr>
          <p:cNvPr id="15" name="مستطيل مستدير الزوايا 14"/>
          <p:cNvSpPr/>
          <p:nvPr/>
        </p:nvSpPr>
        <p:spPr>
          <a:xfrm rot="1454804">
            <a:off x="3656034" y="3297392"/>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أ</a:t>
            </a:r>
            <a:endParaRPr lang="ar-SA" sz="2400" b="1" dirty="0"/>
          </a:p>
        </p:txBody>
      </p:sp>
      <p:sp>
        <p:nvSpPr>
          <p:cNvPr id="16" name="مستطيل مستدير الزوايا 15"/>
          <p:cNvSpPr/>
          <p:nvPr/>
        </p:nvSpPr>
        <p:spPr>
          <a:xfrm rot="20031593">
            <a:off x="3156309" y="621975"/>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ا</a:t>
            </a:r>
            <a:endParaRPr lang="ar-SA" sz="2400" b="1" dirty="0"/>
          </a:p>
        </p:txBody>
      </p:sp>
      <p:sp>
        <p:nvSpPr>
          <p:cNvPr id="17" name="مستطيل مستدير الزوايا 16"/>
          <p:cNvSpPr/>
          <p:nvPr/>
        </p:nvSpPr>
        <p:spPr>
          <a:xfrm rot="1498036">
            <a:off x="1676977" y="628242"/>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م</a:t>
            </a:r>
            <a:endParaRPr lang="ar-SA" sz="2400" b="1" dirty="0"/>
          </a:p>
        </p:txBody>
      </p:sp>
      <p:sp>
        <p:nvSpPr>
          <p:cNvPr id="18" name="مستطيل مستدير الزوايا 17"/>
          <p:cNvSpPr/>
          <p:nvPr/>
        </p:nvSpPr>
        <p:spPr>
          <a:xfrm rot="21368868">
            <a:off x="728109" y="1413572"/>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ن</a:t>
            </a:r>
            <a:endParaRPr lang="ar-SA" sz="2400" b="1" dirty="0"/>
          </a:p>
        </p:txBody>
      </p:sp>
      <p:sp>
        <p:nvSpPr>
          <p:cNvPr id="19" name="مستطيل مستدير الزوايا 18"/>
          <p:cNvSpPr/>
          <p:nvPr/>
        </p:nvSpPr>
        <p:spPr>
          <a:xfrm rot="20274717">
            <a:off x="513101" y="2479362"/>
            <a:ext cx="1428760" cy="1000132"/>
          </a:xfrm>
          <a:prstGeom prst="roundRect">
            <a:avLst>
              <a:gd name="adj" fmla="val 30953"/>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4000" b="1" dirty="0" smtClean="0"/>
              <a:t>ا</a:t>
            </a:r>
            <a:endParaRPr lang="ar-SA" sz="2400" b="1" dirty="0"/>
          </a:p>
        </p:txBody>
      </p:sp>
      <p:sp>
        <p:nvSpPr>
          <p:cNvPr id="20" name="دمعة 19"/>
          <p:cNvSpPr/>
          <p:nvPr/>
        </p:nvSpPr>
        <p:spPr>
          <a:xfrm>
            <a:off x="7572396" y="3921443"/>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21" name="مربع نص 20"/>
          <p:cNvSpPr txBox="1"/>
          <p:nvPr/>
        </p:nvSpPr>
        <p:spPr>
          <a:xfrm>
            <a:off x="285720" y="4344423"/>
            <a:ext cx="8501122" cy="584775"/>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أرسم الأحرف التي تدخل في تركيب الكلمة الواردة داخل الدائرة:</a:t>
            </a:r>
          </a:p>
        </p:txBody>
      </p:sp>
      <p:sp>
        <p:nvSpPr>
          <p:cNvPr id="22" name="دمعة 21"/>
          <p:cNvSpPr/>
          <p:nvPr/>
        </p:nvSpPr>
        <p:spPr>
          <a:xfrm>
            <a:off x="7572396" y="4993013"/>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23" name="مربع نص 22"/>
          <p:cNvSpPr txBox="1"/>
          <p:nvPr/>
        </p:nvSpPr>
        <p:spPr>
          <a:xfrm>
            <a:off x="285720" y="5415993"/>
            <a:ext cx="8501122" cy="584775"/>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أسمي الحرف الذي تكرر في الكلمة ثم أكتبه: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1000"/>
                                        <p:tgtEl>
                                          <p:spTgt spid="2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3000"/>
                                        <p:tgtEl>
                                          <p:spTgt spid="21"/>
                                        </p:tgtEl>
                                      </p:cBhvr>
                                    </p:animEffect>
                                    <p:anim calcmode="lin" valueType="num">
                                      <p:cBhvr>
                                        <p:cTn id="11" dur="3000" fill="hold"/>
                                        <p:tgtEl>
                                          <p:spTgt spid="21"/>
                                        </p:tgtEl>
                                        <p:attrNameLst>
                                          <p:attrName>ppt_x</p:attrName>
                                        </p:attrNameLst>
                                      </p:cBhvr>
                                      <p:tavLst>
                                        <p:tav tm="0">
                                          <p:val>
                                            <p:strVal val="#ppt_x"/>
                                          </p:val>
                                        </p:tav>
                                        <p:tav tm="100000">
                                          <p:val>
                                            <p:strVal val="#ppt_x"/>
                                          </p:val>
                                        </p:tav>
                                      </p:tavLst>
                                    </p:anim>
                                    <p:anim calcmode="lin" valueType="num">
                                      <p:cBhvr>
                                        <p:cTn id="12" dur="2700" decel="100000" fill="hold"/>
                                        <p:tgtEl>
                                          <p:spTgt spid="21"/>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21"/>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1000"/>
                                        <p:tgtEl>
                                          <p:spTgt spid="22"/>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3000"/>
                                        <p:tgtEl>
                                          <p:spTgt spid="23"/>
                                        </p:tgtEl>
                                      </p:cBhvr>
                                    </p:animEffect>
                                    <p:anim calcmode="lin" valueType="num">
                                      <p:cBhvr>
                                        <p:cTn id="20" dur="3000" fill="hold"/>
                                        <p:tgtEl>
                                          <p:spTgt spid="23"/>
                                        </p:tgtEl>
                                        <p:attrNameLst>
                                          <p:attrName>ppt_x</p:attrName>
                                        </p:attrNameLst>
                                      </p:cBhvr>
                                      <p:tavLst>
                                        <p:tav tm="0">
                                          <p:val>
                                            <p:strVal val="#ppt_x"/>
                                          </p:val>
                                        </p:tav>
                                        <p:tav tm="100000">
                                          <p:val>
                                            <p:strVal val="#ppt_x"/>
                                          </p:val>
                                        </p:tav>
                                      </p:tavLst>
                                    </p:anim>
                                    <p:anim calcmode="lin" valueType="num">
                                      <p:cBhvr>
                                        <p:cTn id="21" dur="2700" decel="100000" fill="hold"/>
                                        <p:tgtEl>
                                          <p:spTgt spid="23"/>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23"/>
                                        </p:tgtEl>
                                        <p:attrNameLst>
                                          <p:attrName>ppt_y</p:attrName>
                                        </p:attrNameLst>
                                      </p:cBhvr>
                                      <p:tavLst>
                                        <p:tav tm="0">
                                          <p:val>
                                            <p:strVal val="#ppt_y-.03"/>
                                          </p:val>
                                        </p:tav>
                                        <p:tav tm="100000">
                                          <p:val>
                                            <p:strVal val="#ppt_y"/>
                                          </p:val>
                                        </p:tav>
                                      </p:tavLst>
                                    </p:anim>
                                  </p:childTnLst>
                                </p:cTn>
                              </p:par>
                              <p:par>
                                <p:cTn id="23" presetID="4" presetClass="entr" presetSubtype="16"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ox(in)">
                                      <p:cBhvr>
                                        <p:cTn id="25" dur="500"/>
                                        <p:tgtEl>
                                          <p:spTgt spid="3"/>
                                        </p:tgtEl>
                                      </p:cBhvr>
                                    </p:animEffect>
                                  </p:childTnLst>
                                </p:cTn>
                              </p:par>
                              <p:par>
                                <p:cTn id="26" presetID="24"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 to="" calcmode="lin" valueType="num">
                                      <p:cBhvr>
                                        <p:cTn id="28" dur="1" fill="hold"/>
                                        <p:tgtEl>
                                          <p:spTgt spid="15"/>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to="" calcmode="lin" valueType="num">
                                      <p:cBhvr>
                                        <p:cTn id="31" dur="1" fill="hold"/>
                                        <p:tgtEl>
                                          <p:spTgt spid="14"/>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to="" calcmode="lin" valueType="num">
                                      <p:cBhvr>
                                        <p:cTn id="34" dur="1" fill="hold"/>
                                        <p:tgtEl>
                                          <p:spTgt spid="13"/>
                                        </p:tgtEl>
                                        <p:attrNameLst>
                                          <p:attrName/>
                                        </p:attrNameLst>
                                      </p:cBhvr>
                                    </p:anim>
                                  </p:childTnLst>
                                </p:cTn>
                              </p:par>
                              <p:par>
                                <p:cTn id="35" presetID="24"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to="" calcmode="lin" valueType="num">
                                      <p:cBhvr>
                                        <p:cTn id="40" dur="1" fill="hold"/>
                                        <p:tgtEl>
                                          <p:spTgt spid="17"/>
                                        </p:tgtEl>
                                        <p:attrNameLst>
                                          <p:attrName/>
                                        </p:attrNameLst>
                                      </p:cBhvr>
                                    </p:anim>
                                  </p:childTnLst>
                                </p:cTn>
                              </p:par>
                              <p:par>
                                <p:cTn id="41" presetID="24"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to="" calcmode="lin" valueType="num">
                                      <p:cBhvr>
                                        <p:cTn id="43" dur="1" fill="hold"/>
                                        <p:tgtEl>
                                          <p:spTgt spid="18"/>
                                        </p:tgtEl>
                                        <p:attrNameLst>
                                          <p:attrName/>
                                        </p:attrNameLst>
                                      </p:cBhvr>
                                    </p:anim>
                                  </p:childTnLst>
                                </p:cTn>
                              </p:par>
                              <p:par>
                                <p:cTn id="44" presetID="24"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to="" calcmode="lin" valueType="num">
                                      <p:cBhvr>
                                        <p:cTn id="46" dur="1" fill="hold"/>
                                        <p:tgtEl>
                                          <p:spTgt spid="1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14" grpId="0" animBg="1"/>
      <p:bldP spid="15" grpId="0" animBg="1"/>
      <p:bldP spid="16" grpId="0" animBg="1"/>
      <p:bldP spid="17" grpId="0" animBg="1"/>
      <p:bldP spid="18" grpId="0" animBg="1"/>
      <p:bldP spid="19" grpId="0" animBg="1"/>
      <p:bldP spid="20" grpId="0" animBg="1"/>
      <p:bldP spid="21" grpId="0"/>
      <p:bldP spid="22" grpId="0" animBg="1"/>
      <p:bldP spid="2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278105"/>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4" name="مربع نص 3"/>
          <p:cNvSpPr txBox="1"/>
          <p:nvPr/>
        </p:nvSpPr>
        <p:spPr>
          <a:xfrm>
            <a:off x="214282" y="357166"/>
            <a:ext cx="8501122" cy="584775"/>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أكمل الجدول التالي وفق المطلوب إن أمكن:</a:t>
            </a:r>
          </a:p>
        </p:txBody>
      </p:sp>
      <p:graphicFrame>
        <p:nvGraphicFramePr>
          <p:cNvPr id="5" name="جدول 4"/>
          <p:cNvGraphicFramePr>
            <a:graphicFrameLocks noGrp="1"/>
          </p:cNvGraphicFramePr>
          <p:nvPr/>
        </p:nvGraphicFramePr>
        <p:xfrm>
          <a:off x="1428728" y="1084817"/>
          <a:ext cx="6096000" cy="1785951"/>
        </p:xfrm>
        <a:graphic>
          <a:graphicData uri="http://schemas.openxmlformats.org/drawingml/2006/table">
            <a:tbl>
              <a:tblPr rtl="1" firstRow="1" bandRow="1">
                <a:tableStyleId>{5C22544A-7EE6-4342-B048-85BDC9FD1C3A}</a:tableStyleId>
              </a:tblPr>
              <a:tblGrid>
                <a:gridCol w="1219200"/>
                <a:gridCol w="1219200"/>
                <a:gridCol w="1219200"/>
                <a:gridCol w="1219200"/>
                <a:gridCol w="1219200"/>
              </a:tblGrid>
              <a:tr h="595317">
                <a:tc gridSpan="3">
                  <a:txBody>
                    <a:bodyPr/>
                    <a:lstStyle/>
                    <a:p>
                      <a:pPr algn="ctr" rtl="1"/>
                      <a:r>
                        <a:rPr lang="ar-SA" sz="2400" b="1" dirty="0" smtClean="0">
                          <a:solidFill>
                            <a:schemeClr val="tx1"/>
                          </a:solidFill>
                        </a:rPr>
                        <a:t>موضع الألف في كلمة (أعلامنا)</a:t>
                      </a:r>
                      <a:endParaRPr lang="ar-SA" sz="2400" b="1" dirty="0">
                        <a:solidFill>
                          <a:schemeClr val="tx1"/>
                        </a:solidFill>
                      </a:endParaRPr>
                    </a:p>
                  </a:txBody>
                  <a:tcPr>
                    <a:solidFill>
                      <a:schemeClr val="accent2">
                        <a:lumMod val="40000"/>
                        <a:lumOff val="60000"/>
                      </a:schemeClr>
                    </a:solidFill>
                  </a:tcPr>
                </a:tc>
                <a:tc hMerge="1">
                  <a:txBody>
                    <a:bodyPr/>
                    <a:lstStyle/>
                    <a:p>
                      <a:pPr rtl="1"/>
                      <a:endParaRPr lang="ar-SA" sz="2400" b="1" dirty="0">
                        <a:solidFill>
                          <a:schemeClr val="tx1"/>
                        </a:solidFill>
                      </a:endParaRPr>
                    </a:p>
                  </a:txBody>
                  <a:tcPr>
                    <a:solidFill>
                      <a:schemeClr val="accent2">
                        <a:lumMod val="40000"/>
                        <a:lumOff val="60000"/>
                      </a:schemeClr>
                    </a:solidFill>
                  </a:tcPr>
                </a:tc>
                <a:tc hMerge="1">
                  <a:txBody>
                    <a:bodyPr/>
                    <a:lstStyle/>
                    <a:p>
                      <a:pPr rtl="1"/>
                      <a:endParaRPr lang="ar-SA" sz="2400" b="1" dirty="0">
                        <a:solidFill>
                          <a:schemeClr val="tx1"/>
                        </a:solidFill>
                      </a:endParaRPr>
                    </a:p>
                  </a:txBody>
                  <a:tcPr>
                    <a:solidFill>
                      <a:schemeClr val="accent2">
                        <a:lumMod val="40000"/>
                        <a:lumOff val="60000"/>
                      </a:schemeClr>
                    </a:solidFill>
                  </a:tcPr>
                </a:tc>
                <a:tc gridSpan="2">
                  <a:txBody>
                    <a:bodyPr/>
                    <a:lstStyle/>
                    <a:p>
                      <a:pPr algn="ctr" rtl="1"/>
                      <a:r>
                        <a:rPr lang="ar-SA" sz="2400" b="1" dirty="0" smtClean="0">
                          <a:solidFill>
                            <a:schemeClr val="tx1"/>
                          </a:solidFill>
                        </a:rPr>
                        <a:t>صورة حرف الألف</a:t>
                      </a:r>
                      <a:endParaRPr lang="ar-SA" sz="2400" b="1" dirty="0">
                        <a:solidFill>
                          <a:schemeClr val="tx1"/>
                        </a:solidFill>
                      </a:endParaRPr>
                    </a:p>
                  </a:txBody>
                  <a:tcPr>
                    <a:solidFill>
                      <a:schemeClr val="accent2">
                        <a:lumMod val="40000"/>
                        <a:lumOff val="60000"/>
                      </a:schemeClr>
                    </a:solidFill>
                  </a:tcPr>
                </a:tc>
                <a:tc hMerge="1">
                  <a:txBody>
                    <a:bodyPr/>
                    <a:lstStyle/>
                    <a:p>
                      <a:pPr rtl="1"/>
                      <a:endParaRPr lang="ar-SA" sz="2400" b="1">
                        <a:solidFill>
                          <a:schemeClr val="tx1"/>
                        </a:solidFill>
                      </a:endParaRPr>
                    </a:p>
                  </a:txBody>
                  <a:tcPr>
                    <a:solidFill>
                      <a:schemeClr val="accent2">
                        <a:lumMod val="40000"/>
                        <a:lumOff val="60000"/>
                      </a:schemeClr>
                    </a:solidFill>
                  </a:tcPr>
                </a:tc>
              </a:tr>
              <a:tr h="595317">
                <a:tc>
                  <a:txBody>
                    <a:bodyPr/>
                    <a:lstStyle/>
                    <a:p>
                      <a:pPr algn="ctr" rtl="1"/>
                      <a:r>
                        <a:rPr lang="ar-SA" sz="2400" b="1" dirty="0" smtClean="0">
                          <a:solidFill>
                            <a:schemeClr val="tx1"/>
                          </a:solidFill>
                        </a:rPr>
                        <a:t>في البدء</a:t>
                      </a:r>
                      <a:endParaRPr lang="ar-SA" sz="2400" b="1" dirty="0">
                        <a:solidFill>
                          <a:schemeClr val="tx1"/>
                        </a:solidFill>
                      </a:endParaRPr>
                    </a:p>
                  </a:txBody>
                  <a:tcPr>
                    <a:solidFill>
                      <a:schemeClr val="accent2">
                        <a:lumMod val="40000"/>
                        <a:lumOff val="60000"/>
                      </a:schemeClr>
                    </a:solidFill>
                  </a:tcPr>
                </a:tc>
                <a:tc>
                  <a:txBody>
                    <a:bodyPr/>
                    <a:lstStyle/>
                    <a:p>
                      <a:pPr algn="ctr" rtl="1"/>
                      <a:r>
                        <a:rPr lang="ar-SA" sz="2400" b="1" dirty="0" smtClean="0">
                          <a:solidFill>
                            <a:schemeClr val="tx1"/>
                          </a:solidFill>
                        </a:rPr>
                        <a:t>في الوسط</a:t>
                      </a:r>
                      <a:endParaRPr lang="ar-SA" sz="2400" b="1" dirty="0">
                        <a:solidFill>
                          <a:schemeClr val="tx1"/>
                        </a:solidFill>
                      </a:endParaRPr>
                    </a:p>
                  </a:txBody>
                  <a:tcPr>
                    <a:solidFill>
                      <a:schemeClr val="accent2">
                        <a:lumMod val="40000"/>
                        <a:lumOff val="60000"/>
                      </a:schemeClr>
                    </a:solidFill>
                  </a:tcPr>
                </a:tc>
                <a:tc>
                  <a:txBody>
                    <a:bodyPr/>
                    <a:lstStyle/>
                    <a:p>
                      <a:pPr algn="ctr" rtl="1"/>
                      <a:r>
                        <a:rPr lang="ar-SA" sz="2400" b="1" dirty="0" smtClean="0">
                          <a:solidFill>
                            <a:schemeClr val="tx1"/>
                          </a:solidFill>
                        </a:rPr>
                        <a:t>في الطرف</a:t>
                      </a:r>
                      <a:endParaRPr lang="ar-SA" sz="2400" b="1" dirty="0">
                        <a:solidFill>
                          <a:schemeClr val="tx1"/>
                        </a:solidFill>
                      </a:endParaRPr>
                    </a:p>
                  </a:txBody>
                  <a:tcPr>
                    <a:solidFill>
                      <a:schemeClr val="accent2">
                        <a:lumMod val="40000"/>
                        <a:lumOff val="60000"/>
                      </a:schemeClr>
                    </a:solidFill>
                  </a:tcPr>
                </a:tc>
                <a:tc>
                  <a:txBody>
                    <a:bodyPr/>
                    <a:lstStyle/>
                    <a:p>
                      <a:pPr algn="ctr" rtl="1"/>
                      <a:r>
                        <a:rPr lang="ar-SA" sz="2400" b="1" dirty="0" smtClean="0">
                          <a:solidFill>
                            <a:schemeClr val="tx1"/>
                          </a:solidFill>
                        </a:rPr>
                        <a:t>منفرداً</a:t>
                      </a:r>
                      <a:endParaRPr lang="ar-SA" sz="2400" b="1" dirty="0">
                        <a:solidFill>
                          <a:schemeClr val="tx1"/>
                        </a:solidFill>
                      </a:endParaRPr>
                    </a:p>
                  </a:txBody>
                  <a:tcPr>
                    <a:solidFill>
                      <a:schemeClr val="accent2">
                        <a:lumMod val="40000"/>
                        <a:lumOff val="60000"/>
                      </a:schemeClr>
                    </a:solidFill>
                  </a:tcPr>
                </a:tc>
                <a:tc>
                  <a:txBody>
                    <a:bodyPr/>
                    <a:lstStyle/>
                    <a:p>
                      <a:pPr algn="ctr" rtl="1"/>
                      <a:r>
                        <a:rPr lang="ar-SA" sz="2400" b="1" dirty="0" smtClean="0">
                          <a:solidFill>
                            <a:schemeClr val="tx1"/>
                          </a:solidFill>
                        </a:rPr>
                        <a:t>متصلاً</a:t>
                      </a:r>
                      <a:endParaRPr lang="ar-SA" sz="2400" b="1" dirty="0">
                        <a:solidFill>
                          <a:schemeClr val="tx1"/>
                        </a:solidFill>
                      </a:endParaRPr>
                    </a:p>
                  </a:txBody>
                  <a:tcPr>
                    <a:solidFill>
                      <a:schemeClr val="accent2">
                        <a:lumMod val="40000"/>
                        <a:lumOff val="60000"/>
                      </a:schemeClr>
                    </a:solidFill>
                  </a:tcPr>
                </a:tc>
              </a:tr>
              <a:tr h="595317">
                <a:tc>
                  <a:txBody>
                    <a:bodyPr/>
                    <a:lstStyle/>
                    <a:p>
                      <a:pPr algn="ctr" rtl="1"/>
                      <a:endParaRPr lang="ar-SA" sz="2400" b="1" dirty="0">
                        <a:solidFill>
                          <a:schemeClr val="tx1"/>
                        </a:solidFill>
                      </a:endParaRPr>
                    </a:p>
                  </a:txBody>
                  <a:tcPr>
                    <a:solidFill>
                      <a:schemeClr val="accent2">
                        <a:lumMod val="40000"/>
                        <a:lumOff val="60000"/>
                      </a:schemeClr>
                    </a:solidFill>
                  </a:tcPr>
                </a:tc>
                <a:tc>
                  <a:txBody>
                    <a:bodyPr/>
                    <a:lstStyle/>
                    <a:p>
                      <a:pPr algn="ctr" rtl="1"/>
                      <a:r>
                        <a:rPr lang="ar-SA" sz="2800" b="1" dirty="0" smtClean="0">
                          <a:solidFill>
                            <a:schemeClr val="tx1"/>
                          </a:solidFill>
                          <a:sym typeface="Wingdings"/>
                        </a:rPr>
                        <a:t></a:t>
                      </a:r>
                      <a:endParaRPr lang="ar-SA" sz="2800" b="1" dirty="0">
                        <a:solidFill>
                          <a:schemeClr val="tx1"/>
                        </a:solidFill>
                      </a:endParaRPr>
                    </a:p>
                  </a:txBody>
                  <a:tcPr>
                    <a:solidFill>
                      <a:schemeClr val="accent2">
                        <a:lumMod val="40000"/>
                        <a:lumOff val="60000"/>
                      </a:schemeClr>
                    </a:solidFill>
                  </a:tcPr>
                </a:tc>
                <a:tc>
                  <a:txBody>
                    <a:bodyPr/>
                    <a:lstStyle/>
                    <a:p>
                      <a:pPr algn="ctr" rtl="1"/>
                      <a:endParaRPr lang="ar-SA" sz="2400" b="1">
                        <a:solidFill>
                          <a:schemeClr val="tx1"/>
                        </a:solidFill>
                      </a:endParaRPr>
                    </a:p>
                  </a:txBody>
                  <a:tcPr>
                    <a:solidFill>
                      <a:schemeClr val="accent2">
                        <a:lumMod val="40000"/>
                        <a:lumOff val="60000"/>
                      </a:schemeClr>
                    </a:solidFill>
                  </a:tcPr>
                </a:tc>
                <a:tc>
                  <a:txBody>
                    <a:bodyPr/>
                    <a:lstStyle/>
                    <a:p>
                      <a:pPr algn="ctr" rtl="1"/>
                      <a:endParaRPr lang="ar-SA" sz="2400" b="1" dirty="0">
                        <a:solidFill>
                          <a:schemeClr val="tx1"/>
                        </a:solidFill>
                      </a:endParaRPr>
                    </a:p>
                  </a:txBody>
                  <a:tcPr>
                    <a:solidFill>
                      <a:schemeClr val="accent2">
                        <a:lumMod val="40000"/>
                        <a:lumOff val="60000"/>
                      </a:schemeClr>
                    </a:solidFill>
                  </a:tcPr>
                </a:tc>
                <a:tc>
                  <a:txBody>
                    <a:bodyPr/>
                    <a:lstStyle/>
                    <a:p>
                      <a:pPr algn="ctr" rtl="1"/>
                      <a:endParaRPr lang="ar-SA" sz="2400" b="1" dirty="0">
                        <a:solidFill>
                          <a:schemeClr val="tx1"/>
                        </a:solidFill>
                      </a:endParaRPr>
                    </a:p>
                  </a:txBody>
                  <a:tcPr>
                    <a:solidFill>
                      <a:schemeClr val="accent2">
                        <a:lumMod val="40000"/>
                        <a:lumOff val="60000"/>
                      </a:schemeClr>
                    </a:solidFill>
                  </a:tcPr>
                </a:tc>
              </a:tr>
            </a:tbl>
          </a:graphicData>
        </a:graphic>
      </p:graphicFrame>
      <p:sp>
        <p:nvSpPr>
          <p:cNvPr id="6" name="مربع نص 5"/>
          <p:cNvSpPr txBox="1"/>
          <p:nvPr/>
        </p:nvSpPr>
        <p:spPr>
          <a:xfrm>
            <a:off x="6429388" y="2272721"/>
            <a:ext cx="857256" cy="584775"/>
          </a:xfrm>
          <a:prstGeom prst="rect">
            <a:avLst/>
          </a:prstGeom>
          <a:noFill/>
        </p:spPr>
        <p:txBody>
          <a:bodyPr wrap="square" rtlCol="1">
            <a:spAutoFit/>
          </a:bodyPr>
          <a:lstStyle/>
          <a:p>
            <a:pPr algn="ctr"/>
            <a:r>
              <a:rPr lang="ar-SA" sz="3200" b="1" dirty="0" smtClean="0"/>
              <a:t>أ</a:t>
            </a:r>
            <a:endParaRPr lang="ar-SA" b="1" dirty="0"/>
          </a:p>
        </p:txBody>
      </p:sp>
      <p:sp>
        <p:nvSpPr>
          <p:cNvPr id="9" name="مربع نص 8"/>
          <p:cNvSpPr txBox="1"/>
          <p:nvPr/>
        </p:nvSpPr>
        <p:spPr>
          <a:xfrm>
            <a:off x="1643042" y="2285992"/>
            <a:ext cx="857256" cy="584775"/>
          </a:xfrm>
          <a:prstGeom prst="rect">
            <a:avLst/>
          </a:prstGeom>
          <a:noFill/>
        </p:spPr>
        <p:txBody>
          <a:bodyPr wrap="square" rtlCol="1">
            <a:spAutoFit/>
          </a:bodyPr>
          <a:lstStyle/>
          <a:p>
            <a:pPr algn="ctr"/>
            <a:r>
              <a:rPr lang="ar-SA" sz="3200" b="1" dirty="0" smtClean="0"/>
              <a:t>ـلا/لا</a:t>
            </a:r>
            <a:endParaRPr lang="ar-SA" b="1" dirty="0"/>
          </a:p>
        </p:txBody>
      </p:sp>
      <p:sp>
        <p:nvSpPr>
          <p:cNvPr id="10" name="مربع نص 9"/>
          <p:cNvSpPr txBox="1"/>
          <p:nvPr/>
        </p:nvSpPr>
        <p:spPr>
          <a:xfrm>
            <a:off x="2928926" y="2214554"/>
            <a:ext cx="857256" cy="584775"/>
          </a:xfrm>
          <a:prstGeom prst="rect">
            <a:avLst/>
          </a:prstGeom>
          <a:noFill/>
        </p:spPr>
        <p:txBody>
          <a:bodyPr wrap="square" rtlCol="1">
            <a:spAutoFit/>
          </a:bodyPr>
          <a:lstStyle/>
          <a:p>
            <a:pPr algn="ctr"/>
            <a:r>
              <a:rPr lang="ar-SA" sz="3200" b="1" dirty="0" smtClean="0"/>
              <a:t>أ</a:t>
            </a:r>
            <a:endParaRPr lang="ar-SA" b="1" dirty="0"/>
          </a:p>
        </p:txBody>
      </p:sp>
      <p:sp>
        <p:nvSpPr>
          <p:cNvPr id="11" name="مربع نص 10"/>
          <p:cNvSpPr txBox="1"/>
          <p:nvPr/>
        </p:nvSpPr>
        <p:spPr>
          <a:xfrm>
            <a:off x="4071934" y="2214554"/>
            <a:ext cx="857256" cy="584775"/>
          </a:xfrm>
          <a:prstGeom prst="rect">
            <a:avLst/>
          </a:prstGeom>
          <a:noFill/>
        </p:spPr>
        <p:txBody>
          <a:bodyPr wrap="square" rtlCol="1">
            <a:spAutoFit/>
          </a:bodyPr>
          <a:lstStyle/>
          <a:p>
            <a:pPr algn="ctr"/>
            <a:r>
              <a:rPr lang="ar-SA" sz="3200" b="1" dirty="0" err="1" smtClean="0"/>
              <a:t>ـا</a:t>
            </a:r>
            <a:endParaRPr lang="ar-SA" b="1" dirty="0"/>
          </a:p>
        </p:txBody>
      </p:sp>
      <p:sp>
        <p:nvSpPr>
          <p:cNvPr id="12" name="دمعة 11"/>
          <p:cNvSpPr/>
          <p:nvPr/>
        </p:nvSpPr>
        <p:spPr>
          <a:xfrm>
            <a:off x="7429520" y="2857496"/>
            <a:ext cx="1357322" cy="642942"/>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ألاحظ وأتأمل</a:t>
            </a:r>
            <a:endParaRPr lang="ar-SA" sz="2400" b="1" dirty="0"/>
          </a:p>
        </p:txBody>
      </p:sp>
      <p:sp>
        <p:nvSpPr>
          <p:cNvPr id="13" name="مربع نص 12"/>
          <p:cNvSpPr txBox="1"/>
          <p:nvPr/>
        </p:nvSpPr>
        <p:spPr>
          <a:xfrm>
            <a:off x="142844" y="3637666"/>
            <a:ext cx="8572560" cy="646331"/>
          </a:xfrm>
          <a:prstGeom prst="rect">
            <a:avLst/>
          </a:prstGeom>
          <a:ln w="38100"/>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3600" b="1" u="sng" dirty="0" smtClean="0">
                <a:solidFill>
                  <a:srgbClr val="800000"/>
                </a:solidFill>
                <a:cs typeface="DecoType Naskh Extensions" pitchFamily="2" charset="-78"/>
                <a:sym typeface="Wingdings" pitchFamily="2" charset="2"/>
              </a:rPr>
              <a:t>إنَ صفحات التاريخ لا تتسع لذكر شمائله </a:t>
            </a:r>
            <a:r>
              <a:rPr lang="ar-SA" sz="3600" b="1" u="sng" dirty="0" err="1" smtClean="0">
                <a:solidFill>
                  <a:srgbClr val="800000"/>
                </a:solidFill>
                <a:cs typeface="DecoType Naskh Extensions" pitchFamily="2" charset="-78"/>
                <a:sym typeface="Wingdings" pitchFamily="2" charset="2"/>
              </a:rPr>
              <a:t>ـ</a:t>
            </a:r>
            <a:r>
              <a:rPr lang="ar-SA" sz="3600" b="1" u="sng" dirty="0" smtClean="0">
                <a:solidFill>
                  <a:srgbClr val="800000"/>
                </a:solidFill>
                <a:cs typeface="DecoType Naskh Extensions" pitchFamily="2" charset="-78"/>
                <a:sym typeface="Wingdings" pitchFamily="2" charset="2"/>
              </a:rPr>
              <a:t> صلّى الله عليه وسلم </a:t>
            </a:r>
            <a:r>
              <a:rPr lang="ar-SA" sz="3600" b="1" u="sng" dirty="0" err="1" smtClean="0">
                <a:solidFill>
                  <a:srgbClr val="800000"/>
                </a:solidFill>
                <a:cs typeface="DecoType Naskh Extensions" pitchFamily="2" charset="-78"/>
                <a:sym typeface="Wingdings" pitchFamily="2" charset="2"/>
              </a:rPr>
              <a:t>ـ</a:t>
            </a:r>
            <a:endParaRPr lang="ar-SA" sz="3600" b="1" u="sng" dirty="0" smtClean="0">
              <a:solidFill>
                <a:srgbClr val="800000"/>
              </a:solidFill>
              <a:cs typeface="DecoType Naskh Extensions" pitchFamily="2" charset="-78"/>
              <a:sym typeface="Wingdings" pitchFamily="2" charset="2"/>
            </a:endParaRPr>
          </a:p>
        </p:txBody>
      </p:sp>
      <p:sp>
        <p:nvSpPr>
          <p:cNvPr id="14" name="مربع نص 13"/>
          <p:cNvSpPr txBox="1"/>
          <p:nvPr/>
        </p:nvSpPr>
        <p:spPr>
          <a:xfrm>
            <a:off x="1571604" y="4357694"/>
            <a:ext cx="5072098" cy="769441"/>
          </a:xfrm>
          <a:prstGeom prst="rect">
            <a:avLst/>
          </a:prstGeom>
          <a:ln w="57150"/>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4400" dirty="0" smtClean="0">
                <a:solidFill>
                  <a:srgbClr val="800000"/>
                </a:solidFill>
                <a:cs typeface="DecoType Naskh Extensions" pitchFamily="2" charset="-78"/>
                <a:sym typeface="Wingdings" pitchFamily="2" charset="2"/>
              </a:rPr>
              <a:t>ألـا     </a:t>
            </a:r>
            <a:r>
              <a:rPr lang="ar-SA" sz="4400" dirty="0" err="1" smtClean="0">
                <a:solidFill>
                  <a:srgbClr val="800000"/>
                </a:solidFill>
                <a:cs typeface="DecoType Naskh Extensions" pitchFamily="2" charset="-78"/>
                <a:sym typeface="Wingdings" pitchFamily="2" charset="2"/>
              </a:rPr>
              <a:t>ــا</a:t>
            </a:r>
            <a:r>
              <a:rPr lang="ar-SA" sz="4400" dirty="0" smtClean="0">
                <a:solidFill>
                  <a:srgbClr val="800000"/>
                </a:solidFill>
                <a:cs typeface="DecoType Naskh Extensions" pitchFamily="2" charset="-78"/>
                <a:sym typeface="Wingdings" pitchFamily="2" charset="2"/>
              </a:rPr>
              <a:t>       ـــلا </a:t>
            </a:r>
          </a:p>
        </p:txBody>
      </p:sp>
      <p:sp>
        <p:nvSpPr>
          <p:cNvPr id="15" name="مربع نص 14"/>
          <p:cNvSpPr txBox="1"/>
          <p:nvPr/>
        </p:nvSpPr>
        <p:spPr>
          <a:xfrm>
            <a:off x="142844" y="5214950"/>
            <a:ext cx="8572560" cy="1077218"/>
          </a:xfrm>
          <a:prstGeom prst="rect">
            <a:avLst/>
          </a:prstGeom>
          <a:ln w="57150"/>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a:r>
              <a:rPr lang="ar-SA" sz="3200" b="1" dirty="0" smtClean="0">
                <a:solidFill>
                  <a:srgbClr val="800000"/>
                </a:solidFill>
                <a:cs typeface="DecoType Naskh Extensions" pitchFamily="2" charset="-78"/>
                <a:sym typeface="Wingdings" pitchFamily="2" charset="2"/>
              </a:rPr>
              <a:t>أن الحروف الصاعدة(ا،ل، ك،د،لا،ـه)تتصل بما قبلها بوصلة صاعدة وبزاوية قائمة في خط الرقعة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5"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to="" calcmode="lin" valueType="num">
                                      <p:cBhvr>
                                        <p:cTn id="31" dur="1" fill="hold"/>
                                        <p:tgtEl>
                                          <p:spTgt spid="10"/>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to="" calcmode="lin" valueType="num">
                                      <p:cBhvr>
                                        <p:cTn id="36" dur="1" fill="hold"/>
                                        <p:tgtEl>
                                          <p:spTgt spid="9"/>
                                        </p:tgtEl>
                                        <p:attrNameLst>
                                          <p:attrName/>
                                        </p:attrNameLst>
                                      </p:cBhvr>
                                    </p:anim>
                                  </p:childTnLst>
                                </p:cTn>
                              </p:par>
                            </p:childTnLst>
                          </p:cTn>
                        </p:par>
                        <p:par>
                          <p:cTn id="37" fill="hold">
                            <p:stCondLst>
                              <p:cond delay="0"/>
                            </p:stCondLst>
                            <p:childTnLst>
                              <p:par>
                                <p:cTn id="38" presetID="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20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3000"/>
                                        <p:tgtEl>
                                          <p:spTgt spid="13"/>
                                        </p:tgtEl>
                                      </p:cBhvr>
                                    </p:animEffect>
                                    <p:anim calcmode="lin" valueType="num">
                                      <p:cBhvr>
                                        <p:cTn id="46" dur="3000" fill="hold"/>
                                        <p:tgtEl>
                                          <p:spTgt spid="13"/>
                                        </p:tgtEl>
                                        <p:attrNameLst>
                                          <p:attrName>ppt_x</p:attrName>
                                        </p:attrNameLst>
                                      </p:cBhvr>
                                      <p:tavLst>
                                        <p:tav tm="0">
                                          <p:val>
                                            <p:strVal val="#ppt_x"/>
                                          </p:val>
                                        </p:tav>
                                        <p:tav tm="100000">
                                          <p:val>
                                            <p:strVal val="#ppt_x"/>
                                          </p:val>
                                        </p:tav>
                                      </p:tavLst>
                                    </p:anim>
                                    <p:anim calcmode="lin" valueType="num">
                                      <p:cBhvr>
                                        <p:cTn id="47" dur="2700" decel="100000" fill="hold"/>
                                        <p:tgtEl>
                                          <p:spTgt spid="13"/>
                                        </p:tgtEl>
                                        <p:attrNameLst>
                                          <p:attrName>ppt_y</p:attrName>
                                        </p:attrNameLst>
                                      </p:cBhvr>
                                      <p:tavLst>
                                        <p:tav tm="0">
                                          <p:val>
                                            <p:strVal val="#ppt_y+1"/>
                                          </p:val>
                                        </p:tav>
                                        <p:tav tm="100000">
                                          <p:val>
                                            <p:strVal val="#ppt_y-.03"/>
                                          </p:val>
                                        </p:tav>
                                      </p:tavLst>
                                    </p:anim>
                                    <p:anim calcmode="lin" valueType="num">
                                      <p:cBhvr>
                                        <p:cTn id="48" dur="300" accel="100000" fill="hold">
                                          <p:stCondLst>
                                            <p:cond delay="27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3000"/>
                                        <p:tgtEl>
                                          <p:spTgt spid="14"/>
                                        </p:tgtEl>
                                      </p:cBhvr>
                                    </p:animEffect>
                                    <p:anim calcmode="lin" valueType="num">
                                      <p:cBhvr>
                                        <p:cTn id="54" dur="3000" fill="hold"/>
                                        <p:tgtEl>
                                          <p:spTgt spid="14"/>
                                        </p:tgtEl>
                                        <p:attrNameLst>
                                          <p:attrName>ppt_x</p:attrName>
                                        </p:attrNameLst>
                                      </p:cBhvr>
                                      <p:tavLst>
                                        <p:tav tm="0">
                                          <p:val>
                                            <p:strVal val="#ppt_x"/>
                                          </p:val>
                                        </p:tav>
                                        <p:tav tm="100000">
                                          <p:val>
                                            <p:strVal val="#ppt_x"/>
                                          </p:val>
                                        </p:tav>
                                      </p:tavLst>
                                    </p:anim>
                                    <p:anim calcmode="lin" valueType="num">
                                      <p:cBhvr>
                                        <p:cTn id="55" dur="2700" decel="100000" fill="hold"/>
                                        <p:tgtEl>
                                          <p:spTgt spid="14"/>
                                        </p:tgtEl>
                                        <p:attrNameLst>
                                          <p:attrName>ppt_y</p:attrName>
                                        </p:attrNameLst>
                                      </p:cBhvr>
                                      <p:tavLst>
                                        <p:tav tm="0">
                                          <p:val>
                                            <p:strVal val="#ppt_y+1"/>
                                          </p:val>
                                        </p:tav>
                                        <p:tav tm="100000">
                                          <p:val>
                                            <p:strVal val="#ppt_y-.03"/>
                                          </p:val>
                                        </p:tav>
                                      </p:tavLst>
                                    </p:anim>
                                    <p:anim calcmode="lin" valueType="num">
                                      <p:cBhvr>
                                        <p:cTn id="56" dur="300" accel="100000" fill="hold">
                                          <p:stCondLst>
                                            <p:cond delay="27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3000"/>
                                        <p:tgtEl>
                                          <p:spTgt spid="15"/>
                                        </p:tgtEl>
                                      </p:cBhvr>
                                    </p:animEffect>
                                    <p:anim calcmode="lin" valueType="num">
                                      <p:cBhvr>
                                        <p:cTn id="62" dur="3000" fill="hold"/>
                                        <p:tgtEl>
                                          <p:spTgt spid="15"/>
                                        </p:tgtEl>
                                        <p:attrNameLst>
                                          <p:attrName>ppt_x</p:attrName>
                                        </p:attrNameLst>
                                      </p:cBhvr>
                                      <p:tavLst>
                                        <p:tav tm="0">
                                          <p:val>
                                            <p:strVal val="#ppt_x"/>
                                          </p:val>
                                        </p:tav>
                                        <p:tav tm="100000">
                                          <p:val>
                                            <p:strVal val="#ppt_x"/>
                                          </p:val>
                                        </p:tav>
                                      </p:tavLst>
                                    </p:anim>
                                    <p:anim calcmode="lin" valueType="num">
                                      <p:cBhvr>
                                        <p:cTn id="63" dur="2700" decel="100000" fill="hold"/>
                                        <p:tgtEl>
                                          <p:spTgt spid="15"/>
                                        </p:tgtEl>
                                        <p:attrNameLst>
                                          <p:attrName>ppt_y</p:attrName>
                                        </p:attrNameLst>
                                      </p:cBhvr>
                                      <p:tavLst>
                                        <p:tav tm="0">
                                          <p:val>
                                            <p:strVal val="#ppt_y+1"/>
                                          </p:val>
                                        </p:tav>
                                        <p:tav tm="100000">
                                          <p:val>
                                            <p:strVal val="#ppt_y-.03"/>
                                          </p:val>
                                        </p:tav>
                                      </p:tavLst>
                                    </p:anim>
                                    <p:anim calcmode="lin" valueType="num">
                                      <p:cBhvr>
                                        <p:cTn id="64" dur="300" accel="100000" fill="hold">
                                          <p:stCondLst>
                                            <p:cond delay="27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9" grpId="0"/>
      <p:bldP spid="10" grpId="0"/>
      <p:bldP spid="11" grpId="0"/>
      <p:bldP spid="12" grpId="0" animBg="1"/>
      <p:bldP spid="13" grpId="0" animBg="1"/>
      <p:bldP spid="14"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مهارات الحوار</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*التواصل</a:t>
            </a:r>
            <a:r>
              <a:rPr kumimoji="0" lang="ar-SA" sz="6000" b="0" i="0" u="none" strike="noStrike" kern="1200" cap="none" spc="0" normalizeH="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 اللغوي</a:t>
            </a: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72396"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285720" y="708708"/>
            <a:ext cx="8501122" cy="1077218"/>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أناقش من بجواري حول مُجريات الحديث السابق ونتائجه من حيث:</a:t>
            </a:r>
          </a:p>
        </p:txBody>
      </p:sp>
      <p:sp>
        <p:nvSpPr>
          <p:cNvPr id="5" name="مستطيل 4"/>
          <p:cNvSpPr/>
          <p:nvPr/>
        </p:nvSpPr>
        <p:spPr>
          <a:xfrm>
            <a:off x="4429124" y="1857364"/>
            <a:ext cx="4286280" cy="857256"/>
          </a:xfrm>
          <a:prstGeom prst="rect">
            <a:avLst/>
          </a:prstGeom>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1" anchor="ctr"/>
          <a:lstStyle/>
          <a:p>
            <a:pPr marL="342900" indent="-342900" algn="ctr">
              <a:buAutoNum type="arabicParenR"/>
            </a:pPr>
            <a:r>
              <a:rPr lang="ar-SA" sz="2400" b="1" dirty="0" smtClean="0">
                <a:solidFill>
                  <a:schemeClr val="tx1"/>
                </a:solidFill>
              </a:rPr>
              <a:t>الموضوع الذي دار حوله:</a:t>
            </a:r>
          </a:p>
          <a:p>
            <a:pPr marL="342900" indent="-342900" algn="ctr">
              <a:buAutoNum type="arabicParenR"/>
            </a:pPr>
            <a:r>
              <a:rPr lang="ar-SA" sz="2400" b="1" dirty="0" smtClean="0">
                <a:solidFill>
                  <a:schemeClr val="tx1"/>
                </a:solidFill>
              </a:rPr>
              <a:t>طرفا الحوار في الحديث:</a:t>
            </a:r>
            <a:endParaRPr lang="ar-SA" sz="2400" b="1" dirty="0">
              <a:solidFill>
                <a:schemeClr val="tx1"/>
              </a:solidFill>
            </a:endParaRPr>
          </a:p>
        </p:txBody>
      </p:sp>
      <p:sp>
        <p:nvSpPr>
          <p:cNvPr id="7" name="مستطيل 6"/>
          <p:cNvSpPr/>
          <p:nvPr/>
        </p:nvSpPr>
        <p:spPr>
          <a:xfrm>
            <a:off x="214282" y="1857364"/>
            <a:ext cx="4286280" cy="857256"/>
          </a:xfrm>
          <a:prstGeom prst="rect">
            <a:avLst/>
          </a:prstGeom>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رؤية الرجل أن الجهل نعمةـ العلم نقمة </a:t>
            </a:r>
            <a:r>
              <a:rPr lang="ar-SA" sz="2400" b="1" dirty="0" err="1" smtClean="0"/>
              <a:t>ـ</a:t>
            </a:r>
            <a:endParaRPr lang="ar-SA" sz="2400" b="1" dirty="0" smtClean="0"/>
          </a:p>
          <a:p>
            <a:pPr algn="ctr"/>
            <a:r>
              <a:rPr lang="ar-SA" sz="2400" b="1" dirty="0" smtClean="0"/>
              <a:t>الرجل والكاتب</a:t>
            </a:r>
            <a:endParaRPr lang="ar-SA" sz="2400" b="1" dirty="0"/>
          </a:p>
        </p:txBody>
      </p:sp>
      <p:sp>
        <p:nvSpPr>
          <p:cNvPr id="8" name="دمعة 7"/>
          <p:cNvSpPr/>
          <p:nvPr/>
        </p:nvSpPr>
        <p:spPr>
          <a:xfrm>
            <a:off x="7572396" y="278605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9" name="مربع نص 8"/>
          <p:cNvSpPr txBox="1"/>
          <p:nvPr/>
        </p:nvSpPr>
        <p:spPr>
          <a:xfrm>
            <a:off x="1785918" y="2786058"/>
            <a:ext cx="5715040" cy="584775"/>
          </a:xfrm>
          <a:prstGeom prst="rect">
            <a:avLst/>
          </a:prstGeom>
          <a:noFill/>
        </p:spPr>
        <p:txBody>
          <a:bodyPr wrap="square" rtlCol="1">
            <a:spAutoFit/>
          </a:bodyPr>
          <a:lstStyle/>
          <a:p>
            <a:pPr algn="ctr"/>
            <a:r>
              <a:rPr lang="ar-SA" sz="3200" b="1" u="sng" dirty="0" smtClean="0">
                <a:solidFill>
                  <a:srgbClr val="800000"/>
                </a:solidFill>
                <a:sym typeface="Wingdings" pitchFamily="2" charset="2"/>
              </a:rPr>
              <a:t>أجيب عما يلي شفهياً:</a:t>
            </a:r>
          </a:p>
        </p:txBody>
      </p:sp>
      <p:sp>
        <p:nvSpPr>
          <p:cNvPr id="10" name="مستطيل 9"/>
          <p:cNvSpPr/>
          <p:nvPr/>
        </p:nvSpPr>
        <p:spPr>
          <a:xfrm>
            <a:off x="1785918" y="3286124"/>
            <a:ext cx="5214974" cy="1643074"/>
          </a:xfrm>
          <a:prstGeom prst="rect">
            <a:avLst/>
          </a:prstGeom>
          <a:effectLst>
            <a:outerShdw blurRad="40000" dist="20000" dir="5400000" rotWithShape="0">
              <a:srgbClr val="000000">
                <a:alpha val="38000"/>
              </a:srgbClr>
            </a:outerShdw>
            <a:softEdge rad="127000"/>
          </a:effectLst>
        </p:spPr>
        <p:style>
          <a:lnRef idx="1">
            <a:schemeClr val="accent2"/>
          </a:lnRef>
          <a:fillRef idx="2">
            <a:schemeClr val="accent2"/>
          </a:fillRef>
          <a:effectRef idx="1">
            <a:schemeClr val="accent2"/>
          </a:effectRef>
          <a:fontRef idx="minor">
            <a:schemeClr val="dk1"/>
          </a:fontRef>
        </p:style>
        <p:txBody>
          <a:bodyPr rtlCol="1" anchor="ctr"/>
          <a:lstStyle/>
          <a:p>
            <a:pPr marL="342900" indent="-342900" algn="ctr">
              <a:buAutoNum type="arabicParenR"/>
            </a:pPr>
            <a:endParaRPr lang="ar-SA" sz="2400" b="1" dirty="0" smtClean="0">
              <a:solidFill>
                <a:schemeClr val="tx1"/>
              </a:solidFill>
            </a:endParaRPr>
          </a:p>
          <a:p>
            <a:pPr marL="342900" indent="-342900" algn="ctr">
              <a:buAutoNum type="arabicParenR"/>
            </a:pPr>
            <a:r>
              <a:rPr lang="ar-SA" sz="2400" b="1" dirty="0" smtClean="0">
                <a:solidFill>
                  <a:schemeClr val="tx1"/>
                </a:solidFill>
              </a:rPr>
              <a:t>كيف بدأ الحوار السابق؟</a:t>
            </a:r>
          </a:p>
          <a:p>
            <a:pPr marL="342900" indent="-342900" algn="ctr">
              <a:buAutoNum type="arabicParenR"/>
            </a:pPr>
            <a:r>
              <a:rPr lang="ar-SA" sz="2400" b="1" dirty="0" smtClean="0">
                <a:solidFill>
                  <a:schemeClr val="tx1"/>
                </a:solidFill>
              </a:rPr>
              <a:t>من طرح موضوع الحوار؟</a:t>
            </a:r>
          </a:p>
          <a:p>
            <a:pPr marL="342900" indent="-342900" algn="ctr">
              <a:buAutoNum type="arabicParenR"/>
            </a:pPr>
            <a:r>
              <a:rPr lang="ar-SA" sz="2400" b="1" dirty="0" smtClean="0">
                <a:solidFill>
                  <a:schemeClr val="tx1"/>
                </a:solidFill>
              </a:rPr>
              <a:t>ما الهدف الذي يسعى إليه طرفا الحوار؟</a:t>
            </a:r>
          </a:p>
          <a:p>
            <a:pPr marL="342900" indent="-342900" algn="ctr">
              <a:buAutoNum type="arabicParenR"/>
            </a:pPr>
            <a:r>
              <a:rPr lang="ar-SA" sz="2400" b="1" dirty="0" smtClean="0">
                <a:solidFill>
                  <a:schemeClr val="tx1"/>
                </a:solidFill>
              </a:rPr>
              <a:t>كيف انتهى الحوار؟</a:t>
            </a:r>
          </a:p>
          <a:p>
            <a:pPr marL="342900" indent="-342900" algn="ctr"/>
            <a:endParaRPr lang="ar-SA" sz="2400" b="1" dirty="0">
              <a:solidFill>
                <a:schemeClr val="tx1"/>
              </a:solidFill>
            </a:endParaRPr>
          </a:p>
        </p:txBody>
      </p:sp>
      <p:sp>
        <p:nvSpPr>
          <p:cNvPr id="11" name="دمعة 10"/>
          <p:cNvSpPr/>
          <p:nvPr/>
        </p:nvSpPr>
        <p:spPr>
          <a:xfrm>
            <a:off x="7572396" y="4844489"/>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12" name="مربع نص 11"/>
          <p:cNvSpPr txBox="1"/>
          <p:nvPr/>
        </p:nvSpPr>
        <p:spPr>
          <a:xfrm>
            <a:off x="500034" y="4786322"/>
            <a:ext cx="7143800" cy="1692771"/>
          </a:xfrm>
          <a:prstGeom prst="rect">
            <a:avLst/>
          </a:prstGeom>
          <a:solidFill>
            <a:srgbClr val="92D050"/>
          </a:solidFill>
          <a:effectLst>
            <a:softEdge rad="317500"/>
          </a:effectLst>
        </p:spPr>
        <p:txBody>
          <a:bodyPr wrap="square" rtlCol="1">
            <a:spAutoFit/>
          </a:bodyPr>
          <a:lstStyle/>
          <a:p>
            <a:pPr algn="ctr"/>
            <a:r>
              <a:rPr lang="ar-SA" sz="2800" b="1" u="sng" dirty="0" smtClean="0">
                <a:solidFill>
                  <a:srgbClr val="800000"/>
                </a:solidFill>
                <a:sym typeface="Wingdings" pitchFamily="2" charset="2"/>
              </a:rPr>
              <a:t>أتبادل مع من بجواري تمثيل دور الرجل والكاتب مع مراعاة ما يلي:</a:t>
            </a:r>
          </a:p>
          <a:p>
            <a:pPr algn="ctr"/>
            <a:r>
              <a:rPr lang="ar-SA" sz="2400" b="1" dirty="0" smtClean="0">
                <a:solidFill>
                  <a:srgbClr val="800000"/>
                </a:solidFill>
                <a:sym typeface="Wingdings" pitchFamily="2" charset="2"/>
              </a:rPr>
              <a:t>صياغة الحوار بلغتي الخاصة ووجهة رأيي/تدعيم الرأي بالأدلة والشواهد/مراعاة آداب الحوار.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1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lide(fromBottom)">
                                      <p:cBhvr>
                                        <p:cTn id="17" dur="2000"/>
                                        <p:tgtEl>
                                          <p:spTgt spid="5"/>
                                        </p:tgtEl>
                                      </p:cBhvr>
                                    </p:animEffect>
                                  </p:childTnLst>
                                </p:cTn>
                              </p:par>
                            </p:childTnLst>
                          </p:cTn>
                        </p:par>
                        <p:par>
                          <p:cTn id="18" fill="hold">
                            <p:stCondLst>
                              <p:cond delay="5000"/>
                            </p:stCondLst>
                            <p:childTnLst>
                              <p:par>
                                <p:cTn id="19" presetID="1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slide(fromBottom)">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1000"/>
                                        <p:tgtEl>
                                          <p:spTgt spid="8"/>
                                        </p:tgtEl>
                                      </p:cBhvr>
                                    </p:animEffect>
                                  </p:childTnLst>
                                </p:cTn>
                              </p:par>
                              <p:par>
                                <p:cTn id="27" presetID="37"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3000"/>
                                        <p:tgtEl>
                                          <p:spTgt spid="9"/>
                                        </p:tgtEl>
                                      </p:cBhvr>
                                    </p:animEffect>
                                    <p:anim calcmode="lin" valueType="num">
                                      <p:cBhvr>
                                        <p:cTn id="30" dur="3000" fill="hold"/>
                                        <p:tgtEl>
                                          <p:spTgt spid="9"/>
                                        </p:tgtEl>
                                        <p:attrNameLst>
                                          <p:attrName>ppt_x</p:attrName>
                                        </p:attrNameLst>
                                      </p:cBhvr>
                                      <p:tavLst>
                                        <p:tav tm="0">
                                          <p:val>
                                            <p:strVal val="#ppt_x"/>
                                          </p:val>
                                        </p:tav>
                                        <p:tav tm="100000">
                                          <p:val>
                                            <p:strVal val="#ppt_x"/>
                                          </p:val>
                                        </p:tav>
                                      </p:tavLst>
                                    </p:anim>
                                    <p:anim calcmode="lin" valueType="num">
                                      <p:cBhvr>
                                        <p:cTn id="31" dur="2700" decel="100000" fill="hold"/>
                                        <p:tgtEl>
                                          <p:spTgt spid="9"/>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12" presetClass="entr" presetSubtype="4"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slide(fromBottom)">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1000"/>
                                        <p:tgtEl>
                                          <p:spTgt spid="11"/>
                                        </p:tgtEl>
                                      </p:cBhvr>
                                    </p:animEffect>
                                  </p:childTnLst>
                                </p:cTn>
                              </p:par>
                              <p:par>
                                <p:cTn id="42" presetID="3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3000"/>
                                        <p:tgtEl>
                                          <p:spTgt spid="12"/>
                                        </p:tgtEl>
                                      </p:cBhvr>
                                    </p:animEffect>
                                    <p:anim calcmode="lin" valueType="num">
                                      <p:cBhvr>
                                        <p:cTn id="45" dur="3000" fill="hold"/>
                                        <p:tgtEl>
                                          <p:spTgt spid="12"/>
                                        </p:tgtEl>
                                        <p:attrNameLst>
                                          <p:attrName>ppt_x</p:attrName>
                                        </p:attrNameLst>
                                      </p:cBhvr>
                                      <p:tavLst>
                                        <p:tav tm="0">
                                          <p:val>
                                            <p:strVal val="#ppt_x"/>
                                          </p:val>
                                        </p:tav>
                                        <p:tav tm="100000">
                                          <p:val>
                                            <p:strVal val="#ppt_x"/>
                                          </p:val>
                                        </p:tav>
                                      </p:tavLst>
                                    </p:anim>
                                    <p:anim calcmode="lin" valueType="num">
                                      <p:cBhvr>
                                        <p:cTn id="46" dur="2700" decel="100000" fill="hold"/>
                                        <p:tgtEl>
                                          <p:spTgt spid="12"/>
                                        </p:tgtEl>
                                        <p:attrNameLst>
                                          <p:attrName>ppt_y</p:attrName>
                                        </p:attrNameLst>
                                      </p:cBhvr>
                                      <p:tavLst>
                                        <p:tav tm="0">
                                          <p:val>
                                            <p:strVal val="#ppt_y+1"/>
                                          </p:val>
                                        </p:tav>
                                        <p:tav tm="100000">
                                          <p:val>
                                            <p:strVal val="#ppt_y-.03"/>
                                          </p:val>
                                        </p:tav>
                                      </p:tavLst>
                                    </p:anim>
                                    <p:anim calcmode="lin" valueType="num">
                                      <p:cBhvr>
                                        <p:cTn id="47" dur="300" accel="100000" fill="hold">
                                          <p:stCondLst>
                                            <p:cond delay="27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animBg="1"/>
      <p:bldP spid="8" grpId="0" animBg="1"/>
      <p:bldP spid="9" grpId="0"/>
      <p:bldP spid="10" grpId="0" animBg="1"/>
      <p:bldP spid="11" grpId="0" animBg="1"/>
      <p:bldP spid="1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72396"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4" name="مربع نص 3"/>
          <p:cNvSpPr txBox="1"/>
          <p:nvPr/>
        </p:nvSpPr>
        <p:spPr>
          <a:xfrm>
            <a:off x="214282" y="688943"/>
            <a:ext cx="8215402"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1) أربط كل موقف من المواقف في القائمة (أ)بما يناسبه من آداب في القائمة(ب)وفق المثال الأول مع التعليل شفهياً:</a:t>
            </a:r>
          </a:p>
        </p:txBody>
      </p:sp>
      <p:sp>
        <p:nvSpPr>
          <p:cNvPr id="5" name="مستطيل مستدير الزوايا 4"/>
          <p:cNvSpPr/>
          <p:nvPr/>
        </p:nvSpPr>
        <p:spPr>
          <a:xfrm>
            <a:off x="4786314" y="2428868"/>
            <a:ext cx="3571900" cy="571504"/>
          </a:xfrm>
          <a:prstGeom prst="roundRect">
            <a:avLst>
              <a:gd name="adj" fmla="val 4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لم يسفّه رأي الرجل أو يسخر منه</a:t>
            </a:r>
            <a:endParaRPr lang="ar-SA" sz="2000" b="1" dirty="0"/>
          </a:p>
        </p:txBody>
      </p:sp>
      <p:sp>
        <p:nvSpPr>
          <p:cNvPr id="6" name="مستطيل مستدير الزوايا 5"/>
          <p:cNvSpPr/>
          <p:nvPr/>
        </p:nvSpPr>
        <p:spPr>
          <a:xfrm>
            <a:off x="5214942" y="3000372"/>
            <a:ext cx="3571900" cy="571504"/>
          </a:xfrm>
          <a:prstGeom prst="roundRect">
            <a:avLst>
              <a:gd name="adj" fmla="val 4000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استخدم المتحاوران ألفاظاً ميسرة ومناسبة</a:t>
            </a:r>
            <a:endParaRPr lang="ar-SA" b="1" dirty="0"/>
          </a:p>
        </p:txBody>
      </p:sp>
      <p:sp>
        <p:nvSpPr>
          <p:cNvPr id="8" name="مستطيل مستدير الزوايا 7"/>
          <p:cNvSpPr/>
          <p:nvPr/>
        </p:nvSpPr>
        <p:spPr>
          <a:xfrm>
            <a:off x="4786314" y="3571876"/>
            <a:ext cx="3571900" cy="571504"/>
          </a:xfrm>
          <a:prstGeom prst="roundRect">
            <a:avLst>
              <a:gd name="adj" fmla="val 4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smtClean="0"/>
              <a:t>أورد الكاتب بعض الأدلة العقلية لتأييد كلامه</a:t>
            </a:r>
            <a:endParaRPr lang="ar-SA" b="1" dirty="0"/>
          </a:p>
        </p:txBody>
      </p:sp>
      <p:sp>
        <p:nvSpPr>
          <p:cNvPr id="9" name="مستطيل مستدير الزوايا 8"/>
          <p:cNvSpPr/>
          <p:nvPr/>
        </p:nvSpPr>
        <p:spPr>
          <a:xfrm>
            <a:off x="5214942" y="4143380"/>
            <a:ext cx="3571900" cy="571504"/>
          </a:xfrm>
          <a:prstGeom prst="roundRect">
            <a:avLst>
              <a:gd name="adj" fmla="val 4000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عدم انفعال الطرفين أثناء الحديث</a:t>
            </a:r>
            <a:endParaRPr lang="ar-SA" b="1" dirty="0"/>
          </a:p>
        </p:txBody>
      </p:sp>
      <p:sp>
        <p:nvSpPr>
          <p:cNvPr id="10" name="مستطيل مستدير الزوايا 9"/>
          <p:cNvSpPr/>
          <p:nvPr/>
        </p:nvSpPr>
        <p:spPr>
          <a:xfrm>
            <a:off x="4857752" y="4714884"/>
            <a:ext cx="3571900" cy="571504"/>
          </a:xfrm>
          <a:prstGeom prst="roundRect">
            <a:avLst>
              <a:gd name="adj" fmla="val 4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b="1" dirty="0" smtClean="0"/>
              <a:t>تحدث كل من طرف بصورة تفي بالغرض</a:t>
            </a:r>
            <a:endParaRPr lang="ar-SA" b="1" dirty="0"/>
          </a:p>
        </p:txBody>
      </p:sp>
      <p:sp>
        <p:nvSpPr>
          <p:cNvPr id="11" name="مستطيل مستدير الزوايا 10"/>
          <p:cNvSpPr/>
          <p:nvPr/>
        </p:nvSpPr>
        <p:spPr>
          <a:xfrm>
            <a:off x="428596" y="2428868"/>
            <a:ext cx="3429024" cy="571504"/>
          </a:xfrm>
          <a:prstGeom prst="roundRect">
            <a:avLst>
              <a:gd name="adj" fmla="val 4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الهدوء وضبط النفس</a:t>
            </a:r>
            <a:endParaRPr lang="ar-SA" sz="2000" b="1" dirty="0"/>
          </a:p>
        </p:txBody>
      </p:sp>
      <p:sp>
        <p:nvSpPr>
          <p:cNvPr id="12" name="مستطيل مستدير الزوايا 11"/>
          <p:cNvSpPr/>
          <p:nvPr/>
        </p:nvSpPr>
        <p:spPr>
          <a:xfrm>
            <a:off x="857224" y="3000372"/>
            <a:ext cx="3429024" cy="571504"/>
          </a:xfrm>
          <a:prstGeom prst="roundRect">
            <a:avLst>
              <a:gd name="adj" fmla="val 4000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عدم الاستئثار بالحديث</a:t>
            </a:r>
            <a:endParaRPr lang="ar-SA" sz="2000" b="1" dirty="0"/>
          </a:p>
        </p:txBody>
      </p:sp>
      <p:sp>
        <p:nvSpPr>
          <p:cNvPr id="13" name="مستطيل مستدير الزوايا 12"/>
          <p:cNvSpPr/>
          <p:nvPr/>
        </p:nvSpPr>
        <p:spPr>
          <a:xfrm>
            <a:off x="428596" y="3571876"/>
            <a:ext cx="3429024" cy="571504"/>
          </a:xfrm>
          <a:prstGeom prst="roundRect">
            <a:avLst>
              <a:gd name="adj" fmla="val 4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احترام رأي الآخرين</a:t>
            </a:r>
            <a:endParaRPr lang="ar-SA" sz="2000" b="1" dirty="0"/>
          </a:p>
        </p:txBody>
      </p:sp>
      <p:sp>
        <p:nvSpPr>
          <p:cNvPr id="14" name="مستطيل مستدير الزوايا 13"/>
          <p:cNvSpPr/>
          <p:nvPr/>
        </p:nvSpPr>
        <p:spPr>
          <a:xfrm>
            <a:off x="857224" y="4143380"/>
            <a:ext cx="3429024" cy="571504"/>
          </a:xfrm>
          <a:prstGeom prst="roundRect">
            <a:avLst>
              <a:gd name="adj" fmla="val 4000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ألفاظ الحوار مختارة بعناية</a:t>
            </a:r>
            <a:endParaRPr lang="ar-SA" sz="2000" b="1" dirty="0"/>
          </a:p>
        </p:txBody>
      </p:sp>
      <p:sp>
        <p:nvSpPr>
          <p:cNvPr id="15" name="مستطيل مستدير الزوايا 14"/>
          <p:cNvSpPr/>
          <p:nvPr/>
        </p:nvSpPr>
        <p:spPr>
          <a:xfrm>
            <a:off x="500034" y="4714884"/>
            <a:ext cx="3429024" cy="571504"/>
          </a:xfrm>
          <a:prstGeom prst="roundRect">
            <a:avLst>
              <a:gd name="adj" fmla="val 40000"/>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t>تدعيم الرأي بالأمثلة</a:t>
            </a:r>
            <a:endParaRPr lang="ar-SA" sz="2000" b="1" dirty="0"/>
          </a:p>
        </p:txBody>
      </p:sp>
      <p:sp>
        <p:nvSpPr>
          <p:cNvPr id="16" name="مستطيل مستدير الزوايا 15"/>
          <p:cNvSpPr/>
          <p:nvPr/>
        </p:nvSpPr>
        <p:spPr>
          <a:xfrm>
            <a:off x="857224" y="5286388"/>
            <a:ext cx="3429024" cy="571504"/>
          </a:xfrm>
          <a:prstGeom prst="roundRect">
            <a:avLst>
              <a:gd name="adj" fmla="val 40000"/>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الإصرار على الرأي بقوة</a:t>
            </a:r>
            <a:endParaRPr lang="ar-SA" sz="2000" b="1" dirty="0"/>
          </a:p>
        </p:txBody>
      </p:sp>
      <p:sp>
        <p:nvSpPr>
          <p:cNvPr id="17" name="شكل بيضاوي 16"/>
          <p:cNvSpPr/>
          <p:nvPr/>
        </p:nvSpPr>
        <p:spPr>
          <a:xfrm>
            <a:off x="6072198" y="1928802"/>
            <a:ext cx="642942" cy="500066"/>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أ</a:t>
            </a:r>
            <a:endParaRPr lang="ar-SA" b="1" dirty="0">
              <a:solidFill>
                <a:schemeClr val="tx1"/>
              </a:solidFill>
            </a:endParaRPr>
          </a:p>
        </p:txBody>
      </p:sp>
      <p:sp>
        <p:nvSpPr>
          <p:cNvPr id="18" name="شكل بيضاوي 17"/>
          <p:cNvSpPr/>
          <p:nvPr/>
        </p:nvSpPr>
        <p:spPr>
          <a:xfrm>
            <a:off x="1714480" y="1928802"/>
            <a:ext cx="642942" cy="500066"/>
          </a:xfrm>
          <a:prstGeom prst="ellipse">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3200" b="1" dirty="0" smtClean="0">
                <a:solidFill>
                  <a:schemeClr val="tx1"/>
                </a:solidFill>
              </a:rPr>
              <a:t>ب</a:t>
            </a:r>
            <a:endParaRPr lang="ar-SA"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24"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par>
                                <p:cTn id="21" presetID="24"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par>
                                <p:cTn id="24" presetID="24"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 to="" calcmode="lin" valueType="num">
                                      <p:cBhvr>
                                        <p:cTn id="26" dur="1" fill="hold"/>
                                        <p:tgtEl>
                                          <p:spTgt spid="9"/>
                                        </p:tgtEl>
                                        <p:attrNameLst>
                                          <p:attrName/>
                                        </p:attrNameLst>
                                      </p:cBhvr>
                                    </p:anim>
                                  </p:childTnLst>
                                </p:cTn>
                              </p:par>
                              <p:par>
                                <p:cTn id="27" presetID="24"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par>
                                <p:cTn id="30" presetID="24"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 to="" calcmode="lin" valueType="num">
                                      <p:cBhvr>
                                        <p:cTn id="32" dur="1" fill="hold"/>
                                        <p:tgtEl>
                                          <p:spTgt spid="11"/>
                                        </p:tgtEl>
                                        <p:attrNameLst>
                                          <p:attrName/>
                                        </p:attrNameLst>
                                      </p:cBhvr>
                                    </p:anim>
                                  </p:childTnLst>
                                </p:cTn>
                              </p:par>
                              <p:par>
                                <p:cTn id="33" presetID="24"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to="" calcmode="lin" valueType="num">
                                      <p:cBhvr>
                                        <p:cTn id="35" dur="1" fill="hold"/>
                                        <p:tgtEl>
                                          <p:spTgt spid="12"/>
                                        </p:tgtEl>
                                        <p:attrNameLst>
                                          <p:attrName/>
                                        </p:attrNameLst>
                                      </p:cBhvr>
                                    </p:anim>
                                  </p:childTnLst>
                                </p:cTn>
                              </p:par>
                              <p:par>
                                <p:cTn id="36" presetID="24"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to="" calcmode="lin" valueType="num">
                                      <p:cBhvr>
                                        <p:cTn id="38" dur="1" fill="hold"/>
                                        <p:tgtEl>
                                          <p:spTgt spid="13"/>
                                        </p:tgtEl>
                                        <p:attrNameLst>
                                          <p:attrName/>
                                        </p:attrNameLst>
                                      </p:cBhvr>
                                    </p:anim>
                                  </p:childTnLst>
                                </p:cTn>
                              </p:par>
                              <p:par>
                                <p:cTn id="39" presetID="24"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to="" calcmode="lin" valueType="num">
                                      <p:cBhvr>
                                        <p:cTn id="41" dur="1" fill="hold"/>
                                        <p:tgtEl>
                                          <p:spTgt spid="14"/>
                                        </p:tgtEl>
                                        <p:attrNameLst>
                                          <p:attrName/>
                                        </p:attrNameLst>
                                      </p:cBhvr>
                                    </p:anim>
                                  </p:childTnLst>
                                </p:cTn>
                              </p:par>
                              <p:par>
                                <p:cTn id="42" presetID="24"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 to="" calcmode="lin" valueType="num">
                                      <p:cBhvr>
                                        <p:cTn id="44" dur="1" fill="hold"/>
                                        <p:tgtEl>
                                          <p:spTgt spid="15"/>
                                        </p:tgtEl>
                                        <p:attrNameLst>
                                          <p:attrName/>
                                        </p:attrNameLst>
                                      </p:cBhvr>
                                    </p:anim>
                                  </p:childTnLst>
                                </p:cTn>
                              </p:par>
                              <p:par>
                                <p:cTn id="45" presetID="24"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to="" calcmode="lin" valueType="num">
                                      <p:cBhvr>
                                        <p:cTn id="47"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مجلد جديد ‫‬\75.jpg"/>
          <p:cNvPicPr>
            <a:picLocks noChangeAspect="1" noChangeArrowheads="1"/>
          </p:cNvPicPr>
          <p:nvPr/>
        </p:nvPicPr>
        <p:blipFill>
          <a:blip r:embed="rId3" cstate="print"/>
          <a:srcRect/>
          <a:stretch>
            <a:fillRect/>
          </a:stretch>
        </p:blipFill>
        <p:spPr bwMode="auto">
          <a:xfrm>
            <a:off x="0" y="-24"/>
            <a:ext cx="9144000" cy="6858024"/>
          </a:xfrm>
          <a:prstGeom prst="rect">
            <a:avLst/>
          </a:prstGeom>
          <a:noFill/>
        </p:spPr>
      </p:pic>
      <p:sp>
        <p:nvSpPr>
          <p:cNvPr id="3" name="دمعة 2"/>
          <p:cNvSpPr/>
          <p:nvPr/>
        </p:nvSpPr>
        <p:spPr>
          <a:xfrm>
            <a:off x="7164288" y="26064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رابعاً</a:t>
            </a:r>
            <a:endParaRPr lang="ar-SA" b="1" dirty="0"/>
          </a:p>
        </p:txBody>
      </p:sp>
      <p:sp>
        <p:nvSpPr>
          <p:cNvPr id="4" name="مربع نص 3"/>
          <p:cNvSpPr txBox="1"/>
          <p:nvPr/>
        </p:nvSpPr>
        <p:spPr>
          <a:xfrm>
            <a:off x="611560" y="620688"/>
            <a:ext cx="7818092" cy="2554545"/>
          </a:xfrm>
          <a:prstGeom prst="rect">
            <a:avLst/>
          </a:prstGeom>
          <a:noFill/>
        </p:spPr>
        <p:txBody>
          <a:bodyPr wrap="square" rtlCol="1">
            <a:spAutoFit/>
          </a:bodyPr>
          <a:lstStyle/>
          <a:p>
            <a:pPr indent="-514350" algn="ctr"/>
            <a:r>
              <a:rPr lang="ar-SA" sz="3200" b="1" u="sng" dirty="0" smtClean="0">
                <a:solidFill>
                  <a:srgbClr val="800000"/>
                </a:solidFill>
              </a:rPr>
              <a:t>أتخيل أن الزمان عاد إلى ألفاً ومائة عام،ثم سافرت إلى مدينة حلب في الشام،وفي بلاط سيف الدولة الحمداني شاهدت الشاعر المتنبي وتاقت نفسي للحديث معه،وقد حصل ذلك.أدون </a:t>
            </a:r>
            <a:r>
              <a:rPr lang="ar-SA" sz="3200" b="1" u="sng" dirty="0" err="1" smtClean="0">
                <a:solidFill>
                  <a:srgbClr val="800000"/>
                </a:solidFill>
              </a:rPr>
              <a:t>ـ</a:t>
            </a:r>
            <a:r>
              <a:rPr lang="ar-SA" sz="3200" b="1" u="sng" dirty="0" smtClean="0">
                <a:solidFill>
                  <a:srgbClr val="800000"/>
                </a:solidFill>
              </a:rPr>
              <a:t> هنا </a:t>
            </a:r>
            <a:r>
              <a:rPr lang="ar-SA" sz="3200" b="1" u="sng" dirty="0" err="1" smtClean="0">
                <a:solidFill>
                  <a:srgbClr val="800000"/>
                </a:solidFill>
              </a:rPr>
              <a:t>ـ</a:t>
            </a:r>
            <a:r>
              <a:rPr lang="ar-SA" sz="3200" b="1" u="sng" dirty="0" smtClean="0">
                <a:solidFill>
                  <a:srgbClr val="800000"/>
                </a:solidFill>
              </a:rPr>
              <a:t> الأسئلة الخمسة الأولى التي طرحتها عليه:</a:t>
            </a:r>
            <a:endParaRPr lang="ar-SA" sz="3200" b="1" u="sng" dirty="0">
              <a:solidFill>
                <a:srgbClr val="800000"/>
              </a:solidFill>
            </a:endParaRPr>
          </a:p>
        </p:txBody>
      </p:sp>
      <p:sp>
        <p:nvSpPr>
          <p:cNvPr id="5" name="مربع نص 4"/>
          <p:cNvSpPr txBox="1"/>
          <p:nvPr/>
        </p:nvSpPr>
        <p:spPr>
          <a:xfrm>
            <a:off x="2000232" y="3517661"/>
            <a:ext cx="6929486" cy="584775"/>
          </a:xfrm>
          <a:prstGeom prst="rect">
            <a:avLst/>
          </a:prstGeom>
          <a:noFill/>
        </p:spPr>
        <p:txBody>
          <a:bodyPr wrap="square" rtlCol="1">
            <a:spAutoFit/>
          </a:bodyPr>
          <a:lstStyle/>
          <a:p>
            <a:pPr marL="514350" indent="-514350" algn="ctr">
              <a:buAutoNum type="arabicParenR"/>
            </a:pPr>
            <a:r>
              <a:rPr lang="ar-SA" sz="3200" b="1" dirty="0" smtClean="0"/>
              <a:t>هل أنت المتنبي؟</a:t>
            </a:r>
          </a:p>
        </p:txBody>
      </p:sp>
      <p:sp>
        <p:nvSpPr>
          <p:cNvPr id="7" name="مربع نص 4"/>
          <p:cNvSpPr txBox="1"/>
          <p:nvPr/>
        </p:nvSpPr>
        <p:spPr>
          <a:xfrm>
            <a:off x="2428860" y="3994856"/>
            <a:ext cx="6929486" cy="1077218"/>
          </a:xfrm>
          <a:prstGeom prst="rect">
            <a:avLst/>
          </a:prstGeom>
          <a:noFill/>
        </p:spPr>
        <p:txBody>
          <a:bodyPr wrap="square" rtlCol="1">
            <a:spAutoFit/>
          </a:bodyPr>
          <a:lstStyle/>
          <a:p>
            <a:pPr marL="514350" indent="-514350" algn="ctr"/>
            <a:r>
              <a:rPr lang="ar-SA" sz="3200" b="1" dirty="0" smtClean="0"/>
              <a:t>2) كيف أنت؟</a:t>
            </a:r>
          </a:p>
          <a:p>
            <a:pPr marL="514350" indent="-514350" algn="ctr"/>
            <a:endParaRPr lang="ar-SA" sz="3200" b="1" dirty="0" smtClean="0"/>
          </a:p>
        </p:txBody>
      </p:sp>
      <p:sp>
        <p:nvSpPr>
          <p:cNvPr id="8" name="مربع نص 4"/>
          <p:cNvSpPr txBox="1"/>
          <p:nvPr/>
        </p:nvSpPr>
        <p:spPr>
          <a:xfrm>
            <a:off x="285720" y="4494922"/>
            <a:ext cx="6929486" cy="1077218"/>
          </a:xfrm>
          <a:prstGeom prst="rect">
            <a:avLst/>
          </a:prstGeom>
          <a:noFill/>
        </p:spPr>
        <p:txBody>
          <a:bodyPr wrap="square" rtlCol="1">
            <a:spAutoFit/>
          </a:bodyPr>
          <a:lstStyle/>
          <a:p>
            <a:pPr marL="514350" indent="-514350" algn="ctr"/>
            <a:r>
              <a:rPr lang="ar-SA" sz="3200" b="1" dirty="0" smtClean="0"/>
              <a:t>3) هل يمكن أن أقتطع من وقتك الثمين بعضه؟</a:t>
            </a:r>
          </a:p>
          <a:p>
            <a:pPr marL="514350" indent="-514350" algn="ctr"/>
            <a:endParaRPr lang="ar-SA" sz="3200" b="1" dirty="0" smtClean="0"/>
          </a:p>
        </p:txBody>
      </p:sp>
      <p:sp>
        <p:nvSpPr>
          <p:cNvPr id="9" name="مربع نص 4"/>
          <p:cNvSpPr txBox="1"/>
          <p:nvPr/>
        </p:nvSpPr>
        <p:spPr>
          <a:xfrm>
            <a:off x="1714480" y="5066426"/>
            <a:ext cx="6929486" cy="584775"/>
          </a:xfrm>
          <a:prstGeom prst="rect">
            <a:avLst/>
          </a:prstGeom>
          <a:noFill/>
        </p:spPr>
        <p:txBody>
          <a:bodyPr wrap="square" rtlCol="1">
            <a:spAutoFit/>
          </a:bodyPr>
          <a:lstStyle/>
          <a:p>
            <a:pPr marL="514350" indent="-514350" algn="ctr"/>
            <a:r>
              <a:rPr lang="ar-SA" sz="3200" b="1" dirty="0" smtClean="0"/>
              <a:t>4) ما آخر قصيدة قلتها؟</a:t>
            </a:r>
          </a:p>
        </p:txBody>
      </p:sp>
      <p:sp>
        <p:nvSpPr>
          <p:cNvPr id="10" name="مربع نص 4"/>
          <p:cNvSpPr txBox="1"/>
          <p:nvPr/>
        </p:nvSpPr>
        <p:spPr>
          <a:xfrm>
            <a:off x="642910" y="5558869"/>
            <a:ext cx="6929486" cy="584775"/>
          </a:xfrm>
          <a:prstGeom prst="rect">
            <a:avLst/>
          </a:prstGeom>
          <a:noFill/>
        </p:spPr>
        <p:txBody>
          <a:bodyPr wrap="square" rtlCol="1">
            <a:spAutoFit/>
          </a:bodyPr>
          <a:lstStyle/>
          <a:p>
            <a:pPr marL="514350" indent="-514350" algn="ctr"/>
            <a:r>
              <a:rPr lang="ar-SA" sz="3200" b="1" dirty="0" smtClean="0"/>
              <a:t>5) ماذا ترجو من ملازمتك لسيف الدولة؟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1"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1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linds(horizontal)">
                                      <p:cBhvr>
                                        <p:cTn id="33" dur="1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1"/>
      <p:bldP spid="7" grpId="0"/>
      <p:bldP spid="8" grpId="0"/>
      <p:bldP spid="9" grpId="0"/>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4" name="مربع نص 3"/>
          <p:cNvSpPr txBox="1"/>
          <p:nvPr/>
        </p:nvSpPr>
        <p:spPr>
          <a:xfrm>
            <a:off x="0" y="571480"/>
            <a:ext cx="8501122"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2) أكمل الفراغات التالية،مع الاستفادة من النشاط السابق:</a:t>
            </a:r>
          </a:p>
        </p:txBody>
      </p:sp>
      <p:sp>
        <p:nvSpPr>
          <p:cNvPr id="5" name="شكل بيضاوي 4"/>
          <p:cNvSpPr/>
          <p:nvPr/>
        </p:nvSpPr>
        <p:spPr>
          <a:xfrm>
            <a:off x="5429256" y="1571612"/>
            <a:ext cx="2857520" cy="642942"/>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t>من آداب الحوار</a:t>
            </a:r>
            <a:endParaRPr lang="ar-SA" sz="2400" b="1" dirty="0"/>
          </a:p>
        </p:txBody>
      </p:sp>
      <p:sp>
        <p:nvSpPr>
          <p:cNvPr id="6" name="مستطيل 5"/>
          <p:cNvSpPr/>
          <p:nvPr/>
        </p:nvSpPr>
        <p:spPr>
          <a:xfrm>
            <a:off x="642910" y="2214554"/>
            <a:ext cx="7500990" cy="3500462"/>
          </a:xfrm>
          <a:prstGeom prst="rect">
            <a:avLst/>
          </a:prstGeom>
          <a:effectLst>
            <a:glow rad="101600">
              <a:schemeClr val="accent1">
                <a:satMod val="175000"/>
                <a:alpha val="40000"/>
              </a:schemeClr>
            </a:glow>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rtlCol="1" anchor="ctr"/>
          <a:lstStyle/>
          <a:p>
            <a:pPr marL="457200" indent="-457200">
              <a:buAutoNum type="arabicParenR"/>
            </a:pPr>
            <a:r>
              <a:rPr lang="ar-SA" sz="2800" b="1" dirty="0" smtClean="0"/>
              <a:t>الآداب النفسية ومن أمثلتها:حُسن الاستماع،مراعاة شخصية المخاطب ومدى ثقافته،</a:t>
            </a:r>
          </a:p>
          <a:p>
            <a:pPr marL="457200" indent="-457200">
              <a:buAutoNum type="arabicParenR"/>
            </a:pPr>
            <a:r>
              <a:rPr lang="ar-SA" sz="2800" b="1" dirty="0" smtClean="0"/>
              <a:t>الآداب العلمية ومن أمثلتها:مراعاة نقطة البدء،</a:t>
            </a:r>
            <a:r>
              <a:rPr lang="ar-SA" sz="2800" b="1" dirty="0" err="1" smtClean="0"/>
              <a:t>البدء</a:t>
            </a:r>
            <a:r>
              <a:rPr lang="ar-SA" sz="2800" b="1" dirty="0" smtClean="0"/>
              <a:t> بالأهم،               </a:t>
            </a:r>
          </a:p>
          <a:p>
            <a:pPr marL="457200" indent="-457200"/>
            <a:r>
              <a:rPr lang="ar-SA" sz="2800" b="1" dirty="0" smtClean="0"/>
              <a:t>           في طرح الموضوع،إيراد                   وضرب          لتدعيم الرأي. </a:t>
            </a:r>
          </a:p>
          <a:p>
            <a:pPr marL="457200" indent="-457200"/>
            <a:r>
              <a:rPr lang="ar-SA" sz="2800" b="1" dirty="0" smtClean="0"/>
              <a:t>   3) الآداب اللفظية ومن أمثلتها:أدب السؤال،        الاستعجال في الحديث،             العبارات </a:t>
            </a:r>
            <a:r>
              <a:rPr lang="ar-SA" sz="2800" b="1" dirty="0" err="1" smtClean="0"/>
              <a:t>و</a:t>
            </a:r>
            <a:r>
              <a:rPr lang="ar-SA" sz="2800" b="1" dirty="0" smtClean="0"/>
              <a:t>          المناسبة. </a:t>
            </a:r>
            <a:endParaRPr lang="ar-SA" sz="2800" b="1" dirty="0"/>
          </a:p>
        </p:txBody>
      </p:sp>
      <p:sp>
        <p:nvSpPr>
          <p:cNvPr id="7" name="مربع نص 6"/>
          <p:cNvSpPr txBox="1"/>
          <p:nvPr/>
        </p:nvSpPr>
        <p:spPr>
          <a:xfrm>
            <a:off x="642910" y="2895897"/>
            <a:ext cx="4500594" cy="461665"/>
          </a:xfrm>
          <a:prstGeom prst="rect">
            <a:avLst/>
          </a:prstGeom>
          <a:noFill/>
        </p:spPr>
        <p:txBody>
          <a:bodyPr wrap="square" rtlCol="1">
            <a:spAutoFit/>
          </a:bodyPr>
          <a:lstStyle/>
          <a:p>
            <a:pPr algn="ctr"/>
            <a:r>
              <a:rPr lang="ar-SA" sz="2400" b="1" u="sng" dirty="0" smtClean="0">
                <a:solidFill>
                  <a:srgbClr val="006600"/>
                </a:solidFill>
              </a:rPr>
              <a:t>الهدوء والثقة بالنفس وعدم سبه أو شتمه </a:t>
            </a:r>
          </a:p>
        </p:txBody>
      </p:sp>
      <p:sp>
        <p:nvSpPr>
          <p:cNvPr id="8" name="مربع نص 7"/>
          <p:cNvSpPr txBox="1"/>
          <p:nvPr/>
        </p:nvSpPr>
        <p:spPr>
          <a:xfrm>
            <a:off x="6929454" y="3714752"/>
            <a:ext cx="857256" cy="461665"/>
          </a:xfrm>
          <a:prstGeom prst="rect">
            <a:avLst/>
          </a:prstGeom>
          <a:noFill/>
        </p:spPr>
        <p:txBody>
          <a:bodyPr wrap="square" rtlCol="1">
            <a:spAutoFit/>
          </a:bodyPr>
          <a:lstStyle/>
          <a:p>
            <a:pPr algn="ctr"/>
            <a:r>
              <a:rPr lang="ar-SA" sz="2400" b="1" u="sng" dirty="0" smtClean="0">
                <a:solidFill>
                  <a:srgbClr val="006600"/>
                </a:solidFill>
              </a:rPr>
              <a:t>التدرج</a:t>
            </a:r>
          </a:p>
        </p:txBody>
      </p:sp>
      <p:sp>
        <p:nvSpPr>
          <p:cNvPr id="10" name="مربع نص 9"/>
          <p:cNvSpPr txBox="1"/>
          <p:nvPr/>
        </p:nvSpPr>
        <p:spPr>
          <a:xfrm>
            <a:off x="2357422" y="3753153"/>
            <a:ext cx="1785950" cy="461665"/>
          </a:xfrm>
          <a:prstGeom prst="rect">
            <a:avLst/>
          </a:prstGeom>
          <a:noFill/>
        </p:spPr>
        <p:txBody>
          <a:bodyPr wrap="square" rtlCol="1">
            <a:spAutoFit/>
          </a:bodyPr>
          <a:lstStyle/>
          <a:p>
            <a:pPr algn="ctr"/>
            <a:r>
              <a:rPr lang="ar-SA" sz="2400" b="1" u="sng" dirty="0" smtClean="0">
                <a:solidFill>
                  <a:srgbClr val="006600"/>
                </a:solidFill>
              </a:rPr>
              <a:t>الأدلة والبراهين</a:t>
            </a:r>
          </a:p>
        </p:txBody>
      </p:sp>
      <p:sp>
        <p:nvSpPr>
          <p:cNvPr id="11" name="مربع نص 10"/>
          <p:cNvSpPr txBox="1"/>
          <p:nvPr/>
        </p:nvSpPr>
        <p:spPr>
          <a:xfrm>
            <a:off x="571472" y="3753153"/>
            <a:ext cx="1071570" cy="461665"/>
          </a:xfrm>
          <a:prstGeom prst="rect">
            <a:avLst/>
          </a:prstGeom>
          <a:noFill/>
        </p:spPr>
        <p:txBody>
          <a:bodyPr wrap="square" rtlCol="1">
            <a:spAutoFit/>
          </a:bodyPr>
          <a:lstStyle/>
          <a:p>
            <a:pPr algn="ctr"/>
            <a:r>
              <a:rPr lang="ar-SA" sz="2400" b="1" u="sng" dirty="0" smtClean="0">
                <a:solidFill>
                  <a:srgbClr val="006600"/>
                </a:solidFill>
              </a:rPr>
              <a:t>الأمثلة</a:t>
            </a:r>
          </a:p>
        </p:txBody>
      </p:sp>
      <p:sp>
        <p:nvSpPr>
          <p:cNvPr id="12" name="مربع نص 11"/>
          <p:cNvSpPr txBox="1"/>
          <p:nvPr/>
        </p:nvSpPr>
        <p:spPr>
          <a:xfrm>
            <a:off x="5000628" y="5000636"/>
            <a:ext cx="1143008" cy="461665"/>
          </a:xfrm>
          <a:prstGeom prst="rect">
            <a:avLst/>
          </a:prstGeom>
          <a:noFill/>
        </p:spPr>
        <p:txBody>
          <a:bodyPr wrap="square" rtlCol="1">
            <a:spAutoFit/>
          </a:bodyPr>
          <a:lstStyle/>
          <a:p>
            <a:pPr algn="ctr"/>
            <a:r>
              <a:rPr lang="ar-SA" sz="2400" b="1" u="sng" dirty="0" smtClean="0">
                <a:solidFill>
                  <a:srgbClr val="006600"/>
                </a:solidFill>
              </a:rPr>
              <a:t>اختيار</a:t>
            </a:r>
          </a:p>
        </p:txBody>
      </p:sp>
      <p:sp>
        <p:nvSpPr>
          <p:cNvPr id="13" name="مربع نص 12"/>
          <p:cNvSpPr txBox="1"/>
          <p:nvPr/>
        </p:nvSpPr>
        <p:spPr>
          <a:xfrm>
            <a:off x="2500298" y="5000636"/>
            <a:ext cx="1643074" cy="461665"/>
          </a:xfrm>
          <a:prstGeom prst="rect">
            <a:avLst/>
          </a:prstGeom>
          <a:noFill/>
        </p:spPr>
        <p:txBody>
          <a:bodyPr wrap="square" rtlCol="1">
            <a:spAutoFit/>
          </a:bodyPr>
          <a:lstStyle/>
          <a:p>
            <a:pPr algn="ctr"/>
            <a:r>
              <a:rPr lang="ar-SA" sz="2400" b="1" u="sng" dirty="0" smtClean="0">
                <a:solidFill>
                  <a:srgbClr val="006600"/>
                </a:solidFill>
              </a:rPr>
              <a:t>الألفاظ</a:t>
            </a:r>
          </a:p>
        </p:txBody>
      </p:sp>
      <p:sp>
        <p:nvSpPr>
          <p:cNvPr id="14" name="مربع نص 13"/>
          <p:cNvSpPr txBox="1"/>
          <p:nvPr/>
        </p:nvSpPr>
        <p:spPr>
          <a:xfrm>
            <a:off x="1857356" y="4500570"/>
            <a:ext cx="1009656" cy="523220"/>
          </a:xfrm>
          <a:prstGeom prst="rect">
            <a:avLst/>
          </a:prstGeom>
          <a:noFill/>
        </p:spPr>
        <p:txBody>
          <a:bodyPr wrap="square" rtlCol="1">
            <a:spAutoFit/>
          </a:bodyPr>
          <a:lstStyle/>
          <a:p>
            <a:pPr algn="ctr"/>
            <a:r>
              <a:rPr lang="ar-SA" sz="2800" b="1" u="sng" dirty="0" smtClean="0">
                <a:solidFill>
                  <a:srgbClr val="006600"/>
                </a:solidFill>
              </a:rPr>
              <a:t>عدم</a:t>
            </a:r>
            <a:endParaRPr lang="ar-SA" sz="2400" b="1" u="sng" dirty="0" smtClean="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18" presetClass="entr" presetSubtype="12"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strips(downLeft)">
                                      <p:cBhvr>
                                        <p:cTn id="14" dur="20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to="" calcmode="lin" valueType="num">
                                      <p:cBhvr>
                                        <p:cTn id="32" dur="1" fill="hold"/>
                                        <p:tgtEl>
                                          <p:spTgt spid="10"/>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to="" calcmode="lin" valueType="num">
                                      <p:cBhvr>
                                        <p:cTn id="37" dur="1" fill="hold"/>
                                        <p:tgtEl>
                                          <p:spTgt spid="11"/>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to="" calcmode="lin" valueType="num">
                                      <p:cBhvr>
                                        <p:cTn id="42" dur="1" fill="hold"/>
                                        <p:tgtEl>
                                          <p:spTgt spid="14"/>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 to="" calcmode="lin" valueType="num">
                                      <p:cBhvr>
                                        <p:cTn id="47" dur="1" fill="hold"/>
                                        <p:tgtEl>
                                          <p:spTgt spid="12"/>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p:bldP spid="10" grpId="0"/>
      <p:bldP spid="11" grpId="0"/>
      <p:bldP spid="12" grpId="0"/>
      <p:bldP spid="13" grpId="0"/>
      <p:bldP spid="14"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72396"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سادساً</a:t>
            </a:r>
            <a:endParaRPr lang="ar-SA" sz="2400" b="1" dirty="0"/>
          </a:p>
        </p:txBody>
      </p:sp>
      <p:sp>
        <p:nvSpPr>
          <p:cNvPr id="4" name="مربع نص 3"/>
          <p:cNvSpPr txBox="1"/>
          <p:nvPr/>
        </p:nvSpPr>
        <p:spPr>
          <a:xfrm>
            <a:off x="214282" y="688943"/>
            <a:ext cx="8215402"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بالتعاون مع من بجواري يتقمص أحدنا دور محاور،والآخر دور عالم كبير،يُجري معه حواراً حول:</a:t>
            </a:r>
          </a:p>
        </p:txBody>
      </p:sp>
      <p:sp>
        <p:nvSpPr>
          <p:cNvPr id="5" name="مستطيل مستدير الزوايا 4"/>
          <p:cNvSpPr/>
          <p:nvPr/>
        </p:nvSpPr>
        <p:spPr>
          <a:xfrm>
            <a:off x="214282" y="1714488"/>
            <a:ext cx="8643998" cy="768524"/>
          </a:xfrm>
          <a:prstGeom prst="roundRect">
            <a:avLst>
              <a:gd name="adj" fmla="val 40000"/>
            </a:avLst>
          </a:prstGeom>
          <a:effectLst>
            <a:glow rad="228600">
              <a:schemeClr val="accent2">
                <a:satMod val="175000"/>
                <a:alpha val="40000"/>
              </a:schemeClr>
            </a:glow>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t>دعوة سيدنا محمد عليه الصلاة والسلام لعمارة الأرض وخدمة الإنسان في كل الأزمان </a:t>
            </a:r>
            <a:endParaRPr lang="ar-SA" sz="2400" dirty="0"/>
          </a:p>
        </p:txBody>
      </p:sp>
      <p:sp>
        <p:nvSpPr>
          <p:cNvPr id="6" name="مربع نص 5"/>
          <p:cNvSpPr txBox="1"/>
          <p:nvPr/>
        </p:nvSpPr>
        <p:spPr>
          <a:xfrm>
            <a:off x="-32" y="2492399"/>
            <a:ext cx="8643966" cy="1508105"/>
          </a:xfrm>
          <a:prstGeom prst="rect">
            <a:avLst/>
          </a:prstGeom>
          <a:noFill/>
        </p:spPr>
        <p:txBody>
          <a:bodyPr wrap="square" rtlCol="1">
            <a:spAutoFit/>
          </a:bodyPr>
          <a:lstStyle/>
          <a:p>
            <a:pPr algn="ctr"/>
            <a:r>
              <a:rPr lang="ar-SA" sz="2800" b="1" u="sng" dirty="0" smtClean="0">
                <a:solidFill>
                  <a:srgbClr val="800000"/>
                </a:solidFill>
                <a:sym typeface="Wingdings" pitchFamily="2" charset="2"/>
              </a:rPr>
              <a:t>مع الاستعانة بالأسئلة التالية: </a:t>
            </a:r>
          </a:p>
          <a:p>
            <a:pPr algn="ctr">
              <a:buFont typeface="Arial" pitchFamily="34" charset="0"/>
              <a:buChar char="•"/>
            </a:pPr>
            <a:r>
              <a:rPr lang="ar-SA" sz="2000" b="1" dirty="0" smtClean="0">
                <a:sym typeface="Wingdings" pitchFamily="2" charset="2"/>
              </a:rPr>
              <a:t>ما الغاية من خلق الإنسان؟</a:t>
            </a:r>
          </a:p>
          <a:p>
            <a:pPr algn="ctr">
              <a:buFont typeface="Arial" pitchFamily="34" charset="0"/>
              <a:buChar char="•"/>
            </a:pPr>
            <a:r>
              <a:rPr lang="ar-SA" sz="2000" b="1" dirty="0" smtClean="0">
                <a:sym typeface="Wingdings" pitchFamily="2" charset="2"/>
              </a:rPr>
              <a:t>ما الأدلة على أن دعوة الرسول كانت تدعو إلى العلم والقضاء على الجهل وعمارة الأرض؟</a:t>
            </a:r>
          </a:p>
          <a:p>
            <a:pPr algn="ctr">
              <a:buFont typeface="Arial" pitchFamily="34" charset="0"/>
              <a:buChar char="•"/>
            </a:pPr>
            <a:r>
              <a:rPr lang="ar-SA" sz="2000" b="1" dirty="0" smtClean="0">
                <a:sym typeface="Wingdings" pitchFamily="2" charset="2"/>
              </a:rPr>
              <a:t>كيف كان الرسول سبباً لنفع البشرية؟أمثل </a:t>
            </a:r>
            <a:r>
              <a:rPr lang="ar-SA" sz="2400" b="1" dirty="0" smtClean="0">
                <a:sym typeface="Wingdings" pitchFamily="2" charset="2"/>
              </a:rPr>
              <a:t>لذلك؟</a:t>
            </a:r>
          </a:p>
        </p:txBody>
      </p:sp>
      <p:sp>
        <p:nvSpPr>
          <p:cNvPr id="7" name="مخطط انسيابي: بيانات 6"/>
          <p:cNvSpPr/>
          <p:nvPr/>
        </p:nvSpPr>
        <p:spPr>
          <a:xfrm rot="20694948">
            <a:off x="7371578" y="4042471"/>
            <a:ext cx="1528338"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000" b="1" dirty="0" smtClean="0">
                <a:solidFill>
                  <a:schemeClr val="tx1"/>
                </a:solidFill>
              </a:rPr>
              <a:t>مهارات الحوار</a:t>
            </a:r>
            <a:endParaRPr lang="ar-SA" sz="2000" b="1" dirty="0">
              <a:solidFill>
                <a:schemeClr val="tx1"/>
              </a:solidFill>
            </a:endParaRPr>
          </a:p>
        </p:txBody>
      </p:sp>
      <p:sp>
        <p:nvSpPr>
          <p:cNvPr id="8" name="مربع نص 7"/>
          <p:cNvSpPr txBox="1"/>
          <p:nvPr/>
        </p:nvSpPr>
        <p:spPr>
          <a:xfrm>
            <a:off x="3428992" y="4143380"/>
            <a:ext cx="2786114" cy="523220"/>
          </a:xfrm>
          <a:prstGeom prst="rect">
            <a:avLst/>
          </a:prstGeom>
          <a:noFill/>
        </p:spPr>
        <p:txBody>
          <a:bodyPr wrap="square" rtlCol="1">
            <a:spAutoFit/>
          </a:bodyPr>
          <a:lstStyle/>
          <a:p>
            <a:r>
              <a:rPr lang="ar-SA" sz="2800" b="1" u="sng" dirty="0" smtClean="0">
                <a:solidFill>
                  <a:srgbClr val="800000"/>
                </a:solidFill>
                <a:sym typeface="Wingdings" pitchFamily="2" charset="2"/>
              </a:rPr>
              <a:t>أتواصل شفهياً</a:t>
            </a:r>
          </a:p>
        </p:txBody>
      </p:sp>
      <p:sp>
        <p:nvSpPr>
          <p:cNvPr id="9" name="مستطيل مستدير الزوايا 8"/>
          <p:cNvSpPr/>
          <p:nvPr/>
        </p:nvSpPr>
        <p:spPr>
          <a:xfrm>
            <a:off x="214282" y="5017911"/>
            <a:ext cx="8643998" cy="785818"/>
          </a:xfrm>
          <a:prstGeom prst="roundRect">
            <a:avLst>
              <a:gd name="adj" fmla="val 40000"/>
            </a:avLst>
          </a:prstGeom>
          <a:effectLst>
            <a:glow rad="228600">
              <a:schemeClr val="accent2">
                <a:satMod val="175000"/>
                <a:alpha val="40000"/>
              </a:schemeClr>
            </a:glow>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dirty="0" smtClean="0"/>
              <a:t>أُجري حواراً منظماً مع مجموعتي حول</a:t>
            </a:r>
            <a:r>
              <a:rPr lang="ar-SA" sz="2400" dirty="0" smtClean="0">
                <a:sym typeface="Wingdings" pitchFamily="2" charset="2"/>
              </a:rPr>
              <a:t>:(تقدير الدولة للعلماء والرواد والمبدعين)</a:t>
            </a:r>
            <a:r>
              <a:rPr lang="ar-SA" sz="2400" dirty="0" smtClean="0"/>
              <a:t> </a:t>
            </a:r>
            <a:endParaRPr lang="ar-SA"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par>
                                <p:cTn id="18" presetID="37"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3000"/>
                                        <p:tgtEl>
                                          <p:spTgt spid="6"/>
                                        </p:tgtEl>
                                      </p:cBhvr>
                                    </p:animEffect>
                                    <p:anim calcmode="lin" valueType="num">
                                      <p:cBhvr>
                                        <p:cTn id="21" dur="3000" fill="hold"/>
                                        <p:tgtEl>
                                          <p:spTgt spid="6"/>
                                        </p:tgtEl>
                                        <p:attrNameLst>
                                          <p:attrName>ppt_x</p:attrName>
                                        </p:attrNameLst>
                                      </p:cBhvr>
                                      <p:tavLst>
                                        <p:tav tm="0">
                                          <p:val>
                                            <p:strVal val="#ppt_x"/>
                                          </p:val>
                                        </p:tav>
                                        <p:tav tm="100000">
                                          <p:val>
                                            <p:strVal val="#ppt_x"/>
                                          </p:val>
                                        </p:tav>
                                      </p:tavLst>
                                    </p:anim>
                                    <p:anim calcmode="lin" valueType="num">
                                      <p:cBhvr>
                                        <p:cTn id="22" dur="2700" decel="100000" fill="hold"/>
                                        <p:tgtEl>
                                          <p:spTgt spid="6"/>
                                        </p:tgtEl>
                                        <p:attrNameLst>
                                          <p:attrName>ppt_y</p:attrName>
                                        </p:attrNameLst>
                                      </p:cBhvr>
                                      <p:tavLst>
                                        <p:tav tm="0">
                                          <p:val>
                                            <p:strVal val="#ppt_y+1"/>
                                          </p:val>
                                        </p:tav>
                                        <p:tav tm="100000">
                                          <p:val>
                                            <p:strVal val="#ppt_y-.03"/>
                                          </p:val>
                                        </p:tav>
                                      </p:tavLst>
                                    </p:anim>
                                    <p:anim calcmode="lin" valueType="num">
                                      <p:cBhvr>
                                        <p:cTn id="23"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3000"/>
                                        <p:tgtEl>
                                          <p:spTgt spid="8"/>
                                        </p:tgtEl>
                                      </p:cBhvr>
                                    </p:animEffect>
                                    <p:anim calcmode="lin" valueType="num">
                                      <p:cBhvr>
                                        <p:cTn id="27" dur="3000" fill="hold"/>
                                        <p:tgtEl>
                                          <p:spTgt spid="8"/>
                                        </p:tgtEl>
                                        <p:attrNameLst>
                                          <p:attrName>ppt_x</p:attrName>
                                        </p:attrNameLst>
                                      </p:cBhvr>
                                      <p:tavLst>
                                        <p:tav tm="0">
                                          <p:val>
                                            <p:strVal val="#ppt_x"/>
                                          </p:val>
                                        </p:tav>
                                        <p:tav tm="100000">
                                          <p:val>
                                            <p:strVal val="#ppt_x"/>
                                          </p:val>
                                        </p:tav>
                                      </p:tavLst>
                                    </p:anim>
                                    <p:anim calcmode="lin" valueType="num">
                                      <p:cBhvr>
                                        <p:cTn id="28" dur="2700" decel="100000" fill="hold"/>
                                        <p:tgtEl>
                                          <p:spTgt spid="8"/>
                                        </p:tgtEl>
                                        <p:attrNameLst>
                                          <p:attrName>ppt_y</p:attrName>
                                        </p:attrNameLst>
                                      </p:cBhvr>
                                      <p:tavLst>
                                        <p:tav tm="0">
                                          <p:val>
                                            <p:strVal val="#ppt_y+1"/>
                                          </p:val>
                                        </p:tav>
                                        <p:tav tm="100000">
                                          <p:val>
                                            <p:strVal val="#ppt_y-.03"/>
                                          </p:val>
                                        </p:tav>
                                      </p:tavLst>
                                    </p:anim>
                                    <p:anim calcmode="lin" valueType="num">
                                      <p:cBhvr>
                                        <p:cTn id="29" dur="300" accel="100000" fill="hold">
                                          <p:stCondLst>
                                            <p:cond delay="2700"/>
                                          </p:stCondLst>
                                        </p:cTn>
                                        <p:tgtEl>
                                          <p:spTgt spid="8"/>
                                        </p:tgtEl>
                                        <p:attrNameLst>
                                          <p:attrName>ppt_y</p:attrName>
                                        </p:attrNameLst>
                                      </p:cBhvr>
                                      <p:tavLst>
                                        <p:tav tm="0">
                                          <p:val>
                                            <p:strVal val="#ppt_y-.03"/>
                                          </p:val>
                                        </p:tav>
                                        <p:tav tm="100000">
                                          <p:val>
                                            <p:strVal val="#ppt_y"/>
                                          </p:val>
                                        </p:tav>
                                      </p:tavLst>
                                    </p:anim>
                                  </p:childTnLst>
                                </p:cTn>
                              </p:par>
                            </p:childTnLst>
                          </p:cTn>
                        </p:par>
                        <p:par>
                          <p:cTn id="30" fill="hold">
                            <p:stCondLst>
                              <p:cond delay="6000"/>
                            </p:stCondLst>
                            <p:childTnLst>
                              <p:par>
                                <p:cTn id="31" presetID="24"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to="" calcmode="lin" valueType="num">
                                      <p:cBhvr>
                                        <p:cTn id="33"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8" grpId="0"/>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6572264" y="285728"/>
            <a:ext cx="2286016"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أتواصل كتابياً</a:t>
            </a:r>
            <a:endParaRPr lang="ar-SA" sz="2400" b="1" dirty="0"/>
          </a:p>
        </p:txBody>
      </p:sp>
      <p:sp>
        <p:nvSpPr>
          <p:cNvPr id="6" name="شكل بيضاوي 5"/>
          <p:cNvSpPr/>
          <p:nvPr/>
        </p:nvSpPr>
        <p:spPr>
          <a:xfrm>
            <a:off x="5429256" y="714356"/>
            <a:ext cx="2857520" cy="642942"/>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t>الحــــــــــــــــــوار</a:t>
            </a:r>
            <a:endParaRPr lang="ar-SA" sz="2400" b="1" dirty="0"/>
          </a:p>
        </p:txBody>
      </p:sp>
      <p:sp>
        <p:nvSpPr>
          <p:cNvPr id="7" name="مستطيل 6"/>
          <p:cNvSpPr/>
          <p:nvPr/>
        </p:nvSpPr>
        <p:spPr>
          <a:xfrm>
            <a:off x="285720" y="1357298"/>
            <a:ext cx="8143932" cy="4071966"/>
          </a:xfrm>
          <a:prstGeom prst="rect">
            <a:avLst/>
          </a:prstGeom>
          <a:effectLst>
            <a:glow rad="101600">
              <a:schemeClr val="accent1">
                <a:satMod val="175000"/>
                <a:alpha val="40000"/>
              </a:schemeClr>
            </a:glow>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rtlCol="1" anchor="ctr"/>
          <a:lstStyle/>
          <a:p>
            <a:pPr marL="457200" indent="-457200"/>
            <a:r>
              <a:rPr lang="ar-SA" sz="2800" b="1" dirty="0" smtClean="0"/>
              <a:t>أراد أحمد وزملاؤه أن يضعوا خطة عمل لصحيفة حائط في الصف عن (الإعجاز العلمي في السنة النبوية)فاقترحوا ما يلي:</a:t>
            </a:r>
          </a:p>
          <a:p>
            <a:pPr marL="457200" indent="-457200">
              <a:buFont typeface="Arial" pitchFamily="34" charset="0"/>
              <a:buChar char="•"/>
            </a:pPr>
            <a:r>
              <a:rPr lang="ar-SA" sz="2400" b="1" dirty="0" smtClean="0"/>
              <a:t>اختيار رئيس تحرير ومخرج فني.</a:t>
            </a:r>
          </a:p>
          <a:p>
            <a:pPr marL="457200" indent="-457200">
              <a:buFont typeface="Arial" pitchFamily="34" charset="0"/>
              <a:buChar char="•"/>
            </a:pPr>
            <a:r>
              <a:rPr lang="ar-SA" sz="2400" b="1" dirty="0" smtClean="0"/>
              <a:t>حملة إعلانية للصحيفة.</a:t>
            </a:r>
          </a:p>
          <a:p>
            <a:pPr marL="457200" indent="-457200">
              <a:buFont typeface="Arial" pitchFamily="34" charset="0"/>
              <a:buChar char="•"/>
            </a:pPr>
            <a:r>
              <a:rPr lang="ar-SA" sz="2400" b="1" dirty="0" smtClean="0"/>
              <a:t>طلب موافقة أولياء الأمور.</a:t>
            </a:r>
          </a:p>
          <a:p>
            <a:pPr marL="457200" indent="-457200">
              <a:buFont typeface="Arial" pitchFamily="34" charset="0"/>
              <a:buChar char="•"/>
            </a:pPr>
            <a:r>
              <a:rPr lang="ar-SA" sz="2400" b="1" dirty="0" smtClean="0"/>
              <a:t>الرجوع إلى المكتبة.</a:t>
            </a:r>
          </a:p>
          <a:p>
            <a:pPr marL="457200" indent="-457200">
              <a:buFont typeface="Arial" pitchFamily="34" charset="0"/>
              <a:buChar char="•"/>
            </a:pPr>
            <a:r>
              <a:rPr lang="ar-SA" sz="2400" b="1" dirty="0" smtClean="0"/>
              <a:t>إجراء حوار.</a:t>
            </a:r>
          </a:p>
          <a:p>
            <a:pPr marL="457200" indent="-457200">
              <a:buFont typeface="Arial" pitchFamily="34" charset="0"/>
              <a:buChar char="•"/>
            </a:pPr>
            <a:r>
              <a:rPr lang="ar-SA" sz="2400" b="1" dirty="0" smtClean="0"/>
              <a:t>استئجار مطبعة.</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childTnLst>
                          </p:cTn>
                        </p:par>
                        <p:par>
                          <p:cTn id="8" fill="hold">
                            <p:stCondLst>
                              <p:cond delay="1000"/>
                            </p:stCondLst>
                            <p:childTnLst>
                              <p:par>
                                <p:cTn id="9" presetID="18" presetClass="entr" presetSubtype="1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2000"/>
                                        <p:tgtEl>
                                          <p:spTgt spid="6"/>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142844" y="688943"/>
            <a:ext cx="8215402"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أصنف الاقتراحات السابقة إلى ما يناسب عمل صحيفة وما </a:t>
            </a:r>
            <a:r>
              <a:rPr lang="ar-SA" sz="2800" b="1" u="sng" dirty="0" err="1" smtClean="0">
                <a:solidFill>
                  <a:srgbClr val="800000"/>
                </a:solidFill>
                <a:sym typeface="Wingdings" pitchFamily="2" charset="2"/>
              </a:rPr>
              <a:t>لايناسبها</a:t>
            </a:r>
            <a:r>
              <a:rPr lang="ar-SA" sz="2800" b="1" u="sng" dirty="0" smtClean="0">
                <a:solidFill>
                  <a:srgbClr val="800000"/>
                </a:solidFill>
                <a:sym typeface="Wingdings" pitchFamily="2" charset="2"/>
              </a:rPr>
              <a:t>،ثم أدونها في الحقول التالية:</a:t>
            </a:r>
          </a:p>
        </p:txBody>
      </p:sp>
      <p:sp>
        <p:nvSpPr>
          <p:cNvPr id="5" name="مستطيل مستدير الزوايا 4"/>
          <p:cNvSpPr/>
          <p:nvPr/>
        </p:nvSpPr>
        <p:spPr>
          <a:xfrm>
            <a:off x="4929190" y="1571612"/>
            <a:ext cx="3500462" cy="2286016"/>
          </a:xfrm>
          <a:prstGeom prst="roundRect">
            <a:avLst/>
          </a:prstGeom>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b="1" dirty="0" smtClean="0">
                <a:solidFill>
                  <a:schemeClr val="tx1"/>
                </a:solidFill>
              </a:rPr>
              <a:t>اختيار رئيس </a:t>
            </a:r>
          </a:p>
          <a:p>
            <a:pPr algn="ctr"/>
            <a:r>
              <a:rPr lang="ar-SA" sz="3200" b="1" dirty="0" smtClean="0">
                <a:solidFill>
                  <a:schemeClr val="tx1"/>
                </a:solidFill>
              </a:rPr>
              <a:t>الرجوع إلى المكتبة</a:t>
            </a:r>
          </a:p>
          <a:p>
            <a:pPr algn="ctr"/>
            <a:r>
              <a:rPr lang="ar-SA" sz="3200" b="1" dirty="0" smtClean="0">
                <a:solidFill>
                  <a:schemeClr val="tx1"/>
                </a:solidFill>
              </a:rPr>
              <a:t>إجراء حوار</a:t>
            </a:r>
            <a:endParaRPr lang="ar-SA" sz="3200" b="1" dirty="0">
              <a:solidFill>
                <a:schemeClr val="tx1"/>
              </a:solidFill>
            </a:endParaRPr>
          </a:p>
        </p:txBody>
      </p:sp>
      <p:sp>
        <p:nvSpPr>
          <p:cNvPr id="6" name="مستطيل مستدير الزوايا 5"/>
          <p:cNvSpPr/>
          <p:nvPr/>
        </p:nvSpPr>
        <p:spPr>
          <a:xfrm>
            <a:off x="571472" y="1643050"/>
            <a:ext cx="3857652" cy="2286016"/>
          </a:xfrm>
          <a:prstGeom prst="roundRect">
            <a:avLst/>
          </a:prstGeom>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b="1" dirty="0" smtClean="0">
                <a:solidFill>
                  <a:schemeClr val="tx1"/>
                </a:solidFill>
              </a:rPr>
              <a:t>حملة إعلانية</a:t>
            </a:r>
          </a:p>
          <a:p>
            <a:pPr algn="ctr"/>
            <a:r>
              <a:rPr lang="ar-SA" sz="3200" b="1" dirty="0" smtClean="0">
                <a:solidFill>
                  <a:schemeClr val="tx1"/>
                </a:solidFill>
              </a:rPr>
              <a:t>طلب موافقة أولياء الأمور</a:t>
            </a:r>
          </a:p>
          <a:p>
            <a:pPr algn="ctr"/>
            <a:r>
              <a:rPr lang="ar-SA" sz="3200" b="1" dirty="0" smtClean="0">
                <a:solidFill>
                  <a:schemeClr val="tx1"/>
                </a:solidFill>
              </a:rPr>
              <a:t>استئجار مطبعة</a:t>
            </a:r>
          </a:p>
        </p:txBody>
      </p:sp>
      <p:sp>
        <p:nvSpPr>
          <p:cNvPr id="7" name="شكل بيضاوي 6"/>
          <p:cNvSpPr/>
          <p:nvPr/>
        </p:nvSpPr>
        <p:spPr>
          <a:xfrm>
            <a:off x="4643438" y="1643050"/>
            <a:ext cx="1071570"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مناسبة </a:t>
            </a:r>
            <a:endParaRPr lang="ar-SA" sz="2000" b="1" dirty="0">
              <a:solidFill>
                <a:schemeClr val="tx1"/>
              </a:solidFill>
            </a:endParaRPr>
          </a:p>
        </p:txBody>
      </p:sp>
      <p:sp>
        <p:nvSpPr>
          <p:cNvPr id="8" name="شكل بيضاوي 7"/>
          <p:cNvSpPr/>
          <p:nvPr/>
        </p:nvSpPr>
        <p:spPr>
          <a:xfrm>
            <a:off x="500034" y="1571612"/>
            <a:ext cx="1071570" cy="5715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غير مناسبة</a:t>
            </a:r>
            <a:endParaRPr lang="ar-SA" sz="2000" b="1" dirty="0">
              <a:solidFill>
                <a:schemeClr val="tx1"/>
              </a:solidFill>
            </a:endParaRPr>
          </a:p>
        </p:txBody>
      </p:sp>
      <p:sp>
        <p:nvSpPr>
          <p:cNvPr id="9" name="دمعة 8"/>
          <p:cNvSpPr/>
          <p:nvPr/>
        </p:nvSpPr>
        <p:spPr>
          <a:xfrm>
            <a:off x="7500958" y="378619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10" name="مربع نص 9"/>
          <p:cNvSpPr txBox="1"/>
          <p:nvPr/>
        </p:nvSpPr>
        <p:spPr>
          <a:xfrm>
            <a:off x="357158" y="3786190"/>
            <a:ext cx="7501054"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أي من الاقتراحات المناسبة لعمل الصحيفة لا يتم إلا بوجود</a:t>
            </a:r>
          </a:p>
          <a:p>
            <a:pPr algn="ctr"/>
            <a:r>
              <a:rPr lang="ar-SA" sz="2800" b="1" u="sng" dirty="0" smtClean="0">
                <a:solidFill>
                  <a:srgbClr val="800000"/>
                </a:solidFill>
                <a:sym typeface="Wingdings" pitchFamily="2" charset="2"/>
              </a:rPr>
              <a:t> طرفين فأكثر أعلل الإجابة</a:t>
            </a:r>
          </a:p>
        </p:txBody>
      </p:sp>
      <p:sp>
        <p:nvSpPr>
          <p:cNvPr id="11" name="مستطيل مستدير الزوايا 10"/>
          <p:cNvSpPr/>
          <p:nvPr/>
        </p:nvSpPr>
        <p:spPr>
          <a:xfrm>
            <a:off x="428596" y="4786322"/>
            <a:ext cx="7715304" cy="1428760"/>
          </a:xfrm>
          <a:prstGeom prst="roundRect">
            <a:avLst/>
          </a:prstGeom>
          <a:effectLst>
            <a:softEdge rad="127000"/>
          </a:effectLst>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b="1" dirty="0" smtClean="0">
                <a:solidFill>
                  <a:schemeClr val="tx1"/>
                </a:solidFill>
              </a:rPr>
              <a:t>إجراء الحوار،لأن الحوار عبارة عن محادثة لا تتم إلا بوجود طرفين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24"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to="" calcmode="lin" valueType="num">
                                      <p:cBhvr>
                                        <p:cTn id="16" dur="1" fill="hold"/>
                                        <p:tgtEl>
                                          <p:spTgt spid="7"/>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to="" calcmode="lin" valueType="num">
                                      <p:cBhvr>
                                        <p:cTn id="19" dur="1" fill="hold"/>
                                        <p:tgtEl>
                                          <p:spTgt spid="8"/>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to="" calcmode="lin" valueType="num">
                                      <p:cBhvr>
                                        <p:cTn id="24" dur="1" fill="hold"/>
                                        <p:tgtEl>
                                          <p:spTgt spid="5"/>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to="" calcmode="lin" valueType="num">
                                      <p:cBhvr>
                                        <p:cTn id="29" dur="1" fill="hold"/>
                                        <p:tgtEl>
                                          <p:spTgt spid="6"/>
                                        </p:tgtEl>
                                        <p:attrNameLst>
                                          <p:attrName/>
                                        </p:attrNameLst>
                                      </p:cBhvr>
                                    </p:anim>
                                  </p:childTnLst>
                                </p:cTn>
                              </p:par>
                              <p:par>
                                <p:cTn id="30" presetID="9"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1000"/>
                                        <p:tgtEl>
                                          <p:spTgt spid="9"/>
                                        </p:tgtEl>
                                      </p:cBhvr>
                                    </p:animEffect>
                                  </p:childTnLst>
                                </p:cTn>
                              </p:par>
                              <p:par>
                                <p:cTn id="33" presetID="37"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3000"/>
                                        <p:tgtEl>
                                          <p:spTgt spid="10"/>
                                        </p:tgtEl>
                                      </p:cBhvr>
                                    </p:animEffect>
                                    <p:anim calcmode="lin" valueType="num">
                                      <p:cBhvr>
                                        <p:cTn id="36" dur="3000" fill="hold"/>
                                        <p:tgtEl>
                                          <p:spTgt spid="10"/>
                                        </p:tgtEl>
                                        <p:attrNameLst>
                                          <p:attrName>ppt_x</p:attrName>
                                        </p:attrNameLst>
                                      </p:cBhvr>
                                      <p:tavLst>
                                        <p:tav tm="0">
                                          <p:val>
                                            <p:strVal val="#ppt_x"/>
                                          </p:val>
                                        </p:tav>
                                        <p:tav tm="100000">
                                          <p:val>
                                            <p:strVal val="#ppt_x"/>
                                          </p:val>
                                        </p:tav>
                                      </p:tavLst>
                                    </p:anim>
                                    <p:anim calcmode="lin" valueType="num">
                                      <p:cBhvr>
                                        <p:cTn id="37" dur="2700" decel="100000" fill="hold"/>
                                        <p:tgtEl>
                                          <p:spTgt spid="10"/>
                                        </p:tgtEl>
                                        <p:attrNameLst>
                                          <p:attrName>ppt_y</p:attrName>
                                        </p:attrNameLst>
                                      </p:cBhvr>
                                      <p:tavLst>
                                        <p:tav tm="0">
                                          <p:val>
                                            <p:strVal val="#ppt_y+1"/>
                                          </p:val>
                                        </p:tav>
                                        <p:tav tm="100000">
                                          <p:val>
                                            <p:strVal val="#ppt_y-.03"/>
                                          </p:val>
                                        </p:tav>
                                      </p:tavLst>
                                    </p:anim>
                                    <p:anim calcmode="lin" valueType="num">
                                      <p:cBhvr>
                                        <p:cTn id="38"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to="" calcmode="lin" valueType="num">
                                      <p:cBhvr>
                                        <p:cTn id="43"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307740" y="772043"/>
            <a:ext cx="1429884" cy="1060410"/>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000" b="1" dirty="0" smtClean="0">
                <a:solidFill>
                  <a:schemeClr val="tx1"/>
                </a:solidFill>
              </a:rPr>
              <a:t>مهارات الحوار</a:t>
            </a:r>
            <a:endParaRPr lang="ar-SA" sz="2000" b="1" dirty="0">
              <a:solidFill>
                <a:schemeClr val="tx1"/>
              </a:solidFill>
            </a:endParaRPr>
          </a:p>
        </p:txBody>
      </p:sp>
      <p:sp>
        <p:nvSpPr>
          <p:cNvPr id="4" name="مربع نص 3"/>
          <p:cNvSpPr txBox="1"/>
          <p:nvPr/>
        </p:nvSpPr>
        <p:spPr>
          <a:xfrm>
            <a:off x="3082030" y="1191268"/>
            <a:ext cx="2786114" cy="646331"/>
          </a:xfrm>
          <a:prstGeom prst="rect">
            <a:avLst/>
          </a:prstGeom>
          <a:noFill/>
        </p:spPr>
        <p:txBody>
          <a:bodyPr wrap="square" rtlCol="1">
            <a:spAutoFit/>
          </a:bodyPr>
          <a:lstStyle/>
          <a:p>
            <a:pPr algn="ctr"/>
            <a:r>
              <a:rPr lang="ar-SA" sz="3600" b="1" u="sng" dirty="0" smtClean="0">
                <a:solidFill>
                  <a:srgbClr val="800000"/>
                </a:solidFill>
                <a:sym typeface="Wingdings" pitchFamily="2" charset="2"/>
              </a:rPr>
              <a:t>أتواصل كتابياً</a:t>
            </a:r>
          </a:p>
        </p:txBody>
      </p:sp>
      <p:sp>
        <p:nvSpPr>
          <p:cNvPr id="5" name="مستطيل مستدير الزوايا 4"/>
          <p:cNvSpPr/>
          <p:nvPr/>
        </p:nvSpPr>
        <p:spPr>
          <a:xfrm>
            <a:off x="1763688" y="2060848"/>
            <a:ext cx="5775654" cy="2664296"/>
          </a:xfrm>
          <a:prstGeom prst="roundRect">
            <a:avLst>
              <a:gd name="adj" fmla="val 40000"/>
            </a:avLst>
          </a:prstGeom>
          <a:effectLst>
            <a:glow rad="228600">
              <a:schemeClr val="accent2">
                <a:satMod val="175000"/>
                <a:alpha val="40000"/>
              </a:schemeClr>
            </a:glow>
            <a:outerShdw blurRad="40000" dist="20000" dir="5400000" rotWithShape="0">
              <a:srgbClr val="000000">
                <a:alpha val="38000"/>
              </a:srgbClr>
            </a:outerShdw>
            <a:softEdge rad="127000"/>
          </a:effectLst>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dirty="0" smtClean="0"/>
              <a:t>أتخيل حواراً جرى بين الكتاب والتلفاز،وكل منها يرى أنه هو الأفضل.</a:t>
            </a:r>
          </a:p>
          <a:p>
            <a:pPr algn="ctr"/>
            <a:r>
              <a:rPr lang="ar-SA" sz="2800" dirty="0" smtClean="0"/>
              <a:t>أكتب حواراً متخيلاً معتمداً على خصائص الحوار الفنية التي سبق دراستها</a:t>
            </a: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24"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to="" calcmode="lin" valueType="num">
                                      <p:cBhvr>
                                        <p:cTn id="14"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شلال  المعلومات</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*نص الاستماع*</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72396"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214282" y="4857760"/>
            <a:ext cx="8215402"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أرسم وسائل أخرى تساعد في نقل المعلومات:</a:t>
            </a:r>
          </a:p>
        </p:txBody>
      </p:sp>
      <p:pic>
        <p:nvPicPr>
          <p:cNvPr id="1026" name="Picture 2" descr="C:\Documents and Settings\user\My Documents\My Pictures\وردة 4.bmp"/>
          <p:cNvPicPr>
            <a:picLocks noChangeAspect="1" noChangeArrowheads="1"/>
          </p:cNvPicPr>
          <p:nvPr/>
        </p:nvPicPr>
        <p:blipFill>
          <a:blip r:embed="rId3" cstate="print"/>
          <a:srcRect/>
          <a:stretch>
            <a:fillRect/>
          </a:stretch>
        </p:blipFill>
        <p:spPr bwMode="auto">
          <a:xfrm>
            <a:off x="3643306" y="1428736"/>
            <a:ext cx="1643074" cy="1643074"/>
          </a:xfrm>
          <a:prstGeom prst="rect">
            <a:avLst/>
          </a:prstGeom>
          <a:noFill/>
        </p:spPr>
      </p:pic>
      <p:pic>
        <p:nvPicPr>
          <p:cNvPr id="1028" name="Picture 4" descr="C:\Program Files\Microsoft Office\MEDIA\CAGCAT10\j0212957.wmf"/>
          <p:cNvPicPr>
            <a:picLocks noChangeAspect="1" noChangeArrowheads="1"/>
          </p:cNvPicPr>
          <p:nvPr/>
        </p:nvPicPr>
        <p:blipFill>
          <a:blip r:embed="rId4" cstate="print"/>
          <a:srcRect/>
          <a:stretch>
            <a:fillRect/>
          </a:stretch>
        </p:blipFill>
        <p:spPr bwMode="auto">
          <a:xfrm>
            <a:off x="1857356" y="2857496"/>
            <a:ext cx="1830629" cy="1149401"/>
          </a:xfrm>
          <a:prstGeom prst="rect">
            <a:avLst/>
          </a:prstGeom>
          <a:noFill/>
        </p:spPr>
      </p:pic>
      <p:pic>
        <p:nvPicPr>
          <p:cNvPr id="1029" name="Picture 5" descr="C:\Program Files\Microsoft Office\MEDIA\CAGCAT10\j0234131.wmf"/>
          <p:cNvPicPr>
            <a:picLocks noChangeAspect="1" noChangeArrowheads="1"/>
          </p:cNvPicPr>
          <p:nvPr/>
        </p:nvPicPr>
        <p:blipFill>
          <a:blip r:embed="rId5" cstate="print"/>
          <a:srcRect/>
          <a:stretch>
            <a:fillRect/>
          </a:stretch>
        </p:blipFill>
        <p:spPr bwMode="auto">
          <a:xfrm>
            <a:off x="5357818" y="2571744"/>
            <a:ext cx="1952531" cy="2076261"/>
          </a:xfrm>
          <a:prstGeom prst="rect">
            <a:avLst/>
          </a:prstGeom>
          <a:noFill/>
        </p:spPr>
      </p:pic>
      <p:pic>
        <p:nvPicPr>
          <p:cNvPr id="1030" name="Picture 6" descr="C:\Program Files\Microsoft Office\MEDIA\CAGCAT10\j0285750.wmf"/>
          <p:cNvPicPr>
            <a:picLocks noChangeAspect="1" noChangeArrowheads="1"/>
          </p:cNvPicPr>
          <p:nvPr/>
        </p:nvPicPr>
        <p:blipFill>
          <a:blip r:embed="rId6" cstate="print"/>
          <a:srcRect/>
          <a:stretch>
            <a:fillRect/>
          </a:stretch>
        </p:blipFill>
        <p:spPr bwMode="auto">
          <a:xfrm>
            <a:off x="3643306" y="3286124"/>
            <a:ext cx="1824228" cy="1143008"/>
          </a:xfrm>
          <a:prstGeom prst="rect">
            <a:avLst/>
          </a:prstGeom>
          <a:noFill/>
        </p:spPr>
      </p:pic>
      <p:sp>
        <p:nvSpPr>
          <p:cNvPr id="10" name="مربع نص 9"/>
          <p:cNvSpPr txBox="1"/>
          <p:nvPr/>
        </p:nvSpPr>
        <p:spPr>
          <a:xfrm>
            <a:off x="366682" y="714356"/>
            <a:ext cx="8215402"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أحدد مما يلي ما يمكن أن يكون وسيلة نقل للمعلومات:</a:t>
            </a:r>
          </a:p>
        </p:txBody>
      </p:sp>
      <p:sp>
        <p:nvSpPr>
          <p:cNvPr id="11" name="دمعة 10"/>
          <p:cNvSpPr/>
          <p:nvPr/>
        </p:nvSpPr>
        <p:spPr>
          <a:xfrm>
            <a:off x="7500958" y="442913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pic>
        <p:nvPicPr>
          <p:cNvPr id="13" name="صورة 12" descr="imagesCAYEPY0N.jpg"/>
          <p:cNvPicPr>
            <a:picLocks noChangeAspect="1"/>
          </p:cNvPicPr>
          <p:nvPr/>
        </p:nvPicPr>
        <p:blipFill>
          <a:blip r:embed="rId7" cstate="print"/>
          <a:stretch>
            <a:fillRect/>
          </a:stretch>
        </p:blipFill>
        <p:spPr>
          <a:xfrm>
            <a:off x="5940152" y="1484784"/>
            <a:ext cx="1584176" cy="1066800"/>
          </a:xfrm>
          <a:prstGeom prst="rect">
            <a:avLst/>
          </a:prstGeom>
        </p:spPr>
      </p:pic>
      <p:pic>
        <p:nvPicPr>
          <p:cNvPr id="14" name="صورة 13" descr="imagesCA3AD3H7.jpg"/>
          <p:cNvPicPr>
            <a:picLocks noChangeAspect="1"/>
          </p:cNvPicPr>
          <p:nvPr/>
        </p:nvPicPr>
        <p:blipFill>
          <a:blip r:embed="rId8" cstate="print"/>
          <a:stretch>
            <a:fillRect/>
          </a:stretch>
        </p:blipFill>
        <p:spPr>
          <a:xfrm>
            <a:off x="1763688" y="1556792"/>
            <a:ext cx="1693540" cy="1152128"/>
          </a:xfrm>
          <a:prstGeom prst="rect">
            <a:avLst/>
          </a:prstGeom>
        </p:spPr>
      </p:pic>
      <p:sp>
        <p:nvSpPr>
          <p:cNvPr id="15" name="مستطيل 14"/>
          <p:cNvSpPr/>
          <p:nvPr/>
        </p:nvSpPr>
        <p:spPr>
          <a:xfrm>
            <a:off x="7308304" y="1916832"/>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sym typeface="Wingdings 2"/>
              </a:rPr>
              <a:t></a:t>
            </a:r>
            <a:endParaRPr lang="ar-SA" b="1" dirty="0">
              <a:solidFill>
                <a:schemeClr val="tx1"/>
              </a:solidFill>
            </a:endParaRPr>
          </a:p>
        </p:txBody>
      </p:sp>
      <p:sp>
        <p:nvSpPr>
          <p:cNvPr id="16" name="مستطيل 15"/>
          <p:cNvSpPr/>
          <p:nvPr/>
        </p:nvSpPr>
        <p:spPr>
          <a:xfrm>
            <a:off x="4355976" y="4365104"/>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sym typeface="Wingdings 2"/>
              </a:rPr>
              <a:t></a:t>
            </a:r>
            <a:endParaRPr lang="ar-SA" b="1" dirty="0">
              <a:solidFill>
                <a:schemeClr val="tx1"/>
              </a:solidFill>
            </a:endParaRPr>
          </a:p>
        </p:txBody>
      </p:sp>
      <p:sp>
        <p:nvSpPr>
          <p:cNvPr id="17" name="مستطيل 16"/>
          <p:cNvSpPr/>
          <p:nvPr/>
        </p:nvSpPr>
        <p:spPr>
          <a:xfrm>
            <a:off x="1187624" y="2204864"/>
            <a:ext cx="720080" cy="432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chemeClr val="tx1"/>
                </a:solidFill>
                <a:sym typeface="Wingdings 2"/>
              </a:rPr>
              <a:t></a:t>
            </a:r>
            <a:endParaRPr lang="ar-SA"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3000"/>
                                        <p:tgtEl>
                                          <p:spTgt spid="10"/>
                                        </p:tgtEl>
                                      </p:cBhvr>
                                    </p:animEffect>
                                    <p:anim calcmode="lin" valueType="num">
                                      <p:cBhvr>
                                        <p:cTn id="11" dur="3000" fill="hold"/>
                                        <p:tgtEl>
                                          <p:spTgt spid="10"/>
                                        </p:tgtEl>
                                        <p:attrNameLst>
                                          <p:attrName>ppt_x</p:attrName>
                                        </p:attrNameLst>
                                      </p:cBhvr>
                                      <p:tavLst>
                                        <p:tav tm="0">
                                          <p:val>
                                            <p:strVal val="#ppt_x"/>
                                          </p:val>
                                        </p:tav>
                                        <p:tav tm="100000">
                                          <p:val>
                                            <p:strVal val="#ppt_x"/>
                                          </p:val>
                                        </p:tav>
                                      </p:tavLst>
                                    </p:anim>
                                    <p:anim calcmode="lin" valueType="num">
                                      <p:cBhvr>
                                        <p:cTn id="12" dur="2700" decel="100000" fill="hold"/>
                                        <p:tgtEl>
                                          <p:spTgt spid="10"/>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par>
                                <p:cTn id="14" presetID="24" presetClass="entr" presetSubtype="0"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to="" calcmode="lin" valueType="num">
                                      <p:cBhvr>
                                        <p:cTn id="16" dur="1" fill="hold"/>
                                        <p:tgtEl>
                                          <p:spTgt spid="1026"/>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1029"/>
                                        </p:tgtEl>
                                        <p:attrNameLst>
                                          <p:attrName>style.visibility</p:attrName>
                                        </p:attrNameLst>
                                      </p:cBhvr>
                                      <p:to>
                                        <p:strVal val="visible"/>
                                      </p:to>
                                    </p:set>
                                    <p:anim to="" calcmode="lin" valueType="num">
                                      <p:cBhvr>
                                        <p:cTn id="19" dur="1" fill="hold"/>
                                        <p:tgtEl>
                                          <p:spTgt spid="1029"/>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1030"/>
                                        </p:tgtEl>
                                        <p:attrNameLst>
                                          <p:attrName>style.visibility</p:attrName>
                                        </p:attrNameLst>
                                      </p:cBhvr>
                                      <p:to>
                                        <p:strVal val="visible"/>
                                      </p:to>
                                    </p:set>
                                    <p:anim to="" calcmode="lin" valueType="num">
                                      <p:cBhvr>
                                        <p:cTn id="22" dur="1" fill="hold"/>
                                        <p:tgtEl>
                                          <p:spTgt spid="1030"/>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 to="" calcmode="lin" valueType="num">
                                      <p:cBhvr>
                                        <p:cTn id="25" dur="1" fill="hold"/>
                                        <p:tgtEl>
                                          <p:spTgt spid="1028"/>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ircle(in)">
                                      <p:cBhvr>
                                        <p:cTn id="30" dur="3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ircle(in)">
                                      <p:cBhvr>
                                        <p:cTn id="35" dur="30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ircle(in)">
                                      <p:cBhvr>
                                        <p:cTn id="40" dur="3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1000"/>
                                        <p:tgtEl>
                                          <p:spTgt spid="11"/>
                                        </p:tgtEl>
                                      </p:cBhvr>
                                    </p:animEffect>
                                  </p:childTnLst>
                                </p:cTn>
                              </p:par>
                              <p:par>
                                <p:cTn id="46" presetID="37" presetClass="entr" presetSubtype="0"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3000"/>
                                        <p:tgtEl>
                                          <p:spTgt spid="4"/>
                                        </p:tgtEl>
                                      </p:cBhvr>
                                    </p:animEffect>
                                    <p:anim calcmode="lin" valueType="num">
                                      <p:cBhvr>
                                        <p:cTn id="49" dur="3000" fill="hold"/>
                                        <p:tgtEl>
                                          <p:spTgt spid="4"/>
                                        </p:tgtEl>
                                        <p:attrNameLst>
                                          <p:attrName>ppt_x</p:attrName>
                                        </p:attrNameLst>
                                      </p:cBhvr>
                                      <p:tavLst>
                                        <p:tav tm="0">
                                          <p:val>
                                            <p:strVal val="#ppt_x"/>
                                          </p:val>
                                        </p:tav>
                                        <p:tav tm="100000">
                                          <p:val>
                                            <p:strVal val="#ppt_x"/>
                                          </p:val>
                                        </p:tav>
                                      </p:tavLst>
                                    </p:anim>
                                    <p:anim calcmode="lin" valueType="num">
                                      <p:cBhvr>
                                        <p:cTn id="50" dur="2700" decel="100000" fill="hold"/>
                                        <p:tgtEl>
                                          <p:spTgt spid="4"/>
                                        </p:tgtEl>
                                        <p:attrNameLst>
                                          <p:attrName>ppt_y</p:attrName>
                                        </p:attrNameLst>
                                      </p:cBhvr>
                                      <p:tavLst>
                                        <p:tav tm="0">
                                          <p:val>
                                            <p:strVal val="#ppt_y+1"/>
                                          </p:val>
                                        </p:tav>
                                        <p:tav tm="100000">
                                          <p:val>
                                            <p:strVal val="#ppt_y-.03"/>
                                          </p:val>
                                        </p:tav>
                                      </p:tavLst>
                                    </p:anim>
                                    <p:anim calcmode="lin" valueType="num">
                                      <p:cBhvr>
                                        <p:cTn id="51"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0" grpId="0"/>
      <p:bldP spid="11" grpId="0" animBg="1"/>
      <p:bldP spid="15" grpId="0"/>
      <p:bldP spid="16" grpId="0"/>
      <p:bldP spid="1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2714612" y="214290"/>
            <a:ext cx="4572064" cy="523220"/>
          </a:xfrm>
          <a:prstGeom prst="rect">
            <a:avLst/>
          </a:prstGeom>
          <a:noFill/>
        </p:spPr>
        <p:txBody>
          <a:bodyPr wrap="square" rtlCol="1">
            <a:spAutoFit/>
          </a:bodyPr>
          <a:lstStyle/>
          <a:p>
            <a:r>
              <a:rPr lang="ar-SA" sz="2800" b="1" u="sng" dirty="0" smtClean="0">
                <a:solidFill>
                  <a:srgbClr val="800000"/>
                </a:solidFill>
                <a:sym typeface="Wingdings" pitchFamily="2" charset="2"/>
              </a:rPr>
              <a:t>أذكر الشخصيات الواردة في النص:</a:t>
            </a:r>
          </a:p>
        </p:txBody>
      </p:sp>
      <p:sp>
        <p:nvSpPr>
          <p:cNvPr id="5" name="شكل بيضاوي 4"/>
          <p:cNvSpPr/>
          <p:nvPr/>
        </p:nvSpPr>
        <p:spPr>
          <a:xfrm>
            <a:off x="5643570" y="857232"/>
            <a:ext cx="1857388"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800" b="1" dirty="0" smtClean="0">
                <a:solidFill>
                  <a:schemeClr val="tx1"/>
                </a:solidFill>
              </a:rPr>
              <a:t>تيم</a:t>
            </a:r>
            <a:endParaRPr lang="ar-SA" b="1" dirty="0">
              <a:solidFill>
                <a:schemeClr val="tx1"/>
              </a:solidFill>
            </a:endParaRPr>
          </a:p>
        </p:txBody>
      </p:sp>
      <p:sp>
        <p:nvSpPr>
          <p:cNvPr id="6" name="شكل بيضاوي 5"/>
          <p:cNvSpPr/>
          <p:nvPr/>
        </p:nvSpPr>
        <p:spPr>
          <a:xfrm>
            <a:off x="4572000" y="1571612"/>
            <a:ext cx="1857388"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000" b="1" dirty="0" smtClean="0">
                <a:solidFill>
                  <a:schemeClr val="tx1"/>
                </a:solidFill>
              </a:rPr>
              <a:t>صديقه شون</a:t>
            </a:r>
            <a:endParaRPr lang="ar-SA" sz="1200" b="1" dirty="0">
              <a:solidFill>
                <a:schemeClr val="tx1"/>
              </a:solidFill>
            </a:endParaRPr>
          </a:p>
        </p:txBody>
      </p:sp>
      <p:sp>
        <p:nvSpPr>
          <p:cNvPr id="7" name="شكل بيضاوي 6"/>
          <p:cNvSpPr/>
          <p:nvPr/>
        </p:nvSpPr>
        <p:spPr>
          <a:xfrm>
            <a:off x="1214414" y="857232"/>
            <a:ext cx="1857388"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3200" b="1" dirty="0" smtClean="0">
                <a:solidFill>
                  <a:schemeClr val="tx1"/>
                </a:solidFill>
              </a:rPr>
              <a:t>أمه</a:t>
            </a:r>
            <a:endParaRPr lang="ar-SA" b="1" dirty="0">
              <a:solidFill>
                <a:schemeClr val="tx1"/>
              </a:solidFill>
            </a:endParaRPr>
          </a:p>
        </p:txBody>
      </p:sp>
      <p:sp>
        <p:nvSpPr>
          <p:cNvPr id="8" name="شكل بيضاوي 7"/>
          <p:cNvSpPr/>
          <p:nvPr/>
        </p:nvSpPr>
        <p:spPr>
          <a:xfrm>
            <a:off x="3500430" y="857232"/>
            <a:ext cx="1857388"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dirty="0" smtClean="0">
                <a:solidFill>
                  <a:schemeClr val="tx1"/>
                </a:solidFill>
              </a:rPr>
              <a:t>والده برنز</a:t>
            </a:r>
            <a:endParaRPr lang="ar-SA" sz="1400" b="1" dirty="0">
              <a:solidFill>
                <a:schemeClr val="tx1"/>
              </a:solidFill>
            </a:endParaRPr>
          </a:p>
        </p:txBody>
      </p:sp>
      <p:sp>
        <p:nvSpPr>
          <p:cNvPr id="9" name="شكل بيضاوي 8"/>
          <p:cNvSpPr/>
          <p:nvPr/>
        </p:nvSpPr>
        <p:spPr>
          <a:xfrm>
            <a:off x="2285984" y="1571612"/>
            <a:ext cx="1857388"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000" b="1" dirty="0" smtClean="0">
                <a:solidFill>
                  <a:schemeClr val="tx1"/>
                </a:solidFill>
              </a:rPr>
              <a:t>ملكة بريطانيا</a:t>
            </a:r>
            <a:endParaRPr lang="ar-SA" sz="1200" b="1" dirty="0">
              <a:solidFill>
                <a:schemeClr val="tx1"/>
              </a:solidFill>
            </a:endParaRPr>
          </a:p>
        </p:txBody>
      </p:sp>
      <p:sp>
        <p:nvSpPr>
          <p:cNvPr id="10" name="دمعة 9"/>
          <p:cNvSpPr/>
          <p:nvPr/>
        </p:nvSpPr>
        <p:spPr>
          <a:xfrm>
            <a:off x="7500958" y="228599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11" name="مربع نص 10"/>
          <p:cNvSpPr txBox="1"/>
          <p:nvPr/>
        </p:nvSpPr>
        <p:spPr>
          <a:xfrm>
            <a:off x="2857488" y="2214554"/>
            <a:ext cx="4572064" cy="523220"/>
          </a:xfrm>
          <a:prstGeom prst="rect">
            <a:avLst/>
          </a:prstGeom>
          <a:noFill/>
        </p:spPr>
        <p:txBody>
          <a:bodyPr wrap="square" rtlCol="1">
            <a:spAutoFit/>
          </a:bodyPr>
          <a:lstStyle/>
          <a:p>
            <a:r>
              <a:rPr lang="ar-SA" sz="2800" b="1" u="sng" dirty="0" smtClean="0">
                <a:solidFill>
                  <a:srgbClr val="800000"/>
                </a:solidFill>
                <a:sym typeface="Wingdings" pitchFamily="2" charset="2"/>
              </a:rPr>
              <a:t>أصنف الشخصيات الواردة في النص:</a:t>
            </a:r>
          </a:p>
        </p:txBody>
      </p:sp>
      <p:sp>
        <p:nvSpPr>
          <p:cNvPr id="12" name="شكل بيضاوي 11"/>
          <p:cNvSpPr/>
          <p:nvPr/>
        </p:nvSpPr>
        <p:spPr>
          <a:xfrm>
            <a:off x="142876" y="2786058"/>
            <a:ext cx="4572000" cy="128588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2800" b="1" dirty="0" smtClean="0">
                <a:solidFill>
                  <a:schemeClr val="tx1"/>
                </a:solidFill>
              </a:rPr>
              <a:t>الشخصيات المختفية:</a:t>
            </a:r>
          </a:p>
          <a:p>
            <a:endParaRPr lang="ar-SA" b="1" dirty="0">
              <a:solidFill>
                <a:schemeClr val="tx1"/>
              </a:solidFill>
            </a:endParaRPr>
          </a:p>
        </p:txBody>
      </p:sp>
      <p:sp>
        <p:nvSpPr>
          <p:cNvPr id="13" name="شكل بيضاوي 12"/>
          <p:cNvSpPr/>
          <p:nvPr/>
        </p:nvSpPr>
        <p:spPr>
          <a:xfrm>
            <a:off x="4786314" y="2786058"/>
            <a:ext cx="3857652" cy="128588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r>
              <a:rPr lang="ar-SA" sz="2800" b="1" dirty="0" smtClean="0">
                <a:solidFill>
                  <a:schemeClr val="tx1"/>
                </a:solidFill>
              </a:rPr>
              <a:t>الشخصية الرئيسية:</a:t>
            </a:r>
            <a:endParaRPr lang="ar-SA" b="1" dirty="0">
              <a:solidFill>
                <a:schemeClr val="tx1"/>
              </a:solidFill>
            </a:endParaRPr>
          </a:p>
        </p:txBody>
      </p:sp>
      <p:sp>
        <p:nvSpPr>
          <p:cNvPr id="14" name="مربع نص 13"/>
          <p:cNvSpPr txBox="1"/>
          <p:nvPr/>
        </p:nvSpPr>
        <p:spPr>
          <a:xfrm>
            <a:off x="5643570" y="3548722"/>
            <a:ext cx="1785950" cy="523220"/>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2800" b="1" dirty="0" smtClean="0">
                <a:solidFill>
                  <a:schemeClr val="tx1"/>
                </a:solidFill>
              </a:rPr>
              <a:t>تيم</a:t>
            </a:r>
          </a:p>
        </p:txBody>
      </p:sp>
      <p:sp>
        <p:nvSpPr>
          <p:cNvPr id="17" name="مربع نص 16"/>
          <p:cNvSpPr txBox="1"/>
          <p:nvPr/>
        </p:nvSpPr>
        <p:spPr>
          <a:xfrm>
            <a:off x="500034" y="3429000"/>
            <a:ext cx="3643338" cy="461665"/>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2400" b="1" dirty="0" smtClean="0">
                <a:solidFill>
                  <a:schemeClr val="tx1"/>
                </a:solidFill>
              </a:rPr>
              <a:t>أمه/صديقه شون/ملكة بريطانيا</a:t>
            </a:r>
          </a:p>
        </p:txBody>
      </p:sp>
      <p:sp>
        <p:nvSpPr>
          <p:cNvPr id="18" name="دمعة 17"/>
          <p:cNvSpPr/>
          <p:nvPr/>
        </p:nvSpPr>
        <p:spPr>
          <a:xfrm>
            <a:off x="7572396" y="414338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19" name="مربع نص 18"/>
          <p:cNvSpPr txBox="1"/>
          <p:nvPr/>
        </p:nvSpPr>
        <p:spPr>
          <a:xfrm>
            <a:off x="1142976" y="4143380"/>
            <a:ext cx="6358014" cy="523220"/>
          </a:xfrm>
          <a:prstGeom prst="rect">
            <a:avLst/>
          </a:prstGeom>
          <a:noFill/>
        </p:spPr>
        <p:txBody>
          <a:bodyPr wrap="square" rtlCol="1">
            <a:spAutoFit/>
          </a:bodyPr>
          <a:lstStyle/>
          <a:p>
            <a:r>
              <a:rPr lang="ar-SA" sz="2800" b="1" u="sng" dirty="0" smtClean="0">
                <a:solidFill>
                  <a:srgbClr val="800000"/>
                </a:solidFill>
                <a:sym typeface="Wingdings" pitchFamily="2" charset="2"/>
              </a:rPr>
              <a:t>في ثنايا النص حوار،أحدد طرفيه وأتذكر بعض أفكاره:</a:t>
            </a:r>
          </a:p>
        </p:txBody>
      </p:sp>
      <p:sp>
        <p:nvSpPr>
          <p:cNvPr id="20" name="شكل بيضاوي 19"/>
          <p:cNvSpPr/>
          <p:nvPr/>
        </p:nvSpPr>
        <p:spPr>
          <a:xfrm>
            <a:off x="642910" y="4714884"/>
            <a:ext cx="7643866" cy="1785950"/>
          </a:xfrm>
          <a:prstGeom prst="ellipse">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smtClean="0">
                <a:solidFill>
                  <a:schemeClr val="tx1"/>
                </a:solidFill>
              </a:rPr>
              <a:t>طرفاه(الأب برنز)،ابنه(تيم)</a:t>
            </a:r>
          </a:p>
          <a:p>
            <a:pPr algn="ctr"/>
            <a:r>
              <a:rPr lang="ar-SA" sz="2800" b="1" dirty="0" smtClean="0">
                <a:solidFill>
                  <a:schemeClr val="tx1"/>
                </a:solidFill>
              </a:rPr>
              <a:t>كيف يمكن ترتيب هذه الكتب دون خطأ واحد؟الأب: بفضل هذا الحاسوب إنه ينظم كل شيء....</a:t>
            </a:r>
            <a:endParaRPr lang="ar-SA"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to="" calcmode="lin" valueType="num">
                                      <p:cBhvr>
                                        <p:cTn id="23" dur="1" fill="hold"/>
                                        <p:tgtEl>
                                          <p:spTgt spid="8"/>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to="" calcmode="lin" valueType="num">
                                      <p:cBhvr>
                                        <p:cTn id="28" dur="1" fill="hold"/>
                                        <p:tgtEl>
                                          <p:spTgt spid="7"/>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to="" calcmode="lin" valueType="num">
                                      <p:cBhvr>
                                        <p:cTn id="33" dur="1" fill="hold"/>
                                        <p:tgtEl>
                                          <p:spTgt spid="6"/>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to="" calcmode="lin" valueType="num">
                                      <p:cBhvr>
                                        <p:cTn id="38" dur="1" fill="hold"/>
                                        <p:tgtEl>
                                          <p:spTgt spid="9"/>
                                        </p:tgtEl>
                                        <p:attrNameLst>
                                          <p:attrName/>
                                        </p:attrNameLst>
                                      </p:cBhvr>
                                    </p:anim>
                                  </p:childTnLst>
                                </p:cTn>
                              </p:par>
                              <p:par>
                                <p:cTn id="39" presetID="9"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dissolve">
                                      <p:cBhvr>
                                        <p:cTn id="41" dur="1000"/>
                                        <p:tgtEl>
                                          <p:spTgt spid="10"/>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3000"/>
                                        <p:tgtEl>
                                          <p:spTgt spid="11"/>
                                        </p:tgtEl>
                                      </p:cBhvr>
                                    </p:animEffect>
                                    <p:anim calcmode="lin" valueType="num">
                                      <p:cBhvr>
                                        <p:cTn id="46" dur="3000" fill="hold"/>
                                        <p:tgtEl>
                                          <p:spTgt spid="11"/>
                                        </p:tgtEl>
                                        <p:attrNameLst>
                                          <p:attrName>ppt_x</p:attrName>
                                        </p:attrNameLst>
                                      </p:cBhvr>
                                      <p:tavLst>
                                        <p:tav tm="0">
                                          <p:val>
                                            <p:strVal val="#ppt_x"/>
                                          </p:val>
                                        </p:tav>
                                        <p:tav tm="100000">
                                          <p:val>
                                            <p:strVal val="#ppt_x"/>
                                          </p:val>
                                        </p:tav>
                                      </p:tavLst>
                                    </p:anim>
                                    <p:anim calcmode="lin" valueType="num">
                                      <p:cBhvr>
                                        <p:cTn id="47" dur="2700" decel="100000" fill="hold"/>
                                        <p:tgtEl>
                                          <p:spTgt spid="11"/>
                                        </p:tgtEl>
                                        <p:attrNameLst>
                                          <p:attrName>ppt_y</p:attrName>
                                        </p:attrNameLst>
                                      </p:cBhvr>
                                      <p:tavLst>
                                        <p:tav tm="0">
                                          <p:val>
                                            <p:strVal val="#ppt_y+1"/>
                                          </p:val>
                                        </p:tav>
                                        <p:tav tm="100000">
                                          <p:val>
                                            <p:strVal val="#ppt_y-.03"/>
                                          </p:val>
                                        </p:tav>
                                      </p:tavLst>
                                    </p:anim>
                                    <p:anim calcmode="lin" valueType="num">
                                      <p:cBhvr>
                                        <p:cTn id="48"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par>
                          <p:cTn id="49" fill="hold">
                            <p:stCondLst>
                              <p:cond delay="4000"/>
                            </p:stCondLst>
                            <p:childTnLst>
                              <p:par>
                                <p:cTn id="50" presetID="24" presetClass="entr" presetSubtype="0"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 to="" calcmode="lin" valueType="num">
                                      <p:cBhvr>
                                        <p:cTn id="52" dur="1" fill="hold"/>
                                        <p:tgtEl>
                                          <p:spTgt spid="13"/>
                                        </p:tgtEl>
                                        <p:attrNameLst>
                                          <p:attrName/>
                                        </p:attrNameLst>
                                      </p:cBhvr>
                                    </p:anim>
                                  </p:childTnLst>
                                </p:cTn>
                              </p:par>
                            </p:childTnLst>
                          </p:cTn>
                        </p:par>
                        <p:par>
                          <p:cTn id="53" fill="hold">
                            <p:stCondLst>
                              <p:cond delay="4000"/>
                            </p:stCondLst>
                            <p:childTnLst>
                              <p:par>
                                <p:cTn id="54" presetID="24"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to="" calcmode="lin" valueType="num">
                                      <p:cBhvr>
                                        <p:cTn id="56" dur="1" fill="hold"/>
                                        <p:tgtEl>
                                          <p:spTgt spid="12"/>
                                        </p:tgtEl>
                                        <p:attrNameLst>
                                          <p:attrName/>
                                        </p:attrNameLst>
                                      </p:cBhvr>
                                    </p:anim>
                                  </p:childTnLst>
                                </p:cTn>
                              </p:par>
                            </p:childTnLst>
                          </p:cTn>
                        </p:par>
                      </p:childTnLst>
                    </p:cTn>
                  </p:par>
                  <p:par>
                    <p:cTn id="57" fill="hold">
                      <p:stCondLst>
                        <p:cond delay="indefinite"/>
                      </p:stCondLst>
                      <p:childTnLst>
                        <p:par>
                          <p:cTn id="58" fill="hold">
                            <p:stCondLst>
                              <p:cond delay="0"/>
                            </p:stCondLst>
                            <p:childTnLst>
                              <p:par>
                                <p:cTn id="59" presetID="24"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to="" calcmode="lin" valueType="num">
                                      <p:cBhvr>
                                        <p:cTn id="61" dur="1" fill="hold"/>
                                        <p:tgtEl>
                                          <p:spTgt spid="14"/>
                                        </p:tgtEl>
                                        <p:attrNameLst>
                                          <p:attrName/>
                                        </p:attrNameLst>
                                      </p:cBhvr>
                                    </p:anim>
                                  </p:childTnLst>
                                </p:cTn>
                              </p:par>
                            </p:childTnLst>
                          </p:cTn>
                        </p:par>
                      </p:childTnLst>
                    </p:cTn>
                  </p:par>
                  <p:par>
                    <p:cTn id="62" fill="hold">
                      <p:stCondLst>
                        <p:cond delay="indefinite"/>
                      </p:stCondLst>
                      <p:childTnLst>
                        <p:par>
                          <p:cTn id="63" fill="hold">
                            <p:stCondLst>
                              <p:cond delay="0"/>
                            </p:stCondLst>
                            <p:childTnLst>
                              <p:par>
                                <p:cTn id="64" presetID="24"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to="" calcmode="lin" valueType="num">
                                      <p:cBhvr>
                                        <p:cTn id="66" dur="1" fill="hold"/>
                                        <p:tgtEl>
                                          <p:spTgt spid="17"/>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1000"/>
                                        <p:tgtEl>
                                          <p:spTgt spid="18"/>
                                        </p:tgtEl>
                                      </p:cBhvr>
                                    </p:animEffect>
                                  </p:childTnLst>
                                </p:cTn>
                              </p:par>
                              <p:par>
                                <p:cTn id="72" presetID="37" presetClass="entr" presetSubtype="0" fill="hold" grpId="0" nodeType="with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3000"/>
                                        <p:tgtEl>
                                          <p:spTgt spid="19"/>
                                        </p:tgtEl>
                                      </p:cBhvr>
                                    </p:animEffect>
                                    <p:anim calcmode="lin" valueType="num">
                                      <p:cBhvr>
                                        <p:cTn id="75" dur="3000" fill="hold"/>
                                        <p:tgtEl>
                                          <p:spTgt spid="19"/>
                                        </p:tgtEl>
                                        <p:attrNameLst>
                                          <p:attrName>ppt_x</p:attrName>
                                        </p:attrNameLst>
                                      </p:cBhvr>
                                      <p:tavLst>
                                        <p:tav tm="0">
                                          <p:val>
                                            <p:strVal val="#ppt_x"/>
                                          </p:val>
                                        </p:tav>
                                        <p:tav tm="100000">
                                          <p:val>
                                            <p:strVal val="#ppt_x"/>
                                          </p:val>
                                        </p:tav>
                                      </p:tavLst>
                                    </p:anim>
                                    <p:anim calcmode="lin" valueType="num">
                                      <p:cBhvr>
                                        <p:cTn id="76" dur="2700" decel="100000" fill="hold"/>
                                        <p:tgtEl>
                                          <p:spTgt spid="19"/>
                                        </p:tgtEl>
                                        <p:attrNameLst>
                                          <p:attrName>ppt_y</p:attrName>
                                        </p:attrNameLst>
                                      </p:cBhvr>
                                      <p:tavLst>
                                        <p:tav tm="0">
                                          <p:val>
                                            <p:strVal val="#ppt_y+1"/>
                                          </p:val>
                                        </p:tav>
                                        <p:tav tm="100000">
                                          <p:val>
                                            <p:strVal val="#ppt_y-.03"/>
                                          </p:val>
                                        </p:tav>
                                      </p:tavLst>
                                    </p:anim>
                                    <p:anim calcmode="lin" valueType="num">
                                      <p:cBhvr>
                                        <p:cTn id="77" dur="300" accel="100000" fill="hold">
                                          <p:stCondLst>
                                            <p:cond delay="27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to="" calcmode="lin" valueType="num">
                                      <p:cBhvr>
                                        <p:cTn id="82" dur="1" fill="hold"/>
                                        <p:tgtEl>
                                          <p:spTgt spid="2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p:bldP spid="12" grpId="0" animBg="1"/>
      <p:bldP spid="13" grpId="0" animBg="1"/>
      <p:bldP spid="14" grpId="0" animBg="1"/>
      <p:bldP spid="17" grpId="0" animBg="1"/>
      <p:bldP spid="18" grpId="0" animBg="1"/>
      <p:bldP spid="19" grpId="0"/>
      <p:bldP spid="2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4" name="مربع نص 3"/>
          <p:cNvSpPr txBox="1"/>
          <p:nvPr/>
        </p:nvSpPr>
        <p:spPr>
          <a:xfrm>
            <a:off x="2857456" y="334012"/>
            <a:ext cx="4572064" cy="523220"/>
          </a:xfrm>
          <a:prstGeom prst="rect">
            <a:avLst/>
          </a:prstGeom>
          <a:noFill/>
        </p:spPr>
        <p:txBody>
          <a:bodyPr wrap="square" rtlCol="1">
            <a:spAutoFit/>
          </a:bodyPr>
          <a:lstStyle/>
          <a:p>
            <a:r>
              <a:rPr lang="ar-SA" sz="2800" b="1" u="sng" dirty="0" smtClean="0">
                <a:solidFill>
                  <a:srgbClr val="800000"/>
                </a:solidFill>
                <a:sym typeface="Wingdings" pitchFamily="2" charset="2"/>
              </a:rPr>
              <a:t>أصل كل فقرة بما يناسبها:</a:t>
            </a:r>
          </a:p>
        </p:txBody>
      </p:sp>
      <p:sp>
        <p:nvSpPr>
          <p:cNvPr id="5" name="شكل بيضاوي 4"/>
          <p:cNvSpPr/>
          <p:nvPr/>
        </p:nvSpPr>
        <p:spPr>
          <a:xfrm>
            <a:off x="6643702" y="928670"/>
            <a:ext cx="1214446" cy="78581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2004م</a:t>
            </a:r>
            <a:endParaRPr lang="ar-SA" b="1" dirty="0"/>
          </a:p>
        </p:txBody>
      </p:sp>
      <p:sp>
        <p:nvSpPr>
          <p:cNvPr id="6" name="شكل بيضاوي 5"/>
          <p:cNvSpPr/>
          <p:nvPr/>
        </p:nvSpPr>
        <p:spPr>
          <a:xfrm>
            <a:off x="4929190" y="928670"/>
            <a:ext cx="1214446" cy="78581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1984م</a:t>
            </a:r>
            <a:endParaRPr lang="ar-SA" b="1" dirty="0"/>
          </a:p>
        </p:txBody>
      </p:sp>
      <p:sp>
        <p:nvSpPr>
          <p:cNvPr id="7" name="شكل بيضاوي 6"/>
          <p:cNvSpPr/>
          <p:nvPr/>
        </p:nvSpPr>
        <p:spPr>
          <a:xfrm>
            <a:off x="3214678" y="928670"/>
            <a:ext cx="1214446" cy="78581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1976م</a:t>
            </a:r>
            <a:endParaRPr lang="ar-SA" b="1" dirty="0"/>
          </a:p>
        </p:txBody>
      </p:sp>
      <p:sp>
        <p:nvSpPr>
          <p:cNvPr id="8" name="شكل بيضاوي 7"/>
          <p:cNvSpPr/>
          <p:nvPr/>
        </p:nvSpPr>
        <p:spPr>
          <a:xfrm>
            <a:off x="1428728" y="928670"/>
            <a:ext cx="1214446" cy="78581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1965م</a:t>
            </a:r>
            <a:endParaRPr lang="ar-SA" b="1" dirty="0"/>
          </a:p>
        </p:txBody>
      </p:sp>
      <p:sp>
        <p:nvSpPr>
          <p:cNvPr id="9" name="مستطيل 8"/>
          <p:cNvSpPr/>
          <p:nvPr/>
        </p:nvSpPr>
        <p:spPr>
          <a:xfrm>
            <a:off x="6715140" y="2071678"/>
            <a:ext cx="1857388" cy="1071570"/>
          </a:xfrm>
          <a:prstGeom prst="rect">
            <a:avLst/>
          </a:prstGeom>
        </p:spPr>
        <p:style>
          <a:lnRef idx="3">
            <a:schemeClr val="lt1"/>
          </a:lnRef>
          <a:fillRef idx="1">
            <a:schemeClr val="accent2"/>
          </a:fillRef>
          <a:effectRef idx="1">
            <a:schemeClr val="accent2"/>
          </a:effectRef>
          <a:fontRef idx="minor">
            <a:schemeClr val="lt1"/>
          </a:fontRef>
        </p:style>
        <p:txBody>
          <a:bodyPr rtlCol="1" anchor="ctr"/>
          <a:lstStyle/>
          <a:p>
            <a:pPr algn="ctr"/>
            <a:r>
              <a:rPr lang="ar-SA" sz="2000" b="1" dirty="0" smtClean="0">
                <a:solidFill>
                  <a:schemeClr val="tx1"/>
                </a:solidFill>
              </a:rPr>
              <a:t>تخرج في الجامعة</a:t>
            </a:r>
          </a:p>
        </p:txBody>
      </p:sp>
      <p:sp>
        <p:nvSpPr>
          <p:cNvPr id="10" name="مستطيل 9"/>
          <p:cNvSpPr/>
          <p:nvPr/>
        </p:nvSpPr>
        <p:spPr>
          <a:xfrm>
            <a:off x="4786314" y="2071678"/>
            <a:ext cx="1714512" cy="1071570"/>
          </a:xfrm>
          <a:prstGeom prst="rect">
            <a:avLst/>
          </a:prstGeom>
        </p:spPr>
        <p:style>
          <a:lnRef idx="3">
            <a:schemeClr val="lt1"/>
          </a:lnRef>
          <a:fillRef idx="1">
            <a:schemeClr val="accent3"/>
          </a:fillRef>
          <a:effectRef idx="1">
            <a:schemeClr val="accent3"/>
          </a:effectRef>
          <a:fontRef idx="minor">
            <a:schemeClr val="lt1"/>
          </a:fontRef>
        </p:style>
        <p:txBody>
          <a:bodyPr rtlCol="1" anchor="ctr"/>
          <a:lstStyle/>
          <a:p>
            <a:pPr algn="ctr"/>
            <a:r>
              <a:rPr lang="ar-SA" sz="2000" b="1" dirty="0" smtClean="0">
                <a:solidFill>
                  <a:schemeClr val="tx1"/>
                </a:solidFill>
              </a:rPr>
              <a:t>حصل على لقب فارس</a:t>
            </a:r>
          </a:p>
        </p:txBody>
      </p:sp>
      <p:sp>
        <p:nvSpPr>
          <p:cNvPr id="11" name="مستطيل 10"/>
          <p:cNvSpPr/>
          <p:nvPr/>
        </p:nvSpPr>
        <p:spPr>
          <a:xfrm>
            <a:off x="2714612" y="2071678"/>
            <a:ext cx="1857388" cy="1071570"/>
          </a:xfrm>
          <a:prstGeom prst="rect">
            <a:avLst/>
          </a:prstGeom>
        </p:spPr>
        <p:style>
          <a:lnRef idx="3">
            <a:schemeClr val="lt1"/>
          </a:lnRef>
          <a:fillRef idx="1">
            <a:schemeClr val="accent6"/>
          </a:fillRef>
          <a:effectRef idx="1">
            <a:schemeClr val="accent6"/>
          </a:effectRef>
          <a:fontRef idx="minor">
            <a:schemeClr val="lt1"/>
          </a:fontRef>
        </p:style>
        <p:txBody>
          <a:bodyPr rtlCol="1" anchor="ctr"/>
          <a:lstStyle/>
          <a:p>
            <a:pPr algn="ctr"/>
            <a:r>
              <a:rPr lang="ar-SA" b="1" dirty="0" smtClean="0">
                <a:solidFill>
                  <a:schemeClr val="tx1"/>
                </a:solidFill>
              </a:rPr>
              <a:t>تولدت الصداقة بين تيم وجهاز الحاسوب</a:t>
            </a:r>
            <a:endParaRPr lang="ar-SA" b="1" dirty="0">
              <a:solidFill>
                <a:schemeClr val="tx1"/>
              </a:solidFill>
            </a:endParaRPr>
          </a:p>
        </p:txBody>
      </p:sp>
      <p:sp>
        <p:nvSpPr>
          <p:cNvPr id="12" name="مستطيل 11"/>
          <p:cNvSpPr/>
          <p:nvPr/>
        </p:nvSpPr>
        <p:spPr>
          <a:xfrm>
            <a:off x="500034" y="2071678"/>
            <a:ext cx="2000264" cy="1071570"/>
          </a:xfrm>
          <a:prstGeom prst="rect">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b="1" dirty="0" smtClean="0">
                <a:solidFill>
                  <a:schemeClr val="tx1"/>
                </a:solidFill>
              </a:rPr>
              <a:t>توصل إلى طريقة علمية ترتب بها المعلومات على شبك الانترنت</a:t>
            </a:r>
          </a:p>
        </p:txBody>
      </p:sp>
      <p:cxnSp>
        <p:nvCxnSpPr>
          <p:cNvPr id="14" name="رابط كسهم مستقيم 13"/>
          <p:cNvCxnSpPr>
            <a:stCxn id="5" idx="3"/>
          </p:cNvCxnSpPr>
          <p:nvPr/>
        </p:nvCxnSpPr>
        <p:spPr>
          <a:xfrm rot="5400000">
            <a:off x="6103584" y="1282270"/>
            <a:ext cx="400832" cy="103510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5" name="رابط كسهم مستقيم 14"/>
          <p:cNvCxnSpPr/>
          <p:nvPr/>
        </p:nvCxnSpPr>
        <p:spPr>
          <a:xfrm>
            <a:off x="4286248" y="1500174"/>
            <a:ext cx="3000396" cy="50006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رابط كسهم مستقيم 15"/>
          <p:cNvCxnSpPr/>
          <p:nvPr/>
        </p:nvCxnSpPr>
        <p:spPr>
          <a:xfrm>
            <a:off x="2606712" y="1142984"/>
            <a:ext cx="965156" cy="8572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17" name="رابط كسهم مستقيم 16"/>
          <p:cNvCxnSpPr>
            <a:stCxn id="6" idx="3"/>
          </p:cNvCxnSpPr>
          <p:nvPr/>
        </p:nvCxnSpPr>
        <p:spPr>
          <a:xfrm rot="5400000">
            <a:off x="3474276" y="339678"/>
            <a:ext cx="373036" cy="289249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9" name="دمعة 28"/>
          <p:cNvSpPr/>
          <p:nvPr/>
        </p:nvSpPr>
        <p:spPr>
          <a:xfrm>
            <a:off x="7429552" y="335756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خامساً</a:t>
            </a:r>
            <a:endParaRPr lang="ar-SA" sz="2400" b="1" dirty="0"/>
          </a:p>
        </p:txBody>
      </p:sp>
      <p:sp>
        <p:nvSpPr>
          <p:cNvPr id="30" name="مربع نص 29"/>
          <p:cNvSpPr txBox="1"/>
          <p:nvPr/>
        </p:nvSpPr>
        <p:spPr>
          <a:xfrm>
            <a:off x="285720" y="3929066"/>
            <a:ext cx="8072462"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بعد استماعي النص،أذكر أساليب الاستفهام الواردة فيه،ثم أكتب سؤالاً عما سمعت في النص مستخدماً أداة الاستفهام للتعليل:</a:t>
            </a:r>
          </a:p>
        </p:txBody>
      </p:sp>
      <p:sp>
        <p:nvSpPr>
          <p:cNvPr id="31" name="مربع نص 30"/>
          <p:cNvSpPr txBox="1"/>
          <p:nvPr/>
        </p:nvSpPr>
        <p:spPr>
          <a:xfrm>
            <a:off x="428596" y="5118099"/>
            <a:ext cx="8001056" cy="954107"/>
          </a:xfrm>
          <a:prstGeom prst="rect">
            <a:avLst/>
          </a:prstGeom>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2800" b="1" dirty="0" smtClean="0">
                <a:solidFill>
                  <a:schemeClr val="tx1"/>
                </a:solidFill>
              </a:rPr>
              <a:t>أسلوب الاستفهام:</a:t>
            </a:r>
          </a:p>
          <a:p>
            <a:pPr algn="ctr"/>
            <a:r>
              <a:rPr lang="ar-SA" sz="2800" b="1" dirty="0" smtClean="0">
                <a:solidFill>
                  <a:schemeClr val="tx1"/>
                </a:solidFill>
              </a:rPr>
              <a:t>السؤال:لماذا اندهش الصبي تيم عندما دخل مكتبة أبيه لأول مرة؟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par>
                          <p:cTn id="18" fill="hold">
                            <p:stCondLst>
                              <p:cond delay="3000"/>
                            </p:stCondLst>
                            <p:childTnLst>
                              <p:par>
                                <p:cTn id="19" presetID="24"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par>
                          <p:cTn id="22" fill="hold">
                            <p:stCondLst>
                              <p:cond delay="3000"/>
                            </p:stCondLst>
                            <p:childTnLst>
                              <p:par>
                                <p:cTn id="23" presetID="24"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childTnLst>
                          </p:cTn>
                        </p:par>
                        <p:par>
                          <p:cTn id="26" fill="hold">
                            <p:stCondLst>
                              <p:cond delay="3000"/>
                            </p:stCondLst>
                            <p:childTnLst>
                              <p:par>
                                <p:cTn id="27" presetID="24"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par>
                          <p:cTn id="30" fill="hold">
                            <p:stCondLst>
                              <p:cond delay="3000"/>
                            </p:stCondLst>
                            <p:childTnLst>
                              <p:par>
                                <p:cTn id="31" presetID="24"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to="" calcmode="lin" valueType="num">
                                      <p:cBhvr>
                                        <p:cTn id="33" dur="1" fill="hold"/>
                                        <p:tgtEl>
                                          <p:spTgt spid="9"/>
                                        </p:tgtEl>
                                        <p:attrNameLst>
                                          <p:attrName/>
                                        </p:attrNameLst>
                                      </p:cBhvr>
                                    </p:anim>
                                  </p:childTnLst>
                                </p:cTn>
                              </p:par>
                            </p:childTnLst>
                          </p:cTn>
                        </p:par>
                        <p:par>
                          <p:cTn id="34" fill="hold">
                            <p:stCondLst>
                              <p:cond delay="3000"/>
                            </p:stCondLst>
                            <p:childTnLst>
                              <p:par>
                                <p:cTn id="35" presetID="24"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par>
                          <p:cTn id="38" fill="hold">
                            <p:stCondLst>
                              <p:cond delay="3000"/>
                            </p:stCondLst>
                            <p:childTnLst>
                              <p:par>
                                <p:cTn id="39" presetID="24"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to="" calcmode="lin" valueType="num">
                                      <p:cBhvr>
                                        <p:cTn id="41" dur="1" fill="hold"/>
                                        <p:tgtEl>
                                          <p:spTgt spid="11"/>
                                        </p:tgtEl>
                                        <p:attrNameLst>
                                          <p:attrName/>
                                        </p:attrNameLst>
                                      </p:cBhvr>
                                    </p:anim>
                                  </p:childTnLst>
                                </p:cTn>
                              </p:par>
                            </p:childTnLst>
                          </p:cTn>
                        </p:par>
                        <p:par>
                          <p:cTn id="42" fill="hold">
                            <p:stCondLst>
                              <p:cond delay="3000"/>
                            </p:stCondLst>
                            <p:childTnLst>
                              <p:par>
                                <p:cTn id="43" presetID="24"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 to="" calcmode="lin" valueType="num">
                                      <p:cBhvr>
                                        <p:cTn id="45" dur="1" fill="hold"/>
                                        <p:tgtEl>
                                          <p:spTgt spid="12"/>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to="" calcmode="lin" valueType="num">
                                      <p:cBhvr>
                                        <p:cTn id="50" dur="1" fill="hold"/>
                                        <p:tgtEl>
                                          <p:spTgt spid="14"/>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anim to="" calcmode="lin" valueType="num">
                                      <p:cBhvr>
                                        <p:cTn id="55" dur="1" fill="hold"/>
                                        <p:tgtEl>
                                          <p:spTgt spid="15"/>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to="" calcmode="lin" valueType="num">
                                      <p:cBhvr>
                                        <p:cTn id="60" dur="1" fill="hold"/>
                                        <p:tgtEl>
                                          <p:spTgt spid="17"/>
                                        </p:tgtEl>
                                        <p:attrNameLst>
                                          <p:attrName/>
                                        </p:attrNameLst>
                                      </p:cBhvr>
                                    </p:anim>
                                  </p:childTnLst>
                                </p:cTn>
                              </p:par>
                            </p:childTnLst>
                          </p:cTn>
                        </p:par>
                      </p:childTnLst>
                    </p:cTn>
                  </p:par>
                  <p:par>
                    <p:cTn id="61" fill="hold">
                      <p:stCondLst>
                        <p:cond delay="indefinite"/>
                      </p:stCondLst>
                      <p:childTnLst>
                        <p:par>
                          <p:cTn id="62" fill="hold">
                            <p:stCondLst>
                              <p:cond delay="0"/>
                            </p:stCondLst>
                            <p:childTnLst>
                              <p:par>
                                <p:cTn id="63" presetID="24"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 to="" calcmode="lin" valueType="num">
                                      <p:cBhvr>
                                        <p:cTn id="65" dur="1" fill="hold"/>
                                        <p:tgtEl>
                                          <p:spTgt spid="16"/>
                                        </p:tgtEl>
                                        <p:attrNameLst>
                                          <p:attrName/>
                                        </p:attrNameLst>
                                      </p:cBhvr>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dissolve">
                                      <p:cBhvr>
                                        <p:cTn id="70" dur="1000"/>
                                        <p:tgtEl>
                                          <p:spTgt spid="29"/>
                                        </p:tgtEl>
                                      </p:cBhvr>
                                    </p:animEffect>
                                  </p:childTnLst>
                                </p:cTn>
                              </p:par>
                              <p:par>
                                <p:cTn id="71" presetID="3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3000"/>
                                        <p:tgtEl>
                                          <p:spTgt spid="30"/>
                                        </p:tgtEl>
                                      </p:cBhvr>
                                    </p:animEffect>
                                    <p:anim calcmode="lin" valueType="num">
                                      <p:cBhvr>
                                        <p:cTn id="74" dur="3000" fill="hold"/>
                                        <p:tgtEl>
                                          <p:spTgt spid="30"/>
                                        </p:tgtEl>
                                        <p:attrNameLst>
                                          <p:attrName>ppt_x</p:attrName>
                                        </p:attrNameLst>
                                      </p:cBhvr>
                                      <p:tavLst>
                                        <p:tav tm="0">
                                          <p:val>
                                            <p:strVal val="#ppt_x"/>
                                          </p:val>
                                        </p:tav>
                                        <p:tav tm="100000">
                                          <p:val>
                                            <p:strVal val="#ppt_x"/>
                                          </p:val>
                                        </p:tav>
                                      </p:tavLst>
                                    </p:anim>
                                    <p:anim calcmode="lin" valueType="num">
                                      <p:cBhvr>
                                        <p:cTn id="75" dur="2700" decel="100000" fill="hold"/>
                                        <p:tgtEl>
                                          <p:spTgt spid="30"/>
                                        </p:tgtEl>
                                        <p:attrNameLst>
                                          <p:attrName>ppt_y</p:attrName>
                                        </p:attrNameLst>
                                      </p:cBhvr>
                                      <p:tavLst>
                                        <p:tav tm="0">
                                          <p:val>
                                            <p:strVal val="#ppt_y+1"/>
                                          </p:val>
                                        </p:tav>
                                        <p:tav tm="100000">
                                          <p:val>
                                            <p:strVal val="#ppt_y-.03"/>
                                          </p:val>
                                        </p:tav>
                                      </p:tavLst>
                                    </p:anim>
                                    <p:anim calcmode="lin" valueType="num">
                                      <p:cBhvr>
                                        <p:cTn id="76" dur="300" accel="100000" fill="hold">
                                          <p:stCondLst>
                                            <p:cond delay="27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grpId="0" nodeType="clickEffect">
                                  <p:stCondLst>
                                    <p:cond delay="0"/>
                                  </p:stCondLst>
                                  <p:childTnLst>
                                    <p:set>
                                      <p:cBhvr>
                                        <p:cTn id="80" dur="1" fill="hold">
                                          <p:stCondLst>
                                            <p:cond delay="0"/>
                                          </p:stCondLst>
                                        </p:cTn>
                                        <p:tgtEl>
                                          <p:spTgt spid="31"/>
                                        </p:tgtEl>
                                        <p:attrNameLst>
                                          <p:attrName>style.visibility</p:attrName>
                                        </p:attrNameLst>
                                      </p:cBhvr>
                                      <p:to>
                                        <p:strVal val="visible"/>
                                      </p:to>
                                    </p:set>
                                    <p:anim to="" calcmode="lin" valueType="num">
                                      <p:cBhvr>
                                        <p:cTn id="81" dur="1" fill="hold"/>
                                        <p:tgtEl>
                                          <p:spTgt spid="3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29" grpId="0" animBg="1"/>
      <p:bldP spid="30" grpId="0"/>
      <p:bldP spid="3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73751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سادساً</a:t>
            </a:r>
            <a:endParaRPr lang="ar-SA" sz="2400" b="1" dirty="0"/>
          </a:p>
        </p:txBody>
      </p:sp>
      <p:sp>
        <p:nvSpPr>
          <p:cNvPr id="4" name="مربع نص 3"/>
          <p:cNvSpPr txBox="1"/>
          <p:nvPr/>
        </p:nvSpPr>
        <p:spPr>
          <a:xfrm>
            <a:off x="1142976" y="714356"/>
            <a:ext cx="6286544" cy="523220"/>
          </a:xfrm>
          <a:prstGeom prst="rect">
            <a:avLst/>
          </a:prstGeom>
          <a:noFill/>
        </p:spPr>
        <p:txBody>
          <a:bodyPr wrap="square" rtlCol="1">
            <a:spAutoFit/>
          </a:bodyPr>
          <a:lstStyle/>
          <a:p>
            <a:r>
              <a:rPr lang="ar-SA" sz="2800" b="1" u="sng" dirty="0" smtClean="0">
                <a:solidFill>
                  <a:srgbClr val="800000"/>
                </a:solidFill>
                <a:sym typeface="Wingdings" pitchFamily="2" charset="2"/>
              </a:rPr>
              <a:t>أرسم دائرة حول المدن والدول التي وردت في النص:</a:t>
            </a:r>
          </a:p>
        </p:txBody>
      </p:sp>
      <p:sp>
        <p:nvSpPr>
          <p:cNvPr id="5" name="مستطيل مستدير الزوايا 4"/>
          <p:cNvSpPr/>
          <p:nvPr/>
        </p:nvSpPr>
        <p:spPr>
          <a:xfrm>
            <a:off x="6715140" y="1380452"/>
            <a:ext cx="178595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اليابان</a:t>
            </a:r>
            <a:endParaRPr lang="ar-SA" sz="2800" b="1" dirty="0">
              <a:solidFill>
                <a:schemeClr val="tx1"/>
              </a:solidFill>
            </a:endParaRPr>
          </a:p>
        </p:txBody>
      </p:sp>
      <p:sp>
        <p:nvSpPr>
          <p:cNvPr id="6" name="مستطيل مستدير الزوايا 5"/>
          <p:cNvSpPr/>
          <p:nvPr/>
        </p:nvSpPr>
        <p:spPr>
          <a:xfrm>
            <a:off x="5214942" y="1809080"/>
            <a:ext cx="178595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لندن</a:t>
            </a:r>
            <a:endParaRPr lang="ar-SA" sz="2800" b="1" dirty="0">
              <a:solidFill>
                <a:schemeClr val="tx1"/>
              </a:solidFill>
            </a:endParaRPr>
          </a:p>
        </p:txBody>
      </p:sp>
      <p:sp>
        <p:nvSpPr>
          <p:cNvPr id="7" name="مستطيل مستدير الزوايا 6"/>
          <p:cNvSpPr/>
          <p:nvPr/>
        </p:nvSpPr>
        <p:spPr>
          <a:xfrm>
            <a:off x="3500430" y="1523328"/>
            <a:ext cx="178595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باريس</a:t>
            </a:r>
            <a:endParaRPr lang="ar-SA" sz="2800" b="1" dirty="0">
              <a:solidFill>
                <a:schemeClr val="tx1"/>
              </a:solidFill>
            </a:endParaRPr>
          </a:p>
        </p:txBody>
      </p:sp>
      <p:sp>
        <p:nvSpPr>
          <p:cNvPr id="8" name="مستطيل مستدير الزوايا 7"/>
          <p:cNvSpPr/>
          <p:nvPr/>
        </p:nvSpPr>
        <p:spPr>
          <a:xfrm>
            <a:off x="285720" y="1880518"/>
            <a:ext cx="3286148"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الولايات المتحدة الأمريكية </a:t>
            </a:r>
            <a:endParaRPr lang="ar-SA" sz="2800" b="1" dirty="0">
              <a:solidFill>
                <a:schemeClr val="tx1"/>
              </a:solidFill>
            </a:endParaRPr>
          </a:p>
        </p:txBody>
      </p:sp>
      <p:sp>
        <p:nvSpPr>
          <p:cNvPr id="9" name="شكل بيضاوي 8"/>
          <p:cNvSpPr/>
          <p:nvPr/>
        </p:nvSpPr>
        <p:spPr>
          <a:xfrm>
            <a:off x="5715008" y="1594766"/>
            <a:ext cx="928694" cy="1000132"/>
          </a:xfrm>
          <a:prstGeom prst="ellipse">
            <a:avLst/>
          </a:prstGeom>
          <a:noFill/>
          <a:ln>
            <a:solidFill>
              <a:srgbClr val="DF2FB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0" name="شكل بيضاوي 9"/>
          <p:cNvSpPr/>
          <p:nvPr/>
        </p:nvSpPr>
        <p:spPr>
          <a:xfrm>
            <a:off x="285720" y="1594766"/>
            <a:ext cx="3286148" cy="1000132"/>
          </a:xfrm>
          <a:prstGeom prst="ellipse">
            <a:avLst/>
          </a:prstGeom>
          <a:noFill/>
          <a:ln>
            <a:solidFill>
              <a:srgbClr val="DF2FB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1" name="دمعة 10"/>
          <p:cNvSpPr/>
          <p:nvPr/>
        </p:nvSpPr>
        <p:spPr>
          <a:xfrm>
            <a:off x="7500958" y="266633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سابعاً</a:t>
            </a:r>
            <a:endParaRPr lang="ar-SA" sz="2400" b="1" dirty="0"/>
          </a:p>
        </p:txBody>
      </p:sp>
      <p:sp>
        <p:nvSpPr>
          <p:cNvPr id="12" name="مربع نص 11"/>
          <p:cNvSpPr txBox="1"/>
          <p:nvPr/>
        </p:nvSpPr>
        <p:spPr>
          <a:xfrm>
            <a:off x="1142976" y="2643182"/>
            <a:ext cx="6286544" cy="523220"/>
          </a:xfrm>
          <a:prstGeom prst="rect">
            <a:avLst/>
          </a:prstGeom>
          <a:noFill/>
        </p:spPr>
        <p:txBody>
          <a:bodyPr wrap="square" rtlCol="1">
            <a:spAutoFit/>
          </a:bodyPr>
          <a:lstStyle/>
          <a:p>
            <a:r>
              <a:rPr lang="ar-SA" sz="2800" b="1" u="sng" dirty="0" smtClean="0">
                <a:solidFill>
                  <a:srgbClr val="800000"/>
                </a:solidFill>
                <a:sym typeface="Wingdings" pitchFamily="2" charset="2"/>
              </a:rPr>
              <a:t>أختار الإجابة الصائبة مما يلي:</a:t>
            </a:r>
          </a:p>
        </p:txBody>
      </p:sp>
      <p:sp>
        <p:nvSpPr>
          <p:cNvPr id="13" name="مربع نص 12"/>
          <p:cNvSpPr txBox="1"/>
          <p:nvPr/>
        </p:nvSpPr>
        <p:spPr>
          <a:xfrm>
            <a:off x="1428728" y="3237840"/>
            <a:ext cx="6286544" cy="830997"/>
          </a:xfrm>
          <a:prstGeom prst="rect">
            <a:avLst/>
          </a:prstGeom>
          <a:noFill/>
        </p:spPr>
        <p:txBody>
          <a:bodyPr wrap="square" rtlCol="1">
            <a:spAutoFit/>
          </a:bodyPr>
          <a:lstStyle/>
          <a:p>
            <a:pPr algn="ctr"/>
            <a:r>
              <a:rPr lang="ar-SA" sz="2400" b="1" dirty="0" smtClean="0"/>
              <a:t>(اعتاد الصغير تيم أن يراقب أباه وهو يمارس عمله المتقن)</a:t>
            </a:r>
          </a:p>
          <a:p>
            <a:pPr algn="ctr"/>
            <a:r>
              <a:rPr lang="ar-SA" sz="2400" b="1" dirty="0" smtClean="0"/>
              <a:t>لو حذفت كلمة(المتقن) من العبارة،لما عرفت أن الأب: </a:t>
            </a:r>
            <a:endParaRPr lang="ar-SA" sz="2400" b="1" dirty="0"/>
          </a:p>
        </p:txBody>
      </p:sp>
      <p:sp>
        <p:nvSpPr>
          <p:cNvPr id="14" name="مستطيل مستدير الزوايا 13"/>
          <p:cNvSpPr/>
          <p:nvPr/>
        </p:nvSpPr>
        <p:spPr>
          <a:xfrm>
            <a:off x="5500694" y="4095096"/>
            <a:ext cx="178595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كثير العمل</a:t>
            </a:r>
            <a:endParaRPr lang="ar-SA" sz="2800" b="1" dirty="0">
              <a:solidFill>
                <a:schemeClr val="tx1"/>
              </a:solidFill>
            </a:endParaRPr>
          </a:p>
        </p:txBody>
      </p:sp>
      <p:sp>
        <p:nvSpPr>
          <p:cNvPr id="15" name="مستطيل مستدير الزوايا 14"/>
          <p:cNvSpPr/>
          <p:nvPr/>
        </p:nvSpPr>
        <p:spPr>
          <a:xfrm>
            <a:off x="2857488" y="4880914"/>
            <a:ext cx="321471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حريص على إجادة العمل</a:t>
            </a:r>
            <a:endParaRPr lang="ar-SA" sz="2800" b="1" dirty="0">
              <a:solidFill>
                <a:schemeClr val="tx1"/>
              </a:solidFill>
            </a:endParaRPr>
          </a:p>
        </p:txBody>
      </p:sp>
      <p:sp>
        <p:nvSpPr>
          <p:cNvPr id="16" name="مستطيل مستدير الزوايا 15"/>
          <p:cNvSpPr/>
          <p:nvPr/>
        </p:nvSpPr>
        <p:spPr>
          <a:xfrm>
            <a:off x="1928794" y="4095096"/>
            <a:ext cx="178595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800" b="1" dirty="0" smtClean="0">
                <a:solidFill>
                  <a:schemeClr val="tx1"/>
                </a:solidFill>
              </a:rPr>
              <a:t>يفتخر بعمله</a:t>
            </a:r>
            <a:endParaRPr lang="ar-SA" sz="2800" b="1" dirty="0">
              <a:solidFill>
                <a:schemeClr val="tx1"/>
              </a:solidFill>
            </a:endParaRPr>
          </a:p>
        </p:txBody>
      </p:sp>
      <p:sp>
        <p:nvSpPr>
          <p:cNvPr id="17" name="شكل بيضاوي 16"/>
          <p:cNvSpPr/>
          <p:nvPr/>
        </p:nvSpPr>
        <p:spPr>
          <a:xfrm>
            <a:off x="3000364" y="4738038"/>
            <a:ext cx="2928958" cy="1000132"/>
          </a:xfrm>
          <a:prstGeom prst="ellipse">
            <a:avLst/>
          </a:prstGeom>
          <a:noFill/>
          <a:ln>
            <a:solidFill>
              <a:srgbClr val="DF2FB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24"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to="" calcmode="lin" valueType="num">
                                      <p:cBhvr>
                                        <p:cTn id="16" dur="1" fill="hold"/>
                                        <p:tgtEl>
                                          <p:spTgt spid="5"/>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24"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 to="" calcmode="lin" valueType="num">
                                      <p:cBhvr>
                                        <p:cTn id="30" dur="1" fill="hold"/>
                                        <p:tgtEl>
                                          <p:spTgt spid="9"/>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to="" calcmode="lin" valueType="num">
                                      <p:cBhvr>
                                        <p:cTn id="35" dur="1" fill="hold"/>
                                        <p:tgtEl>
                                          <p:spTgt spid="10"/>
                                        </p:tgtEl>
                                        <p:attrNameLst>
                                          <p:attrName/>
                                        </p:attrNameLst>
                                      </p:cBhvr>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dissolve">
                                      <p:cBhvr>
                                        <p:cTn id="40" dur="1000"/>
                                        <p:tgtEl>
                                          <p:spTgt spid="11"/>
                                        </p:tgtEl>
                                      </p:cBhvr>
                                    </p:animEffect>
                                  </p:childTnLst>
                                </p:cTn>
                              </p:par>
                              <p:par>
                                <p:cTn id="41" presetID="37"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3000"/>
                                        <p:tgtEl>
                                          <p:spTgt spid="12"/>
                                        </p:tgtEl>
                                      </p:cBhvr>
                                    </p:animEffect>
                                    <p:anim calcmode="lin" valueType="num">
                                      <p:cBhvr>
                                        <p:cTn id="44" dur="3000" fill="hold"/>
                                        <p:tgtEl>
                                          <p:spTgt spid="12"/>
                                        </p:tgtEl>
                                        <p:attrNameLst>
                                          <p:attrName>ppt_x</p:attrName>
                                        </p:attrNameLst>
                                      </p:cBhvr>
                                      <p:tavLst>
                                        <p:tav tm="0">
                                          <p:val>
                                            <p:strVal val="#ppt_x"/>
                                          </p:val>
                                        </p:tav>
                                        <p:tav tm="100000">
                                          <p:val>
                                            <p:strVal val="#ppt_x"/>
                                          </p:val>
                                        </p:tav>
                                      </p:tavLst>
                                    </p:anim>
                                    <p:anim calcmode="lin" valueType="num">
                                      <p:cBhvr>
                                        <p:cTn id="45" dur="2700" decel="100000" fill="hold"/>
                                        <p:tgtEl>
                                          <p:spTgt spid="12"/>
                                        </p:tgtEl>
                                        <p:attrNameLst>
                                          <p:attrName>ppt_y</p:attrName>
                                        </p:attrNameLst>
                                      </p:cBhvr>
                                      <p:tavLst>
                                        <p:tav tm="0">
                                          <p:val>
                                            <p:strVal val="#ppt_y+1"/>
                                          </p:val>
                                        </p:tav>
                                        <p:tav tm="100000">
                                          <p:val>
                                            <p:strVal val="#ppt_y-.03"/>
                                          </p:val>
                                        </p:tav>
                                      </p:tavLst>
                                    </p:anim>
                                    <p:anim calcmode="lin" valueType="num">
                                      <p:cBhvr>
                                        <p:cTn id="46" dur="300" accel="100000" fill="hold">
                                          <p:stCondLst>
                                            <p:cond delay="2700"/>
                                          </p:stCondLst>
                                        </p:cTn>
                                        <p:tgtEl>
                                          <p:spTgt spid="12"/>
                                        </p:tgtEl>
                                        <p:attrNameLst>
                                          <p:attrName>ppt_y</p:attrName>
                                        </p:attrNameLst>
                                      </p:cBhvr>
                                      <p:tavLst>
                                        <p:tav tm="0">
                                          <p:val>
                                            <p:strVal val="#ppt_y-.03"/>
                                          </p:val>
                                        </p:tav>
                                        <p:tav tm="100000">
                                          <p:val>
                                            <p:strVal val="#ppt_y"/>
                                          </p:val>
                                        </p:tav>
                                      </p:tavLst>
                                    </p:anim>
                                  </p:childTnLst>
                                </p:cTn>
                              </p:par>
                              <p:par>
                                <p:cTn id="47" presetID="24"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to="" calcmode="lin" valueType="num">
                                      <p:cBhvr>
                                        <p:cTn id="49" dur="1" fill="hold"/>
                                        <p:tgtEl>
                                          <p:spTgt spid="13"/>
                                        </p:tgtEl>
                                        <p:attrNameLst>
                                          <p:attrName/>
                                        </p:attrNameLst>
                                      </p:cBhvr>
                                    </p:anim>
                                  </p:childTnLst>
                                </p:cTn>
                              </p:par>
                              <p:par>
                                <p:cTn id="50" presetID="24"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attrNameLst>
                                          <p:attrName/>
                                        </p:attrNameLst>
                                      </p:cBhvr>
                                    </p:anim>
                                  </p:childTnLst>
                                </p:cTn>
                              </p:par>
                              <p:par>
                                <p:cTn id="53" presetID="24"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to="" calcmode="lin" valueType="num">
                                      <p:cBhvr>
                                        <p:cTn id="55" dur="1" fill="hold"/>
                                        <p:tgtEl>
                                          <p:spTgt spid="15"/>
                                        </p:tgtEl>
                                        <p:attrNameLst>
                                          <p:attrName/>
                                        </p:attrNameLst>
                                      </p:cBhvr>
                                    </p:anim>
                                  </p:childTnLst>
                                </p:cTn>
                              </p:par>
                              <p:par>
                                <p:cTn id="56" presetID="24"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to="" calcmode="lin" valueType="num">
                                      <p:cBhvr>
                                        <p:cTn id="58" dur="1" fill="hold"/>
                                        <p:tgtEl>
                                          <p:spTgt spid="16"/>
                                        </p:tgtEl>
                                        <p:attrNameLst>
                                          <p:attrName/>
                                        </p:attrNameLst>
                                      </p:cBhvr>
                                    </p:anim>
                                  </p:childTnLst>
                                </p:cTn>
                              </p:par>
                            </p:childTnLst>
                          </p:cTn>
                        </p:par>
                      </p:childTnLst>
                    </p:cTn>
                  </p:par>
                  <p:par>
                    <p:cTn id="59" fill="hold">
                      <p:stCondLst>
                        <p:cond delay="indefinite"/>
                      </p:stCondLst>
                      <p:childTnLst>
                        <p:par>
                          <p:cTn id="60" fill="hold">
                            <p:stCondLst>
                              <p:cond delay="0"/>
                            </p:stCondLst>
                            <p:childTnLst>
                              <p:par>
                                <p:cTn id="61" presetID="24"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to="" calcmode="lin" valueType="num">
                                      <p:cBhvr>
                                        <p:cTn id="63"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p:bldP spid="13" grpId="0"/>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358082" y="50004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خامساً</a:t>
            </a:r>
            <a:endParaRPr lang="ar-SA" b="1" dirty="0"/>
          </a:p>
        </p:txBody>
      </p:sp>
      <p:sp>
        <p:nvSpPr>
          <p:cNvPr id="4" name="مربع نص 3"/>
          <p:cNvSpPr txBox="1"/>
          <p:nvPr/>
        </p:nvSpPr>
        <p:spPr>
          <a:xfrm>
            <a:off x="285720" y="1000108"/>
            <a:ext cx="8143932" cy="1077218"/>
          </a:xfrm>
          <a:prstGeom prst="rect">
            <a:avLst/>
          </a:prstGeom>
          <a:noFill/>
        </p:spPr>
        <p:txBody>
          <a:bodyPr wrap="square" rtlCol="1">
            <a:spAutoFit/>
          </a:bodyPr>
          <a:lstStyle/>
          <a:p>
            <a:pPr indent="-514350" algn="ctr"/>
            <a:r>
              <a:rPr lang="ar-SA" sz="3200" b="1" u="sng" dirty="0" smtClean="0">
                <a:solidFill>
                  <a:srgbClr val="800000"/>
                </a:solidFill>
              </a:rPr>
              <a:t>أكتب الكلمات التي همزتها همزة وصل فقط من الكلمات التالية في المكان المناسب:</a:t>
            </a:r>
            <a:endParaRPr lang="ar-SA" sz="3200" b="1" u="sng" dirty="0">
              <a:solidFill>
                <a:srgbClr val="800000"/>
              </a:solidFill>
            </a:endParaRPr>
          </a:p>
        </p:txBody>
      </p:sp>
      <p:sp>
        <p:nvSpPr>
          <p:cNvPr id="7" name="شكل بيضاوي 6"/>
          <p:cNvSpPr/>
          <p:nvPr/>
        </p:nvSpPr>
        <p:spPr>
          <a:xfrm>
            <a:off x="6858016" y="2500306"/>
            <a:ext cx="1571636" cy="7858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b="1" dirty="0" smtClean="0">
                <a:solidFill>
                  <a:schemeClr val="tx1"/>
                </a:solidFill>
              </a:rPr>
              <a:t>أحمد</a:t>
            </a:r>
            <a:endParaRPr lang="ar-SA" b="1" dirty="0">
              <a:solidFill>
                <a:schemeClr val="tx1"/>
              </a:solidFill>
            </a:endParaRPr>
          </a:p>
        </p:txBody>
      </p:sp>
      <p:sp>
        <p:nvSpPr>
          <p:cNvPr id="8" name="شكل بيضاوي 7"/>
          <p:cNvSpPr/>
          <p:nvPr/>
        </p:nvSpPr>
        <p:spPr>
          <a:xfrm>
            <a:off x="5286380" y="2428868"/>
            <a:ext cx="1571636" cy="78581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SA" sz="3200" b="1" dirty="0" smtClean="0">
                <a:solidFill>
                  <a:schemeClr val="tx1"/>
                </a:solidFill>
              </a:rPr>
              <a:t>افتتاح</a:t>
            </a:r>
            <a:endParaRPr lang="ar-SA" sz="3200" b="1" dirty="0">
              <a:solidFill>
                <a:schemeClr val="tx1"/>
              </a:solidFill>
            </a:endParaRPr>
          </a:p>
        </p:txBody>
      </p:sp>
      <p:sp>
        <p:nvSpPr>
          <p:cNvPr id="9" name="شكل بيضاوي 8"/>
          <p:cNvSpPr/>
          <p:nvPr/>
        </p:nvSpPr>
        <p:spPr>
          <a:xfrm>
            <a:off x="3714744" y="2571744"/>
            <a:ext cx="1571636" cy="7858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200" b="1" dirty="0" smtClean="0">
                <a:solidFill>
                  <a:schemeClr val="tx1"/>
                </a:solidFill>
              </a:rPr>
              <a:t>إلى</a:t>
            </a:r>
          </a:p>
        </p:txBody>
      </p:sp>
      <p:sp>
        <p:nvSpPr>
          <p:cNvPr id="10" name="شكل بيضاوي 9"/>
          <p:cNvSpPr/>
          <p:nvPr/>
        </p:nvSpPr>
        <p:spPr>
          <a:xfrm>
            <a:off x="2214546" y="2357430"/>
            <a:ext cx="1571636" cy="785818"/>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ar-SA" sz="2800" b="1" dirty="0" smtClean="0">
                <a:solidFill>
                  <a:schemeClr val="tx1"/>
                </a:solidFill>
              </a:rPr>
              <a:t>الرياض</a:t>
            </a:r>
          </a:p>
        </p:txBody>
      </p:sp>
      <p:sp>
        <p:nvSpPr>
          <p:cNvPr id="11" name="شكل بيضاوي 10"/>
          <p:cNvSpPr/>
          <p:nvPr/>
        </p:nvSpPr>
        <p:spPr>
          <a:xfrm>
            <a:off x="714348" y="2500306"/>
            <a:ext cx="1571636" cy="78581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SA" sz="3600" b="1" dirty="0" smtClean="0">
                <a:solidFill>
                  <a:schemeClr val="tx1"/>
                </a:solidFill>
              </a:rPr>
              <a:t>ابن</a:t>
            </a:r>
            <a:endParaRPr lang="ar-SA" b="1" dirty="0">
              <a:solidFill>
                <a:schemeClr val="tx1"/>
              </a:solidFill>
            </a:endParaRPr>
          </a:p>
        </p:txBody>
      </p:sp>
      <p:sp>
        <p:nvSpPr>
          <p:cNvPr id="12" name="مربع نص 11"/>
          <p:cNvSpPr txBox="1"/>
          <p:nvPr/>
        </p:nvSpPr>
        <p:spPr>
          <a:xfrm>
            <a:off x="2071670" y="4788298"/>
            <a:ext cx="5500726" cy="584775"/>
          </a:xfrm>
          <a:prstGeom prst="rect">
            <a:avLst/>
          </a:prstGeom>
          <a:noFill/>
        </p:spPr>
        <p:txBody>
          <a:bodyPr wrap="square" rtlCol="1">
            <a:spAutoFit/>
          </a:bodyPr>
          <a:lstStyle/>
          <a:p>
            <a:pPr algn="ctr"/>
            <a:r>
              <a:rPr lang="ar-SA" sz="3200" b="1" dirty="0" smtClean="0"/>
              <a:t>افتتاح ـــــــــــ مصدر خماسي</a:t>
            </a:r>
          </a:p>
        </p:txBody>
      </p:sp>
      <p:sp>
        <p:nvSpPr>
          <p:cNvPr id="14" name="Snip Diagonal Corner Rectangle 13"/>
          <p:cNvSpPr/>
          <p:nvPr/>
        </p:nvSpPr>
        <p:spPr>
          <a:xfrm>
            <a:off x="6000760" y="3429000"/>
            <a:ext cx="1571636" cy="857256"/>
          </a:xfrm>
          <a:prstGeom prst="snip2Diag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ar-SA" sz="3600" dirty="0" smtClean="0">
                <a:cs typeface="Arabic11 BT" pitchFamily="2" charset="-78"/>
              </a:rPr>
              <a:t>وصل</a:t>
            </a:r>
            <a:endParaRPr lang="en-US" sz="3600" dirty="0">
              <a:cs typeface="Arabic11 BT" pitchFamily="2" charset="-78"/>
            </a:endParaRPr>
          </a:p>
        </p:txBody>
      </p:sp>
      <p:sp>
        <p:nvSpPr>
          <p:cNvPr id="15" name="Rectangle 14"/>
          <p:cNvSpPr/>
          <p:nvPr/>
        </p:nvSpPr>
        <p:spPr>
          <a:xfrm>
            <a:off x="1500166" y="3429000"/>
            <a:ext cx="3357586" cy="857256"/>
          </a:xfrm>
          <a:prstGeom prst="rect">
            <a:avLst/>
          </a:prstGeom>
          <a:solidFill>
            <a:schemeClr val="accent6">
              <a:lumMod val="40000"/>
              <a:lumOff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tx1"/>
                </a:solidFill>
                <a:cs typeface="Arabic11 BT" pitchFamily="2" charset="-78"/>
              </a:rPr>
              <a:t>الهمزة في أوّل الكلمة</a:t>
            </a:r>
            <a:endParaRPr lang="en-US" sz="3200" b="1" dirty="0">
              <a:solidFill>
                <a:schemeClr val="tx1"/>
              </a:solidFill>
              <a:cs typeface="Arabic11 BT" pitchFamily="2" charset="-78"/>
            </a:endParaRPr>
          </a:p>
        </p:txBody>
      </p:sp>
      <p:cxnSp>
        <p:nvCxnSpPr>
          <p:cNvPr id="17" name="Straight Arrow Connector 16"/>
          <p:cNvCxnSpPr/>
          <p:nvPr/>
        </p:nvCxnSpPr>
        <p:spPr>
          <a:xfrm rot="5400000">
            <a:off x="6393669" y="4536289"/>
            <a:ext cx="500066" cy="1588"/>
          </a:xfrm>
          <a:prstGeom prst="straightConnector1">
            <a:avLst/>
          </a:prstGeom>
          <a:ln>
            <a:solidFill>
              <a:schemeClr val="tx1">
                <a:lumMod val="50000"/>
                <a:lumOff val="50000"/>
              </a:schemeClr>
            </a:solidFill>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4857752" y="4286256"/>
            <a:ext cx="1785950" cy="1588"/>
          </a:xfrm>
          <a:prstGeom prst="straightConnector1">
            <a:avLst/>
          </a:prstGeom>
          <a:ln>
            <a:solidFill>
              <a:schemeClr val="tx1">
                <a:lumMod val="50000"/>
                <a:lumOff val="50000"/>
              </a:schemeClr>
            </a:solidFill>
            <a:tailEnd type="arrow"/>
          </a:ln>
        </p:spPr>
        <p:style>
          <a:lnRef idx="3">
            <a:schemeClr val="dk1"/>
          </a:lnRef>
          <a:fillRef idx="0">
            <a:schemeClr val="dk1"/>
          </a:fillRef>
          <a:effectRef idx="2">
            <a:schemeClr val="dk1"/>
          </a:effectRef>
          <a:fontRef idx="minor">
            <a:schemeClr val="tx1"/>
          </a:fontRef>
        </p:style>
      </p:cxnSp>
      <p:sp>
        <p:nvSpPr>
          <p:cNvPr id="23" name="مربع نص 11"/>
          <p:cNvSpPr txBox="1"/>
          <p:nvPr/>
        </p:nvSpPr>
        <p:spPr>
          <a:xfrm>
            <a:off x="2071670" y="5344555"/>
            <a:ext cx="5500726" cy="584775"/>
          </a:xfrm>
          <a:prstGeom prst="rect">
            <a:avLst/>
          </a:prstGeom>
          <a:noFill/>
        </p:spPr>
        <p:txBody>
          <a:bodyPr wrap="square" rtlCol="1">
            <a:spAutoFit/>
          </a:bodyPr>
          <a:lstStyle/>
          <a:p>
            <a:pPr algn="ctr"/>
            <a:r>
              <a:rPr lang="ar-SA" sz="3200" b="1" dirty="0" smtClean="0"/>
              <a:t>الرياض ــــــــــــ ال التعريف</a:t>
            </a:r>
          </a:p>
        </p:txBody>
      </p:sp>
      <p:sp>
        <p:nvSpPr>
          <p:cNvPr id="24" name="مربع نص 11"/>
          <p:cNvSpPr txBox="1"/>
          <p:nvPr/>
        </p:nvSpPr>
        <p:spPr>
          <a:xfrm>
            <a:off x="2071670" y="5844621"/>
            <a:ext cx="5500726" cy="584775"/>
          </a:xfrm>
          <a:prstGeom prst="rect">
            <a:avLst/>
          </a:prstGeom>
          <a:noFill/>
        </p:spPr>
        <p:txBody>
          <a:bodyPr wrap="square" rtlCol="1">
            <a:spAutoFit/>
          </a:bodyPr>
          <a:lstStyle/>
          <a:p>
            <a:pPr algn="ctr"/>
            <a:r>
              <a:rPr lang="ar-SA" sz="3200" b="1" dirty="0" smtClean="0"/>
              <a:t>ابن ــــــــــــــــــ اسم سماعي</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par>
                                <p:cTn id="11" presetID="21"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4)">
                                      <p:cBhvr>
                                        <p:cTn id="13" dur="2000"/>
                                        <p:tgtEl>
                                          <p:spTgt spid="7"/>
                                        </p:tgtEl>
                                      </p:cBhvr>
                                    </p:animEffect>
                                  </p:childTnLst>
                                </p:cTn>
                              </p:par>
                              <p:par>
                                <p:cTn id="14" presetID="21"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4)">
                                      <p:cBhvr>
                                        <p:cTn id="16" dur="2000"/>
                                        <p:tgtEl>
                                          <p:spTgt spid="8"/>
                                        </p:tgtEl>
                                      </p:cBhvr>
                                    </p:animEffect>
                                  </p:childTnLst>
                                </p:cTn>
                              </p:par>
                              <p:par>
                                <p:cTn id="17" presetID="21"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par>
                                <p:cTn id="20" presetID="21" presetClass="entr" presetSubtype="4"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4)">
                                      <p:cBhvr>
                                        <p:cTn id="22" dur="2000"/>
                                        <p:tgtEl>
                                          <p:spTgt spid="10"/>
                                        </p:tgtEl>
                                      </p:cBhvr>
                                    </p:animEffect>
                                  </p:childTnLst>
                                </p:cTn>
                              </p:par>
                              <p:par>
                                <p:cTn id="23" presetID="21"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4)">
                                      <p:cBhvr>
                                        <p:cTn id="25" dur="2000"/>
                                        <p:tgtEl>
                                          <p:spTgt spid="11"/>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4)">
                                      <p:cBhvr>
                                        <p:cTn id="28" dur="2000"/>
                                        <p:tgtEl>
                                          <p:spTgt spid="14"/>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4)">
                                      <p:cBhvr>
                                        <p:cTn id="31" dur="2000"/>
                                        <p:tgtEl>
                                          <p:spTgt spid="15"/>
                                        </p:tgtEl>
                                      </p:cBhvr>
                                    </p:animEffect>
                                  </p:childTnLst>
                                </p:cTn>
                              </p:par>
                              <p:par>
                                <p:cTn id="32" presetID="21" presetClass="entr" presetSubtype="4"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heel(4)">
                                      <p:cBhvr>
                                        <p:cTn id="34" dur="2000"/>
                                        <p:tgtEl>
                                          <p:spTgt spid="17"/>
                                        </p:tgtEl>
                                      </p:cBhvr>
                                    </p:animEffect>
                                  </p:childTnLst>
                                </p:cTn>
                              </p:par>
                              <p:par>
                                <p:cTn id="35" presetID="21" presetClass="entr" presetSubtype="4"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heel(4)">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blinds(horizontal)">
                                      <p:cBhvr>
                                        <p:cTn id="42" dur="1000"/>
                                        <p:tgtEl>
                                          <p:spTgt spid="1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blinds(horizontal)">
                                      <p:cBhvr>
                                        <p:cTn id="47" dur="1000"/>
                                        <p:tgtEl>
                                          <p:spTgt spid="2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xEl>
                                              <p:pRg st="0" end="0"/>
                                            </p:txEl>
                                          </p:spTgt>
                                        </p:tgtEl>
                                        <p:attrNameLst>
                                          <p:attrName>style.visibility</p:attrName>
                                        </p:attrNameLst>
                                      </p:cBhvr>
                                      <p:to>
                                        <p:strVal val="visible"/>
                                      </p:to>
                                    </p:set>
                                    <p:animEffect transition="in" filter="blinds(horizontal)">
                                      <p:cBhvr>
                                        <p:cTn id="52"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animBg="1"/>
      <p:bldP spid="9" grpId="0" animBg="1"/>
      <p:bldP spid="10" grpId="0" animBg="1"/>
      <p:bldP spid="11"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7500958" y="997849"/>
            <a:ext cx="1285884" cy="691226"/>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أفكر</a:t>
            </a:r>
          </a:p>
          <a:p>
            <a:pPr algn="ctr"/>
            <a:r>
              <a:rPr lang="ar-SA" sz="2400" b="1" dirty="0" smtClean="0"/>
              <a:t>أولاً</a:t>
            </a:r>
            <a:endParaRPr lang="ar-SA" sz="2400" b="1" dirty="0"/>
          </a:p>
        </p:txBody>
      </p:sp>
      <p:sp>
        <p:nvSpPr>
          <p:cNvPr id="4" name="مربع نص 3"/>
          <p:cNvSpPr txBox="1"/>
          <p:nvPr/>
        </p:nvSpPr>
        <p:spPr>
          <a:xfrm>
            <a:off x="428596" y="804146"/>
            <a:ext cx="7215238" cy="1384995"/>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أستمع لمقدمة النص مرة أخرى إلى قوله:(دون خطأ واحد)وأتلمس ما يمكن أن يكون سبباً فيما توصل إليه تيم من اختراع:</a:t>
            </a:r>
          </a:p>
        </p:txBody>
      </p:sp>
      <p:sp>
        <p:nvSpPr>
          <p:cNvPr id="5" name="دمعة 4"/>
          <p:cNvSpPr/>
          <p:nvPr/>
        </p:nvSpPr>
        <p:spPr>
          <a:xfrm>
            <a:off x="7500958" y="4046529"/>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6" name="مربع نص 5"/>
          <p:cNvSpPr txBox="1"/>
          <p:nvPr/>
        </p:nvSpPr>
        <p:spPr>
          <a:xfrm>
            <a:off x="214282" y="2117703"/>
            <a:ext cx="8429684" cy="1815882"/>
          </a:xfrm>
          <a:prstGeom prst="rect">
            <a:avLst/>
          </a:prstGeom>
          <a:solidFill>
            <a:schemeClr val="accent3">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2800" b="1" dirty="0" smtClean="0">
                <a:solidFill>
                  <a:schemeClr val="tx1"/>
                </a:solidFill>
              </a:rPr>
              <a:t>1/إتقان الأب لعمله حيث كان قدوة لولده في العمل.</a:t>
            </a:r>
          </a:p>
          <a:p>
            <a:pPr algn="ctr"/>
            <a:r>
              <a:rPr lang="ar-SA" sz="2800" b="1" dirty="0" smtClean="0">
                <a:solidFill>
                  <a:schemeClr val="tx1"/>
                </a:solidFill>
              </a:rPr>
              <a:t>2/عدم انزعاج الأب من نشاط الابن وإعطائه الحرية للحركة والنشاط.</a:t>
            </a:r>
          </a:p>
          <a:p>
            <a:pPr algn="ctr"/>
            <a:r>
              <a:rPr lang="ar-SA" sz="2800" b="1" dirty="0" smtClean="0">
                <a:solidFill>
                  <a:schemeClr val="tx1"/>
                </a:solidFill>
              </a:rPr>
              <a:t>3/وجود مكتبة ضخمة لدى الأب في المنزل.</a:t>
            </a:r>
          </a:p>
          <a:p>
            <a:pPr algn="ctr"/>
            <a:r>
              <a:rPr lang="ar-SA" sz="2800" b="1" dirty="0" smtClean="0">
                <a:solidFill>
                  <a:schemeClr val="tx1"/>
                </a:solidFill>
              </a:rPr>
              <a:t>4/ حرص الأب على ترتيب وتنظيم المكتبة.</a:t>
            </a:r>
          </a:p>
        </p:txBody>
      </p:sp>
      <p:sp>
        <p:nvSpPr>
          <p:cNvPr id="7" name="مربع نص 6"/>
          <p:cNvSpPr txBox="1"/>
          <p:nvPr/>
        </p:nvSpPr>
        <p:spPr>
          <a:xfrm>
            <a:off x="500034" y="4023375"/>
            <a:ext cx="7215238"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أحدد قيمة جائزة(تيم)التي حصل عليها بالريال السعودي:</a:t>
            </a:r>
          </a:p>
        </p:txBody>
      </p:sp>
      <p:sp>
        <p:nvSpPr>
          <p:cNvPr id="8" name="مربع نص 7"/>
          <p:cNvSpPr txBox="1"/>
          <p:nvPr/>
        </p:nvSpPr>
        <p:spPr>
          <a:xfrm>
            <a:off x="1071538" y="4760909"/>
            <a:ext cx="6357982" cy="954107"/>
          </a:xfrm>
          <a:prstGeom prst="rect">
            <a:avLst/>
          </a:prstGeom>
          <a:solidFill>
            <a:schemeClr val="accent3">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2800" b="1" dirty="0" smtClean="0">
                <a:solidFill>
                  <a:schemeClr val="tx1"/>
                </a:solidFill>
              </a:rPr>
              <a:t>إذا كان اليورو يعادل مثلاً أربعة ريالات فإن الجائزة تساوي أربعة ملايين ريال.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par>
                                <p:cTn id="22" presetID="37"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3000"/>
                                        <p:tgtEl>
                                          <p:spTgt spid="7"/>
                                        </p:tgtEl>
                                      </p:cBhvr>
                                    </p:animEffect>
                                    <p:anim calcmode="lin" valueType="num">
                                      <p:cBhvr>
                                        <p:cTn id="25" dur="3000" fill="hold"/>
                                        <p:tgtEl>
                                          <p:spTgt spid="7"/>
                                        </p:tgtEl>
                                        <p:attrNameLst>
                                          <p:attrName>ppt_x</p:attrName>
                                        </p:attrNameLst>
                                      </p:cBhvr>
                                      <p:tavLst>
                                        <p:tav tm="0">
                                          <p:val>
                                            <p:strVal val="#ppt_x"/>
                                          </p:val>
                                        </p:tav>
                                        <p:tav tm="100000">
                                          <p:val>
                                            <p:strVal val="#ppt_x"/>
                                          </p:val>
                                        </p:tav>
                                      </p:tavLst>
                                    </p:anim>
                                    <p:anim calcmode="lin" valueType="num">
                                      <p:cBhvr>
                                        <p:cTn id="26" dur="2700" decel="100000" fill="hold"/>
                                        <p:tgtEl>
                                          <p:spTgt spid="7"/>
                                        </p:tgtEl>
                                        <p:attrNameLst>
                                          <p:attrName>ppt_y</p:attrName>
                                        </p:attrNameLst>
                                      </p:cBhvr>
                                      <p:tavLst>
                                        <p:tav tm="0">
                                          <p:val>
                                            <p:strVal val="#ppt_y+1"/>
                                          </p:val>
                                        </p:tav>
                                        <p:tav tm="100000">
                                          <p:val>
                                            <p:strVal val="#ppt_y-.03"/>
                                          </p:val>
                                        </p:tav>
                                      </p:tavLst>
                                    </p:anim>
                                    <p:anim calcmode="lin" valueType="num">
                                      <p:cBhvr>
                                        <p:cTn id="27"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descr="E:\مجلد جديد ‫‬\75.jpg"/>
          <p:cNvPicPr>
            <a:picLocks noChangeAspect="1" noChangeArrowheads="1"/>
          </p:cNvPicPr>
          <p:nvPr/>
        </p:nvPicPr>
        <p:blipFill>
          <a:blip r:embed="rId3" cstate="print"/>
          <a:srcRect/>
          <a:stretch>
            <a:fillRect/>
          </a:stretch>
        </p:blipFill>
        <p:spPr bwMode="auto">
          <a:xfrm>
            <a:off x="0" y="0"/>
            <a:ext cx="9144000" cy="6858024"/>
          </a:xfrm>
          <a:prstGeom prst="rect">
            <a:avLst/>
          </a:prstGeom>
          <a:noFill/>
        </p:spPr>
      </p:pic>
      <p:sp>
        <p:nvSpPr>
          <p:cNvPr id="3" name="دمعة 2"/>
          <p:cNvSpPr/>
          <p:nvPr/>
        </p:nvSpPr>
        <p:spPr>
          <a:xfrm>
            <a:off x="7500958" y="38032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4" name="مربع نص 3"/>
          <p:cNvSpPr txBox="1"/>
          <p:nvPr/>
        </p:nvSpPr>
        <p:spPr>
          <a:xfrm>
            <a:off x="500034" y="357166"/>
            <a:ext cx="7215238"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أتخيل أني حصلت على جائزة تيم وأدون ما أعتزمه للتصرف بها:</a:t>
            </a:r>
          </a:p>
        </p:txBody>
      </p:sp>
      <p:sp>
        <p:nvSpPr>
          <p:cNvPr id="5" name="دمعة 4"/>
          <p:cNvSpPr/>
          <p:nvPr/>
        </p:nvSpPr>
        <p:spPr>
          <a:xfrm>
            <a:off x="7429520" y="145189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6" name="مربع نص 5"/>
          <p:cNvSpPr txBox="1"/>
          <p:nvPr/>
        </p:nvSpPr>
        <p:spPr>
          <a:xfrm>
            <a:off x="428596" y="1428736"/>
            <a:ext cx="7215238" cy="1384995"/>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أناقش من بجواري في المجال الذي يمكن أن يبدع فيه كل منا،ثم ندون المتطلبات التي نتمنى أن توفرها لنا الأسرة والمؤسسات ذات العلاقة لنصبح مبدعين:</a:t>
            </a:r>
          </a:p>
        </p:txBody>
      </p:sp>
      <p:sp>
        <p:nvSpPr>
          <p:cNvPr id="7" name="مربع نص 6"/>
          <p:cNvSpPr txBox="1"/>
          <p:nvPr/>
        </p:nvSpPr>
        <p:spPr>
          <a:xfrm>
            <a:off x="500034" y="3000372"/>
            <a:ext cx="8001056" cy="2246769"/>
          </a:xfrm>
          <a:prstGeom prst="rect">
            <a:avLst/>
          </a:prstGeom>
          <a:solidFill>
            <a:srgbClr val="92D050"/>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square" rtlCol="1">
            <a:spAutoFit/>
          </a:bodyPr>
          <a:lstStyle/>
          <a:p>
            <a:pPr algn="ctr"/>
            <a:r>
              <a:rPr lang="ar-SA" sz="2800" b="1" dirty="0" smtClean="0">
                <a:solidFill>
                  <a:schemeClr val="tx1"/>
                </a:solidFill>
              </a:rPr>
              <a:t>المجال:ـــــــــــــــــــــــــــــ</a:t>
            </a:r>
          </a:p>
          <a:p>
            <a:pPr algn="ctr"/>
            <a:r>
              <a:rPr lang="ar-SA" sz="2800" b="1" dirty="0" smtClean="0">
                <a:solidFill>
                  <a:schemeClr val="tx1"/>
                </a:solidFill>
              </a:rPr>
              <a:t>المتطلبات:</a:t>
            </a:r>
          </a:p>
          <a:p>
            <a:pPr algn="ctr">
              <a:buFont typeface="Arial" pitchFamily="34" charset="0"/>
              <a:buChar char="•"/>
            </a:pPr>
            <a:r>
              <a:rPr lang="ar-SA" sz="2800" b="1" dirty="0" smtClean="0">
                <a:solidFill>
                  <a:schemeClr val="tx1"/>
                </a:solidFill>
              </a:rPr>
              <a:t>تهيئة المناخ النفسي للتعامل مع الأبناء.</a:t>
            </a:r>
          </a:p>
          <a:p>
            <a:pPr algn="ctr">
              <a:buFont typeface="Arial" pitchFamily="34" charset="0"/>
              <a:buChar char="•"/>
            </a:pPr>
            <a:r>
              <a:rPr lang="ar-SA" sz="2800" b="1" dirty="0" smtClean="0">
                <a:solidFill>
                  <a:schemeClr val="tx1"/>
                </a:solidFill>
              </a:rPr>
              <a:t>توفير مكتبة منزلية مناسبة.</a:t>
            </a:r>
          </a:p>
          <a:p>
            <a:pPr algn="ctr">
              <a:buFont typeface="Arial" pitchFamily="34" charset="0"/>
              <a:buChar char="•"/>
            </a:pPr>
            <a:r>
              <a:rPr lang="ar-SA" sz="2800" b="1" dirty="0" smtClean="0">
                <a:solidFill>
                  <a:schemeClr val="tx1"/>
                </a:solidFill>
              </a:rPr>
              <a:t>الحرص على إلحاق الأبناء بالدورات التدريبية المختلفة.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1000"/>
                                        <p:tgtEl>
                                          <p:spTgt spid="5"/>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2700" decel="100000" fill="hold"/>
                                        <p:tgtEl>
                                          <p:spTgt spid="6"/>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24"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وصارت السماء قـريبة</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*التنمية القرائية*</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6572264" y="21429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4" name="مربع نص 3"/>
          <p:cNvSpPr txBox="1"/>
          <p:nvPr/>
        </p:nvSpPr>
        <p:spPr>
          <a:xfrm>
            <a:off x="500034" y="357166"/>
            <a:ext cx="7215238"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1)أكمل الفراغات بالأحرف المناسبة فيما يلي:</a:t>
            </a:r>
          </a:p>
        </p:txBody>
      </p:sp>
      <p:sp>
        <p:nvSpPr>
          <p:cNvPr id="14" name="مستطيل 13"/>
          <p:cNvSpPr/>
          <p:nvPr/>
        </p:nvSpPr>
        <p:spPr>
          <a:xfrm>
            <a:off x="2285984" y="3429000"/>
            <a:ext cx="285752"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19" name="مستطيل 18"/>
          <p:cNvSpPr/>
          <p:nvPr/>
        </p:nvSpPr>
        <p:spPr>
          <a:xfrm>
            <a:off x="1928794" y="3429000"/>
            <a:ext cx="357190"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20" name="مستطيل 19"/>
          <p:cNvSpPr/>
          <p:nvPr/>
        </p:nvSpPr>
        <p:spPr>
          <a:xfrm>
            <a:off x="3214678" y="3857628"/>
            <a:ext cx="500066"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dirty="0"/>
          </a:p>
        </p:txBody>
      </p:sp>
      <p:sp>
        <p:nvSpPr>
          <p:cNvPr id="27" name="مستطيل 26"/>
          <p:cNvSpPr/>
          <p:nvPr/>
        </p:nvSpPr>
        <p:spPr>
          <a:xfrm>
            <a:off x="285720" y="3000372"/>
            <a:ext cx="428628"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ا</a:t>
            </a:r>
            <a:endParaRPr lang="ar-SA" sz="2400" b="1" dirty="0">
              <a:solidFill>
                <a:srgbClr val="800000"/>
              </a:solidFill>
            </a:endParaRPr>
          </a:p>
        </p:txBody>
      </p:sp>
      <p:sp>
        <p:nvSpPr>
          <p:cNvPr id="31" name="مستطيل 30"/>
          <p:cNvSpPr/>
          <p:nvPr/>
        </p:nvSpPr>
        <p:spPr>
          <a:xfrm>
            <a:off x="1928794" y="3000372"/>
            <a:ext cx="357190"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34" name="مستطيل 33"/>
          <p:cNvSpPr/>
          <p:nvPr/>
        </p:nvSpPr>
        <p:spPr>
          <a:xfrm>
            <a:off x="1428728" y="2571744"/>
            <a:ext cx="285752"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36" name="مستطيل 35"/>
          <p:cNvSpPr/>
          <p:nvPr/>
        </p:nvSpPr>
        <p:spPr>
          <a:xfrm>
            <a:off x="2000232" y="2571744"/>
            <a:ext cx="285752"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37" name="مستطيل 36"/>
          <p:cNvSpPr/>
          <p:nvPr/>
        </p:nvSpPr>
        <p:spPr>
          <a:xfrm>
            <a:off x="1714480" y="2571744"/>
            <a:ext cx="285752"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dirty="0"/>
          </a:p>
        </p:txBody>
      </p:sp>
      <p:sp>
        <p:nvSpPr>
          <p:cNvPr id="57" name="مستطيل 56"/>
          <p:cNvSpPr/>
          <p:nvPr/>
        </p:nvSpPr>
        <p:spPr>
          <a:xfrm>
            <a:off x="1428728" y="3000372"/>
            <a:ext cx="357190"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60" name="مستطيل 59"/>
          <p:cNvSpPr/>
          <p:nvPr/>
        </p:nvSpPr>
        <p:spPr>
          <a:xfrm>
            <a:off x="1428728" y="3429000"/>
            <a:ext cx="35719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ا</a:t>
            </a:r>
            <a:endParaRPr lang="ar-SA" sz="2400" b="1" dirty="0">
              <a:solidFill>
                <a:srgbClr val="800000"/>
              </a:solidFill>
            </a:endParaRPr>
          </a:p>
        </p:txBody>
      </p:sp>
      <p:sp>
        <p:nvSpPr>
          <p:cNvPr id="62" name="مستطيل 61"/>
          <p:cNvSpPr/>
          <p:nvPr/>
        </p:nvSpPr>
        <p:spPr>
          <a:xfrm>
            <a:off x="285720" y="3429000"/>
            <a:ext cx="428628"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67" name="مستطيل 66"/>
          <p:cNvSpPr/>
          <p:nvPr/>
        </p:nvSpPr>
        <p:spPr>
          <a:xfrm>
            <a:off x="285720" y="1714488"/>
            <a:ext cx="428628"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68" name="مستطيل 67"/>
          <p:cNvSpPr/>
          <p:nvPr/>
        </p:nvSpPr>
        <p:spPr>
          <a:xfrm>
            <a:off x="285720" y="2143116"/>
            <a:ext cx="428628"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س</a:t>
            </a:r>
            <a:endParaRPr lang="ar-SA" sz="2400" b="1" dirty="0">
              <a:solidFill>
                <a:srgbClr val="800000"/>
              </a:solidFill>
            </a:endParaRPr>
          </a:p>
        </p:txBody>
      </p:sp>
      <p:sp>
        <p:nvSpPr>
          <p:cNvPr id="70" name="مستطيل 69"/>
          <p:cNvSpPr/>
          <p:nvPr/>
        </p:nvSpPr>
        <p:spPr>
          <a:xfrm>
            <a:off x="6286512" y="4572008"/>
            <a:ext cx="500066"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71" name="مستطيل 70"/>
          <p:cNvSpPr/>
          <p:nvPr/>
        </p:nvSpPr>
        <p:spPr>
          <a:xfrm>
            <a:off x="5000628" y="1714488"/>
            <a:ext cx="428628"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72" name="مستطيل 71"/>
          <p:cNvSpPr/>
          <p:nvPr/>
        </p:nvSpPr>
        <p:spPr>
          <a:xfrm>
            <a:off x="4357686" y="1714488"/>
            <a:ext cx="428628"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73" name="مستطيل 72"/>
          <p:cNvSpPr/>
          <p:nvPr/>
        </p:nvSpPr>
        <p:spPr>
          <a:xfrm>
            <a:off x="2571736" y="1428736"/>
            <a:ext cx="428628"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74" name="مستطيل 73"/>
          <p:cNvSpPr/>
          <p:nvPr/>
        </p:nvSpPr>
        <p:spPr>
          <a:xfrm>
            <a:off x="1142976" y="4143380"/>
            <a:ext cx="500066"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dirty="0"/>
          </a:p>
        </p:txBody>
      </p:sp>
      <p:sp>
        <p:nvSpPr>
          <p:cNvPr id="75" name="مستطيل 74"/>
          <p:cNvSpPr/>
          <p:nvPr/>
        </p:nvSpPr>
        <p:spPr>
          <a:xfrm>
            <a:off x="500034" y="4143380"/>
            <a:ext cx="500066" cy="428628"/>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ar-SA"/>
          </a:p>
        </p:txBody>
      </p:sp>
      <p:sp>
        <p:nvSpPr>
          <p:cNvPr id="76" name="سهم للأسفل 75"/>
          <p:cNvSpPr/>
          <p:nvPr/>
        </p:nvSpPr>
        <p:spPr>
          <a:xfrm>
            <a:off x="8072462" y="357166"/>
            <a:ext cx="928694" cy="1285884"/>
          </a:xfrm>
          <a:prstGeom prst="downArrow">
            <a:avLst/>
          </a:prstGeom>
        </p:spPr>
        <p:style>
          <a:lnRef idx="1">
            <a:schemeClr val="accent6"/>
          </a:lnRef>
          <a:fillRef idx="2">
            <a:schemeClr val="accent6"/>
          </a:fillRef>
          <a:effectRef idx="1">
            <a:schemeClr val="accent6"/>
          </a:effectRef>
          <a:fontRef idx="minor">
            <a:schemeClr val="dk1"/>
          </a:fontRef>
        </p:style>
        <p:txBody>
          <a:bodyPr vert="vert270" rtlCol="1" anchor="ctr"/>
          <a:lstStyle/>
          <a:p>
            <a:pPr algn="ctr"/>
            <a:r>
              <a:rPr lang="ar-SA" b="1" dirty="0" smtClean="0"/>
              <a:t>مرادف غامضة</a:t>
            </a:r>
            <a:endParaRPr lang="ar-SA" b="1" dirty="0"/>
          </a:p>
        </p:txBody>
      </p:sp>
      <p:sp>
        <p:nvSpPr>
          <p:cNvPr id="77" name="سهم للأسفل 76"/>
          <p:cNvSpPr/>
          <p:nvPr/>
        </p:nvSpPr>
        <p:spPr>
          <a:xfrm>
            <a:off x="7286644" y="785794"/>
            <a:ext cx="928694" cy="1285884"/>
          </a:xfrm>
          <a:prstGeom prst="downArrow">
            <a:avLst/>
          </a:prstGeom>
        </p:spPr>
        <p:style>
          <a:lnRef idx="1">
            <a:schemeClr val="accent6"/>
          </a:lnRef>
          <a:fillRef idx="2">
            <a:schemeClr val="accent6"/>
          </a:fillRef>
          <a:effectRef idx="1">
            <a:schemeClr val="accent6"/>
          </a:effectRef>
          <a:fontRef idx="minor">
            <a:schemeClr val="dk1"/>
          </a:fontRef>
        </p:style>
        <p:txBody>
          <a:bodyPr vert="vert270" rtlCol="1" anchor="ctr"/>
          <a:lstStyle/>
          <a:p>
            <a:pPr algn="ctr"/>
            <a:r>
              <a:rPr lang="ar-SA" b="1" dirty="0" smtClean="0"/>
              <a:t>مرادف تنزوي</a:t>
            </a:r>
            <a:endParaRPr lang="ar-SA" b="1" dirty="0"/>
          </a:p>
        </p:txBody>
      </p:sp>
      <p:sp>
        <p:nvSpPr>
          <p:cNvPr id="78" name="سهم للأسفل 77"/>
          <p:cNvSpPr/>
          <p:nvPr/>
        </p:nvSpPr>
        <p:spPr>
          <a:xfrm rot="8933013">
            <a:off x="7565944" y="4214028"/>
            <a:ext cx="1214446" cy="1971996"/>
          </a:xfrm>
          <a:prstGeom prst="downArrow">
            <a:avLst/>
          </a:prstGeom>
        </p:spPr>
        <p:style>
          <a:lnRef idx="1">
            <a:schemeClr val="accent6"/>
          </a:lnRef>
          <a:fillRef idx="2">
            <a:schemeClr val="accent6"/>
          </a:fillRef>
          <a:effectRef idx="1">
            <a:schemeClr val="accent6"/>
          </a:effectRef>
          <a:fontRef idx="minor">
            <a:schemeClr val="dk1"/>
          </a:fontRef>
        </p:style>
        <p:txBody>
          <a:bodyPr vert="vert270" rtlCol="1" anchor="ctr"/>
          <a:lstStyle/>
          <a:p>
            <a:pPr algn="ctr"/>
            <a:r>
              <a:rPr lang="ar-SA" b="1" dirty="0" smtClean="0"/>
              <a:t>مرادف يلح عليه</a:t>
            </a:r>
            <a:endParaRPr lang="ar-SA" b="1" dirty="0"/>
          </a:p>
        </p:txBody>
      </p:sp>
      <p:sp>
        <p:nvSpPr>
          <p:cNvPr id="79" name="سهم للأسفل 78"/>
          <p:cNvSpPr/>
          <p:nvPr/>
        </p:nvSpPr>
        <p:spPr>
          <a:xfrm>
            <a:off x="6072198" y="1000108"/>
            <a:ext cx="928694" cy="1285884"/>
          </a:xfrm>
          <a:prstGeom prst="downArrow">
            <a:avLst/>
          </a:prstGeom>
        </p:spPr>
        <p:style>
          <a:lnRef idx="1">
            <a:schemeClr val="accent6"/>
          </a:lnRef>
          <a:fillRef idx="2">
            <a:schemeClr val="accent6"/>
          </a:fillRef>
          <a:effectRef idx="1">
            <a:schemeClr val="accent6"/>
          </a:effectRef>
          <a:fontRef idx="minor">
            <a:schemeClr val="dk1"/>
          </a:fontRef>
        </p:style>
        <p:txBody>
          <a:bodyPr vert="vert270" rtlCol="1" anchor="ctr"/>
          <a:lstStyle/>
          <a:p>
            <a:pPr algn="ctr"/>
            <a:r>
              <a:rPr lang="ar-SA" b="1" dirty="0" smtClean="0"/>
              <a:t>مرادف تبرز</a:t>
            </a:r>
            <a:endParaRPr lang="ar-SA" b="1" dirty="0"/>
          </a:p>
        </p:txBody>
      </p:sp>
      <p:sp>
        <p:nvSpPr>
          <p:cNvPr id="80" name="سهم للأسفل 79"/>
          <p:cNvSpPr/>
          <p:nvPr/>
        </p:nvSpPr>
        <p:spPr>
          <a:xfrm rot="10800000">
            <a:off x="4500563" y="4357694"/>
            <a:ext cx="928694" cy="1357322"/>
          </a:xfrm>
          <a:prstGeom prst="downArrow">
            <a:avLst/>
          </a:prstGeom>
        </p:spPr>
        <p:style>
          <a:lnRef idx="1">
            <a:schemeClr val="accent6"/>
          </a:lnRef>
          <a:fillRef idx="2">
            <a:schemeClr val="accent6"/>
          </a:fillRef>
          <a:effectRef idx="1">
            <a:schemeClr val="accent6"/>
          </a:effectRef>
          <a:fontRef idx="minor">
            <a:schemeClr val="dk1"/>
          </a:fontRef>
        </p:style>
        <p:txBody>
          <a:bodyPr vert="vert" rtlCol="1" anchor="ctr"/>
          <a:lstStyle/>
          <a:p>
            <a:pPr algn="ctr"/>
            <a:r>
              <a:rPr lang="ar-SA" b="1" dirty="0" smtClean="0"/>
              <a:t>مرادف دهشة</a:t>
            </a:r>
            <a:endParaRPr lang="ar-SA" b="1" dirty="0"/>
          </a:p>
        </p:txBody>
      </p:sp>
      <p:sp>
        <p:nvSpPr>
          <p:cNvPr id="81" name="سهم للأسفل 80"/>
          <p:cNvSpPr/>
          <p:nvPr/>
        </p:nvSpPr>
        <p:spPr>
          <a:xfrm>
            <a:off x="3071802" y="857232"/>
            <a:ext cx="928694" cy="1285884"/>
          </a:xfrm>
          <a:prstGeom prst="downArrow">
            <a:avLst/>
          </a:prstGeom>
        </p:spPr>
        <p:style>
          <a:lnRef idx="1">
            <a:schemeClr val="accent6"/>
          </a:lnRef>
          <a:fillRef idx="2">
            <a:schemeClr val="accent6"/>
          </a:fillRef>
          <a:effectRef idx="1">
            <a:schemeClr val="accent6"/>
          </a:effectRef>
          <a:fontRef idx="minor">
            <a:schemeClr val="dk1"/>
          </a:fontRef>
        </p:style>
        <p:txBody>
          <a:bodyPr vert="vert270" rtlCol="1" anchor="ctr"/>
          <a:lstStyle/>
          <a:p>
            <a:pPr algn="ctr"/>
            <a:r>
              <a:rPr lang="ar-SA" sz="2000" b="1" dirty="0" smtClean="0"/>
              <a:t>ضد يشيد</a:t>
            </a:r>
            <a:endParaRPr lang="ar-SA" sz="2000" b="1" dirty="0"/>
          </a:p>
        </p:txBody>
      </p:sp>
      <p:sp>
        <p:nvSpPr>
          <p:cNvPr id="97" name="مستطيل 96"/>
          <p:cNvSpPr/>
          <p:nvPr/>
        </p:nvSpPr>
        <p:spPr>
          <a:xfrm>
            <a:off x="8358214" y="171448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chemeClr val="accent3">
                    <a:lumMod val="50000"/>
                  </a:schemeClr>
                </a:solidFill>
              </a:rPr>
              <a:t>خ</a:t>
            </a:r>
            <a:endParaRPr lang="ar-SA" sz="2000" b="1" dirty="0">
              <a:solidFill>
                <a:schemeClr val="accent3">
                  <a:lumMod val="50000"/>
                </a:schemeClr>
              </a:solidFill>
            </a:endParaRPr>
          </a:p>
        </p:txBody>
      </p:sp>
      <p:sp>
        <p:nvSpPr>
          <p:cNvPr id="98" name="مستطيل 97"/>
          <p:cNvSpPr/>
          <p:nvPr/>
        </p:nvSpPr>
        <p:spPr>
          <a:xfrm>
            <a:off x="8358214" y="2143116"/>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ا</a:t>
            </a:r>
            <a:endParaRPr lang="ar-SA" sz="2000" b="1" dirty="0">
              <a:solidFill>
                <a:srgbClr val="660066"/>
              </a:solidFill>
            </a:endParaRPr>
          </a:p>
        </p:txBody>
      </p:sp>
      <p:sp>
        <p:nvSpPr>
          <p:cNvPr id="99" name="مستطيل 98"/>
          <p:cNvSpPr/>
          <p:nvPr/>
        </p:nvSpPr>
        <p:spPr>
          <a:xfrm>
            <a:off x="8358214" y="2571744"/>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ف</a:t>
            </a:r>
            <a:endParaRPr lang="ar-SA" sz="2000" b="1" dirty="0">
              <a:solidFill>
                <a:schemeClr val="tx1"/>
              </a:solidFill>
            </a:endParaRPr>
          </a:p>
        </p:txBody>
      </p:sp>
      <p:sp>
        <p:nvSpPr>
          <p:cNvPr id="100" name="مستطيل 99"/>
          <p:cNvSpPr/>
          <p:nvPr/>
        </p:nvSpPr>
        <p:spPr>
          <a:xfrm>
            <a:off x="8358214" y="3000372"/>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ي</a:t>
            </a:r>
            <a:endParaRPr lang="ar-SA" sz="2000" b="1" dirty="0">
              <a:solidFill>
                <a:srgbClr val="660066"/>
              </a:solidFill>
            </a:endParaRPr>
          </a:p>
        </p:txBody>
      </p:sp>
      <p:sp>
        <p:nvSpPr>
          <p:cNvPr id="101" name="مستطيل 100"/>
          <p:cNvSpPr/>
          <p:nvPr/>
        </p:nvSpPr>
        <p:spPr>
          <a:xfrm>
            <a:off x="8358214" y="3429000"/>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660066"/>
                </a:solidFill>
              </a:rPr>
              <a:t>ة</a:t>
            </a:r>
            <a:endParaRPr lang="ar-SA" sz="2400" b="1" dirty="0">
              <a:solidFill>
                <a:srgbClr val="660066"/>
              </a:solidFill>
            </a:endParaRPr>
          </a:p>
        </p:txBody>
      </p:sp>
      <p:sp>
        <p:nvSpPr>
          <p:cNvPr id="102" name="مستطيل 101"/>
          <p:cNvSpPr/>
          <p:nvPr/>
        </p:nvSpPr>
        <p:spPr>
          <a:xfrm>
            <a:off x="7715272" y="3000372"/>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ت</a:t>
            </a:r>
            <a:endParaRPr lang="ar-SA" sz="2000" b="1" dirty="0">
              <a:solidFill>
                <a:srgbClr val="660066"/>
              </a:solidFill>
            </a:endParaRPr>
          </a:p>
        </p:txBody>
      </p:sp>
      <p:sp>
        <p:nvSpPr>
          <p:cNvPr id="103" name="مستطيل 102"/>
          <p:cNvSpPr/>
          <p:nvPr/>
        </p:nvSpPr>
        <p:spPr>
          <a:xfrm>
            <a:off x="7715272" y="2571744"/>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خ</a:t>
            </a:r>
            <a:endParaRPr lang="ar-SA" sz="2000" b="1" dirty="0">
              <a:solidFill>
                <a:srgbClr val="660066"/>
              </a:solidFill>
            </a:endParaRPr>
          </a:p>
        </p:txBody>
      </p:sp>
      <p:sp>
        <p:nvSpPr>
          <p:cNvPr id="104" name="مستطيل 103"/>
          <p:cNvSpPr/>
          <p:nvPr/>
        </p:nvSpPr>
        <p:spPr>
          <a:xfrm>
            <a:off x="7715272" y="2143116"/>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ت</a:t>
            </a:r>
            <a:endParaRPr lang="ar-SA" sz="2000" b="1" dirty="0">
              <a:solidFill>
                <a:srgbClr val="660066"/>
              </a:solidFill>
            </a:endParaRPr>
          </a:p>
        </p:txBody>
      </p:sp>
      <p:sp>
        <p:nvSpPr>
          <p:cNvPr id="105" name="مستطيل 104"/>
          <p:cNvSpPr/>
          <p:nvPr/>
        </p:nvSpPr>
        <p:spPr>
          <a:xfrm>
            <a:off x="3214678" y="3000372"/>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د</a:t>
            </a:r>
            <a:endParaRPr lang="ar-SA" sz="2000" b="1" dirty="0">
              <a:solidFill>
                <a:schemeClr val="tx1"/>
              </a:solidFill>
            </a:endParaRPr>
          </a:p>
        </p:txBody>
      </p:sp>
      <p:sp>
        <p:nvSpPr>
          <p:cNvPr id="106" name="مستطيل 105"/>
          <p:cNvSpPr/>
          <p:nvPr/>
        </p:nvSpPr>
        <p:spPr>
          <a:xfrm>
            <a:off x="3214678" y="3429000"/>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م</a:t>
            </a:r>
            <a:endParaRPr lang="ar-SA" sz="2000" b="1" dirty="0">
              <a:solidFill>
                <a:srgbClr val="660066"/>
              </a:solidFill>
            </a:endParaRPr>
          </a:p>
        </p:txBody>
      </p:sp>
      <p:sp>
        <p:nvSpPr>
          <p:cNvPr id="107" name="مستطيل 106"/>
          <p:cNvSpPr/>
          <p:nvPr/>
        </p:nvSpPr>
        <p:spPr>
          <a:xfrm>
            <a:off x="2571736" y="2143116"/>
            <a:ext cx="571504"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ر</a:t>
            </a:r>
            <a:endParaRPr lang="ar-SA" sz="2400" b="1" dirty="0">
              <a:solidFill>
                <a:srgbClr val="800000"/>
              </a:solidFill>
            </a:endParaRPr>
          </a:p>
        </p:txBody>
      </p:sp>
      <p:sp>
        <p:nvSpPr>
          <p:cNvPr id="108" name="مستطيل 107"/>
          <p:cNvSpPr/>
          <p:nvPr/>
        </p:nvSpPr>
        <p:spPr>
          <a:xfrm>
            <a:off x="3714744"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ه</a:t>
            </a:r>
            <a:endParaRPr lang="ar-SA" sz="2000" b="1" dirty="0">
              <a:solidFill>
                <a:srgbClr val="660066"/>
              </a:solidFill>
            </a:endParaRPr>
          </a:p>
        </p:txBody>
      </p:sp>
      <p:sp>
        <p:nvSpPr>
          <p:cNvPr id="109" name="مستطيل 108"/>
          <p:cNvSpPr/>
          <p:nvPr/>
        </p:nvSpPr>
        <p:spPr>
          <a:xfrm>
            <a:off x="4714876" y="2571744"/>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ذ</a:t>
            </a:r>
            <a:endParaRPr lang="ar-SA" sz="2000" b="1" dirty="0">
              <a:solidFill>
                <a:srgbClr val="660066"/>
              </a:solidFill>
            </a:endParaRPr>
          </a:p>
        </p:txBody>
      </p:sp>
      <p:sp>
        <p:nvSpPr>
          <p:cNvPr id="110" name="مستطيل 109"/>
          <p:cNvSpPr/>
          <p:nvPr/>
        </p:nvSpPr>
        <p:spPr>
          <a:xfrm>
            <a:off x="4714876" y="3000372"/>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هـ</a:t>
            </a:r>
            <a:endParaRPr lang="ar-SA" sz="2000" b="1" dirty="0">
              <a:solidFill>
                <a:srgbClr val="660066"/>
              </a:solidFill>
            </a:endParaRPr>
          </a:p>
        </p:txBody>
      </p:sp>
      <p:sp>
        <p:nvSpPr>
          <p:cNvPr id="111" name="مستطيل 110"/>
          <p:cNvSpPr/>
          <p:nvPr/>
        </p:nvSpPr>
        <p:spPr>
          <a:xfrm>
            <a:off x="4714876" y="3429000"/>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و</a:t>
            </a:r>
            <a:endParaRPr lang="ar-SA" sz="2000" b="1" dirty="0">
              <a:solidFill>
                <a:srgbClr val="660066"/>
              </a:solidFill>
            </a:endParaRPr>
          </a:p>
        </p:txBody>
      </p:sp>
      <p:sp>
        <p:nvSpPr>
          <p:cNvPr id="112" name="مستطيل 111"/>
          <p:cNvSpPr/>
          <p:nvPr/>
        </p:nvSpPr>
        <p:spPr>
          <a:xfrm>
            <a:off x="4714876"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660066"/>
                </a:solidFill>
              </a:rPr>
              <a:t>ل</a:t>
            </a:r>
            <a:endParaRPr lang="ar-SA" sz="2000" b="1" dirty="0">
              <a:solidFill>
                <a:srgbClr val="660066"/>
              </a:solidFill>
            </a:endParaRPr>
          </a:p>
        </p:txBody>
      </p:sp>
      <p:sp>
        <p:nvSpPr>
          <p:cNvPr id="113" name="مستطيل 112"/>
          <p:cNvSpPr/>
          <p:nvPr/>
        </p:nvSpPr>
        <p:spPr>
          <a:xfrm>
            <a:off x="5214942"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ع</a:t>
            </a:r>
            <a:endParaRPr lang="ar-SA" sz="2000" b="1" dirty="0">
              <a:solidFill>
                <a:srgbClr val="660066"/>
              </a:solidFill>
            </a:endParaRPr>
          </a:p>
        </p:txBody>
      </p:sp>
      <p:sp>
        <p:nvSpPr>
          <p:cNvPr id="114" name="مستطيل 113"/>
          <p:cNvSpPr/>
          <p:nvPr/>
        </p:nvSpPr>
        <p:spPr>
          <a:xfrm>
            <a:off x="4214810"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ي</a:t>
            </a:r>
            <a:endParaRPr lang="ar-SA" sz="2000" b="1" dirty="0">
              <a:solidFill>
                <a:srgbClr val="660066"/>
              </a:solidFill>
            </a:endParaRPr>
          </a:p>
        </p:txBody>
      </p:sp>
      <p:sp>
        <p:nvSpPr>
          <p:cNvPr id="115" name="مستطيل 114"/>
          <p:cNvSpPr/>
          <p:nvPr/>
        </p:nvSpPr>
        <p:spPr>
          <a:xfrm>
            <a:off x="1071538" y="3429000"/>
            <a:ext cx="35719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ي</a:t>
            </a:r>
            <a:endParaRPr lang="ar-SA" sz="2400" b="1" dirty="0">
              <a:solidFill>
                <a:srgbClr val="800000"/>
              </a:solidFill>
            </a:endParaRPr>
          </a:p>
        </p:txBody>
      </p:sp>
      <p:sp>
        <p:nvSpPr>
          <p:cNvPr id="116" name="مستطيل 115"/>
          <p:cNvSpPr/>
          <p:nvPr/>
        </p:nvSpPr>
        <p:spPr>
          <a:xfrm>
            <a:off x="3214678" y="2143116"/>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ي</a:t>
            </a:r>
            <a:endParaRPr lang="ar-SA" sz="2000" b="1" dirty="0">
              <a:solidFill>
                <a:srgbClr val="660066"/>
              </a:solidFill>
            </a:endParaRPr>
          </a:p>
        </p:txBody>
      </p:sp>
      <p:sp>
        <p:nvSpPr>
          <p:cNvPr id="117" name="مستطيل 116"/>
          <p:cNvSpPr/>
          <p:nvPr/>
        </p:nvSpPr>
        <p:spPr>
          <a:xfrm>
            <a:off x="6215074" y="2571744"/>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ت</a:t>
            </a:r>
            <a:endParaRPr lang="ar-SA" sz="2000" b="1" dirty="0">
              <a:solidFill>
                <a:srgbClr val="660066"/>
              </a:solidFill>
            </a:endParaRPr>
          </a:p>
        </p:txBody>
      </p:sp>
      <p:sp>
        <p:nvSpPr>
          <p:cNvPr id="118" name="مستطيل 117"/>
          <p:cNvSpPr/>
          <p:nvPr/>
        </p:nvSpPr>
        <p:spPr>
          <a:xfrm>
            <a:off x="6215074" y="3000372"/>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ظ</a:t>
            </a:r>
            <a:endParaRPr lang="ar-SA" sz="2000" b="1" dirty="0">
              <a:solidFill>
                <a:srgbClr val="660066"/>
              </a:solidFill>
            </a:endParaRPr>
          </a:p>
        </p:txBody>
      </p:sp>
      <p:sp>
        <p:nvSpPr>
          <p:cNvPr id="119" name="مستطيل 118"/>
          <p:cNvSpPr/>
          <p:nvPr/>
        </p:nvSpPr>
        <p:spPr>
          <a:xfrm>
            <a:off x="2571736" y="3000372"/>
            <a:ext cx="571504"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ا</a:t>
            </a:r>
            <a:endParaRPr lang="ar-SA" sz="2400" b="1" dirty="0">
              <a:solidFill>
                <a:srgbClr val="800000"/>
              </a:solidFill>
            </a:endParaRPr>
          </a:p>
        </p:txBody>
      </p:sp>
      <p:sp>
        <p:nvSpPr>
          <p:cNvPr id="120" name="مستطيل 119"/>
          <p:cNvSpPr/>
          <p:nvPr/>
        </p:nvSpPr>
        <p:spPr>
          <a:xfrm>
            <a:off x="3214678" y="2571744"/>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هـ</a:t>
            </a:r>
            <a:endParaRPr lang="ar-SA" sz="2000" b="1" dirty="0">
              <a:solidFill>
                <a:srgbClr val="660066"/>
              </a:solidFill>
            </a:endParaRPr>
          </a:p>
        </p:txBody>
      </p:sp>
      <p:sp>
        <p:nvSpPr>
          <p:cNvPr id="121" name="مستطيل 120"/>
          <p:cNvSpPr/>
          <p:nvPr/>
        </p:nvSpPr>
        <p:spPr>
          <a:xfrm>
            <a:off x="2571736" y="2571744"/>
            <a:ext cx="571504"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ل</a:t>
            </a:r>
            <a:endParaRPr lang="ar-SA" sz="2400" b="1" dirty="0">
              <a:solidFill>
                <a:srgbClr val="800000"/>
              </a:solidFill>
            </a:endParaRPr>
          </a:p>
        </p:txBody>
      </p:sp>
      <p:sp>
        <p:nvSpPr>
          <p:cNvPr id="122" name="مستطيل 121"/>
          <p:cNvSpPr/>
          <p:nvPr/>
        </p:nvSpPr>
        <p:spPr>
          <a:xfrm>
            <a:off x="2571736" y="3429000"/>
            <a:ext cx="571504"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ب</a:t>
            </a:r>
            <a:endParaRPr lang="ar-SA" sz="2000" b="1" dirty="0">
              <a:solidFill>
                <a:srgbClr val="800000"/>
              </a:solidFill>
            </a:endParaRPr>
          </a:p>
        </p:txBody>
      </p:sp>
      <p:sp>
        <p:nvSpPr>
          <p:cNvPr id="123" name="مستطيل 122"/>
          <p:cNvSpPr/>
          <p:nvPr/>
        </p:nvSpPr>
        <p:spPr>
          <a:xfrm>
            <a:off x="6215074" y="3429000"/>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هـ</a:t>
            </a:r>
            <a:endParaRPr lang="ar-SA" sz="2000" b="1" dirty="0">
              <a:solidFill>
                <a:srgbClr val="660066"/>
              </a:solidFill>
            </a:endParaRPr>
          </a:p>
        </p:txBody>
      </p:sp>
      <p:sp>
        <p:nvSpPr>
          <p:cNvPr id="124" name="مستطيل 123"/>
          <p:cNvSpPr/>
          <p:nvPr/>
        </p:nvSpPr>
        <p:spPr>
          <a:xfrm>
            <a:off x="6715140"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660066"/>
                </a:solidFill>
              </a:rPr>
              <a:t>ر</a:t>
            </a:r>
            <a:endParaRPr lang="ar-SA" sz="2400" b="1" dirty="0">
              <a:solidFill>
                <a:srgbClr val="660066"/>
              </a:solidFill>
            </a:endParaRPr>
          </a:p>
        </p:txBody>
      </p:sp>
      <p:sp>
        <p:nvSpPr>
          <p:cNvPr id="125" name="مستطيل 124"/>
          <p:cNvSpPr/>
          <p:nvPr/>
        </p:nvSpPr>
        <p:spPr>
          <a:xfrm>
            <a:off x="6215074"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chemeClr val="tx1"/>
                </a:solidFill>
              </a:rPr>
              <a:t>ر</a:t>
            </a:r>
            <a:endParaRPr lang="ar-SA" sz="2000" b="1" dirty="0">
              <a:solidFill>
                <a:schemeClr val="tx1"/>
              </a:solidFill>
            </a:endParaRPr>
          </a:p>
        </p:txBody>
      </p:sp>
      <p:sp>
        <p:nvSpPr>
          <p:cNvPr id="126" name="مستطيل 125"/>
          <p:cNvSpPr/>
          <p:nvPr/>
        </p:nvSpPr>
        <p:spPr>
          <a:xfrm>
            <a:off x="7215206"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ك</a:t>
            </a:r>
            <a:endParaRPr lang="ar-SA" sz="2000" b="1" dirty="0">
              <a:solidFill>
                <a:srgbClr val="660066"/>
              </a:solidFill>
            </a:endParaRPr>
          </a:p>
        </p:txBody>
      </p:sp>
      <p:sp>
        <p:nvSpPr>
          <p:cNvPr id="127" name="مستطيل 126"/>
          <p:cNvSpPr/>
          <p:nvPr/>
        </p:nvSpPr>
        <p:spPr>
          <a:xfrm>
            <a:off x="7715272"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chemeClr val="tx1"/>
                </a:solidFill>
              </a:rPr>
              <a:t>ي</a:t>
            </a:r>
            <a:endParaRPr lang="ar-SA" sz="2400" b="1" dirty="0">
              <a:solidFill>
                <a:schemeClr val="tx1"/>
              </a:solidFill>
            </a:endParaRPr>
          </a:p>
        </p:txBody>
      </p:sp>
      <p:sp>
        <p:nvSpPr>
          <p:cNvPr id="128" name="مستطيل 127"/>
          <p:cNvSpPr/>
          <p:nvPr/>
        </p:nvSpPr>
        <p:spPr>
          <a:xfrm>
            <a:off x="7715272" y="3429000"/>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ف</a:t>
            </a:r>
            <a:endParaRPr lang="ar-SA" sz="2000" b="1" dirty="0">
              <a:solidFill>
                <a:srgbClr val="660066"/>
              </a:solidFill>
            </a:endParaRPr>
          </a:p>
        </p:txBody>
      </p:sp>
      <p:sp>
        <p:nvSpPr>
          <p:cNvPr id="129" name="مستطيل 128"/>
          <p:cNvSpPr/>
          <p:nvPr/>
        </p:nvSpPr>
        <p:spPr>
          <a:xfrm>
            <a:off x="5715008" y="3857628"/>
            <a:ext cx="500066"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000" b="1" dirty="0" smtClean="0">
                <a:solidFill>
                  <a:srgbClr val="660066"/>
                </a:solidFill>
              </a:rPr>
              <a:t>ـ</a:t>
            </a:r>
            <a:endParaRPr lang="ar-SA" sz="2000" b="1" dirty="0">
              <a:solidFill>
                <a:srgbClr val="660066"/>
              </a:solidFill>
            </a:endParaRPr>
          </a:p>
        </p:txBody>
      </p:sp>
      <p:sp>
        <p:nvSpPr>
          <p:cNvPr id="130" name="مستطيل 129"/>
          <p:cNvSpPr/>
          <p:nvPr/>
        </p:nvSpPr>
        <p:spPr>
          <a:xfrm>
            <a:off x="714348" y="3429000"/>
            <a:ext cx="357190"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800" b="1" dirty="0" smtClean="0">
                <a:solidFill>
                  <a:srgbClr val="800000"/>
                </a:solidFill>
              </a:rPr>
              <a:t>ل</a:t>
            </a:r>
            <a:endParaRPr lang="ar-SA" sz="2400" b="1" dirty="0">
              <a:solidFill>
                <a:srgbClr val="800000"/>
              </a:solidFill>
            </a:endParaRPr>
          </a:p>
        </p:txBody>
      </p:sp>
      <p:sp>
        <p:nvSpPr>
          <p:cNvPr id="131" name="مستطيل 130"/>
          <p:cNvSpPr/>
          <p:nvPr/>
        </p:nvSpPr>
        <p:spPr>
          <a:xfrm>
            <a:off x="285720" y="2571744"/>
            <a:ext cx="428628" cy="428628"/>
          </a:xfrm>
          <a:prstGeom prst="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2400" b="1" dirty="0" smtClean="0">
                <a:solidFill>
                  <a:srgbClr val="800000"/>
                </a:solidFill>
              </a:rPr>
              <a:t>ط</a:t>
            </a:r>
            <a:endParaRPr lang="ar-SA" sz="2000" b="1" dirty="0">
              <a:solidFill>
                <a:srgbClr val="8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76"/>
                                        </p:tgtEl>
                                        <p:attrNameLst>
                                          <p:attrName>style.visibility</p:attrName>
                                        </p:attrNameLst>
                                      </p:cBhvr>
                                      <p:to>
                                        <p:strVal val="visible"/>
                                      </p:to>
                                    </p:set>
                                    <p:animEffect transition="in" filter="strips(downLeft)">
                                      <p:cBhvr>
                                        <p:cTn id="17" dur="500"/>
                                        <p:tgtEl>
                                          <p:spTgt spid="76"/>
                                        </p:tgtEl>
                                      </p:cBhvr>
                                    </p:animEffect>
                                  </p:childTnLst>
                                </p:cTn>
                              </p:par>
                            </p:childTnLst>
                          </p:cTn>
                        </p:par>
                        <p:par>
                          <p:cTn id="18" fill="hold">
                            <p:stCondLst>
                              <p:cond delay="3500"/>
                            </p:stCondLst>
                            <p:childTnLst>
                              <p:par>
                                <p:cTn id="19" presetID="18" presetClass="entr" presetSubtype="12"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strips(downLeft)">
                                      <p:cBhvr>
                                        <p:cTn id="21" dur="500"/>
                                        <p:tgtEl>
                                          <p:spTgt spid="77"/>
                                        </p:tgtEl>
                                      </p:cBhvr>
                                    </p:animEffect>
                                  </p:childTnLst>
                                </p:cTn>
                              </p:par>
                            </p:childTnLst>
                          </p:cTn>
                        </p:par>
                        <p:par>
                          <p:cTn id="22" fill="hold">
                            <p:stCondLst>
                              <p:cond delay="4000"/>
                            </p:stCondLst>
                            <p:childTnLst>
                              <p:par>
                                <p:cTn id="23" presetID="18" presetClass="entr" presetSubtype="12" fill="hold" grpId="0" nodeType="after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strips(downLeft)">
                                      <p:cBhvr>
                                        <p:cTn id="25" dur="500"/>
                                        <p:tgtEl>
                                          <p:spTgt spid="79"/>
                                        </p:tgtEl>
                                      </p:cBhvr>
                                    </p:animEffect>
                                  </p:childTnLst>
                                </p:cTn>
                              </p:par>
                            </p:childTnLst>
                          </p:cTn>
                        </p:par>
                        <p:par>
                          <p:cTn id="26" fill="hold">
                            <p:stCondLst>
                              <p:cond delay="4500"/>
                            </p:stCondLst>
                            <p:childTnLst>
                              <p:par>
                                <p:cTn id="27" presetID="18" presetClass="entr" presetSubtype="1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strips(downLeft)">
                                      <p:cBhvr>
                                        <p:cTn id="29" dur="500"/>
                                        <p:tgtEl>
                                          <p:spTgt spid="81"/>
                                        </p:tgtEl>
                                      </p:cBhvr>
                                    </p:animEffect>
                                  </p:childTnLst>
                                </p:cTn>
                              </p:par>
                            </p:childTnLst>
                          </p:cTn>
                        </p:par>
                        <p:par>
                          <p:cTn id="30" fill="hold">
                            <p:stCondLst>
                              <p:cond delay="5000"/>
                            </p:stCondLst>
                            <p:childTnLst>
                              <p:par>
                                <p:cTn id="31" presetID="18" presetClass="entr" presetSubtype="12" fill="hold" grpId="0" nodeType="afterEffect">
                                  <p:stCondLst>
                                    <p:cond delay="0"/>
                                  </p:stCondLst>
                                  <p:childTnLst>
                                    <p:set>
                                      <p:cBhvr>
                                        <p:cTn id="32" dur="1" fill="hold">
                                          <p:stCondLst>
                                            <p:cond delay="0"/>
                                          </p:stCondLst>
                                        </p:cTn>
                                        <p:tgtEl>
                                          <p:spTgt spid="78"/>
                                        </p:tgtEl>
                                        <p:attrNameLst>
                                          <p:attrName>style.visibility</p:attrName>
                                        </p:attrNameLst>
                                      </p:cBhvr>
                                      <p:to>
                                        <p:strVal val="visible"/>
                                      </p:to>
                                    </p:set>
                                    <p:animEffect transition="in" filter="strips(downLeft)">
                                      <p:cBhvr>
                                        <p:cTn id="33" dur="500"/>
                                        <p:tgtEl>
                                          <p:spTgt spid="78"/>
                                        </p:tgtEl>
                                      </p:cBhvr>
                                    </p:animEffect>
                                  </p:childTnLst>
                                </p:cTn>
                              </p:par>
                            </p:childTnLst>
                          </p:cTn>
                        </p:par>
                        <p:par>
                          <p:cTn id="34" fill="hold">
                            <p:stCondLst>
                              <p:cond delay="5500"/>
                            </p:stCondLst>
                            <p:childTnLst>
                              <p:par>
                                <p:cTn id="35" presetID="18" presetClass="entr" presetSubtype="12" fill="hold" grpId="0" nodeType="after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strips(downLeft)">
                                      <p:cBhvr>
                                        <p:cTn id="37" dur="500"/>
                                        <p:tgtEl>
                                          <p:spTgt spid="80"/>
                                        </p:tgtEl>
                                      </p:cBhvr>
                                    </p:animEffect>
                                  </p:childTnLst>
                                </p:cTn>
                              </p:par>
                            </p:childTnLst>
                          </p:cTn>
                        </p:par>
                        <p:par>
                          <p:cTn id="38" fill="hold">
                            <p:stCondLst>
                              <p:cond delay="6000"/>
                            </p:stCondLst>
                            <p:childTnLst>
                              <p:par>
                                <p:cTn id="39" presetID="6" presetClass="entr" presetSubtype="16"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Effect transition="in" filter="circle(in)">
                                      <p:cBhvr>
                                        <p:cTn id="41" dur="2000"/>
                                        <p:tgtEl>
                                          <p:spTgt spid="99"/>
                                        </p:tgtEl>
                                      </p:cBhvr>
                                    </p:animEffect>
                                  </p:childTnLst>
                                </p:cTn>
                              </p:par>
                            </p:childTnLst>
                          </p:cTn>
                        </p:par>
                        <p:par>
                          <p:cTn id="42" fill="hold">
                            <p:stCondLst>
                              <p:cond delay="8000"/>
                            </p:stCondLst>
                            <p:childTnLst>
                              <p:par>
                                <p:cTn id="43" presetID="6" presetClass="entr" presetSubtype="16" fill="hold" grpId="0" nodeType="afterEffect">
                                  <p:stCondLst>
                                    <p:cond delay="0"/>
                                  </p:stCondLst>
                                  <p:childTnLst>
                                    <p:set>
                                      <p:cBhvr>
                                        <p:cTn id="44" dur="1" fill="hold">
                                          <p:stCondLst>
                                            <p:cond delay="0"/>
                                          </p:stCondLst>
                                        </p:cTn>
                                        <p:tgtEl>
                                          <p:spTgt spid="127"/>
                                        </p:tgtEl>
                                        <p:attrNameLst>
                                          <p:attrName>style.visibility</p:attrName>
                                        </p:attrNameLst>
                                      </p:cBhvr>
                                      <p:to>
                                        <p:strVal val="visible"/>
                                      </p:to>
                                    </p:set>
                                    <p:animEffect transition="in" filter="circle(in)">
                                      <p:cBhvr>
                                        <p:cTn id="45" dur="2000"/>
                                        <p:tgtEl>
                                          <p:spTgt spid="127"/>
                                        </p:tgtEl>
                                      </p:cBhvr>
                                    </p:animEffect>
                                  </p:childTnLst>
                                </p:cTn>
                              </p:par>
                            </p:childTnLst>
                          </p:cTn>
                        </p:par>
                        <p:par>
                          <p:cTn id="46" fill="hold">
                            <p:stCondLst>
                              <p:cond delay="10000"/>
                            </p:stCondLst>
                            <p:childTnLst>
                              <p:par>
                                <p:cTn id="47" presetID="6" presetClass="entr" presetSubtype="16" fill="hold" grpId="0" nodeType="afterEffect">
                                  <p:stCondLst>
                                    <p:cond delay="0"/>
                                  </p:stCondLst>
                                  <p:childTnLst>
                                    <p:set>
                                      <p:cBhvr>
                                        <p:cTn id="48" dur="1" fill="hold">
                                          <p:stCondLst>
                                            <p:cond delay="0"/>
                                          </p:stCondLst>
                                        </p:cTn>
                                        <p:tgtEl>
                                          <p:spTgt spid="125"/>
                                        </p:tgtEl>
                                        <p:attrNameLst>
                                          <p:attrName>style.visibility</p:attrName>
                                        </p:attrNameLst>
                                      </p:cBhvr>
                                      <p:to>
                                        <p:strVal val="visible"/>
                                      </p:to>
                                    </p:set>
                                    <p:animEffect transition="in" filter="circle(in)">
                                      <p:cBhvr>
                                        <p:cTn id="49" dur="2000"/>
                                        <p:tgtEl>
                                          <p:spTgt spid="125"/>
                                        </p:tgtEl>
                                      </p:cBhvr>
                                    </p:animEffect>
                                  </p:childTnLst>
                                </p:cTn>
                              </p:par>
                            </p:childTnLst>
                          </p:cTn>
                        </p:par>
                        <p:par>
                          <p:cTn id="50" fill="hold">
                            <p:stCondLst>
                              <p:cond delay="12000"/>
                            </p:stCondLst>
                            <p:childTnLst>
                              <p:par>
                                <p:cTn id="51" presetID="6" presetClass="entr" presetSubtype="16" fill="hold" grpId="0" nodeType="afterEffect">
                                  <p:stCondLst>
                                    <p:cond delay="0"/>
                                  </p:stCondLst>
                                  <p:childTnLst>
                                    <p:set>
                                      <p:cBhvr>
                                        <p:cTn id="52" dur="1" fill="hold">
                                          <p:stCondLst>
                                            <p:cond delay="0"/>
                                          </p:stCondLst>
                                        </p:cTn>
                                        <p:tgtEl>
                                          <p:spTgt spid="105"/>
                                        </p:tgtEl>
                                        <p:attrNameLst>
                                          <p:attrName>style.visibility</p:attrName>
                                        </p:attrNameLst>
                                      </p:cBhvr>
                                      <p:to>
                                        <p:strVal val="visible"/>
                                      </p:to>
                                    </p:set>
                                    <p:animEffect transition="in" filter="circle(in)">
                                      <p:cBhvr>
                                        <p:cTn id="53" dur="2000"/>
                                        <p:tgtEl>
                                          <p:spTgt spid="105"/>
                                        </p:tgtEl>
                                      </p:cBhvr>
                                    </p:animEffect>
                                  </p:childTnLst>
                                </p:cTn>
                              </p:par>
                            </p:childTnLst>
                          </p:cTn>
                        </p:par>
                        <p:par>
                          <p:cTn id="54" fill="hold">
                            <p:stCondLst>
                              <p:cond delay="14000"/>
                            </p:stCondLst>
                            <p:childTnLst>
                              <p:par>
                                <p:cTn id="55" presetID="6" presetClass="entr" presetSubtype="16" fill="hold" grpId="0" nodeType="after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circle(in)">
                                      <p:cBhvr>
                                        <p:cTn id="57" dur="2000"/>
                                        <p:tgtEl>
                                          <p:spTgt spid="107"/>
                                        </p:tgtEl>
                                      </p:cBhvr>
                                    </p:animEffect>
                                  </p:childTnLst>
                                </p:cTn>
                              </p:par>
                            </p:childTnLst>
                          </p:cTn>
                        </p:par>
                        <p:par>
                          <p:cTn id="58" fill="hold">
                            <p:stCondLst>
                              <p:cond delay="16000"/>
                            </p:stCondLst>
                            <p:childTnLst>
                              <p:par>
                                <p:cTn id="59" presetID="6" presetClass="entr" presetSubtype="16" fill="hold" grpId="0" nodeType="afterEffect">
                                  <p:stCondLst>
                                    <p:cond delay="0"/>
                                  </p:stCondLst>
                                  <p:childTnLst>
                                    <p:set>
                                      <p:cBhvr>
                                        <p:cTn id="60" dur="1" fill="hold">
                                          <p:stCondLst>
                                            <p:cond delay="0"/>
                                          </p:stCondLst>
                                        </p:cTn>
                                        <p:tgtEl>
                                          <p:spTgt spid="121"/>
                                        </p:tgtEl>
                                        <p:attrNameLst>
                                          <p:attrName>style.visibility</p:attrName>
                                        </p:attrNameLst>
                                      </p:cBhvr>
                                      <p:to>
                                        <p:strVal val="visible"/>
                                      </p:to>
                                    </p:set>
                                    <p:animEffect transition="in" filter="circle(in)">
                                      <p:cBhvr>
                                        <p:cTn id="61" dur="2000"/>
                                        <p:tgtEl>
                                          <p:spTgt spid="121"/>
                                        </p:tgtEl>
                                      </p:cBhvr>
                                    </p:animEffect>
                                  </p:childTnLst>
                                </p:cTn>
                              </p:par>
                            </p:childTnLst>
                          </p:cTn>
                        </p:par>
                        <p:par>
                          <p:cTn id="62" fill="hold">
                            <p:stCondLst>
                              <p:cond delay="18000"/>
                            </p:stCondLst>
                            <p:childTnLst>
                              <p:par>
                                <p:cTn id="63" presetID="6" presetClass="entr" presetSubtype="16" fill="hold" grpId="0" nodeType="afterEffect">
                                  <p:stCondLst>
                                    <p:cond delay="0"/>
                                  </p:stCondLst>
                                  <p:childTnLst>
                                    <p:set>
                                      <p:cBhvr>
                                        <p:cTn id="64" dur="1" fill="hold">
                                          <p:stCondLst>
                                            <p:cond delay="0"/>
                                          </p:stCondLst>
                                        </p:cTn>
                                        <p:tgtEl>
                                          <p:spTgt spid="119"/>
                                        </p:tgtEl>
                                        <p:attrNameLst>
                                          <p:attrName>style.visibility</p:attrName>
                                        </p:attrNameLst>
                                      </p:cBhvr>
                                      <p:to>
                                        <p:strVal val="visible"/>
                                      </p:to>
                                    </p:set>
                                    <p:animEffect transition="in" filter="circle(in)">
                                      <p:cBhvr>
                                        <p:cTn id="65" dur="2000"/>
                                        <p:tgtEl>
                                          <p:spTgt spid="119"/>
                                        </p:tgtEl>
                                      </p:cBhvr>
                                    </p:animEffect>
                                  </p:childTnLst>
                                </p:cTn>
                              </p:par>
                            </p:childTnLst>
                          </p:cTn>
                        </p:par>
                        <p:par>
                          <p:cTn id="66" fill="hold">
                            <p:stCondLst>
                              <p:cond delay="20000"/>
                            </p:stCondLst>
                            <p:childTnLst>
                              <p:par>
                                <p:cTn id="67" presetID="6" presetClass="entr" presetSubtype="16" fill="hold" grpId="0" nodeType="afterEffect">
                                  <p:stCondLst>
                                    <p:cond delay="0"/>
                                  </p:stCondLst>
                                  <p:childTnLst>
                                    <p:set>
                                      <p:cBhvr>
                                        <p:cTn id="68" dur="1" fill="hold">
                                          <p:stCondLst>
                                            <p:cond delay="0"/>
                                          </p:stCondLst>
                                        </p:cTn>
                                        <p:tgtEl>
                                          <p:spTgt spid="122"/>
                                        </p:tgtEl>
                                        <p:attrNameLst>
                                          <p:attrName>style.visibility</p:attrName>
                                        </p:attrNameLst>
                                      </p:cBhvr>
                                      <p:to>
                                        <p:strVal val="visible"/>
                                      </p:to>
                                    </p:set>
                                    <p:animEffect transition="in" filter="circle(in)">
                                      <p:cBhvr>
                                        <p:cTn id="69" dur="2000"/>
                                        <p:tgtEl>
                                          <p:spTgt spid="122"/>
                                        </p:tgtEl>
                                      </p:cBhvr>
                                    </p:animEffect>
                                  </p:childTnLst>
                                </p:cTn>
                              </p:par>
                            </p:childTnLst>
                          </p:cTn>
                        </p:par>
                        <p:par>
                          <p:cTn id="70" fill="hold">
                            <p:stCondLst>
                              <p:cond delay="22000"/>
                            </p:stCondLst>
                            <p:childTnLst>
                              <p:par>
                                <p:cTn id="71" presetID="6" presetClass="entr" presetSubtype="16"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circle(in)">
                                      <p:cBhvr>
                                        <p:cTn id="73" dur="2000"/>
                                        <p:tgtEl>
                                          <p:spTgt spid="14"/>
                                        </p:tgtEl>
                                      </p:cBhvr>
                                    </p:animEffect>
                                  </p:childTnLst>
                                </p:cTn>
                              </p:par>
                            </p:childTnLst>
                          </p:cTn>
                        </p:par>
                        <p:par>
                          <p:cTn id="74" fill="hold">
                            <p:stCondLst>
                              <p:cond delay="24000"/>
                            </p:stCondLst>
                            <p:childTnLst>
                              <p:par>
                                <p:cTn id="75" presetID="6" presetClass="entr" presetSubtype="16" fill="hold" grpId="0" nodeType="after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circle(in)">
                                      <p:cBhvr>
                                        <p:cTn id="77" dur="2000"/>
                                        <p:tgtEl>
                                          <p:spTgt spid="19"/>
                                        </p:tgtEl>
                                      </p:cBhvr>
                                    </p:animEffect>
                                  </p:childTnLst>
                                </p:cTn>
                              </p:par>
                            </p:childTnLst>
                          </p:cTn>
                        </p:par>
                        <p:par>
                          <p:cTn id="78" fill="hold">
                            <p:stCondLst>
                              <p:cond delay="26000"/>
                            </p:stCondLst>
                            <p:childTnLst>
                              <p:par>
                                <p:cTn id="79" presetID="6" presetClass="entr" presetSubtype="16"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circle(in)">
                                      <p:cBhvr>
                                        <p:cTn id="81" dur="2000"/>
                                        <p:tgtEl>
                                          <p:spTgt spid="31"/>
                                        </p:tgtEl>
                                      </p:cBhvr>
                                    </p:animEffect>
                                  </p:childTnLst>
                                </p:cTn>
                              </p:par>
                            </p:childTnLst>
                          </p:cTn>
                        </p:par>
                        <p:par>
                          <p:cTn id="82" fill="hold">
                            <p:stCondLst>
                              <p:cond delay="28000"/>
                            </p:stCondLst>
                            <p:childTnLst>
                              <p:par>
                                <p:cTn id="83" presetID="6"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circle(in)">
                                      <p:cBhvr>
                                        <p:cTn id="85" dur="2000"/>
                                        <p:tgtEl>
                                          <p:spTgt spid="36"/>
                                        </p:tgtEl>
                                      </p:cBhvr>
                                    </p:animEffect>
                                  </p:childTnLst>
                                </p:cTn>
                              </p:par>
                            </p:childTnLst>
                          </p:cTn>
                        </p:par>
                        <p:par>
                          <p:cTn id="86" fill="hold">
                            <p:stCondLst>
                              <p:cond delay="30000"/>
                            </p:stCondLst>
                            <p:childTnLst>
                              <p:par>
                                <p:cTn id="87" presetID="6" presetClass="entr" presetSubtype="16"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circle(in)">
                                      <p:cBhvr>
                                        <p:cTn id="89" dur="2000"/>
                                        <p:tgtEl>
                                          <p:spTgt spid="37"/>
                                        </p:tgtEl>
                                      </p:cBhvr>
                                    </p:animEffect>
                                  </p:childTnLst>
                                </p:cTn>
                              </p:par>
                            </p:childTnLst>
                          </p:cTn>
                        </p:par>
                        <p:par>
                          <p:cTn id="90" fill="hold">
                            <p:stCondLst>
                              <p:cond delay="32000"/>
                            </p:stCondLst>
                            <p:childTnLst>
                              <p:par>
                                <p:cTn id="91" presetID="6" presetClass="entr" presetSubtype="16"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circle(in)">
                                      <p:cBhvr>
                                        <p:cTn id="93" dur="2000"/>
                                        <p:tgtEl>
                                          <p:spTgt spid="34"/>
                                        </p:tgtEl>
                                      </p:cBhvr>
                                    </p:animEffect>
                                  </p:childTnLst>
                                </p:cTn>
                              </p:par>
                            </p:childTnLst>
                          </p:cTn>
                        </p:par>
                        <p:par>
                          <p:cTn id="94" fill="hold">
                            <p:stCondLst>
                              <p:cond delay="34000"/>
                            </p:stCondLst>
                            <p:childTnLst>
                              <p:par>
                                <p:cTn id="95" presetID="6"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circle(in)">
                                      <p:cBhvr>
                                        <p:cTn id="97" dur="2000"/>
                                        <p:tgtEl>
                                          <p:spTgt spid="57"/>
                                        </p:tgtEl>
                                      </p:cBhvr>
                                    </p:animEffect>
                                  </p:childTnLst>
                                </p:cTn>
                              </p:par>
                            </p:childTnLst>
                          </p:cTn>
                        </p:par>
                        <p:par>
                          <p:cTn id="98" fill="hold">
                            <p:stCondLst>
                              <p:cond delay="36000"/>
                            </p:stCondLst>
                            <p:childTnLst>
                              <p:par>
                                <p:cTn id="99" presetID="6" presetClass="entr" presetSubtype="16" fill="hold" grpId="0"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circle(in)">
                                      <p:cBhvr>
                                        <p:cTn id="101" dur="2000"/>
                                        <p:tgtEl>
                                          <p:spTgt spid="60"/>
                                        </p:tgtEl>
                                      </p:cBhvr>
                                    </p:animEffect>
                                  </p:childTnLst>
                                </p:cTn>
                              </p:par>
                            </p:childTnLst>
                          </p:cTn>
                        </p:par>
                        <p:par>
                          <p:cTn id="102" fill="hold">
                            <p:stCondLst>
                              <p:cond delay="38000"/>
                            </p:stCondLst>
                            <p:childTnLst>
                              <p:par>
                                <p:cTn id="103" presetID="6" presetClass="entr" presetSubtype="16" fill="hold" grpId="0" nodeType="afterEffect">
                                  <p:stCondLst>
                                    <p:cond delay="0"/>
                                  </p:stCondLst>
                                  <p:childTnLst>
                                    <p:set>
                                      <p:cBhvr>
                                        <p:cTn id="104" dur="1" fill="hold">
                                          <p:stCondLst>
                                            <p:cond delay="0"/>
                                          </p:stCondLst>
                                        </p:cTn>
                                        <p:tgtEl>
                                          <p:spTgt spid="130"/>
                                        </p:tgtEl>
                                        <p:attrNameLst>
                                          <p:attrName>style.visibility</p:attrName>
                                        </p:attrNameLst>
                                      </p:cBhvr>
                                      <p:to>
                                        <p:strVal val="visible"/>
                                      </p:to>
                                    </p:set>
                                    <p:animEffect transition="in" filter="circle(in)">
                                      <p:cBhvr>
                                        <p:cTn id="105" dur="2000"/>
                                        <p:tgtEl>
                                          <p:spTgt spid="130"/>
                                        </p:tgtEl>
                                      </p:cBhvr>
                                    </p:animEffect>
                                  </p:childTnLst>
                                </p:cTn>
                              </p:par>
                            </p:childTnLst>
                          </p:cTn>
                        </p:par>
                        <p:par>
                          <p:cTn id="106" fill="hold">
                            <p:stCondLst>
                              <p:cond delay="40000"/>
                            </p:stCondLst>
                            <p:childTnLst>
                              <p:par>
                                <p:cTn id="107" presetID="6" presetClass="entr" presetSubtype="16" fill="hold" grpId="0" nodeType="after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circle(in)">
                                      <p:cBhvr>
                                        <p:cTn id="109" dur="2000"/>
                                        <p:tgtEl>
                                          <p:spTgt spid="62"/>
                                        </p:tgtEl>
                                      </p:cBhvr>
                                    </p:animEffect>
                                  </p:childTnLst>
                                </p:cTn>
                              </p:par>
                            </p:childTnLst>
                          </p:cTn>
                        </p:par>
                        <p:par>
                          <p:cTn id="110" fill="hold">
                            <p:stCondLst>
                              <p:cond delay="42000"/>
                            </p:stCondLst>
                            <p:childTnLst>
                              <p:par>
                                <p:cTn id="111" presetID="6"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circle(in)">
                                      <p:cBhvr>
                                        <p:cTn id="113" dur="2000"/>
                                        <p:tgtEl>
                                          <p:spTgt spid="27"/>
                                        </p:tgtEl>
                                      </p:cBhvr>
                                    </p:animEffect>
                                  </p:childTnLst>
                                </p:cTn>
                              </p:par>
                            </p:childTnLst>
                          </p:cTn>
                        </p:par>
                        <p:par>
                          <p:cTn id="114" fill="hold">
                            <p:stCondLst>
                              <p:cond delay="44000"/>
                            </p:stCondLst>
                            <p:childTnLst>
                              <p:par>
                                <p:cTn id="115" presetID="6" presetClass="entr" presetSubtype="16" fill="hold" grpId="0" nodeType="afterEffect">
                                  <p:stCondLst>
                                    <p:cond delay="0"/>
                                  </p:stCondLst>
                                  <p:childTnLst>
                                    <p:set>
                                      <p:cBhvr>
                                        <p:cTn id="116" dur="1" fill="hold">
                                          <p:stCondLst>
                                            <p:cond delay="0"/>
                                          </p:stCondLst>
                                        </p:cTn>
                                        <p:tgtEl>
                                          <p:spTgt spid="131"/>
                                        </p:tgtEl>
                                        <p:attrNameLst>
                                          <p:attrName>style.visibility</p:attrName>
                                        </p:attrNameLst>
                                      </p:cBhvr>
                                      <p:to>
                                        <p:strVal val="visible"/>
                                      </p:to>
                                    </p:set>
                                    <p:animEffect transition="in" filter="circle(in)">
                                      <p:cBhvr>
                                        <p:cTn id="117" dur="2000"/>
                                        <p:tgtEl>
                                          <p:spTgt spid="131"/>
                                        </p:tgtEl>
                                      </p:cBhvr>
                                    </p:animEffect>
                                  </p:childTnLst>
                                </p:cTn>
                              </p:par>
                            </p:childTnLst>
                          </p:cTn>
                        </p:par>
                        <p:par>
                          <p:cTn id="118" fill="hold">
                            <p:stCondLst>
                              <p:cond delay="46000"/>
                            </p:stCondLst>
                            <p:childTnLst>
                              <p:par>
                                <p:cTn id="119" presetID="6" presetClass="entr" presetSubtype="16"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circle(in)">
                                      <p:cBhvr>
                                        <p:cTn id="121" dur="2000"/>
                                        <p:tgtEl>
                                          <p:spTgt spid="68"/>
                                        </p:tgtEl>
                                      </p:cBhvr>
                                    </p:animEffect>
                                  </p:childTnLst>
                                </p:cTn>
                              </p:par>
                            </p:childTnLst>
                          </p:cTn>
                        </p:par>
                        <p:par>
                          <p:cTn id="122" fill="hold">
                            <p:stCondLst>
                              <p:cond delay="48000"/>
                            </p:stCondLst>
                            <p:childTnLst>
                              <p:par>
                                <p:cTn id="123" presetID="6" presetClass="entr" presetSubtype="16"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circle(in)">
                                      <p:cBhvr>
                                        <p:cTn id="125" dur="2000"/>
                                        <p:tgtEl>
                                          <p:spTgt spid="67"/>
                                        </p:tgtEl>
                                      </p:cBhvr>
                                    </p:animEffect>
                                  </p:childTnLst>
                                </p:cTn>
                              </p:par>
                            </p:childTnLst>
                          </p:cTn>
                        </p:par>
                        <p:par>
                          <p:cTn id="126" fill="hold">
                            <p:stCondLst>
                              <p:cond delay="50000"/>
                            </p:stCondLst>
                            <p:childTnLst>
                              <p:par>
                                <p:cTn id="127" presetID="6"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Effect transition="in" filter="circle(in)">
                                      <p:cBhvr>
                                        <p:cTn id="129" dur="2000"/>
                                        <p:tgtEl>
                                          <p:spTgt spid="71"/>
                                        </p:tgtEl>
                                      </p:cBhvr>
                                    </p:animEffect>
                                  </p:childTnLst>
                                </p:cTn>
                              </p:par>
                            </p:childTnLst>
                          </p:cTn>
                        </p:par>
                        <p:par>
                          <p:cTn id="130" fill="hold">
                            <p:stCondLst>
                              <p:cond delay="52000"/>
                            </p:stCondLst>
                            <p:childTnLst>
                              <p:par>
                                <p:cTn id="131" presetID="6" presetClass="entr" presetSubtype="16" fill="hold" grpId="0" nodeType="afterEffect">
                                  <p:stCondLst>
                                    <p:cond delay="0"/>
                                  </p:stCondLst>
                                  <p:childTnLst>
                                    <p:set>
                                      <p:cBhvr>
                                        <p:cTn id="132" dur="1" fill="hold">
                                          <p:stCondLst>
                                            <p:cond delay="0"/>
                                          </p:stCondLst>
                                        </p:cTn>
                                        <p:tgtEl>
                                          <p:spTgt spid="72"/>
                                        </p:tgtEl>
                                        <p:attrNameLst>
                                          <p:attrName>style.visibility</p:attrName>
                                        </p:attrNameLst>
                                      </p:cBhvr>
                                      <p:to>
                                        <p:strVal val="visible"/>
                                      </p:to>
                                    </p:set>
                                    <p:animEffect transition="in" filter="circle(in)">
                                      <p:cBhvr>
                                        <p:cTn id="133" dur="2000"/>
                                        <p:tgtEl>
                                          <p:spTgt spid="72"/>
                                        </p:tgtEl>
                                      </p:cBhvr>
                                    </p:animEffect>
                                  </p:childTnLst>
                                </p:cTn>
                              </p:par>
                            </p:childTnLst>
                          </p:cTn>
                        </p:par>
                        <p:par>
                          <p:cTn id="134" fill="hold">
                            <p:stCondLst>
                              <p:cond delay="54000"/>
                            </p:stCondLst>
                            <p:childTnLst>
                              <p:par>
                                <p:cTn id="135" presetID="6" presetClass="entr" presetSubtype="16"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circle(in)">
                                      <p:cBhvr>
                                        <p:cTn id="137" dur="2000"/>
                                        <p:tgtEl>
                                          <p:spTgt spid="73"/>
                                        </p:tgtEl>
                                      </p:cBhvr>
                                    </p:animEffect>
                                  </p:childTnLst>
                                </p:cTn>
                              </p:par>
                            </p:childTnLst>
                          </p:cTn>
                        </p:par>
                        <p:par>
                          <p:cTn id="138" fill="hold">
                            <p:stCondLst>
                              <p:cond delay="56000"/>
                            </p:stCondLst>
                            <p:childTnLst>
                              <p:par>
                                <p:cTn id="139" presetID="6" presetClass="entr" presetSubtype="16" fill="hold" grpId="0" nodeType="afterEffect">
                                  <p:stCondLst>
                                    <p:cond delay="0"/>
                                  </p:stCondLst>
                                  <p:childTnLst>
                                    <p:set>
                                      <p:cBhvr>
                                        <p:cTn id="140" dur="1" fill="hold">
                                          <p:stCondLst>
                                            <p:cond delay="0"/>
                                          </p:stCondLst>
                                        </p:cTn>
                                        <p:tgtEl>
                                          <p:spTgt spid="70"/>
                                        </p:tgtEl>
                                        <p:attrNameLst>
                                          <p:attrName>style.visibility</p:attrName>
                                        </p:attrNameLst>
                                      </p:cBhvr>
                                      <p:to>
                                        <p:strVal val="visible"/>
                                      </p:to>
                                    </p:set>
                                    <p:animEffect transition="in" filter="circle(in)">
                                      <p:cBhvr>
                                        <p:cTn id="141" dur="2000"/>
                                        <p:tgtEl>
                                          <p:spTgt spid="70"/>
                                        </p:tgtEl>
                                      </p:cBhvr>
                                    </p:animEffect>
                                  </p:childTnLst>
                                </p:cTn>
                              </p:par>
                            </p:childTnLst>
                          </p:cTn>
                        </p:par>
                        <p:par>
                          <p:cTn id="142" fill="hold">
                            <p:stCondLst>
                              <p:cond delay="58000"/>
                            </p:stCondLst>
                            <p:childTnLst>
                              <p:par>
                                <p:cTn id="143" presetID="6" presetClass="entr" presetSubtype="16" fill="hold" grpId="0" nodeType="afterEffect">
                                  <p:stCondLst>
                                    <p:cond delay="0"/>
                                  </p:stCondLst>
                                  <p:childTnLst>
                                    <p:set>
                                      <p:cBhvr>
                                        <p:cTn id="144" dur="1" fill="hold">
                                          <p:stCondLst>
                                            <p:cond delay="0"/>
                                          </p:stCondLst>
                                        </p:cTn>
                                        <p:tgtEl>
                                          <p:spTgt spid="20"/>
                                        </p:tgtEl>
                                        <p:attrNameLst>
                                          <p:attrName>style.visibility</p:attrName>
                                        </p:attrNameLst>
                                      </p:cBhvr>
                                      <p:to>
                                        <p:strVal val="visible"/>
                                      </p:to>
                                    </p:set>
                                    <p:animEffect transition="in" filter="circle(in)">
                                      <p:cBhvr>
                                        <p:cTn id="145" dur="2000"/>
                                        <p:tgtEl>
                                          <p:spTgt spid="20"/>
                                        </p:tgtEl>
                                      </p:cBhvr>
                                    </p:animEffect>
                                  </p:childTnLst>
                                </p:cTn>
                              </p:par>
                            </p:childTnLst>
                          </p:cTn>
                        </p:par>
                        <p:par>
                          <p:cTn id="146" fill="hold">
                            <p:stCondLst>
                              <p:cond delay="60000"/>
                            </p:stCondLst>
                            <p:childTnLst>
                              <p:par>
                                <p:cTn id="147" presetID="6" presetClass="entr" presetSubtype="16" fill="hold" grpId="0" nodeType="afterEffect">
                                  <p:stCondLst>
                                    <p:cond delay="0"/>
                                  </p:stCondLst>
                                  <p:childTnLst>
                                    <p:set>
                                      <p:cBhvr>
                                        <p:cTn id="148" dur="1" fill="hold">
                                          <p:stCondLst>
                                            <p:cond delay="0"/>
                                          </p:stCondLst>
                                        </p:cTn>
                                        <p:tgtEl>
                                          <p:spTgt spid="74"/>
                                        </p:tgtEl>
                                        <p:attrNameLst>
                                          <p:attrName>style.visibility</p:attrName>
                                        </p:attrNameLst>
                                      </p:cBhvr>
                                      <p:to>
                                        <p:strVal val="visible"/>
                                      </p:to>
                                    </p:set>
                                    <p:animEffect transition="in" filter="circle(in)">
                                      <p:cBhvr>
                                        <p:cTn id="149" dur="2000"/>
                                        <p:tgtEl>
                                          <p:spTgt spid="74"/>
                                        </p:tgtEl>
                                      </p:cBhvr>
                                    </p:animEffect>
                                  </p:childTnLst>
                                </p:cTn>
                              </p:par>
                            </p:childTnLst>
                          </p:cTn>
                        </p:par>
                        <p:par>
                          <p:cTn id="150" fill="hold">
                            <p:stCondLst>
                              <p:cond delay="62000"/>
                            </p:stCondLst>
                            <p:childTnLst>
                              <p:par>
                                <p:cTn id="151" presetID="6"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Effect transition="in" filter="circle(in)">
                                      <p:cBhvr>
                                        <p:cTn id="153" dur="2000"/>
                                        <p:tgtEl>
                                          <p:spTgt spid="75"/>
                                        </p:tgtEl>
                                      </p:cBhvr>
                                    </p:animEffect>
                                  </p:childTnLst>
                                </p:cTn>
                              </p:par>
                            </p:childTnLst>
                          </p:cTn>
                        </p:par>
                      </p:childTnLst>
                    </p:cTn>
                  </p:par>
                  <p:par>
                    <p:cTn id="154" fill="hold">
                      <p:stCondLst>
                        <p:cond delay="indefinite"/>
                      </p:stCondLst>
                      <p:childTnLst>
                        <p:par>
                          <p:cTn id="155" fill="hold">
                            <p:stCondLst>
                              <p:cond delay="0"/>
                            </p:stCondLst>
                            <p:childTnLst>
                              <p:par>
                                <p:cTn id="156" presetID="24" presetClass="entr" presetSubtype="0" fill="hold" grpId="0" nodeType="clickEffect">
                                  <p:stCondLst>
                                    <p:cond delay="0"/>
                                  </p:stCondLst>
                                  <p:childTnLst>
                                    <p:set>
                                      <p:cBhvr>
                                        <p:cTn id="157" dur="1" fill="hold">
                                          <p:stCondLst>
                                            <p:cond delay="0"/>
                                          </p:stCondLst>
                                        </p:cTn>
                                        <p:tgtEl>
                                          <p:spTgt spid="97"/>
                                        </p:tgtEl>
                                        <p:attrNameLst>
                                          <p:attrName>style.visibility</p:attrName>
                                        </p:attrNameLst>
                                      </p:cBhvr>
                                      <p:to>
                                        <p:strVal val="visible"/>
                                      </p:to>
                                    </p:set>
                                    <p:anim to="" calcmode="lin" valueType="num">
                                      <p:cBhvr>
                                        <p:cTn id="158" dur="1" fill="hold"/>
                                        <p:tgtEl>
                                          <p:spTgt spid="97"/>
                                        </p:tgtEl>
                                        <p:attrNameLst>
                                          <p:attrName/>
                                        </p:attrNameLst>
                                      </p:cBhvr>
                                    </p:anim>
                                  </p:childTnLst>
                                </p:cTn>
                              </p:par>
                            </p:childTnLst>
                          </p:cTn>
                        </p:par>
                      </p:childTnLst>
                    </p:cTn>
                  </p:par>
                  <p:par>
                    <p:cTn id="159" fill="hold">
                      <p:stCondLst>
                        <p:cond delay="indefinite"/>
                      </p:stCondLst>
                      <p:childTnLst>
                        <p:par>
                          <p:cTn id="160" fill="hold">
                            <p:stCondLst>
                              <p:cond delay="0"/>
                            </p:stCondLst>
                            <p:childTnLst>
                              <p:par>
                                <p:cTn id="161" presetID="24" presetClass="entr" presetSubtype="0" fill="hold" grpId="0" nodeType="clickEffect">
                                  <p:stCondLst>
                                    <p:cond delay="0"/>
                                  </p:stCondLst>
                                  <p:childTnLst>
                                    <p:set>
                                      <p:cBhvr>
                                        <p:cTn id="162" dur="1" fill="hold">
                                          <p:stCondLst>
                                            <p:cond delay="0"/>
                                          </p:stCondLst>
                                        </p:cTn>
                                        <p:tgtEl>
                                          <p:spTgt spid="98"/>
                                        </p:tgtEl>
                                        <p:attrNameLst>
                                          <p:attrName>style.visibility</p:attrName>
                                        </p:attrNameLst>
                                      </p:cBhvr>
                                      <p:to>
                                        <p:strVal val="visible"/>
                                      </p:to>
                                    </p:set>
                                    <p:anim to="" calcmode="lin" valueType="num">
                                      <p:cBhvr>
                                        <p:cTn id="163" dur="1" fill="hold"/>
                                        <p:tgtEl>
                                          <p:spTgt spid="98"/>
                                        </p:tgtEl>
                                        <p:attrNameLst>
                                          <p:attrName/>
                                        </p:attrNameLst>
                                      </p:cBhvr>
                                    </p:anim>
                                  </p:childTnLst>
                                </p:cTn>
                              </p:par>
                            </p:childTnLst>
                          </p:cTn>
                        </p:par>
                      </p:childTnLst>
                    </p:cTn>
                  </p:par>
                  <p:par>
                    <p:cTn id="164" fill="hold">
                      <p:stCondLst>
                        <p:cond delay="indefinite"/>
                      </p:stCondLst>
                      <p:childTnLst>
                        <p:par>
                          <p:cTn id="165" fill="hold">
                            <p:stCondLst>
                              <p:cond delay="0"/>
                            </p:stCondLst>
                            <p:childTnLst>
                              <p:par>
                                <p:cTn id="166" presetID="24" presetClass="entr" presetSubtype="0" fill="hold" grpId="0" nodeType="clickEffect">
                                  <p:stCondLst>
                                    <p:cond delay="0"/>
                                  </p:stCondLst>
                                  <p:childTnLst>
                                    <p:set>
                                      <p:cBhvr>
                                        <p:cTn id="167" dur="1" fill="hold">
                                          <p:stCondLst>
                                            <p:cond delay="0"/>
                                          </p:stCondLst>
                                        </p:cTn>
                                        <p:tgtEl>
                                          <p:spTgt spid="100"/>
                                        </p:tgtEl>
                                        <p:attrNameLst>
                                          <p:attrName>style.visibility</p:attrName>
                                        </p:attrNameLst>
                                      </p:cBhvr>
                                      <p:to>
                                        <p:strVal val="visible"/>
                                      </p:to>
                                    </p:set>
                                    <p:anim to="" calcmode="lin" valueType="num">
                                      <p:cBhvr>
                                        <p:cTn id="168" dur="1" fill="hold"/>
                                        <p:tgtEl>
                                          <p:spTgt spid="100"/>
                                        </p:tgtEl>
                                        <p:attrNameLst>
                                          <p:attrName/>
                                        </p:attrNameLst>
                                      </p:cBhvr>
                                    </p:anim>
                                  </p:childTnLst>
                                </p:cTn>
                              </p:par>
                            </p:childTnLst>
                          </p:cTn>
                        </p:par>
                      </p:childTnLst>
                    </p:cTn>
                  </p:par>
                  <p:par>
                    <p:cTn id="169" fill="hold">
                      <p:stCondLst>
                        <p:cond delay="indefinite"/>
                      </p:stCondLst>
                      <p:childTnLst>
                        <p:par>
                          <p:cTn id="170" fill="hold">
                            <p:stCondLst>
                              <p:cond delay="0"/>
                            </p:stCondLst>
                            <p:childTnLst>
                              <p:par>
                                <p:cTn id="171" presetID="24" presetClass="entr" presetSubtype="0" fill="hold" grpId="0" nodeType="clickEffect">
                                  <p:stCondLst>
                                    <p:cond delay="0"/>
                                  </p:stCondLst>
                                  <p:childTnLst>
                                    <p:set>
                                      <p:cBhvr>
                                        <p:cTn id="172" dur="1" fill="hold">
                                          <p:stCondLst>
                                            <p:cond delay="0"/>
                                          </p:stCondLst>
                                        </p:cTn>
                                        <p:tgtEl>
                                          <p:spTgt spid="101"/>
                                        </p:tgtEl>
                                        <p:attrNameLst>
                                          <p:attrName>style.visibility</p:attrName>
                                        </p:attrNameLst>
                                      </p:cBhvr>
                                      <p:to>
                                        <p:strVal val="visible"/>
                                      </p:to>
                                    </p:set>
                                    <p:anim to="" calcmode="lin" valueType="num">
                                      <p:cBhvr>
                                        <p:cTn id="173" dur="1" fill="hold"/>
                                        <p:tgtEl>
                                          <p:spTgt spid="101"/>
                                        </p:tgtEl>
                                        <p:attrNameLst>
                                          <p:attrName/>
                                        </p:attrNameLst>
                                      </p:cBhvr>
                                    </p:anim>
                                  </p:childTnLst>
                                </p:cTn>
                              </p:par>
                            </p:childTnLst>
                          </p:cTn>
                        </p:par>
                      </p:childTnLst>
                    </p:cTn>
                  </p:par>
                  <p:par>
                    <p:cTn id="174" fill="hold">
                      <p:stCondLst>
                        <p:cond delay="indefinite"/>
                      </p:stCondLst>
                      <p:childTnLst>
                        <p:par>
                          <p:cTn id="175" fill="hold">
                            <p:stCondLst>
                              <p:cond delay="0"/>
                            </p:stCondLst>
                            <p:childTnLst>
                              <p:par>
                                <p:cTn id="176" presetID="24" presetClass="entr" presetSubtype="0" fill="hold" grpId="0" nodeType="clickEffect">
                                  <p:stCondLst>
                                    <p:cond delay="0"/>
                                  </p:stCondLst>
                                  <p:childTnLst>
                                    <p:set>
                                      <p:cBhvr>
                                        <p:cTn id="177" dur="1" fill="hold">
                                          <p:stCondLst>
                                            <p:cond delay="0"/>
                                          </p:stCondLst>
                                        </p:cTn>
                                        <p:tgtEl>
                                          <p:spTgt spid="104"/>
                                        </p:tgtEl>
                                        <p:attrNameLst>
                                          <p:attrName>style.visibility</p:attrName>
                                        </p:attrNameLst>
                                      </p:cBhvr>
                                      <p:to>
                                        <p:strVal val="visible"/>
                                      </p:to>
                                    </p:set>
                                    <p:anim to="" calcmode="lin" valueType="num">
                                      <p:cBhvr>
                                        <p:cTn id="178" dur="1" fill="hold"/>
                                        <p:tgtEl>
                                          <p:spTgt spid="104"/>
                                        </p:tgtEl>
                                        <p:attrNameLst>
                                          <p:attrName/>
                                        </p:attrNameLst>
                                      </p:cBhvr>
                                    </p:anim>
                                  </p:childTnLst>
                                </p:cTn>
                              </p:par>
                            </p:childTnLst>
                          </p:cTn>
                        </p:par>
                      </p:childTnLst>
                    </p:cTn>
                  </p:par>
                  <p:par>
                    <p:cTn id="179" fill="hold">
                      <p:stCondLst>
                        <p:cond delay="indefinite"/>
                      </p:stCondLst>
                      <p:childTnLst>
                        <p:par>
                          <p:cTn id="180" fill="hold">
                            <p:stCondLst>
                              <p:cond delay="0"/>
                            </p:stCondLst>
                            <p:childTnLst>
                              <p:par>
                                <p:cTn id="181" presetID="24" presetClass="entr" presetSubtype="0" fill="hold" grpId="0" nodeType="clickEffect">
                                  <p:stCondLst>
                                    <p:cond delay="0"/>
                                  </p:stCondLst>
                                  <p:childTnLst>
                                    <p:set>
                                      <p:cBhvr>
                                        <p:cTn id="182" dur="1" fill="hold">
                                          <p:stCondLst>
                                            <p:cond delay="0"/>
                                          </p:stCondLst>
                                        </p:cTn>
                                        <p:tgtEl>
                                          <p:spTgt spid="103"/>
                                        </p:tgtEl>
                                        <p:attrNameLst>
                                          <p:attrName>style.visibility</p:attrName>
                                        </p:attrNameLst>
                                      </p:cBhvr>
                                      <p:to>
                                        <p:strVal val="visible"/>
                                      </p:to>
                                    </p:set>
                                    <p:anim to="" calcmode="lin" valueType="num">
                                      <p:cBhvr>
                                        <p:cTn id="183" dur="1" fill="hold"/>
                                        <p:tgtEl>
                                          <p:spTgt spid="103"/>
                                        </p:tgtEl>
                                        <p:attrNameLst>
                                          <p:attrName/>
                                        </p:attrNameLst>
                                      </p:cBhvr>
                                    </p:anim>
                                  </p:childTnLst>
                                </p:cTn>
                              </p:par>
                            </p:childTnLst>
                          </p:cTn>
                        </p:par>
                      </p:childTnLst>
                    </p:cTn>
                  </p:par>
                  <p:par>
                    <p:cTn id="184" fill="hold">
                      <p:stCondLst>
                        <p:cond delay="indefinite"/>
                      </p:stCondLst>
                      <p:childTnLst>
                        <p:par>
                          <p:cTn id="185" fill="hold">
                            <p:stCondLst>
                              <p:cond delay="0"/>
                            </p:stCondLst>
                            <p:childTnLst>
                              <p:par>
                                <p:cTn id="186" presetID="24" presetClass="entr" presetSubtype="0" fill="hold" grpId="0" nodeType="clickEffect">
                                  <p:stCondLst>
                                    <p:cond delay="0"/>
                                  </p:stCondLst>
                                  <p:childTnLst>
                                    <p:set>
                                      <p:cBhvr>
                                        <p:cTn id="187" dur="1" fill="hold">
                                          <p:stCondLst>
                                            <p:cond delay="0"/>
                                          </p:stCondLst>
                                        </p:cTn>
                                        <p:tgtEl>
                                          <p:spTgt spid="102"/>
                                        </p:tgtEl>
                                        <p:attrNameLst>
                                          <p:attrName>style.visibility</p:attrName>
                                        </p:attrNameLst>
                                      </p:cBhvr>
                                      <p:to>
                                        <p:strVal val="visible"/>
                                      </p:to>
                                    </p:set>
                                    <p:anim to="" calcmode="lin" valueType="num">
                                      <p:cBhvr>
                                        <p:cTn id="188" dur="1" fill="hold"/>
                                        <p:tgtEl>
                                          <p:spTgt spid="102"/>
                                        </p:tgtEl>
                                        <p:attrNameLst>
                                          <p:attrName/>
                                        </p:attrNameLst>
                                      </p:cBhvr>
                                    </p:anim>
                                  </p:childTnLst>
                                </p:cTn>
                              </p:par>
                            </p:childTnLst>
                          </p:cTn>
                        </p:par>
                      </p:childTnLst>
                    </p:cTn>
                  </p:par>
                  <p:par>
                    <p:cTn id="189" fill="hold">
                      <p:stCondLst>
                        <p:cond delay="indefinite"/>
                      </p:stCondLst>
                      <p:childTnLst>
                        <p:par>
                          <p:cTn id="190" fill="hold">
                            <p:stCondLst>
                              <p:cond delay="0"/>
                            </p:stCondLst>
                            <p:childTnLst>
                              <p:par>
                                <p:cTn id="191" presetID="24" presetClass="entr" presetSubtype="0" fill="hold" grpId="0" nodeType="clickEffect">
                                  <p:stCondLst>
                                    <p:cond delay="0"/>
                                  </p:stCondLst>
                                  <p:childTnLst>
                                    <p:set>
                                      <p:cBhvr>
                                        <p:cTn id="192" dur="1" fill="hold">
                                          <p:stCondLst>
                                            <p:cond delay="0"/>
                                          </p:stCondLst>
                                        </p:cTn>
                                        <p:tgtEl>
                                          <p:spTgt spid="128"/>
                                        </p:tgtEl>
                                        <p:attrNameLst>
                                          <p:attrName>style.visibility</p:attrName>
                                        </p:attrNameLst>
                                      </p:cBhvr>
                                      <p:to>
                                        <p:strVal val="visible"/>
                                      </p:to>
                                    </p:set>
                                    <p:anim to="" calcmode="lin" valueType="num">
                                      <p:cBhvr>
                                        <p:cTn id="193" dur="1" fill="hold"/>
                                        <p:tgtEl>
                                          <p:spTgt spid="128"/>
                                        </p:tgtEl>
                                        <p:attrNameLst>
                                          <p:attrName/>
                                        </p:attrNameLst>
                                      </p:cBhvr>
                                    </p:anim>
                                  </p:childTnLst>
                                </p:cTn>
                              </p:par>
                            </p:childTnLst>
                          </p:cTn>
                        </p:par>
                      </p:childTnLst>
                    </p:cTn>
                  </p:par>
                  <p:par>
                    <p:cTn id="194" fill="hold">
                      <p:stCondLst>
                        <p:cond delay="indefinite"/>
                      </p:stCondLst>
                      <p:childTnLst>
                        <p:par>
                          <p:cTn id="195" fill="hold">
                            <p:stCondLst>
                              <p:cond delay="0"/>
                            </p:stCondLst>
                            <p:childTnLst>
                              <p:par>
                                <p:cTn id="196" presetID="24" presetClass="entr" presetSubtype="0" fill="hold" grpId="0" nodeType="clickEffect">
                                  <p:stCondLst>
                                    <p:cond delay="0"/>
                                  </p:stCondLst>
                                  <p:childTnLst>
                                    <p:set>
                                      <p:cBhvr>
                                        <p:cTn id="197" dur="1" fill="hold">
                                          <p:stCondLst>
                                            <p:cond delay="0"/>
                                          </p:stCondLst>
                                        </p:cTn>
                                        <p:tgtEl>
                                          <p:spTgt spid="126"/>
                                        </p:tgtEl>
                                        <p:attrNameLst>
                                          <p:attrName>style.visibility</p:attrName>
                                        </p:attrNameLst>
                                      </p:cBhvr>
                                      <p:to>
                                        <p:strVal val="visible"/>
                                      </p:to>
                                    </p:set>
                                    <p:anim to="" calcmode="lin" valueType="num">
                                      <p:cBhvr>
                                        <p:cTn id="198" dur="1" fill="hold"/>
                                        <p:tgtEl>
                                          <p:spTgt spid="126"/>
                                        </p:tgtEl>
                                        <p:attrNameLst>
                                          <p:attrName/>
                                        </p:attrNameLst>
                                      </p:cBhvr>
                                    </p:anim>
                                  </p:childTnLst>
                                </p:cTn>
                              </p:par>
                            </p:childTnLst>
                          </p:cTn>
                        </p:par>
                      </p:childTnLst>
                    </p:cTn>
                  </p:par>
                  <p:par>
                    <p:cTn id="199" fill="hold">
                      <p:stCondLst>
                        <p:cond delay="indefinite"/>
                      </p:stCondLst>
                      <p:childTnLst>
                        <p:par>
                          <p:cTn id="200" fill="hold">
                            <p:stCondLst>
                              <p:cond delay="0"/>
                            </p:stCondLst>
                            <p:childTnLst>
                              <p:par>
                                <p:cTn id="201" presetID="24" presetClass="entr" presetSubtype="0" fill="hold" grpId="0" nodeType="clickEffect">
                                  <p:stCondLst>
                                    <p:cond delay="0"/>
                                  </p:stCondLst>
                                  <p:childTnLst>
                                    <p:set>
                                      <p:cBhvr>
                                        <p:cTn id="202" dur="1" fill="hold">
                                          <p:stCondLst>
                                            <p:cond delay="0"/>
                                          </p:stCondLst>
                                        </p:cTn>
                                        <p:tgtEl>
                                          <p:spTgt spid="124"/>
                                        </p:tgtEl>
                                        <p:attrNameLst>
                                          <p:attrName>style.visibility</p:attrName>
                                        </p:attrNameLst>
                                      </p:cBhvr>
                                      <p:to>
                                        <p:strVal val="visible"/>
                                      </p:to>
                                    </p:set>
                                    <p:anim to="" calcmode="lin" valueType="num">
                                      <p:cBhvr>
                                        <p:cTn id="203" dur="1" fill="hold"/>
                                        <p:tgtEl>
                                          <p:spTgt spid="124"/>
                                        </p:tgtEl>
                                        <p:attrNameLst>
                                          <p:attrName/>
                                        </p:attrNameLst>
                                      </p:cBhvr>
                                    </p:anim>
                                  </p:childTnLst>
                                </p:cTn>
                              </p:par>
                            </p:childTnLst>
                          </p:cTn>
                        </p:par>
                      </p:childTnLst>
                    </p:cTn>
                  </p:par>
                  <p:par>
                    <p:cTn id="204" fill="hold">
                      <p:stCondLst>
                        <p:cond delay="indefinite"/>
                      </p:stCondLst>
                      <p:childTnLst>
                        <p:par>
                          <p:cTn id="205" fill="hold">
                            <p:stCondLst>
                              <p:cond delay="0"/>
                            </p:stCondLst>
                            <p:childTnLst>
                              <p:par>
                                <p:cTn id="206" presetID="24" presetClass="entr" presetSubtype="0" fill="hold" grpId="0" nodeType="clickEffect">
                                  <p:stCondLst>
                                    <p:cond delay="0"/>
                                  </p:stCondLst>
                                  <p:childTnLst>
                                    <p:set>
                                      <p:cBhvr>
                                        <p:cTn id="207" dur="1" fill="hold">
                                          <p:stCondLst>
                                            <p:cond delay="0"/>
                                          </p:stCondLst>
                                        </p:cTn>
                                        <p:tgtEl>
                                          <p:spTgt spid="117"/>
                                        </p:tgtEl>
                                        <p:attrNameLst>
                                          <p:attrName>style.visibility</p:attrName>
                                        </p:attrNameLst>
                                      </p:cBhvr>
                                      <p:to>
                                        <p:strVal val="visible"/>
                                      </p:to>
                                    </p:set>
                                    <p:anim to="" calcmode="lin" valueType="num">
                                      <p:cBhvr>
                                        <p:cTn id="208" dur="1" fill="hold"/>
                                        <p:tgtEl>
                                          <p:spTgt spid="117"/>
                                        </p:tgtEl>
                                        <p:attrNameLst>
                                          <p:attrName/>
                                        </p:attrNameLst>
                                      </p:cBhvr>
                                    </p:anim>
                                  </p:childTnLst>
                                </p:cTn>
                              </p:par>
                            </p:childTnLst>
                          </p:cTn>
                        </p:par>
                      </p:childTnLst>
                    </p:cTn>
                  </p:par>
                  <p:par>
                    <p:cTn id="209" fill="hold">
                      <p:stCondLst>
                        <p:cond delay="indefinite"/>
                      </p:stCondLst>
                      <p:childTnLst>
                        <p:par>
                          <p:cTn id="210" fill="hold">
                            <p:stCondLst>
                              <p:cond delay="0"/>
                            </p:stCondLst>
                            <p:childTnLst>
                              <p:par>
                                <p:cTn id="211" presetID="24" presetClass="entr" presetSubtype="0" fill="hold" grpId="0" nodeType="clickEffect">
                                  <p:stCondLst>
                                    <p:cond delay="0"/>
                                  </p:stCondLst>
                                  <p:childTnLst>
                                    <p:set>
                                      <p:cBhvr>
                                        <p:cTn id="212" dur="1" fill="hold">
                                          <p:stCondLst>
                                            <p:cond delay="0"/>
                                          </p:stCondLst>
                                        </p:cTn>
                                        <p:tgtEl>
                                          <p:spTgt spid="118"/>
                                        </p:tgtEl>
                                        <p:attrNameLst>
                                          <p:attrName>style.visibility</p:attrName>
                                        </p:attrNameLst>
                                      </p:cBhvr>
                                      <p:to>
                                        <p:strVal val="visible"/>
                                      </p:to>
                                    </p:set>
                                    <p:anim to="" calcmode="lin" valueType="num">
                                      <p:cBhvr>
                                        <p:cTn id="213" dur="1" fill="hold"/>
                                        <p:tgtEl>
                                          <p:spTgt spid="118"/>
                                        </p:tgtEl>
                                        <p:attrNameLst>
                                          <p:attrName/>
                                        </p:attrNameLst>
                                      </p:cBhvr>
                                    </p:anim>
                                  </p:childTnLst>
                                </p:cTn>
                              </p:par>
                            </p:childTnLst>
                          </p:cTn>
                        </p:par>
                      </p:childTnLst>
                    </p:cTn>
                  </p:par>
                  <p:par>
                    <p:cTn id="214" fill="hold">
                      <p:stCondLst>
                        <p:cond delay="indefinite"/>
                      </p:stCondLst>
                      <p:childTnLst>
                        <p:par>
                          <p:cTn id="215" fill="hold">
                            <p:stCondLst>
                              <p:cond delay="0"/>
                            </p:stCondLst>
                            <p:childTnLst>
                              <p:par>
                                <p:cTn id="216" presetID="24" presetClass="entr" presetSubtype="0" fill="hold" grpId="0" nodeType="clickEffect">
                                  <p:stCondLst>
                                    <p:cond delay="0"/>
                                  </p:stCondLst>
                                  <p:childTnLst>
                                    <p:set>
                                      <p:cBhvr>
                                        <p:cTn id="217" dur="1" fill="hold">
                                          <p:stCondLst>
                                            <p:cond delay="0"/>
                                          </p:stCondLst>
                                        </p:cTn>
                                        <p:tgtEl>
                                          <p:spTgt spid="123"/>
                                        </p:tgtEl>
                                        <p:attrNameLst>
                                          <p:attrName>style.visibility</p:attrName>
                                        </p:attrNameLst>
                                      </p:cBhvr>
                                      <p:to>
                                        <p:strVal val="visible"/>
                                      </p:to>
                                    </p:set>
                                    <p:anim to="" calcmode="lin" valueType="num">
                                      <p:cBhvr>
                                        <p:cTn id="218" dur="1" fill="hold"/>
                                        <p:tgtEl>
                                          <p:spTgt spid="123"/>
                                        </p:tgtEl>
                                        <p:attrNameLst>
                                          <p:attrName/>
                                        </p:attrNameLst>
                                      </p:cBhvr>
                                    </p:anim>
                                  </p:childTnLst>
                                </p:cTn>
                              </p:par>
                            </p:childTnLst>
                          </p:cTn>
                        </p:par>
                      </p:childTnLst>
                    </p:cTn>
                  </p:par>
                  <p:par>
                    <p:cTn id="219" fill="hold">
                      <p:stCondLst>
                        <p:cond delay="indefinite"/>
                      </p:stCondLst>
                      <p:childTnLst>
                        <p:par>
                          <p:cTn id="220" fill="hold">
                            <p:stCondLst>
                              <p:cond delay="0"/>
                            </p:stCondLst>
                            <p:childTnLst>
                              <p:par>
                                <p:cTn id="221" presetID="24" presetClass="entr" presetSubtype="0" fill="hold" grpId="0" nodeType="clickEffect">
                                  <p:stCondLst>
                                    <p:cond delay="0"/>
                                  </p:stCondLst>
                                  <p:childTnLst>
                                    <p:set>
                                      <p:cBhvr>
                                        <p:cTn id="222" dur="1" fill="hold">
                                          <p:stCondLst>
                                            <p:cond delay="0"/>
                                          </p:stCondLst>
                                        </p:cTn>
                                        <p:tgtEl>
                                          <p:spTgt spid="129"/>
                                        </p:tgtEl>
                                        <p:attrNameLst>
                                          <p:attrName>style.visibility</p:attrName>
                                        </p:attrNameLst>
                                      </p:cBhvr>
                                      <p:to>
                                        <p:strVal val="visible"/>
                                      </p:to>
                                    </p:set>
                                    <p:anim to="" calcmode="lin" valueType="num">
                                      <p:cBhvr>
                                        <p:cTn id="223" dur="1" fill="hold"/>
                                        <p:tgtEl>
                                          <p:spTgt spid="129"/>
                                        </p:tgtEl>
                                        <p:attrNameLst>
                                          <p:attrName/>
                                        </p:attrNameLst>
                                      </p:cBhvr>
                                    </p:anim>
                                  </p:childTnLst>
                                </p:cTn>
                              </p:par>
                            </p:childTnLst>
                          </p:cTn>
                        </p:par>
                      </p:childTnLst>
                    </p:cTn>
                  </p:par>
                  <p:par>
                    <p:cTn id="224" fill="hold">
                      <p:stCondLst>
                        <p:cond delay="indefinite"/>
                      </p:stCondLst>
                      <p:childTnLst>
                        <p:par>
                          <p:cTn id="225" fill="hold">
                            <p:stCondLst>
                              <p:cond delay="0"/>
                            </p:stCondLst>
                            <p:childTnLst>
                              <p:par>
                                <p:cTn id="226" presetID="24" presetClass="entr" presetSubtype="0" fill="hold" grpId="0" nodeType="clickEffect">
                                  <p:stCondLst>
                                    <p:cond delay="0"/>
                                  </p:stCondLst>
                                  <p:childTnLst>
                                    <p:set>
                                      <p:cBhvr>
                                        <p:cTn id="227" dur="1" fill="hold">
                                          <p:stCondLst>
                                            <p:cond delay="0"/>
                                          </p:stCondLst>
                                        </p:cTn>
                                        <p:tgtEl>
                                          <p:spTgt spid="113"/>
                                        </p:tgtEl>
                                        <p:attrNameLst>
                                          <p:attrName>style.visibility</p:attrName>
                                        </p:attrNameLst>
                                      </p:cBhvr>
                                      <p:to>
                                        <p:strVal val="visible"/>
                                      </p:to>
                                    </p:set>
                                    <p:anim to="" calcmode="lin" valueType="num">
                                      <p:cBhvr>
                                        <p:cTn id="228" dur="1" fill="hold"/>
                                        <p:tgtEl>
                                          <p:spTgt spid="113"/>
                                        </p:tgtEl>
                                        <p:attrNameLst>
                                          <p:attrName/>
                                        </p:attrNameLst>
                                      </p:cBhvr>
                                    </p:anim>
                                  </p:childTnLst>
                                </p:cTn>
                              </p:par>
                            </p:childTnLst>
                          </p:cTn>
                        </p:par>
                      </p:childTnLst>
                    </p:cTn>
                  </p:par>
                  <p:par>
                    <p:cTn id="229" fill="hold">
                      <p:stCondLst>
                        <p:cond delay="indefinite"/>
                      </p:stCondLst>
                      <p:childTnLst>
                        <p:par>
                          <p:cTn id="230" fill="hold">
                            <p:stCondLst>
                              <p:cond delay="0"/>
                            </p:stCondLst>
                            <p:childTnLst>
                              <p:par>
                                <p:cTn id="231" presetID="24" presetClass="entr" presetSubtype="0" fill="hold" grpId="0" nodeType="clickEffect">
                                  <p:stCondLst>
                                    <p:cond delay="0"/>
                                  </p:stCondLst>
                                  <p:childTnLst>
                                    <p:set>
                                      <p:cBhvr>
                                        <p:cTn id="232" dur="1" fill="hold">
                                          <p:stCondLst>
                                            <p:cond delay="0"/>
                                          </p:stCondLst>
                                        </p:cTn>
                                        <p:tgtEl>
                                          <p:spTgt spid="112"/>
                                        </p:tgtEl>
                                        <p:attrNameLst>
                                          <p:attrName>style.visibility</p:attrName>
                                        </p:attrNameLst>
                                      </p:cBhvr>
                                      <p:to>
                                        <p:strVal val="visible"/>
                                      </p:to>
                                    </p:set>
                                    <p:anim to="" calcmode="lin" valueType="num">
                                      <p:cBhvr>
                                        <p:cTn id="233" dur="1" fill="hold"/>
                                        <p:tgtEl>
                                          <p:spTgt spid="112"/>
                                        </p:tgtEl>
                                        <p:attrNameLst>
                                          <p:attrName/>
                                        </p:attrNameLst>
                                      </p:cBhvr>
                                    </p:anim>
                                  </p:childTnLst>
                                </p:cTn>
                              </p:par>
                            </p:childTnLst>
                          </p:cTn>
                        </p:par>
                      </p:childTnLst>
                    </p:cTn>
                  </p:par>
                  <p:par>
                    <p:cTn id="234" fill="hold">
                      <p:stCondLst>
                        <p:cond delay="indefinite"/>
                      </p:stCondLst>
                      <p:childTnLst>
                        <p:par>
                          <p:cTn id="235" fill="hold">
                            <p:stCondLst>
                              <p:cond delay="0"/>
                            </p:stCondLst>
                            <p:childTnLst>
                              <p:par>
                                <p:cTn id="236" presetID="24" presetClass="entr" presetSubtype="0" fill="hold" grpId="0" nodeType="clickEffect">
                                  <p:stCondLst>
                                    <p:cond delay="0"/>
                                  </p:stCondLst>
                                  <p:childTnLst>
                                    <p:set>
                                      <p:cBhvr>
                                        <p:cTn id="237" dur="1" fill="hold">
                                          <p:stCondLst>
                                            <p:cond delay="0"/>
                                          </p:stCondLst>
                                        </p:cTn>
                                        <p:tgtEl>
                                          <p:spTgt spid="114"/>
                                        </p:tgtEl>
                                        <p:attrNameLst>
                                          <p:attrName>style.visibility</p:attrName>
                                        </p:attrNameLst>
                                      </p:cBhvr>
                                      <p:to>
                                        <p:strVal val="visible"/>
                                      </p:to>
                                    </p:set>
                                    <p:anim to="" calcmode="lin" valueType="num">
                                      <p:cBhvr>
                                        <p:cTn id="238" dur="1" fill="hold"/>
                                        <p:tgtEl>
                                          <p:spTgt spid="114"/>
                                        </p:tgtEl>
                                        <p:attrNameLst>
                                          <p:attrName/>
                                        </p:attrNameLst>
                                      </p:cBhvr>
                                    </p:anim>
                                  </p:childTnLst>
                                </p:cTn>
                              </p:par>
                            </p:childTnLst>
                          </p:cTn>
                        </p:par>
                      </p:childTnLst>
                    </p:cTn>
                  </p:par>
                  <p:par>
                    <p:cTn id="239" fill="hold">
                      <p:stCondLst>
                        <p:cond delay="indefinite"/>
                      </p:stCondLst>
                      <p:childTnLst>
                        <p:par>
                          <p:cTn id="240" fill="hold">
                            <p:stCondLst>
                              <p:cond delay="0"/>
                            </p:stCondLst>
                            <p:childTnLst>
                              <p:par>
                                <p:cTn id="241" presetID="24" presetClass="entr" presetSubtype="0" fill="hold" grpId="0" nodeType="clickEffect">
                                  <p:stCondLst>
                                    <p:cond delay="0"/>
                                  </p:stCondLst>
                                  <p:childTnLst>
                                    <p:set>
                                      <p:cBhvr>
                                        <p:cTn id="242" dur="1" fill="hold">
                                          <p:stCondLst>
                                            <p:cond delay="0"/>
                                          </p:stCondLst>
                                        </p:cTn>
                                        <p:tgtEl>
                                          <p:spTgt spid="108"/>
                                        </p:tgtEl>
                                        <p:attrNameLst>
                                          <p:attrName>style.visibility</p:attrName>
                                        </p:attrNameLst>
                                      </p:cBhvr>
                                      <p:to>
                                        <p:strVal val="visible"/>
                                      </p:to>
                                    </p:set>
                                    <p:anim to="" calcmode="lin" valueType="num">
                                      <p:cBhvr>
                                        <p:cTn id="243" dur="1" fill="hold"/>
                                        <p:tgtEl>
                                          <p:spTgt spid="108"/>
                                        </p:tgtEl>
                                        <p:attrNameLst>
                                          <p:attrName/>
                                        </p:attrNameLst>
                                      </p:cBhvr>
                                    </p:anim>
                                  </p:childTnLst>
                                </p:cTn>
                              </p:par>
                            </p:childTnLst>
                          </p:cTn>
                        </p:par>
                      </p:childTnLst>
                    </p:cTn>
                  </p:par>
                  <p:par>
                    <p:cTn id="244" fill="hold">
                      <p:stCondLst>
                        <p:cond delay="indefinite"/>
                      </p:stCondLst>
                      <p:childTnLst>
                        <p:par>
                          <p:cTn id="245" fill="hold">
                            <p:stCondLst>
                              <p:cond delay="0"/>
                            </p:stCondLst>
                            <p:childTnLst>
                              <p:par>
                                <p:cTn id="246" presetID="24" presetClass="entr" presetSubtype="0" fill="hold" grpId="0" nodeType="clickEffect">
                                  <p:stCondLst>
                                    <p:cond delay="0"/>
                                  </p:stCondLst>
                                  <p:childTnLst>
                                    <p:set>
                                      <p:cBhvr>
                                        <p:cTn id="247" dur="1" fill="hold">
                                          <p:stCondLst>
                                            <p:cond delay="0"/>
                                          </p:stCondLst>
                                        </p:cTn>
                                        <p:tgtEl>
                                          <p:spTgt spid="109"/>
                                        </p:tgtEl>
                                        <p:attrNameLst>
                                          <p:attrName>style.visibility</p:attrName>
                                        </p:attrNameLst>
                                      </p:cBhvr>
                                      <p:to>
                                        <p:strVal val="visible"/>
                                      </p:to>
                                    </p:set>
                                    <p:anim to="" calcmode="lin" valueType="num">
                                      <p:cBhvr>
                                        <p:cTn id="248" dur="1" fill="hold"/>
                                        <p:tgtEl>
                                          <p:spTgt spid="109"/>
                                        </p:tgtEl>
                                        <p:attrNameLst>
                                          <p:attrName/>
                                        </p:attrNameLst>
                                      </p:cBhvr>
                                    </p:anim>
                                  </p:childTnLst>
                                </p:cTn>
                              </p:par>
                            </p:childTnLst>
                          </p:cTn>
                        </p:par>
                      </p:childTnLst>
                    </p:cTn>
                  </p:par>
                  <p:par>
                    <p:cTn id="249" fill="hold">
                      <p:stCondLst>
                        <p:cond delay="indefinite"/>
                      </p:stCondLst>
                      <p:childTnLst>
                        <p:par>
                          <p:cTn id="250" fill="hold">
                            <p:stCondLst>
                              <p:cond delay="0"/>
                            </p:stCondLst>
                            <p:childTnLst>
                              <p:par>
                                <p:cTn id="251" presetID="24" presetClass="entr" presetSubtype="0" fill="hold" grpId="0" nodeType="clickEffect">
                                  <p:stCondLst>
                                    <p:cond delay="0"/>
                                  </p:stCondLst>
                                  <p:childTnLst>
                                    <p:set>
                                      <p:cBhvr>
                                        <p:cTn id="252" dur="1" fill="hold">
                                          <p:stCondLst>
                                            <p:cond delay="0"/>
                                          </p:stCondLst>
                                        </p:cTn>
                                        <p:tgtEl>
                                          <p:spTgt spid="110"/>
                                        </p:tgtEl>
                                        <p:attrNameLst>
                                          <p:attrName>style.visibility</p:attrName>
                                        </p:attrNameLst>
                                      </p:cBhvr>
                                      <p:to>
                                        <p:strVal val="visible"/>
                                      </p:to>
                                    </p:set>
                                    <p:anim to="" calcmode="lin" valueType="num">
                                      <p:cBhvr>
                                        <p:cTn id="253" dur="1" fill="hold"/>
                                        <p:tgtEl>
                                          <p:spTgt spid="110"/>
                                        </p:tgtEl>
                                        <p:attrNameLst>
                                          <p:attrName/>
                                        </p:attrNameLst>
                                      </p:cBhvr>
                                    </p:anim>
                                  </p:childTnLst>
                                </p:cTn>
                              </p:par>
                            </p:childTnLst>
                          </p:cTn>
                        </p:par>
                      </p:childTnLst>
                    </p:cTn>
                  </p:par>
                  <p:par>
                    <p:cTn id="254" fill="hold">
                      <p:stCondLst>
                        <p:cond delay="indefinite"/>
                      </p:stCondLst>
                      <p:childTnLst>
                        <p:par>
                          <p:cTn id="255" fill="hold">
                            <p:stCondLst>
                              <p:cond delay="0"/>
                            </p:stCondLst>
                            <p:childTnLst>
                              <p:par>
                                <p:cTn id="256" presetID="24" presetClass="entr" presetSubtype="0" fill="hold" grpId="0" nodeType="clickEffect">
                                  <p:stCondLst>
                                    <p:cond delay="0"/>
                                  </p:stCondLst>
                                  <p:childTnLst>
                                    <p:set>
                                      <p:cBhvr>
                                        <p:cTn id="257" dur="1" fill="hold">
                                          <p:stCondLst>
                                            <p:cond delay="0"/>
                                          </p:stCondLst>
                                        </p:cTn>
                                        <p:tgtEl>
                                          <p:spTgt spid="111"/>
                                        </p:tgtEl>
                                        <p:attrNameLst>
                                          <p:attrName>style.visibility</p:attrName>
                                        </p:attrNameLst>
                                      </p:cBhvr>
                                      <p:to>
                                        <p:strVal val="visible"/>
                                      </p:to>
                                    </p:set>
                                    <p:anim to="" calcmode="lin" valueType="num">
                                      <p:cBhvr>
                                        <p:cTn id="258" dur="1" fill="hold"/>
                                        <p:tgtEl>
                                          <p:spTgt spid="111"/>
                                        </p:tgtEl>
                                        <p:attrNameLst>
                                          <p:attrName/>
                                        </p:attrNameLst>
                                      </p:cBhvr>
                                    </p:anim>
                                  </p:childTnLst>
                                </p:cTn>
                              </p:par>
                            </p:childTnLst>
                          </p:cTn>
                        </p:par>
                      </p:childTnLst>
                    </p:cTn>
                  </p:par>
                  <p:par>
                    <p:cTn id="259" fill="hold">
                      <p:stCondLst>
                        <p:cond delay="indefinite"/>
                      </p:stCondLst>
                      <p:childTnLst>
                        <p:par>
                          <p:cTn id="260" fill="hold">
                            <p:stCondLst>
                              <p:cond delay="0"/>
                            </p:stCondLst>
                            <p:childTnLst>
                              <p:par>
                                <p:cTn id="261" presetID="24" presetClass="entr" presetSubtype="0" fill="hold" grpId="0" nodeType="clickEffect">
                                  <p:stCondLst>
                                    <p:cond delay="0"/>
                                  </p:stCondLst>
                                  <p:childTnLst>
                                    <p:set>
                                      <p:cBhvr>
                                        <p:cTn id="262" dur="1" fill="hold">
                                          <p:stCondLst>
                                            <p:cond delay="0"/>
                                          </p:stCondLst>
                                        </p:cTn>
                                        <p:tgtEl>
                                          <p:spTgt spid="116"/>
                                        </p:tgtEl>
                                        <p:attrNameLst>
                                          <p:attrName>style.visibility</p:attrName>
                                        </p:attrNameLst>
                                      </p:cBhvr>
                                      <p:to>
                                        <p:strVal val="visible"/>
                                      </p:to>
                                    </p:set>
                                    <p:anim to="" calcmode="lin" valueType="num">
                                      <p:cBhvr>
                                        <p:cTn id="263" dur="1" fill="hold"/>
                                        <p:tgtEl>
                                          <p:spTgt spid="116"/>
                                        </p:tgtEl>
                                        <p:attrNameLst>
                                          <p:attrName/>
                                        </p:attrNameLst>
                                      </p:cBhvr>
                                    </p:anim>
                                  </p:childTnLst>
                                </p:cTn>
                              </p:par>
                            </p:childTnLst>
                          </p:cTn>
                        </p:par>
                      </p:childTnLst>
                    </p:cTn>
                  </p:par>
                  <p:par>
                    <p:cTn id="264" fill="hold">
                      <p:stCondLst>
                        <p:cond delay="indefinite"/>
                      </p:stCondLst>
                      <p:childTnLst>
                        <p:par>
                          <p:cTn id="265" fill="hold">
                            <p:stCondLst>
                              <p:cond delay="0"/>
                            </p:stCondLst>
                            <p:childTnLst>
                              <p:par>
                                <p:cTn id="266" presetID="24" presetClass="entr" presetSubtype="0" fill="hold" grpId="0" nodeType="clickEffect">
                                  <p:stCondLst>
                                    <p:cond delay="0"/>
                                  </p:stCondLst>
                                  <p:childTnLst>
                                    <p:set>
                                      <p:cBhvr>
                                        <p:cTn id="267" dur="1" fill="hold">
                                          <p:stCondLst>
                                            <p:cond delay="0"/>
                                          </p:stCondLst>
                                        </p:cTn>
                                        <p:tgtEl>
                                          <p:spTgt spid="120"/>
                                        </p:tgtEl>
                                        <p:attrNameLst>
                                          <p:attrName>style.visibility</p:attrName>
                                        </p:attrNameLst>
                                      </p:cBhvr>
                                      <p:to>
                                        <p:strVal val="visible"/>
                                      </p:to>
                                    </p:set>
                                    <p:anim to="" calcmode="lin" valueType="num">
                                      <p:cBhvr>
                                        <p:cTn id="268" dur="1" fill="hold"/>
                                        <p:tgtEl>
                                          <p:spTgt spid="120"/>
                                        </p:tgtEl>
                                        <p:attrNameLst>
                                          <p:attrName/>
                                        </p:attrNameLst>
                                      </p:cBhvr>
                                    </p:anim>
                                  </p:childTnLst>
                                </p:cTn>
                              </p:par>
                            </p:childTnLst>
                          </p:cTn>
                        </p:par>
                      </p:childTnLst>
                    </p:cTn>
                  </p:par>
                  <p:par>
                    <p:cTn id="269" fill="hold">
                      <p:stCondLst>
                        <p:cond delay="indefinite"/>
                      </p:stCondLst>
                      <p:childTnLst>
                        <p:par>
                          <p:cTn id="270" fill="hold">
                            <p:stCondLst>
                              <p:cond delay="0"/>
                            </p:stCondLst>
                            <p:childTnLst>
                              <p:par>
                                <p:cTn id="271" presetID="24" presetClass="entr" presetSubtype="0" fill="hold" grpId="0" nodeType="clickEffect">
                                  <p:stCondLst>
                                    <p:cond delay="0"/>
                                  </p:stCondLst>
                                  <p:childTnLst>
                                    <p:set>
                                      <p:cBhvr>
                                        <p:cTn id="272" dur="1" fill="hold">
                                          <p:stCondLst>
                                            <p:cond delay="0"/>
                                          </p:stCondLst>
                                        </p:cTn>
                                        <p:tgtEl>
                                          <p:spTgt spid="106"/>
                                        </p:tgtEl>
                                        <p:attrNameLst>
                                          <p:attrName>style.visibility</p:attrName>
                                        </p:attrNameLst>
                                      </p:cBhvr>
                                      <p:to>
                                        <p:strVal val="visible"/>
                                      </p:to>
                                    </p:set>
                                    <p:anim to="" calcmode="lin" valueType="num">
                                      <p:cBhvr>
                                        <p:cTn id="273" dur="1" fill="hold"/>
                                        <p:tgtEl>
                                          <p:spTgt spid="10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4" grpId="0" animBg="1"/>
      <p:bldP spid="19" grpId="0" animBg="1"/>
      <p:bldP spid="20" grpId="0" animBg="1"/>
      <p:bldP spid="27" grpId="0" animBg="1"/>
      <p:bldP spid="31" grpId="0" animBg="1"/>
      <p:bldP spid="34" grpId="0" animBg="1"/>
      <p:bldP spid="36" grpId="0" animBg="1"/>
      <p:bldP spid="37" grpId="0" animBg="1"/>
      <p:bldP spid="57" grpId="0" animBg="1"/>
      <p:bldP spid="60" grpId="0" animBg="1"/>
      <p:bldP spid="62" grpId="0" animBg="1"/>
      <p:bldP spid="67" grpId="0" animBg="1"/>
      <p:bldP spid="68"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357158" y="357166"/>
            <a:ext cx="7929618"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2)أجمع الأحرف الملونة وأرتبها لأحصل على لقب عالم جليل نسب إلى آلة دقيقة ترصد حركة النجوم في السماء.</a:t>
            </a:r>
          </a:p>
        </p:txBody>
      </p:sp>
      <p:sp>
        <p:nvSpPr>
          <p:cNvPr id="4" name="انفجار 2 3"/>
          <p:cNvSpPr/>
          <p:nvPr/>
        </p:nvSpPr>
        <p:spPr>
          <a:xfrm rot="21202945">
            <a:off x="393857" y="1314647"/>
            <a:ext cx="4341986" cy="212770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600" b="1" dirty="0" smtClean="0">
                <a:solidFill>
                  <a:srgbClr val="660066"/>
                </a:solidFill>
              </a:rPr>
              <a:t>الاسطرلابي</a:t>
            </a:r>
            <a:endParaRPr lang="ar-SA" sz="3600" b="1" dirty="0">
              <a:solidFill>
                <a:srgbClr val="660066"/>
              </a:solidFill>
            </a:endParaRPr>
          </a:p>
        </p:txBody>
      </p:sp>
      <p:sp>
        <p:nvSpPr>
          <p:cNvPr id="5" name="دمعة 4"/>
          <p:cNvSpPr/>
          <p:nvPr/>
        </p:nvSpPr>
        <p:spPr>
          <a:xfrm>
            <a:off x="7429520" y="350043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6" name="مربع نص 5"/>
          <p:cNvSpPr txBox="1"/>
          <p:nvPr/>
        </p:nvSpPr>
        <p:spPr>
          <a:xfrm>
            <a:off x="3500430" y="3500438"/>
            <a:ext cx="3786214"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أختار الإجابة الصحيحة:</a:t>
            </a:r>
          </a:p>
        </p:txBody>
      </p:sp>
      <p:sp>
        <p:nvSpPr>
          <p:cNvPr id="7" name="مستطيل 6"/>
          <p:cNvSpPr/>
          <p:nvPr/>
        </p:nvSpPr>
        <p:spPr>
          <a:xfrm>
            <a:off x="7072330" y="4357694"/>
            <a:ext cx="1357322"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تَدمُر</a:t>
            </a:r>
            <a:endParaRPr lang="ar-SA" sz="2800" b="1" dirty="0">
              <a:solidFill>
                <a:schemeClr val="tx1"/>
              </a:solidFill>
            </a:endParaRPr>
          </a:p>
        </p:txBody>
      </p:sp>
      <p:sp>
        <p:nvSpPr>
          <p:cNvPr id="8" name="مستطيل 7"/>
          <p:cNvSpPr/>
          <p:nvPr/>
        </p:nvSpPr>
        <p:spPr>
          <a:xfrm>
            <a:off x="7143768" y="5286388"/>
            <a:ext cx="1357322"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التأمل</a:t>
            </a:r>
          </a:p>
        </p:txBody>
      </p:sp>
      <p:sp>
        <p:nvSpPr>
          <p:cNvPr id="9" name="مستطيل 8"/>
          <p:cNvSpPr/>
          <p:nvPr/>
        </p:nvSpPr>
        <p:spPr>
          <a:xfrm>
            <a:off x="4857752" y="5357826"/>
            <a:ext cx="1643074"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التشارك</a:t>
            </a:r>
          </a:p>
        </p:txBody>
      </p:sp>
      <p:sp>
        <p:nvSpPr>
          <p:cNvPr id="10" name="مستطيل 9"/>
          <p:cNvSpPr/>
          <p:nvPr/>
        </p:nvSpPr>
        <p:spPr>
          <a:xfrm>
            <a:off x="4786314" y="4357694"/>
            <a:ext cx="1714512"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مدينة سورية</a:t>
            </a:r>
          </a:p>
        </p:txBody>
      </p:sp>
      <p:sp>
        <p:nvSpPr>
          <p:cNvPr id="11" name="مستطيل 10"/>
          <p:cNvSpPr/>
          <p:nvPr/>
        </p:nvSpPr>
        <p:spPr>
          <a:xfrm>
            <a:off x="2857488" y="5357826"/>
            <a:ext cx="1428760"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التفكر</a:t>
            </a:r>
          </a:p>
        </p:txBody>
      </p:sp>
      <p:sp>
        <p:nvSpPr>
          <p:cNvPr id="12" name="مستطيل 11"/>
          <p:cNvSpPr/>
          <p:nvPr/>
        </p:nvSpPr>
        <p:spPr>
          <a:xfrm>
            <a:off x="2786050" y="4286256"/>
            <a:ext cx="1500198"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قلعة حربية</a:t>
            </a:r>
          </a:p>
        </p:txBody>
      </p:sp>
      <p:sp>
        <p:nvSpPr>
          <p:cNvPr id="13" name="مستطيل 12"/>
          <p:cNvSpPr/>
          <p:nvPr/>
        </p:nvSpPr>
        <p:spPr>
          <a:xfrm>
            <a:off x="928662" y="5357826"/>
            <a:ext cx="1500198"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التساؤل</a:t>
            </a:r>
          </a:p>
        </p:txBody>
      </p:sp>
      <p:sp>
        <p:nvSpPr>
          <p:cNvPr id="14" name="مستطيل 13"/>
          <p:cNvSpPr/>
          <p:nvPr/>
        </p:nvSpPr>
        <p:spPr>
          <a:xfrm>
            <a:off x="928662" y="4286256"/>
            <a:ext cx="1500198" cy="642942"/>
          </a:xfrm>
          <a:prstGeom prst="rect">
            <a:avLst/>
          </a:prstGeom>
          <a:solidFill>
            <a:schemeClr val="accent6">
              <a:lumMod val="75000"/>
            </a:schemeClr>
          </a:solidFill>
          <a:effectLst>
            <a:glow rad="228600">
              <a:schemeClr val="accent6">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جبل ضخم</a:t>
            </a:r>
          </a:p>
        </p:txBody>
      </p:sp>
      <p:sp>
        <p:nvSpPr>
          <p:cNvPr id="15" name="شكل بيضاوي 14"/>
          <p:cNvSpPr/>
          <p:nvPr/>
        </p:nvSpPr>
        <p:spPr>
          <a:xfrm>
            <a:off x="6357950" y="407194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شكل بيضاوي 15"/>
          <p:cNvSpPr/>
          <p:nvPr/>
        </p:nvSpPr>
        <p:spPr>
          <a:xfrm>
            <a:off x="2285984" y="5214950"/>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7" name="شكل بيضاوي 16"/>
          <p:cNvSpPr/>
          <p:nvPr/>
        </p:nvSpPr>
        <p:spPr>
          <a:xfrm>
            <a:off x="2285984" y="407194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شكل بيضاوي 17"/>
          <p:cNvSpPr/>
          <p:nvPr/>
        </p:nvSpPr>
        <p:spPr>
          <a:xfrm>
            <a:off x="4143372" y="514351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9" name="شكل بيضاوي 18"/>
          <p:cNvSpPr/>
          <p:nvPr/>
        </p:nvSpPr>
        <p:spPr>
          <a:xfrm>
            <a:off x="4143372" y="407194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شكل بيضاوي 19"/>
          <p:cNvSpPr/>
          <p:nvPr/>
        </p:nvSpPr>
        <p:spPr>
          <a:xfrm>
            <a:off x="6286512" y="5143512"/>
            <a:ext cx="357190" cy="3571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4" name="مربع نص 33"/>
          <p:cNvSpPr txBox="1"/>
          <p:nvPr/>
        </p:nvSpPr>
        <p:spPr>
          <a:xfrm>
            <a:off x="6357950" y="4071942"/>
            <a:ext cx="357190" cy="369332"/>
          </a:xfrm>
          <a:prstGeom prst="rect">
            <a:avLst/>
          </a:prstGeom>
          <a:noFill/>
        </p:spPr>
        <p:txBody>
          <a:bodyPr wrap="square" rtlCol="1">
            <a:spAutoFit/>
          </a:bodyPr>
          <a:lstStyle/>
          <a:p>
            <a:r>
              <a:rPr lang="ar-SA" b="1" dirty="0" smtClean="0">
                <a:latin typeface="Tw Cen MT Condensed Extra Bold"/>
              </a:rPr>
              <a:t>√</a:t>
            </a:r>
            <a:endParaRPr lang="ar-SA" b="1" dirty="0"/>
          </a:p>
        </p:txBody>
      </p:sp>
      <p:sp>
        <p:nvSpPr>
          <p:cNvPr id="35" name="مربع نص 34"/>
          <p:cNvSpPr txBox="1"/>
          <p:nvPr/>
        </p:nvSpPr>
        <p:spPr>
          <a:xfrm>
            <a:off x="4143372" y="5143512"/>
            <a:ext cx="357190" cy="369332"/>
          </a:xfrm>
          <a:prstGeom prst="rect">
            <a:avLst/>
          </a:prstGeom>
          <a:noFill/>
        </p:spPr>
        <p:txBody>
          <a:bodyPr wrap="square" rtlCol="1">
            <a:spAutoFit/>
          </a:bodyPr>
          <a:lstStyle/>
          <a:p>
            <a:r>
              <a:rPr lang="ar-SA" b="1" dirty="0" smtClean="0">
                <a:latin typeface="Tw Cen MT Condensed Extra Bold"/>
              </a:rPr>
              <a:t>√</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to="" calcmode="lin" valueType="num">
                                      <p:cBhvr>
                                        <p:cTn id="15" dur="1" fill="hold"/>
                                        <p:tgtEl>
                                          <p:spTgt spid="4"/>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1000"/>
                                        <p:tgtEl>
                                          <p:spTgt spid="5"/>
                                        </p:tgtEl>
                                      </p:cBhvr>
                                    </p:animEffect>
                                  </p:childTnLst>
                                </p:cTn>
                              </p:par>
                              <p:par>
                                <p:cTn id="21" presetID="37"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0"/>
                                        <p:tgtEl>
                                          <p:spTgt spid="6"/>
                                        </p:tgtEl>
                                      </p:cBhvr>
                                    </p:animEffect>
                                    <p:anim calcmode="lin" valueType="num">
                                      <p:cBhvr>
                                        <p:cTn id="24" dur="3000" fill="hold"/>
                                        <p:tgtEl>
                                          <p:spTgt spid="6"/>
                                        </p:tgtEl>
                                        <p:attrNameLst>
                                          <p:attrName>ppt_x</p:attrName>
                                        </p:attrNameLst>
                                      </p:cBhvr>
                                      <p:tavLst>
                                        <p:tav tm="0">
                                          <p:val>
                                            <p:strVal val="#ppt_x"/>
                                          </p:val>
                                        </p:tav>
                                        <p:tav tm="100000">
                                          <p:val>
                                            <p:strVal val="#ppt_x"/>
                                          </p:val>
                                        </p:tav>
                                      </p:tavLst>
                                    </p:anim>
                                    <p:anim calcmode="lin" valueType="num">
                                      <p:cBhvr>
                                        <p:cTn id="25" dur="2700" decel="100000" fill="hold"/>
                                        <p:tgtEl>
                                          <p:spTgt spid="6"/>
                                        </p:tgtEl>
                                        <p:attrNameLst>
                                          <p:attrName>ppt_y</p:attrName>
                                        </p:attrNameLst>
                                      </p:cBhvr>
                                      <p:tavLst>
                                        <p:tav tm="0">
                                          <p:val>
                                            <p:strVal val="#ppt_y+1"/>
                                          </p:val>
                                        </p:tav>
                                        <p:tav tm="100000">
                                          <p:val>
                                            <p:strVal val="#ppt_y-.03"/>
                                          </p:val>
                                        </p:tav>
                                      </p:tavLst>
                                    </p:anim>
                                    <p:anim calcmode="lin" valueType="num">
                                      <p:cBhvr>
                                        <p:cTn id="26"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000"/>
                            </p:stCondLst>
                            <p:childTnLst>
                              <p:par>
                                <p:cTn id="28" presetID="24"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to="" calcmode="lin" valueType="num">
                                      <p:cBhvr>
                                        <p:cTn id="30" dur="1" fill="hold"/>
                                        <p:tgtEl>
                                          <p:spTgt spid="7"/>
                                        </p:tgtEl>
                                        <p:attrNameLst>
                                          <p:attrName/>
                                        </p:attrNameLst>
                                      </p:cBhvr>
                                    </p:anim>
                                  </p:childTnLst>
                                </p:cTn>
                              </p:par>
                              <p:par>
                                <p:cTn id="31" presetID="24"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 to="" calcmode="lin" valueType="num">
                                      <p:cBhvr>
                                        <p:cTn id="33" dur="1" fill="hold"/>
                                        <p:tgtEl>
                                          <p:spTgt spid="15"/>
                                        </p:tgtEl>
                                        <p:attrNameLst>
                                          <p:attrName/>
                                        </p:attrNameLst>
                                      </p:cBhvr>
                                    </p:anim>
                                  </p:childTnLst>
                                </p:cTn>
                              </p:par>
                              <p:par>
                                <p:cTn id="34" presetID="24"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to="" calcmode="lin" valueType="num">
                                      <p:cBhvr>
                                        <p:cTn id="36" dur="1" fill="hold"/>
                                        <p:tgtEl>
                                          <p:spTgt spid="10"/>
                                        </p:tgtEl>
                                        <p:attrNameLst>
                                          <p:attrName/>
                                        </p:attrNameLst>
                                      </p:cBhvr>
                                    </p:anim>
                                  </p:childTnLst>
                                </p:cTn>
                              </p:par>
                              <p:par>
                                <p:cTn id="37" presetID="24"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to="" calcmode="lin" valueType="num">
                                      <p:cBhvr>
                                        <p:cTn id="39" dur="1" fill="hold"/>
                                        <p:tgtEl>
                                          <p:spTgt spid="19"/>
                                        </p:tgtEl>
                                        <p:attrNameLst>
                                          <p:attrName/>
                                        </p:attrNameLst>
                                      </p:cBhvr>
                                    </p:anim>
                                  </p:childTnLst>
                                </p:cTn>
                              </p:par>
                              <p:par>
                                <p:cTn id="40" presetID="24"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to="" calcmode="lin" valueType="num">
                                      <p:cBhvr>
                                        <p:cTn id="42" dur="1" fill="hold"/>
                                        <p:tgtEl>
                                          <p:spTgt spid="12"/>
                                        </p:tgtEl>
                                        <p:attrNameLst>
                                          <p:attrName/>
                                        </p:attrNameLst>
                                      </p:cBhvr>
                                    </p:anim>
                                  </p:childTnLst>
                                </p:cTn>
                              </p:par>
                              <p:par>
                                <p:cTn id="43" presetID="24"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to="" calcmode="lin" valueType="num">
                                      <p:cBhvr>
                                        <p:cTn id="45" dur="1" fill="hold"/>
                                        <p:tgtEl>
                                          <p:spTgt spid="17"/>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to="" calcmode="lin" valueType="num">
                                      <p:cBhvr>
                                        <p:cTn id="48" dur="1" fill="hold"/>
                                        <p:tgtEl>
                                          <p:spTgt spid="14"/>
                                        </p:tgtEl>
                                        <p:attrNameLst>
                                          <p:attrName/>
                                        </p:attrNameLst>
                                      </p:cBhvr>
                                    </p:anim>
                                  </p:childTnLst>
                                </p:cTn>
                              </p:par>
                              <p:par>
                                <p:cTn id="49" presetID="24" presetClass="entr" presetSubtype="0"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to="" calcmode="lin" valueType="num">
                                      <p:cBhvr>
                                        <p:cTn id="51" dur="1" fill="hold"/>
                                        <p:tgtEl>
                                          <p:spTgt spid="8"/>
                                        </p:tgtEl>
                                        <p:attrNameLst>
                                          <p:attrName/>
                                        </p:attrNameLst>
                                      </p:cBhvr>
                                    </p:anim>
                                  </p:childTnLst>
                                </p:cTn>
                              </p:par>
                              <p:par>
                                <p:cTn id="52" presetID="24"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 to="" calcmode="lin" valueType="num">
                                      <p:cBhvr>
                                        <p:cTn id="54" dur="1" fill="hold"/>
                                        <p:tgtEl>
                                          <p:spTgt spid="20"/>
                                        </p:tgtEl>
                                        <p:attrNameLst>
                                          <p:attrName/>
                                        </p:attrNameLst>
                                      </p:cBhvr>
                                    </p:anim>
                                  </p:childTnLst>
                                </p:cTn>
                              </p:par>
                              <p:par>
                                <p:cTn id="55" presetID="24" presetClass="entr" presetSubtype="0" fill="hold" grpId="0" nodeType="withEffect">
                                  <p:stCondLst>
                                    <p:cond delay="0"/>
                                  </p:stCondLst>
                                  <p:childTnLst>
                                    <p:set>
                                      <p:cBhvr>
                                        <p:cTn id="56" dur="1" fill="hold">
                                          <p:stCondLst>
                                            <p:cond delay="0"/>
                                          </p:stCondLst>
                                        </p:cTn>
                                        <p:tgtEl>
                                          <p:spTgt spid="9"/>
                                        </p:tgtEl>
                                        <p:attrNameLst>
                                          <p:attrName>style.visibility</p:attrName>
                                        </p:attrNameLst>
                                      </p:cBhvr>
                                      <p:to>
                                        <p:strVal val="visible"/>
                                      </p:to>
                                    </p:set>
                                    <p:anim to="" calcmode="lin" valueType="num">
                                      <p:cBhvr>
                                        <p:cTn id="57" dur="1" fill="hold"/>
                                        <p:tgtEl>
                                          <p:spTgt spid="9"/>
                                        </p:tgtEl>
                                        <p:attrNameLst>
                                          <p:attrName/>
                                        </p:attrNameLst>
                                      </p:cBhvr>
                                    </p:anim>
                                  </p:childTnLst>
                                </p:cTn>
                              </p:par>
                              <p:par>
                                <p:cTn id="58" presetID="24"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to="" calcmode="lin" valueType="num">
                                      <p:cBhvr>
                                        <p:cTn id="60" dur="1" fill="hold"/>
                                        <p:tgtEl>
                                          <p:spTgt spid="11"/>
                                        </p:tgtEl>
                                        <p:attrNameLst>
                                          <p:attrName/>
                                        </p:attrNameLst>
                                      </p:cBhvr>
                                    </p:anim>
                                  </p:childTnLst>
                                </p:cTn>
                              </p:par>
                              <p:par>
                                <p:cTn id="61" presetID="24" presetClass="entr" presetSubtype="0"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 to="" calcmode="lin" valueType="num">
                                      <p:cBhvr>
                                        <p:cTn id="63" dur="1" fill="hold"/>
                                        <p:tgtEl>
                                          <p:spTgt spid="18"/>
                                        </p:tgtEl>
                                        <p:attrNameLst>
                                          <p:attrName/>
                                        </p:attrNameLst>
                                      </p:cBhvr>
                                    </p:anim>
                                  </p:childTnLst>
                                </p:cTn>
                              </p:par>
                              <p:par>
                                <p:cTn id="64" presetID="24"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to="" calcmode="lin" valueType="num">
                                      <p:cBhvr>
                                        <p:cTn id="66" dur="1" fill="hold"/>
                                        <p:tgtEl>
                                          <p:spTgt spid="16"/>
                                        </p:tgtEl>
                                        <p:attrNameLst>
                                          <p:attrName/>
                                        </p:attrNameLst>
                                      </p:cBhvr>
                                    </p:anim>
                                  </p:childTnLst>
                                </p:cTn>
                              </p:par>
                              <p:par>
                                <p:cTn id="67" presetID="24"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anim to="" calcmode="lin" valueType="num">
                                      <p:cBhvr>
                                        <p:cTn id="69" dur="1" fill="hold"/>
                                        <p:tgtEl>
                                          <p:spTgt spid="13"/>
                                        </p:tgtEl>
                                        <p:attrNameLst>
                                          <p:attrName/>
                                        </p:attrNameLst>
                                      </p:cBhvr>
                                    </p:anim>
                                  </p:childTnLst>
                                </p:cTn>
                              </p:par>
                            </p:childTnLst>
                          </p:cTn>
                        </p:par>
                      </p:childTnLst>
                    </p:cTn>
                  </p:par>
                  <p:par>
                    <p:cTn id="70" fill="hold">
                      <p:stCondLst>
                        <p:cond delay="indefinite"/>
                      </p:stCondLst>
                      <p:childTnLst>
                        <p:par>
                          <p:cTn id="71" fill="hold">
                            <p:stCondLst>
                              <p:cond delay="0"/>
                            </p:stCondLst>
                            <p:childTnLst>
                              <p:par>
                                <p:cTn id="72" presetID="24" presetClass="entr" presetSubtype="0"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 to="" calcmode="lin" valueType="num">
                                      <p:cBhvr>
                                        <p:cTn id="74" dur="1" fill="hold"/>
                                        <p:tgtEl>
                                          <p:spTgt spid="34"/>
                                        </p:tgtEl>
                                        <p:attrNameLst>
                                          <p:attrName/>
                                        </p:attrNameLst>
                                      </p:cBhvr>
                                    </p:anim>
                                  </p:childTnLst>
                                </p:cTn>
                              </p:par>
                            </p:childTnLst>
                          </p:cTn>
                        </p:par>
                      </p:childTnLst>
                    </p:cTn>
                  </p:par>
                  <p:par>
                    <p:cTn id="75" fill="hold">
                      <p:stCondLst>
                        <p:cond delay="indefinite"/>
                      </p:stCondLst>
                      <p:childTnLst>
                        <p:par>
                          <p:cTn id="76" fill="hold">
                            <p:stCondLst>
                              <p:cond delay="0"/>
                            </p:stCondLst>
                            <p:childTnLst>
                              <p:par>
                                <p:cTn id="77" presetID="24" presetClass="entr" presetSubtype="0" fill="hold" grpId="0" nodeType="clickEffect">
                                  <p:stCondLst>
                                    <p:cond delay="0"/>
                                  </p:stCondLst>
                                  <p:childTnLst>
                                    <p:set>
                                      <p:cBhvr>
                                        <p:cTn id="78" dur="1" fill="hold">
                                          <p:stCondLst>
                                            <p:cond delay="0"/>
                                          </p:stCondLst>
                                        </p:cTn>
                                        <p:tgtEl>
                                          <p:spTgt spid="35"/>
                                        </p:tgtEl>
                                        <p:attrNameLst>
                                          <p:attrName>style.visibility</p:attrName>
                                        </p:attrNameLst>
                                      </p:cBhvr>
                                      <p:to>
                                        <p:strVal val="visible"/>
                                      </p:to>
                                    </p:set>
                                    <p:anim to="" calcmode="lin" valueType="num">
                                      <p:cBhvr>
                                        <p:cTn id="79" dur="1" fill="hold"/>
                                        <p:tgtEl>
                                          <p:spTgt spid="3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34" grpId="0"/>
      <p:bldP spid="35"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a:off x="6858016"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4" name="مربع نص 3"/>
          <p:cNvSpPr txBox="1"/>
          <p:nvPr/>
        </p:nvSpPr>
        <p:spPr>
          <a:xfrm>
            <a:off x="3500430" y="285728"/>
            <a:ext cx="3786214"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أكمل كما في المثال:</a:t>
            </a:r>
          </a:p>
        </p:txBody>
      </p:sp>
      <p:sp>
        <p:nvSpPr>
          <p:cNvPr id="5" name="مربع نص 4"/>
          <p:cNvSpPr txBox="1"/>
          <p:nvPr/>
        </p:nvSpPr>
        <p:spPr>
          <a:xfrm>
            <a:off x="714348" y="785794"/>
            <a:ext cx="7643866" cy="1938992"/>
          </a:xfrm>
          <a:prstGeom prst="rect">
            <a:avLst/>
          </a:prstGeom>
          <a:noFill/>
        </p:spPr>
        <p:txBody>
          <a:bodyPr wrap="square" rtlCol="1">
            <a:spAutoFit/>
          </a:bodyPr>
          <a:lstStyle/>
          <a:p>
            <a:r>
              <a:rPr lang="ar-SA" sz="2400" b="1" dirty="0" smtClean="0">
                <a:solidFill>
                  <a:srgbClr val="800000"/>
                </a:solidFill>
              </a:rPr>
              <a:t>الفَلَك:</a:t>
            </a:r>
            <a:r>
              <a:rPr lang="ar-SA" sz="2400" b="1" dirty="0" smtClean="0"/>
              <a:t>العلم الذي يهتم برصد الكواكب والنجوم في السماء.</a:t>
            </a:r>
          </a:p>
          <a:p>
            <a:r>
              <a:rPr lang="ar-SA" sz="2400" b="1" dirty="0" smtClean="0">
                <a:solidFill>
                  <a:srgbClr val="800000"/>
                </a:solidFill>
              </a:rPr>
              <a:t>المرصد:</a:t>
            </a:r>
          </a:p>
          <a:p>
            <a:endParaRPr lang="ar-SA" sz="2400" b="1" dirty="0" smtClean="0">
              <a:solidFill>
                <a:srgbClr val="800000"/>
              </a:solidFill>
            </a:endParaRPr>
          </a:p>
          <a:p>
            <a:r>
              <a:rPr lang="ar-SA" sz="2400" b="1" dirty="0" err="1" smtClean="0">
                <a:solidFill>
                  <a:srgbClr val="800000"/>
                </a:solidFill>
              </a:rPr>
              <a:t>بتًان</a:t>
            </a:r>
            <a:r>
              <a:rPr lang="ar-SA" sz="2400" b="1" dirty="0" smtClean="0">
                <a:solidFill>
                  <a:srgbClr val="800000"/>
                </a:solidFill>
              </a:rPr>
              <a:t>:</a:t>
            </a:r>
          </a:p>
          <a:p>
            <a:r>
              <a:rPr lang="ar-SA" sz="2400" b="1" dirty="0" smtClean="0">
                <a:solidFill>
                  <a:srgbClr val="800000"/>
                </a:solidFill>
              </a:rPr>
              <a:t>التًل:</a:t>
            </a:r>
          </a:p>
        </p:txBody>
      </p:sp>
      <p:sp>
        <p:nvSpPr>
          <p:cNvPr id="6" name="مستطيل مستدير الزوايا 5"/>
          <p:cNvSpPr/>
          <p:nvPr/>
        </p:nvSpPr>
        <p:spPr>
          <a:xfrm>
            <a:off x="142844" y="1142984"/>
            <a:ext cx="7358114" cy="714380"/>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مكان ينظر من خلاله العلماء ومعهم أجهزة متطورة تمكنهم من رؤية النجوم أكثر قرباً من العين المجردة </a:t>
            </a:r>
            <a:endParaRPr lang="ar-SA" sz="2000" b="1" dirty="0">
              <a:solidFill>
                <a:schemeClr val="tx1"/>
              </a:solidFill>
            </a:endParaRPr>
          </a:p>
        </p:txBody>
      </p:sp>
      <p:sp>
        <p:nvSpPr>
          <p:cNvPr id="7" name="مستطيل مستدير الزوايا 6"/>
          <p:cNvSpPr/>
          <p:nvPr/>
        </p:nvSpPr>
        <p:spPr>
          <a:xfrm>
            <a:off x="3786182" y="1785926"/>
            <a:ext cx="3714776" cy="571504"/>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مدينة تقع على أحد روافد نهر الفرات.</a:t>
            </a:r>
            <a:endParaRPr lang="ar-SA" sz="2000" b="1" dirty="0">
              <a:solidFill>
                <a:schemeClr val="tx1"/>
              </a:solidFill>
            </a:endParaRPr>
          </a:p>
        </p:txBody>
      </p:sp>
      <p:sp>
        <p:nvSpPr>
          <p:cNvPr id="8" name="مستطيل مستدير الزوايا 7"/>
          <p:cNvSpPr/>
          <p:nvPr/>
        </p:nvSpPr>
        <p:spPr>
          <a:xfrm>
            <a:off x="3286116" y="2214554"/>
            <a:ext cx="4286280" cy="714380"/>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ما ارتفع من الأرض عما حوله وهو دون الجبل</a:t>
            </a:r>
            <a:endParaRPr lang="ar-SA" sz="2000" b="1" dirty="0">
              <a:solidFill>
                <a:schemeClr val="tx1"/>
              </a:solidFill>
            </a:endParaRPr>
          </a:p>
        </p:txBody>
      </p:sp>
      <p:sp>
        <p:nvSpPr>
          <p:cNvPr id="9" name="دمعة 8"/>
          <p:cNvSpPr/>
          <p:nvPr/>
        </p:nvSpPr>
        <p:spPr>
          <a:xfrm>
            <a:off x="6858016" y="290578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10" name="مربع نص 9"/>
          <p:cNvSpPr txBox="1"/>
          <p:nvPr/>
        </p:nvSpPr>
        <p:spPr>
          <a:xfrm>
            <a:off x="714348" y="2905780"/>
            <a:ext cx="657229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أتبادل مع من بجواري الدور في تمثيل العبارتين التاليتين:</a:t>
            </a:r>
          </a:p>
        </p:txBody>
      </p:sp>
      <p:sp>
        <p:nvSpPr>
          <p:cNvPr id="11" name="مستطيل مستدير الزوايا 10"/>
          <p:cNvSpPr/>
          <p:nvPr/>
        </p:nvSpPr>
        <p:spPr>
          <a:xfrm>
            <a:off x="1142976" y="3857628"/>
            <a:ext cx="6581820" cy="1428760"/>
          </a:xfrm>
          <a:prstGeom prst="roundRect">
            <a:avLst/>
          </a:prstGeom>
          <a:solidFill>
            <a:schemeClr val="accent6">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ctr">
              <a:buAutoNum type="arabicParenR"/>
            </a:pPr>
            <a:r>
              <a:rPr lang="ar-SA" sz="2400" b="1" dirty="0" smtClean="0">
                <a:solidFill>
                  <a:schemeClr val="tx1"/>
                </a:solidFill>
              </a:rPr>
              <a:t>ما أغرب التأمل تحت هذه القبة الزرقاء.</a:t>
            </a:r>
          </a:p>
          <a:p>
            <a:pPr marL="457200" indent="-457200" algn="ctr">
              <a:buAutoNum type="arabicParenR"/>
            </a:pPr>
            <a:r>
              <a:rPr lang="ar-SA" sz="2400" b="1" dirty="0" smtClean="0">
                <a:solidFill>
                  <a:schemeClr val="tx1"/>
                </a:solidFill>
              </a:rPr>
              <a:t>استقبله العلماء في لهفة وسعادة. </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to="" calcmode="lin" valueType="num">
                                      <p:cBhvr>
                                        <p:cTn id="22" dur="1" fill="hold"/>
                                        <p:tgtEl>
                                          <p:spTgt spid="6"/>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to="" calcmode="lin" valueType="num">
                                      <p:cBhvr>
                                        <p:cTn id="27" dur="1" fill="hold"/>
                                        <p:tgtEl>
                                          <p:spTgt spid="7"/>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to="" calcmode="lin" valueType="num">
                                      <p:cBhvr>
                                        <p:cTn id="32" dur="1" fill="hold"/>
                                        <p:tgtEl>
                                          <p:spTgt spid="8"/>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1000"/>
                                        <p:tgtEl>
                                          <p:spTgt spid="9"/>
                                        </p:tgtEl>
                                      </p:cBhvr>
                                    </p:animEffect>
                                  </p:childTnLst>
                                </p:cTn>
                              </p:par>
                            </p:childTnLst>
                          </p:cTn>
                        </p:par>
                        <p:par>
                          <p:cTn id="38" fill="hold">
                            <p:stCondLst>
                              <p:cond delay="1000"/>
                            </p:stCondLst>
                            <p:childTnLst>
                              <p:par>
                                <p:cTn id="39" presetID="37"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3000"/>
                                        <p:tgtEl>
                                          <p:spTgt spid="10"/>
                                        </p:tgtEl>
                                      </p:cBhvr>
                                    </p:animEffect>
                                    <p:anim calcmode="lin" valueType="num">
                                      <p:cBhvr>
                                        <p:cTn id="42" dur="3000" fill="hold"/>
                                        <p:tgtEl>
                                          <p:spTgt spid="10"/>
                                        </p:tgtEl>
                                        <p:attrNameLst>
                                          <p:attrName>ppt_x</p:attrName>
                                        </p:attrNameLst>
                                      </p:cBhvr>
                                      <p:tavLst>
                                        <p:tav tm="0">
                                          <p:val>
                                            <p:strVal val="#ppt_x"/>
                                          </p:val>
                                        </p:tav>
                                        <p:tav tm="100000">
                                          <p:val>
                                            <p:strVal val="#ppt_x"/>
                                          </p:val>
                                        </p:tav>
                                      </p:tavLst>
                                    </p:anim>
                                    <p:anim calcmode="lin" valueType="num">
                                      <p:cBhvr>
                                        <p:cTn id="43" dur="2700" decel="100000" fill="hold"/>
                                        <p:tgtEl>
                                          <p:spTgt spid="10"/>
                                        </p:tgtEl>
                                        <p:attrNameLst>
                                          <p:attrName>ppt_y</p:attrName>
                                        </p:attrNameLst>
                                      </p:cBhvr>
                                      <p:tavLst>
                                        <p:tav tm="0">
                                          <p:val>
                                            <p:strVal val="#ppt_y+1"/>
                                          </p:val>
                                        </p:tav>
                                        <p:tav tm="100000">
                                          <p:val>
                                            <p:strVal val="#ppt_y-.03"/>
                                          </p:val>
                                        </p:tav>
                                      </p:tavLst>
                                    </p:anim>
                                    <p:anim calcmode="lin" valueType="num">
                                      <p:cBhvr>
                                        <p:cTn id="44"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childTnLst>
                          </p:cTn>
                        </p:par>
                        <p:par>
                          <p:cTn id="45" fill="hold">
                            <p:stCondLst>
                              <p:cond delay="4000"/>
                            </p:stCondLst>
                            <p:childTnLst>
                              <p:par>
                                <p:cTn id="46" presetID="24" presetClass="entr" presetSubtype="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to="" calcmode="lin" valueType="num">
                                      <p:cBhvr>
                                        <p:cTn id="48"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6" grpId="0" animBg="1"/>
      <p:bldP spid="7" grpId="0" animBg="1"/>
      <p:bldP spid="8" grpId="0" animBg="1"/>
      <p:bldP spid="9" grpId="0" animBg="1"/>
      <p:bldP spid="10" grpId="0"/>
      <p:bldP spid="11"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7"/>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1</a:t>
            </a:r>
            <a:endParaRPr lang="ar-SA" sz="2400" b="1" dirty="0">
              <a:solidFill>
                <a:schemeClr val="tx1"/>
              </a:solidFill>
            </a:endParaRPr>
          </a:p>
        </p:txBody>
      </p:sp>
      <p:sp>
        <p:nvSpPr>
          <p:cNvPr id="4" name="مربع نص 3"/>
          <p:cNvSpPr txBox="1"/>
          <p:nvPr/>
        </p:nvSpPr>
        <p:spPr>
          <a:xfrm>
            <a:off x="428596" y="619764"/>
            <a:ext cx="7429552" cy="523220"/>
          </a:xfrm>
          <a:prstGeom prst="rect">
            <a:avLst/>
          </a:prstGeom>
          <a:noFill/>
        </p:spPr>
        <p:txBody>
          <a:bodyPr wrap="square" rtlCol="1">
            <a:spAutoFit/>
          </a:bodyPr>
          <a:lstStyle/>
          <a:p>
            <a:pPr algn="ctr"/>
            <a:r>
              <a:rPr lang="ar-SA" sz="2800" b="1" u="sng" dirty="0" smtClean="0">
                <a:solidFill>
                  <a:srgbClr val="800000"/>
                </a:solidFill>
              </a:rPr>
              <a:t>أبحث عن استخدامات لهذه الكلمات،ثم أبين مواضع استخدامها:</a:t>
            </a:r>
            <a:endParaRPr lang="ar-SA" sz="2800" b="1" u="sng" dirty="0">
              <a:solidFill>
                <a:srgbClr val="800000"/>
              </a:solidFill>
            </a:endParaRPr>
          </a:p>
        </p:txBody>
      </p:sp>
      <p:graphicFrame>
        <p:nvGraphicFramePr>
          <p:cNvPr id="5" name="جدول 4"/>
          <p:cNvGraphicFramePr>
            <a:graphicFrameLocks noGrp="1"/>
          </p:cNvGraphicFramePr>
          <p:nvPr/>
        </p:nvGraphicFramePr>
        <p:xfrm>
          <a:off x="1428728" y="1500174"/>
          <a:ext cx="6096000" cy="1981200"/>
        </p:xfrm>
        <a:graphic>
          <a:graphicData uri="http://schemas.openxmlformats.org/drawingml/2006/table">
            <a:tbl>
              <a:tblPr rtl="1" firstRow="1" bandRow="1">
                <a:tableStyleId>{69C7853C-536D-4A76-A0AE-DD22124D55A5}</a:tableStyleId>
              </a:tblPr>
              <a:tblGrid>
                <a:gridCol w="1265748"/>
                <a:gridCol w="4830252"/>
              </a:tblGrid>
              <a:tr h="364493">
                <a:tc>
                  <a:txBody>
                    <a:bodyPr/>
                    <a:lstStyle/>
                    <a:p>
                      <a:pPr algn="ctr" rtl="1"/>
                      <a:r>
                        <a:rPr lang="ar-SA" sz="2000" b="1" dirty="0" smtClean="0">
                          <a:solidFill>
                            <a:schemeClr val="tx1"/>
                          </a:solidFill>
                        </a:rPr>
                        <a:t>الـكـلـمـة </a:t>
                      </a:r>
                      <a:endParaRPr lang="ar-SA" sz="2000" b="1" dirty="0">
                        <a:solidFill>
                          <a:schemeClr val="tx1"/>
                        </a:solidFill>
                      </a:endParaRPr>
                    </a:p>
                  </a:txBody>
                  <a:tcPr/>
                </a:tc>
                <a:tc>
                  <a:txBody>
                    <a:bodyPr/>
                    <a:lstStyle/>
                    <a:p>
                      <a:pPr algn="ctr" rtl="1"/>
                      <a:r>
                        <a:rPr lang="ar-SA" sz="2000" b="1" dirty="0" smtClean="0">
                          <a:solidFill>
                            <a:schemeClr val="tx1"/>
                          </a:solidFill>
                        </a:rPr>
                        <a:t>الاستـخـدامـات </a:t>
                      </a:r>
                      <a:endParaRPr lang="ar-SA" sz="2000" b="1" dirty="0">
                        <a:solidFill>
                          <a:schemeClr val="tx1"/>
                        </a:solidFill>
                      </a:endParaRPr>
                    </a:p>
                  </a:txBody>
                  <a:tcPr/>
                </a:tc>
              </a:tr>
              <a:tr h="364493">
                <a:tc>
                  <a:txBody>
                    <a:bodyPr/>
                    <a:lstStyle/>
                    <a:p>
                      <a:pPr algn="ctr" rtl="1"/>
                      <a:r>
                        <a:rPr lang="ar-SA" sz="2000" b="1" dirty="0" smtClean="0">
                          <a:solidFill>
                            <a:schemeClr val="tx1"/>
                          </a:solidFill>
                        </a:rPr>
                        <a:t>التأمل</a:t>
                      </a:r>
                      <a:endParaRPr lang="ar-SA" sz="2000" b="1" dirty="0">
                        <a:solidFill>
                          <a:schemeClr val="tx1"/>
                        </a:solidFill>
                      </a:endParaRPr>
                    </a:p>
                  </a:txBody>
                  <a:tcPr/>
                </a:tc>
                <a:tc>
                  <a:txBody>
                    <a:bodyPr/>
                    <a:lstStyle/>
                    <a:p>
                      <a:pPr algn="ctr" rtl="1"/>
                      <a:endParaRPr lang="ar-SA" sz="2000" b="1" dirty="0">
                        <a:solidFill>
                          <a:schemeClr val="tx1"/>
                        </a:solidFill>
                      </a:endParaRPr>
                    </a:p>
                  </a:txBody>
                  <a:tcPr/>
                </a:tc>
              </a:tr>
              <a:tr h="364493">
                <a:tc>
                  <a:txBody>
                    <a:bodyPr/>
                    <a:lstStyle/>
                    <a:p>
                      <a:pPr algn="ctr" rtl="1"/>
                      <a:r>
                        <a:rPr lang="ar-SA" sz="2000" b="1" dirty="0" smtClean="0">
                          <a:solidFill>
                            <a:schemeClr val="tx1"/>
                          </a:solidFill>
                        </a:rPr>
                        <a:t>دهشة</a:t>
                      </a:r>
                      <a:endParaRPr lang="ar-SA" sz="2000" b="1" dirty="0">
                        <a:solidFill>
                          <a:schemeClr val="tx1"/>
                        </a:solidFill>
                      </a:endParaRPr>
                    </a:p>
                  </a:txBody>
                  <a:tcPr/>
                </a:tc>
                <a:tc>
                  <a:txBody>
                    <a:bodyPr/>
                    <a:lstStyle/>
                    <a:p>
                      <a:pPr algn="ctr" rtl="1"/>
                      <a:endParaRPr lang="ar-SA" sz="2000" b="1" dirty="0">
                        <a:solidFill>
                          <a:schemeClr val="tx1"/>
                        </a:solidFill>
                      </a:endParaRPr>
                    </a:p>
                  </a:txBody>
                  <a:tcPr/>
                </a:tc>
              </a:tr>
              <a:tr h="364493">
                <a:tc>
                  <a:txBody>
                    <a:bodyPr/>
                    <a:lstStyle/>
                    <a:p>
                      <a:pPr algn="ctr" rtl="1"/>
                      <a:r>
                        <a:rPr lang="ar-SA" sz="2000" b="1" dirty="0" smtClean="0">
                          <a:solidFill>
                            <a:schemeClr val="tx1"/>
                          </a:solidFill>
                        </a:rPr>
                        <a:t>المعرفة</a:t>
                      </a:r>
                      <a:endParaRPr lang="ar-SA" sz="2000" b="1" dirty="0">
                        <a:solidFill>
                          <a:schemeClr val="tx1"/>
                        </a:solidFill>
                      </a:endParaRPr>
                    </a:p>
                  </a:txBody>
                  <a:tcPr/>
                </a:tc>
                <a:tc>
                  <a:txBody>
                    <a:bodyPr/>
                    <a:lstStyle/>
                    <a:p>
                      <a:pPr algn="ctr" rtl="1"/>
                      <a:endParaRPr lang="ar-SA" sz="2000" b="1" dirty="0">
                        <a:solidFill>
                          <a:schemeClr val="tx1"/>
                        </a:solidFill>
                      </a:endParaRPr>
                    </a:p>
                  </a:txBody>
                  <a:tcPr/>
                </a:tc>
              </a:tr>
              <a:tr h="364493">
                <a:tc>
                  <a:txBody>
                    <a:bodyPr/>
                    <a:lstStyle/>
                    <a:p>
                      <a:pPr algn="ctr" rtl="1"/>
                      <a:r>
                        <a:rPr lang="ar-SA" sz="2000" b="1" dirty="0" smtClean="0">
                          <a:solidFill>
                            <a:schemeClr val="tx1"/>
                          </a:solidFill>
                        </a:rPr>
                        <a:t>إسهامات</a:t>
                      </a:r>
                      <a:endParaRPr lang="ar-SA" sz="2000" b="1" dirty="0">
                        <a:solidFill>
                          <a:schemeClr val="tx1"/>
                        </a:solidFill>
                      </a:endParaRPr>
                    </a:p>
                  </a:txBody>
                  <a:tcPr/>
                </a:tc>
                <a:tc>
                  <a:txBody>
                    <a:bodyPr/>
                    <a:lstStyle/>
                    <a:p>
                      <a:pPr algn="ctr" rtl="1"/>
                      <a:endParaRPr lang="ar-SA" sz="2000" b="1" dirty="0">
                        <a:solidFill>
                          <a:schemeClr val="tx1"/>
                        </a:solidFill>
                      </a:endParaRPr>
                    </a:p>
                  </a:txBody>
                  <a:tcPr/>
                </a:tc>
              </a:tr>
            </a:tbl>
          </a:graphicData>
        </a:graphic>
      </p:graphicFrame>
      <p:sp>
        <p:nvSpPr>
          <p:cNvPr id="6" name="مخطط انسيابي: بيانات 5"/>
          <p:cNvSpPr/>
          <p:nvPr/>
        </p:nvSpPr>
        <p:spPr>
          <a:xfrm rot="20694948">
            <a:off x="7658259" y="3477715"/>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2</a:t>
            </a:r>
            <a:endParaRPr lang="ar-SA" sz="2400" b="1" dirty="0">
              <a:solidFill>
                <a:schemeClr val="tx1"/>
              </a:solidFill>
            </a:endParaRPr>
          </a:p>
        </p:txBody>
      </p:sp>
      <p:sp>
        <p:nvSpPr>
          <p:cNvPr id="7" name="مربع نص 6"/>
          <p:cNvSpPr txBox="1"/>
          <p:nvPr/>
        </p:nvSpPr>
        <p:spPr>
          <a:xfrm>
            <a:off x="2428860" y="3674322"/>
            <a:ext cx="5357850" cy="523220"/>
          </a:xfrm>
          <a:prstGeom prst="rect">
            <a:avLst/>
          </a:prstGeom>
          <a:noFill/>
        </p:spPr>
        <p:txBody>
          <a:bodyPr wrap="square" rtlCol="1">
            <a:spAutoFit/>
          </a:bodyPr>
          <a:lstStyle/>
          <a:p>
            <a:pPr algn="ctr"/>
            <a:r>
              <a:rPr lang="ar-SA" sz="2800" b="1" u="sng" dirty="0" smtClean="0">
                <a:solidFill>
                  <a:srgbClr val="800000"/>
                </a:solidFill>
              </a:rPr>
              <a:t>أستخدم الكلمات السابقة في جمل من إنشائي:</a:t>
            </a:r>
            <a:endParaRPr lang="ar-SA" sz="2800" b="1" u="sng" dirty="0">
              <a:solidFill>
                <a:srgbClr val="800000"/>
              </a:solidFill>
            </a:endParaRPr>
          </a:p>
        </p:txBody>
      </p:sp>
      <p:sp>
        <p:nvSpPr>
          <p:cNvPr id="8" name="نجمة مكونة من 6 نقاط 7"/>
          <p:cNvSpPr/>
          <p:nvPr/>
        </p:nvSpPr>
        <p:spPr>
          <a:xfrm>
            <a:off x="6000760" y="4214818"/>
            <a:ext cx="1571636" cy="1428760"/>
          </a:xfrm>
          <a:prstGeom prst="star6">
            <a:avLst/>
          </a:prstGeom>
          <a:solidFill>
            <a:schemeClr val="accent6">
              <a:lumMod val="75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التأمل</a:t>
            </a:r>
            <a:endParaRPr lang="ar-SA" sz="2800" b="1" dirty="0">
              <a:solidFill>
                <a:schemeClr val="tx1"/>
              </a:solidFill>
            </a:endParaRPr>
          </a:p>
        </p:txBody>
      </p:sp>
      <p:sp>
        <p:nvSpPr>
          <p:cNvPr id="9" name="نجمة مكونة من 6 نقاط 8"/>
          <p:cNvSpPr/>
          <p:nvPr/>
        </p:nvSpPr>
        <p:spPr>
          <a:xfrm>
            <a:off x="4500562" y="4214818"/>
            <a:ext cx="1643074" cy="1428760"/>
          </a:xfrm>
          <a:prstGeom prst="star6">
            <a:avLst/>
          </a:prstGeom>
          <a:solidFill>
            <a:schemeClr val="accent6">
              <a:lumMod val="75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دهشة</a:t>
            </a:r>
          </a:p>
        </p:txBody>
      </p:sp>
      <p:sp>
        <p:nvSpPr>
          <p:cNvPr id="10" name="نجمة مكونة من 6 نقاط 9"/>
          <p:cNvSpPr/>
          <p:nvPr/>
        </p:nvSpPr>
        <p:spPr>
          <a:xfrm>
            <a:off x="2928926" y="4214818"/>
            <a:ext cx="1643074" cy="1428760"/>
          </a:xfrm>
          <a:prstGeom prst="star6">
            <a:avLst/>
          </a:prstGeom>
          <a:solidFill>
            <a:schemeClr val="accent6">
              <a:lumMod val="75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المعرفة</a:t>
            </a:r>
          </a:p>
        </p:txBody>
      </p:sp>
      <p:sp>
        <p:nvSpPr>
          <p:cNvPr id="11" name="نجمة مكونة من 6 نقاط 10"/>
          <p:cNvSpPr/>
          <p:nvPr/>
        </p:nvSpPr>
        <p:spPr>
          <a:xfrm>
            <a:off x="1214414" y="4214818"/>
            <a:ext cx="1857388" cy="1428760"/>
          </a:xfrm>
          <a:prstGeom prst="star6">
            <a:avLst/>
          </a:prstGeom>
          <a:solidFill>
            <a:schemeClr val="accent6">
              <a:lumMod val="75000"/>
            </a:schemeClr>
          </a:solidFill>
          <a:ln>
            <a:solidFill>
              <a:schemeClr val="accent6">
                <a:lumMod val="60000"/>
                <a:lumOff val="40000"/>
              </a:schemeClr>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إسهامات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6"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par>
                                <p:cTn id="15" presetID="37"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3000"/>
                                        <p:tgtEl>
                                          <p:spTgt spid="7"/>
                                        </p:tgtEl>
                                      </p:cBhvr>
                                    </p:animEffect>
                                    <p:anim calcmode="lin" valueType="num">
                                      <p:cBhvr>
                                        <p:cTn id="18" dur="3000" fill="hold"/>
                                        <p:tgtEl>
                                          <p:spTgt spid="7"/>
                                        </p:tgtEl>
                                        <p:attrNameLst>
                                          <p:attrName>ppt_x</p:attrName>
                                        </p:attrNameLst>
                                      </p:cBhvr>
                                      <p:tavLst>
                                        <p:tav tm="0">
                                          <p:val>
                                            <p:strVal val="#ppt_x"/>
                                          </p:val>
                                        </p:tav>
                                        <p:tav tm="100000">
                                          <p:val>
                                            <p:strVal val="#ppt_x"/>
                                          </p:val>
                                        </p:tav>
                                      </p:tavLst>
                                    </p:anim>
                                    <p:anim calcmode="lin" valueType="num">
                                      <p:cBhvr>
                                        <p:cTn id="19" dur="2700" decel="100000" fill="hold"/>
                                        <p:tgtEl>
                                          <p:spTgt spid="7"/>
                                        </p:tgtEl>
                                        <p:attrNameLst>
                                          <p:attrName>ppt_y</p:attrName>
                                        </p:attrNameLst>
                                      </p:cBhvr>
                                      <p:tavLst>
                                        <p:tav tm="0">
                                          <p:val>
                                            <p:strVal val="#ppt_y+1"/>
                                          </p:val>
                                        </p:tav>
                                        <p:tav tm="100000">
                                          <p:val>
                                            <p:strVal val="#ppt_y-.03"/>
                                          </p:val>
                                        </p:tav>
                                      </p:tavLst>
                                    </p:anim>
                                    <p:anim calcmode="lin" valueType="num">
                                      <p:cBhvr>
                                        <p:cTn id="20"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rot="21103558">
            <a:off x="7599123" y="339797"/>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أجيب</a:t>
            </a:r>
            <a:endParaRPr lang="ar-SA" sz="2400" b="1" dirty="0"/>
          </a:p>
        </p:txBody>
      </p:sp>
      <p:sp>
        <p:nvSpPr>
          <p:cNvPr id="4" name="مربع نص 3"/>
          <p:cNvSpPr txBox="1"/>
          <p:nvPr/>
        </p:nvSpPr>
        <p:spPr>
          <a:xfrm>
            <a:off x="1000100" y="1000108"/>
            <a:ext cx="514353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أذكر الحدث الذي دُهش منه محمد البتّاني.</a:t>
            </a:r>
          </a:p>
        </p:txBody>
      </p:sp>
      <p:sp>
        <p:nvSpPr>
          <p:cNvPr id="5" name="دمعة 4"/>
          <p:cNvSpPr/>
          <p:nvPr/>
        </p:nvSpPr>
        <p:spPr>
          <a:xfrm>
            <a:off x="6143636" y="228599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6" name="مربع نص 5"/>
          <p:cNvSpPr txBox="1"/>
          <p:nvPr/>
        </p:nvSpPr>
        <p:spPr>
          <a:xfrm>
            <a:off x="1643042" y="2191400"/>
            <a:ext cx="442915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ما التساؤل الذي شغل فكر البتاني؟</a:t>
            </a:r>
          </a:p>
        </p:txBody>
      </p:sp>
      <p:sp>
        <p:nvSpPr>
          <p:cNvPr id="7" name="دمعة 6"/>
          <p:cNvSpPr/>
          <p:nvPr/>
        </p:nvSpPr>
        <p:spPr>
          <a:xfrm>
            <a:off x="6215074" y="107154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9" name="مستطيل مستدير الزوايا 8"/>
          <p:cNvSpPr/>
          <p:nvPr/>
        </p:nvSpPr>
        <p:spPr>
          <a:xfrm>
            <a:off x="928662" y="1500174"/>
            <a:ext cx="5429288" cy="714380"/>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ظهور النجوم بعد أن أنزوت الشمس وراء الأفق</a:t>
            </a:r>
            <a:endParaRPr lang="ar-SA" sz="2400" b="1" dirty="0">
              <a:solidFill>
                <a:schemeClr val="tx1"/>
              </a:solidFill>
            </a:endParaRPr>
          </a:p>
        </p:txBody>
      </p:sp>
      <p:sp>
        <p:nvSpPr>
          <p:cNvPr id="10" name="مستطيل مستدير الزوايا 9"/>
          <p:cNvSpPr/>
          <p:nvPr/>
        </p:nvSpPr>
        <p:spPr>
          <a:xfrm>
            <a:off x="1000100" y="2714620"/>
            <a:ext cx="5429288" cy="714380"/>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بعد النجوم</a:t>
            </a:r>
            <a:endParaRPr lang="ar-SA" sz="2400" b="1" dirty="0">
              <a:solidFill>
                <a:schemeClr val="tx1"/>
              </a:solidFill>
            </a:endParaRPr>
          </a:p>
        </p:txBody>
      </p:sp>
      <p:sp>
        <p:nvSpPr>
          <p:cNvPr id="11" name="دمعة 10"/>
          <p:cNvSpPr/>
          <p:nvPr/>
        </p:nvSpPr>
        <p:spPr>
          <a:xfrm>
            <a:off x="6143636" y="357187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12" name="مربع نص 11"/>
          <p:cNvSpPr txBox="1"/>
          <p:nvPr/>
        </p:nvSpPr>
        <p:spPr>
          <a:xfrm>
            <a:off x="1643042" y="3477284"/>
            <a:ext cx="442915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ما حُلمُ البتاني؟وكيف تحقق؟</a:t>
            </a:r>
          </a:p>
        </p:txBody>
      </p:sp>
      <p:sp>
        <p:nvSpPr>
          <p:cNvPr id="13" name="مستطيل مستدير الزوايا 12"/>
          <p:cNvSpPr/>
          <p:nvPr/>
        </p:nvSpPr>
        <p:spPr>
          <a:xfrm>
            <a:off x="500034" y="4000504"/>
            <a:ext cx="7500990" cy="928694"/>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أن تكون النجوم قريبة منه وتحقق ذلك ببناء المرصد الذي مر بمراحل عديدة</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1000"/>
                                        <p:tgtEl>
                                          <p:spTgt spid="7"/>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2700" decel="100000" fill="hold"/>
                                        <p:tgtEl>
                                          <p:spTgt spid="4"/>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to="" calcmode="lin" valueType="num">
                                      <p:cBhvr>
                                        <p:cTn id="21" dur="1" fill="hold"/>
                                        <p:tgtEl>
                                          <p:spTgt spid="9"/>
                                        </p:tgtEl>
                                        <p:attrNameLst>
                                          <p:attrName/>
                                        </p:attrNameLst>
                                      </p:cBhvr>
                                    </p:anim>
                                  </p:childTnLst>
                                </p:cTn>
                              </p:par>
                            </p:childTnLst>
                          </p:cTn>
                        </p:par>
                        <p:par>
                          <p:cTn id="22" fill="hold">
                            <p:stCondLst>
                              <p:cond delay="0"/>
                            </p:stCondLst>
                            <p:childTnLst>
                              <p:par>
                                <p:cTn id="23" presetID="9"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dissolve">
                                      <p:cBhvr>
                                        <p:cTn id="25" dur="1000"/>
                                        <p:tgtEl>
                                          <p:spTgt spid="5"/>
                                        </p:tgtEl>
                                      </p:cBhvr>
                                    </p:animEffect>
                                  </p:childTnLst>
                                </p:cTn>
                              </p:par>
                            </p:childTnLst>
                          </p:cTn>
                        </p:par>
                        <p:par>
                          <p:cTn id="26" fill="hold">
                            <p:stCondLst>
                              <p:cond delay="1000"/>
                            </p:stCondLst>
                            <p:childTnLst>
                              <p:par>
                                <p:cTn id="27" presetID="37"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3000"/>
                                        <p:tgtEl>
                                          <p:spTgt spid="6"/>
                                        </p:tgtEl>
                                      </p:cBhvr>
                                    </p:animEffect>
                                    <p:anim calcmode="lin" valueType="num">
                                      <p:cBhvr>
                                        <p:cTn id="30" dur="3000" fill="hold"/>
                                        <p:tgtEl>
                                          <p:spTgt spid="6"/>
                                        </p:tgtEl>
                                        <p:attrNameLst>
                                          <p:attrName>ppt_x</p:attrName>
                                        </p:attrNameLst>
                                      </p:cBhvr>
                                      <p:tavLst>
                                        <p:tav tm="0">
                                          <p:val>
                                            <p:strVal val="#ppt_x"/>
                                          </p:val>
                                        </p:tav>
                                        <p:tav tm="100000">
                                          <p:val>
                                            <p:strVal val="#ppt_x"/>
                                          </p:val>
                                        </p:tav>
                                      </p:tavLst>
                                    </p:anim>
                                    <p:anim calcmode="lin" valueType="num">
                                      <p:cBhvr>
                                        <p:cTn id="31" dur="2700" decel="100000" fill="hold"/>
                                        <p:tgtEl>
                                          <p:spTgt spid="6"/>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par>
                          <p:cTn id="38" fill="hold">
                            <p:stCondLst>
                              <p:cond delay="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1000"/>
                                        <p:tgtEl>
                                          <p:spTgt spid="11"/>
                                        </p:tgtEl>
                                      </p:cBhvr>
                                    </p:animEffect>
                                  </p:childTnLst>
                                </p:cTn>
                              </p:par>
                            </p:childTnLst>
                          </p:cTn>
                        </p:par>
                        <p:par>
                          <p:cTn id="42" fill="hold">
                            <p:stCondLst>
                              <p:cond delay="1000"/>
                            </p:stCondLst>
                            <p:childTnLst>
                              <p:par>
                                <p:cTn id="43" presetID="37" presetClass="entr" presetSubtype="0"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3000"/>
                                        <p:tgtEl>
                                          <p:spTgt spid="12"/>
                                        </p:tgtEl>
                                      </p:cBhvr>
                                    </p:animEffect>
                                    <p:anim calcmode="lin" valueType="num">
                                      <p:cBhvr>
                                        <p:cTn id="46" dur="3000" fill="hold"/>
                                        <p:tgtEl>
                                          <p:spTgt spid="12"/>
                                        </p:tgtEl>
                                        <p:attrNameLst>
                                          <p:attrName>ppt_x</p:attrName>
                                        </p:attrNameLst>
                                      </p:cBhvr>
                                      <p:tavLst>
                                        <p:tav tm="0">
                                          <p:val>
                                            <p:strVal val="#ppt_x"/>
                                          </p:val>
                                        </p:tav>
                                        <p:tav tm="100000">
                                          <p:val>
                                            <p:strVal val="#ppt_x"/>
                                          </p:val>
                                        </p:tav>
                                      </p:tavLst>
                                    </p:anim>
                                    <p:anim calcmode="lin" valueType="num">
                                      <p:cBhvr>
                                        <p:cTn id="47" dur="2700" decel="100000" fill="hold"/>
                                        <p:tgtEl>
                                          <p:spTgt spid="12"/>
                                        </p:tgtEl>
                                        <p:attrNameLst>
                                          <p:attrName>ppt_y</p:attrName>
                                        </p:attrNameLst>
                                      </p:cBhvr>
                                      <p:tavLst>
                                        <p:tav tm="0">
                                          <p:val>
                                            <p:strVal val="#ppt_y+1"/>
                                          </p:val>
                                        </p:tav>
                                        <p:tav tm="100000">
                                          <p:val>
                                            <p:strVal val="#ppt_y-.03"/>
                                          </p:val>
                                        </p:tav>
                                      </p:tavLst>
                                    </p:anim>
                                    <p:anim calcmode="lin" valueType="num">
                                      <p:cBhvr>
                                        <p:cTn id="48" dur="300" accel="100000" fill="hold">
                                          <p:stCondLst>
                                            <p:cond delay="27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 to="" calcmode="lin" valueType="num">
                                      <p:cBhvr>
                                        <p:cTn id="53"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9" grpId="0" animBg="1"/>
      <p:bldP spid="10" grpId="0" animBg="1"/>
      <p:bldP spid="11" grpId="0" animBg="1"/>
      <p:bldP spid="12" grpId="0"/>
      <p:bldP spid="13"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rot="21103558">
            <a:off x="7599123" y="339797"/>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أفكر</a:t>
            </a:r>
            <a:endParaRPr lang="ar-SA" sz="2400" b="1" dirty="0"/>
          </a:p>
        </p:txBody>
      </p:sp>
      <p:sp>
        <p:nvSpPr>
          <p:cNvPr id="4" name="مربع نص 3"/>
          <p:cNvSpPr txBox="1"/>
          <p:nvPr/>
        </p:nvSpPr>
        <p:spPr>
          <a:xfrm>
            <a:off x="357158" y="928670"/>
            <a:ext cx="7572428" cy="1384995"/>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أستخرج من النص مواقف توافق مضمون الآية التالية:</a:t>
            </a:r>
          </a:p>
          <a:p>
            <a:pPr algn="ctr"/>
            <a:r>
              <a:rPr lang="ar-SA" sz="2800" b="1" u="sng" dirty="0" smtClean="0">
                <a:solidFill>
                  <a:srgbClr val="800000"/>
                </a:solidFill>
                <a:sym typeface="Wingdings" pitchFamily="2" charset="2"/>
              </a:rPr>
              <a:t>قال تعالى:“...وتعاونوا على البر والتقوى ولا تعاونوا على الإثم والعدوان...“</a:t>
            </a:r>
          </a:p>
        </p:txBody>
      </p:sp>
      <p:sp>
        <p:nvSpPr>
          <p:cNvPr id="5" name="دمعة 4"/>
          <p:cNvSpPr/>
          <p:nvPr/>
        </p:nvSpPr>
        <p:spPr>
          <a:xfrm>
            <a:off x="6143636" y="50004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6" name="مستطيل مستدير الزوايا 5"/>
          <p:cNvSpPr/>
          <p:nvPr/>
        </p:nvSpPr>
        <p:spPr>
          <a:xfrm>
            <a:off x="1000100" y="2285992"/>
            <a:ext cx="6715172" cy="1000132"/>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التعاون المتبادل بين البتاني وزملائه والشيخ والعالم الجليل وسند بن علي  والاسطرلابي والعلماء</a:t>
            </a:r>
            <a:endParaRPr lang="ar-SA" sz="2400" b="1" dirty="0">
              <a:solidFill>
                <a:schemeClr val="tx1"/>
              </a:solidFill>
            </a:endParaRPr>
          </a:p>
        </p:txBody>
      </p:sp>
      <p:sp>
        <p:nvSpPr>
          <p:cNvPr id="7" name="مربع نص 6"/>
          <p:cNvSpPr txBox="1"/>
          <p:nvPr/>
        </p:nvSpPr>
        <p:spPr>
          <a:xfrm>
            <a:off x="500034" y="3687079"/>
            <a:ext cx="7572428"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التعاون سمة محمودة لها آثارها الإيجابية على الفرد والمجتمع أتعاون مع مجموعتي لبيان أبرز هذه الآثار:</a:t>
            </a:r>
          </a:p>
        </p:txBody>
      </p:sp>
      <p:sp>
        <p:nvSpPr>
          <p:cNvPr id="8" name="دمعة 7"/>
          <p:cNvSpPr/>
          <p:nvPr/>
        </p:nvSpPr>
        <p:spPr>
          <a:xfrm>
            <a:off x="6286512" y="3258451"/>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9" name="مستطيل مستدير الزوايا 8"/>
          <p:cNvSpPr/>
          <p:nvPr/>
        </p:nvSpPr>
        <p:spPr>
          <a:xfrm>
            <a:off x="4714876" y="4714884"/>
            <a:ext cx="3286148" cy="1785950"/>
          </a:xfrm>
          <a:prstGeom prst="roundRect">
            <a:avLst/>
          </a:prstGeom>
          <a:solidFill>
            <a:srgbClr val="00B0F0"/>
          </a:solidFill>
          <a:effectLst>
            <a:glow rad="139700">
              <a:schemeClr val="accent6">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قوي/أمين/مطمئن/متفائل</a:t>
            </a:r>
          </a:p>
          <a:p>
            <a:pPr algn="ctr"/>
            <a:r>
              <a:rPr lang="ar-SA" sz="2800" b="1" dirty="0" smtClean="0">
                <a:solidFill>
                  <a:schemeClr val="tx1"/>
                </a:solidFill>
              </a:rPr>
              <a:t>/يحب الآخرين /متعاون</a:t>
            </a:r>
            <a:endParaRPr lang="ar-SA" sz="2800" b="1" dirty="0">
              <a:solidFill>
                <a:schemeClr val="tx1"/>
              </a:solidFill>
            </a:endParaRPr>
          </a:p>
        </p:txBody>
      </p:sp>
      <p:sp>
        <p:nvSpPr>
          <p:cNvPr id="10" name="مستطيل مستدير الزوايا 9"/>
          <p:cNvSpPr/>
          <p:nvPr/>
        </p:nvSpPr>
        <p:spPr>
          <a:xfrm>
            <a:off x="1071538" y="4714884"/>
            <a:ext cx="3071834" cy="1785950"/>
          </a:xfrm>
          <a:prstGeom prst="roundRect">
            <a:avLst/>
          </a:prstGeom>
          <a:solidFill>
            <a:srgbClr val="00B0F0"/>
          </a:solidFill>
          <a:effectLst>
            <a:glow rad="139700">
              <a:schemeClr val="accent6">
                <a:satMod val="175000"/>
                <a:alpha val="40000"/>
              </a:schemeClr>
            </a:glow>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قوي/متماسك/متقدم</a:t>
            </a:r>
          </a:p>
          <a:p>
            <a:pPr algn="ctr"/>
            <a:r>
              <a:rPr lang="ar-SA" sz="2800" b="1" dirty="0" smtClean="0">
                <a:solidFill>
                  <a:schemeClr val="tx1"/>
                </a:solidFill>
              </a:rPr>
              <a:t>/نشط</a:t>
            </a:r>
          </a:p>
        </p:txBody>
      </p:sp>
      <p:sp>
        <p:nvSpPr>
          <p:cNvPr id="11" name="شكل بيضاوي 10"/>
          <p:cNvSpPr/>
          <p:nvPr/>
        </p:nvSpPr>
        <p:spPr>
          <a:xfrm>
            <a:off x="4714876" y="4643446"/>
            <a:ext cx="1143008"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400" b="1" u="sng" dirty="0" smtClean="0">
                <a:solidFill>
                  <a:schemeClr val="tx1"/>
                </a:solidFill>
              </a:rPr>
              <a:t>الفرد</a:t>
            </a:r>
            <a:endParaRPr lang="ar-SA" b="1" u="sng" dirty="0">
              <a:solidFill>
                <a:schemeClr val="tx1"/>
              </a:solidFill>
            </a:endParaRPr>
          </a:p>
        </p:txBody>
      </p:sp>
      <p:sp>
        <p:nvSpPr>
          <p:cNvPr id="12" name="شكل بيضاوي 11"/>
          <p:cNvSpPr/>
          <p:nvPr/>
        </p:nvSpPr>
        <p:spPr>
          <a:xfrm>
            <a:off x="1142976" y="4643446"/>
            <a:ext cx="1214446" cy="500066"/>
          </a:xfrm>
          <a:prstGeom prst="ellipse">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ar-SA" sz="2000" b="1" u="sng" dirty="0" smtClean="0">
                <a:solidFill>
                  <a:schemeClr val="tx1"/>
                </a:solidFill>
              </a:rPr>
              <a:t>المجتمع</a:t>
            </a:r>
            <a:endParaRPr lang="ar-SA" sz="1600" b="1"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2700" decel="100000" fill="hold"/>
                                        <p:tgtEl>
                                          <p:spTgt spid="4"/>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par>
                          <p:cTn id="22" fill="hold">
                            <p:stCondLst>
                              <p:cond delay="0"/>
                            </p:stCondLst>
                            <p:childTnLst>
                              <p:par>
                                <p:cTn id="23" presetID="9"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1000"/>
                                        <p:tgtEl>
                                          <p:spTgt spid="8"/>
                                        </p:tgtEl>
                                      </p:cBhvr>
                                    </p:animEffect>
                                  </p:childTnLst>
                                </p:cTn>
                              </p:par>
                            </p:childTnLst>
                          </p:cTn>
                        </p:par>
                        <p:par>
                          <p:cTn id="26" fill="hold">
                            <p:stCondLst>
                              <p:cond delay="1000"/>
                            </p:stCondLst>
                            <p:childTnLst>
                              <p:par>
                                <p:cTn id="27" presetID="37"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3000"/>
                                        <p:tgtEl>
                                          <p:spTgt spid="7"/>
                                        </p:tgtEl>
                                      </p:cBhvr>
                                    </p:animEffect>
                                    <p:anim calcmode="lin" valueType="num">
                                      <p:cBhvr>
                                        <p:cTn id="30" dur="3000" fill="hold"/>
                                        <p:tgtEl>
                                          <p:spTgt spid="7"/>
                                        </p:tgtEl>
                                        <p:attrNameLst>
                                          <p:attrName>ppt_x</p:attrName>
                                        </p:attrNameLst>
                                      </p:cBhvr>
                                      <p:tavLst>
                                        <p:tav tm="0">
                                          <p:val>
                                            <p:strVal val="#ppt_x"/>
                                          </p:val>
                                        </p:tav>
                                        <p:tav tm="100000">
                                          <p:val>
                                            <p:strVal val="#ppt_x"/>
                                          </p:val>
                                        </p:tav>
                                      </p:tavLst>
                                    </p:anim>
                                    <p:anim calcmode="lin" valueType="num">
                                      <p:cBhvr>
                                        <p:cTn id="31" dur="2700" decel="100000" fill="hold"/>
                                        <p:tgtEl>
                                          <p:spTgt spid="7"/>
                                        </p:tgtEl>
                                        <p:attrNameLst>
                                          <p:attrName>ppt_y</p:attrName>
                                        </p:attrNameLst>
                                      </p:cBhvr>
                                      <p:tavLst>
                                        <p:tav tm="0">
                                          <p:val>
                                            <p:strVal val="#ppt_y+1"/>
                                          </p:val>
                                        </p:tav>
                                        <p:tav tm="100000">
                                          <p:val>
                                            <p:strVal val="#ppt_y-.03"/>
                                          </p:val>
                                        </p:tav>
                                      </p:tavLst>
                                    </p:anim>
                                    <p:anim calcmode="lin" valueType="num">
                                      <p:cBhvr>
                                        <p:cTn id="32"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to="" calcmode="lin" valueType="num">
                                      <p:cBhvr>
                                        <p:cTn id="37" dur="1" fill="hold"/>
                                        <p:tgtEl>
                                          <p:spTgt spid="9"/>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 to="" calcmode="lin" valueType="num">
                                      <p:cBhvr>
                                        <p:cTn id="40" dur="1" fill="hold"/>
                                        <p:tgtEl>
                                          <p:spTgt spid="11"/>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to="" calcmode="lin" valueType="num">
                                      <p:cBhvr>
                                        <p:cTn id="45" dur="1" fill="hold"/>
                                        <p:tgtEl>
                                          <p:spTgt spid="10"/>
                                        </p:tgtEl>
                                        <p:attrNameLst>
                                          <p:attrName/>
                                        </p:attrNameLst>
                                      </p:cBhvr>
                                    </p:anim>
                                  </p:childTnLst>
                                </p:cTn>
                              </p:par>
                              <p:par>
                                <p:cTn id="46" presetID="24"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to="" calcmode="lin" valueType="num">
                                      <p:cBhvr>
                                        <p:cTn id="48" dur="1" fill="hold"/>
                                        <p:tgtEl>
                                          <p:spTgt spid="1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p:bldP spid="8" grpId="0" animBg="1"/>
      <p:bldP spid="9" grpId="0" animBg="1"/>
      <p:bldP spid="10" grpId="0" animBg="1"/>
      <p:bldP spid="11" grpId="0" animBg="1"/>
      <p:bldP spid="1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500034" y="571480"/>
            <a:ext cx="7572428"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تنقل البتاني من مكان إلى آخر للبحث عن المعرفة!</a:t>
            </a:r>
          </a:p>
          <a:p>
            <a:pPr algn="ctr"/>
            <a:r>
              <a:rPr lang="ar-SA" sz="2800" b="1" u="sng" dirty="0" smtClean="0">
                <a:solidFill>
                  <a:srgbClr val="800000"/>
                </a:solidFill>
                <a:sym typeface="Wingdings" pitchFamily="2" charset="2"/>
              </a:rPr>
              <a:t>أتعاون مع مجموعتي لذكر مصادر المعلومات في زماننا الحاضر:</a:t>
            </a:r>
          </a:p>
        </p:txBody>
      </p:sp>
      <p:sp>
        <p:nvSpPr>
          <p:cNvPr id="4" name="دمعة 3"/>
          <p:cNvSpPr/>
          <p:nvPr/>
        </p:nvSpPr>
        <p:spPr>
          <a:xfrm>
            <a:off x="7429520"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5" name="شكل بيضاوي 4"/>
          <p:cNvSpPr/>
          <p:nvPr/>
        </p:nvSpPr>
        <p:spPr>
          <a:xfrm>
            <a:off x="5929322" y="1714488"/>
            <a:ext cx="1857388" cy="114300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cs typeface="Akhbar MT" pitchFamily="2" charset="-78"/>
              </a:rPr>
              <a:t>انترنت</a:t>
            </a:r>
            <a:endParaRPr lang="ar-SA" sz="3200" b="1" dirty="0">
              <a:cs typeface="Akhbar MT" pitchFamily="2" charset="-78"/>
            </a:endParaRPr>
          </a:p>
        </p:txBody>
      </p:sp>
      <p:sp>
        <p:nvSpPr>
          <p:cNvPr id="6" name="شكل بيضاوي 5"/>
          <p:cNvSpPr/>
          <p:nvPr/>
        </p:nvSpPr>
        <p:spPr>
          <a:xfrm>
            <a:off x="1714480" y="1714488"/>
            <a:ext cx="1857388" cy="1357322"/>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cs typeface="Akhbar MT" pitchFamily="2" charset="-78"/>
              </a:rPr>
              <a:t>الوسائط المتعددة</a:t>
            </a:r>
            <a:endParaRPr lang="ar-SA" sz="3200" b="1" dirty="0">
              <a:cs typeface="Akhbar MT" pitchFamily="2" charset="-78"/>
            </a:endParaRPr>
          </a:p>
        </p:txBody>
      </p:sp>
      <p:sp>
        <p:nvSpPr>
          <p:cNvPr id="7" name="شكل بيضاوي 6"/>
          <p:cNvSpPr/>
          <p:nvPr/>
        </p:nvSpPr>
        <p:spPr>
          <a:xfrm>
            <a:off x="3143240" y="2786058"/>
            <a:ext cx="2857520" cy="114300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cs typeface="Akhbar MT" pitchFamily="2" charset="-78"/>
              </a:rPr>
              <a:t>المكتبة المدرسية</a:t>
            </a:r>
            <a:endParaRPr lang="ar-SA" sz="3200" b="1" dirty="0">
              <a:cs typeface="Akhbar MT" pitchFamily="2" charset="-78"/>
            </a:endParaRPr>
          </a:p>
        </p:txBody>
      </p:sp>
      <p:sp>
        <p:nvSpPr>
          <p:cNvPr id="8" name="شكل بيضاوي 7"/>
          <p:cNvSpPr/>
          <p:nvPr/>
        </p:nvSpPr>
        <p:spPr>
          <a:xfrm>
            <a:off x="6000760" y="2928934"/>
            <a:ext cx="2100274" cy="114300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cs typeface="Akhbar MT" pitchFamily="2" charset="-78"/>
              </a:rPr>
              <a:t>أصحاب الاختصاص</a:t>
            </a:r>
            <a:endParaRPr lang="ar-SA" sz="3200" b="1" dirty="0">
              <a:cs typeface="Akhbar MT" pitchFamily="2" charset="-78"/>
            </a:endParaRPr>
          </a:p>
        </p:txBody>
      </p:sp>
      <p:sp>
        <p:nvSpPr>
          <p:cNvPr id="9" name="شكل بيضاوي 8"/>
          <p:cNvSpPr/>
          <p:nvPr/>
        </p:nvSpPr>
        <p:spPr>
          <a:xfrm>
            <a:off x="3857620" y="1571612"/>
            <a:ext cx="1857388" cy="114300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cs typeface="Akhbar MT" pitchFamily="2" charset="-78"/>
              </a:rPr>
              <a:t>المكتبات</a:t>
            </a:r>
            <a:endParaRPr lang="ar-SA" sz="3200" b="1" dirty="0">
              <a:cs typeface="Akhbar MT" pitchFamily="2" charset="-78"/>
            </a:endParaRPr>
          </a:p>
        </p:txBody>
      </p:sp>
      <p:sp>
        <p:nvSpPr>
          <p:cNvPr id="10" name="شكل بيضاوي 9"/>
          <p:cNvSpPr/>
          <p:nvPr/>
        </p:nvSpPr>
        <p:spPr>
          <a:xfrm>
            <a:off x="500034" y="3000372"/>
            <a:ext cx="1857388" cy="1143008"/>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3200" b="1" dirty="0" smtClean="0">
                <a:cs typeface="Akhbar MT" pitchFamily="2" charset="-78"/>
              </a:rPr>
              <a:t>وسائل الإعلام</a:t>
            </a:r>
            <a:endParaRPr lang="ar-SA" sz="3200" b="1" dirty="0">
              <a:cs typeface="Akhbar MT" pitchFamily="2" charset="-78"/>
            </a:endParaRPr>
          </a:p>
        </p:txBody>
      </p:sp>
      <p:sp>
        <p:nvSpPr>
          <p:cNvPr id="11" name="مربع نص 10"/>
          <p:cNvSpPr txBox="1"/>
          <p:nvPr/>
        </p:nvSpPr>
        <p:spPr>
          <a:xfrm>
            <a:off x="500034" y="4143380"/>
            <a:ext cx="7572428"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أصوغ أسئلة تستدعي إجاباتها التأمل:</a:t>
            </a:r>
          </a:p>
        </p:txBody>
      </p:sp>
      <p:sp>
        <p:nvSpPr>
          <p:cNvPr id="12" name="دمعة 11"/>
          <p:cNvSpPr/>
          <p:nvPr/>
        </p:nvSpPr>
        <p:spPr>
          <a:xfrm>
            <a:off x="7429520" y="414338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رابعاً</a:t>
            </a:r>
            <a:endParaRPr lang="ar-SA" sz="2400" b="1" dirty="0"/>
          </a:p>
        </p:txBody>
      </p:sp>
      <p:sp>
        <p:nvSpPr>
          <p:cNvPr id="13" name="مستطيل مستدير الزوايا 12"/>
          <p:cNvSpPr/>
          <p:nvPr/>
        </p:nvSpPr>
        <p:spPr>
          <a:xfrm>
            <a:off x="1500166" y="4643446"/>
            <a:ext cx="5929354" cy="714380"/>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كيف يحدث المد والجزر؟</a:t>
            </a:r>
            <a:endParaRPr lang="ar-SA" sz="2400" b="1" dirty="0">
              <a:solidFill>
                <a:schemeClr val="tx1"/>
              </a:solidFill>
            </a:endParaRPr>
          </a:p>
        </p:txBody>
      </p:sp>
      <p:sp>
        <p:nvSpPr>
          <p:cNvPr id="14" name="مستطيل مستدير الزوايا 13"/>
          <p:cNvSpPr/>
          <p:nvPr/>
        </p:nvSpPr>
        <p:spPr>
          <a:xfrm>
            <a:off x="1643042" y="5286388"/>
            <a:ext cx="5786478" cy="571504"/>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لماذا تكثر الزلازل في اليابان؟</a:t>
            </a:r>
            <a:endParaRPr lang="ar-SA" sz="2400" b="1" dirty="0">
              <a:solidFill>
                <a:schemeClr val="tx1"/>
              </a:solidFill>
            </a:endParaRPr>
          </a:p>
        </p:txBody>
      </p:sp>
      <p:sp>
        <p:nvSpPr>
          <p:cNvPr id="15" name="مستطيل مستدير الزوايا 14"/>
          <p:cNvSpPr/>
          <p:nvPr/>
        </p:nvSpPr>
        <p:spPr>
          <a:xfrm>
            <a:off x="1857356" y="5715016"/>
            <a:ext cx="5572164" cy="714380"/>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كيف يعمل الحاسوب؟</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to="" calcmode="lin" valueType="num">
                                      <p:cBhvr>
                                        <p:cTn id="18" dur="1" fill="hold"/>
                                        <p:tgtEl>
                                          <p:spTgt spid="5"/>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to="" calcmode="lin" valueType="num">
                                      <p:cBhvr>
                                        <p:cTn id="23" dur="1" fill="hold"/>
                                        <p:tgtEl>
                                          <p:spTgt spid="9"/>
                                        </p:tgtEl>
                                        <p:attrNameLst>
                                          <p:attrName/>
                                        </p:attrNameLst>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to="" calcmode="lin" valueType="num">
                                      <p:cBhvr>
                                        <p:cTn id="28" dur="1" fill="hold"/>
                                        <p:tgtEl>
                                          <p:spTgt spid="6"/>
                                        </p:tgtEl>
                                        <p:attrNameLst>
                                          <p:attrName/>
                                        </p:attrNameLst>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to="" calcmode="lin" valueType="num">
                                      <p:cBhvr>
                                        <p:cTn id="33" dur="1" fill="hold"/>
                                        <p:tgtEl>
                                          <p:spTgt spid="8"/>
                                        </p:tgtEl>
                                        <p:attrNameLst>
                                          <p:attrName/>
                                        </p:attrNameLst>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to="" calcmode="lin" valueType="num">
                                      <p:cBhvr>
                                        <p:cTn id="38" dur="1" fill="hold"/>
                                        <p:tgtEl>
                                          <p:spTgt spid="7"/>
                                        </p:tgtEl>
                                        <p:attrNameLst>
                                          <p:attrName/>
                                        </p:attrNameLst>
                                      </p:cBhvr>
                                    </p:anim>
                                  </p:childTnLst>
                                </p:cTn>
                              </p:par>
                            </p:childTnLst>
                          </p:cTn>
                        </p:par>
                      </p:childTnLst>
                    </p:cTn>
                  </p:par>
                  <p:par>
                    <p:cTn id="39" fill="hold">
                      <p:stCondLst>
                        <p:cond delay="indefinite"/>
                      </p:stCondLst>
                      <p:childTnLst>
                        <p:par>
                          <p:cTn id="40" fill="hold">
                            <p:stCondLst>
                              <p:cond delay="0"/>
                            </p:stCondLst>
                            <p:childTnLst>
                              <p:par>
                                <p:cTn id="41" presetID="24"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to="" calcmode="lin" valueType="num">
                                      <p:cBhvr>
                                        <p:cTn id="43" dur="1" fill="hold"/>
                                        <p:tgtEl>
                                          <p:spTgt spid="10"/>
                                        </p:tgtEl>
                                        <p:attrNameLst>
                                          <p:attrName/>
                                        </p:attrNameLst>
                                      </p:cBhvr>
                                    </p:anim>
                                  </p:childTnLst>
                                </p:cTn>
                              </p:par>
                            </p:childTnLst>
                          </p:cTn>
                        </p:par>
                        <p:par>
                          <p:cTn id="44" fill="hold">
                            <p:stCondLst>
                              <p:cond delay="0"/>
                            </p:stCondLst>
                            <p:childTnLst>
                              <p:par>
                                <p:cTn id="45" presetID="9"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1000"/>
                                        <p:tgtEl>
                                          <p:spTgt spid="12"/>
                                        </p:tgtEl>
                                      </p:cBhvr>
                                    </p:animEffect>
                                  </p:childTnLst>
                                </p:cTn>
                              </p:par>
                            </p:childTnLst>
                          </p:cTn>
                        </p:par>
                        <p:par>
                          <p:cTn id="48" fill="hold">
                            <p:stCondLst>
                              <p:cond delay="1000"/>
                            </p:stCondLst>
                            <p:childTnLst>
                              <p:par>
                                <p:cTn id="49" presetID="37"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3000"/>
                                        <p:tgtEl>
                                          <p:spTgt spid="11"/>
                                        </p:tgtEl>
                                      </p:cBhvr>
                                    </p:animEffect>
                                    <p:anim calcmode="lin" valueType="num">
                                      <p:cBhvr>
                                        <p:cTn id="52" dur="3000" fill="hold"/>
                                        <p:tgtEl>
                                          <p:spTgt spid="11"/>
                                        </p:tgtEl>
                                        <p:attrNameLst>
                                          <p:attrName>ppt_x</p:attrName>
                                        </p:attrNameLst>
                                      </p:cBhvr>
                                      <p:tavLst>
                                        <p:tav tm="0">
                                          <p:val>
                                            <p:strVal val="#ppt_x"/>
                                          </p:val>
                                        </p:tav>
                                        <p:tav tm="100000">
                                          <p:val>
                                            <p:strVal val="#ppt_x"/>
                                          </p:val>
                                        </p:tav>
                                      </p:tavLst>
                                    </p:anim>
                                    <p:anim calcmode="lin" valueType="num">
                                      <p:cBhvr>
                                        <p:cTn id="53" dur="2700" decel="100000" fill="hold"/>
                                        <p:tgtEl>
                                          <p:spTgt spid="11"/>
                                        </p:tgtEl>
                                        <p:attrNameLst>
                                          <p:attrName>ppt_y</p:attrName>
                                        </p:attrNameLst>
                                      </p:cBhvr>
                                      <p:tavLst>
                                        <p:tav tm="0">
                                          <p:val>
                                            <p:strVal val="#ppt_y+1"/>
                                          </p:val>
                                        </p:tav>
                                        <p:tav tm="100000">
                                          <p:val>
                                            <p:strVal val="#ppt_y-.03"/>
                                          </p:val>
                                        </p:tav>
                                      </p:tavLst>
                                    </p:anim>
                                    <p:anim calcmode="lin" valueType="num">
                                      <p:cBhvr>
                                        <p:cTn id="54"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 to="" calcmode="lin" valueType="num">
                                      <p:cBhvr>
                                        <p:cTn id="59" dur="1" fill="hold"/>
                                        <p:tgtEl>
                                          <p:spTgt spid="13"/>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 to="" calcmode="lin" valueType="num">
                                      <p:cBhvr>
                                        <p:cTn id="64" dur="1" fill="hold"/>
                                        <p:tgtEl>
                                          <p:spTgt spid="14"/>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24"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to="" calcmode="lin" valueType="num">
                                      <p:cBhvr>
                                        <p:cTn id="69"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11" grpId="0"/>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pic>
        <p:nvPicPr>
          <p:cNvPr id="1026"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6357950" y="1714488"/>
            <a:ext cx="2500330" cy="1285884"/>
          </a:xfrm>
          <a:prstGeom prst="ellipse">
            <a:avLst/>
          </a:prstGeom>
          <a:ln>
            <a:noFill/>
          </a:ln>
          <a:effectLst>
            <a:softEdge rad="112500"/>
          </a:effectLst>
        </p:spPr>
      </p:pic>
      <p:sp>
        <p:nvSpPr>
          <p:cNvPr id="7" name="شكل بيضاوي 6"/>
          <p:cNvSpPr/>
          <p:nvPr/>
        </p:nvSpPr>
        <p:spPr>
          <a:xfrm>
            <a:off x="6286512" y="1714488"/>
            <a:ext cx="2357454" cy="107157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قصيرتان</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6743716" y="4000504"/>
            <a:ext cx="2000264" cy="1143008"/>
          </a:xfrm>
          <a:prstGeom prst="ellipse">
            <a:avLst/>
          </a:prstGeom>
          <a:ln>
            <a:noFill/>
          </a:ln>
          <a:effectLst>
            <a:softEdge rad="112500"/>
          </a:effectLst>
        </p:spPr>
      </p:pic>
      <p:sp>
        <p:nvSpPr>
          <p:cNvPr id="14" name="شكل بيضاوي 13"/>
          <p:cNvSpPr/>
          <p:nvPr/>
        </p:nvSpPr>
        <p:spPr>
          <a:xfrm>
            <a:off x="6715140" y="3912056"/>
            <a:ext cx="1885963" cy="10885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ليس</a:t>
            </a:r>
            <a:endParaRPr lang="ar-SA"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5"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5572132" y="2643182"/>
            <a:ext cx="1500198" cy="857256"/>
          </a:xfrm>
          <a:prstGeom prst="ellipse">
            <a:avLst/>
          </a:prstGeom>
          <a:ln>
            <a:noFill/>
          </a:ln>
          <a:effectLst>
            <a:softEdge rad="112500"/>
          </a:effectLst>
        </p:spPr>
      </p:pic>
      <p:sp>
        <p:nvSpPr>
          <p:cNvPr id="16" name="شكل بيضاوي 15"/>
          <p:cNvSpPr/>
          <p:nvPr/>
        </p:nvSpPr>
        <p:spPr>
          <a:xfrm>
            <a:off x="5572132" y="2643182"/>
            <a:ext cx="1357322" cy="8572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باب</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7"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4357686" y="1643050"/>
            <a:ext cx="2000264" cy="1214446"/>
          </a:xfrm>
          <a:prstGeom prst="ellipse">
            <a:avLst/>
          </a:prstGeom>
          <a:ln>
            <a:noFill/>
          </a:ln>
          <a:effectLst>
            <a:softEdge rad="112500"/>
          </a:effectLst>
        </p:spPr>
      </p:pic>
      <p:sp>
        <p:nvSpPr>
          <p:cNvPr id="18" name="شكل بيضاوي 17"/>
          <p:cNvSpPr/>
          <p:nvPr/>
        </p:nvSpPr>
        <p:spPr>
          <a:xfrm>
            <a:off x="4214810" y="1571612"/>
            <a:ext cx="2357454" cy="11430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ساعة</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4509220" y="3429000"/>
            <a:ext cx="2348795" cy="1071570"/>
          </a:xfrm>
          <a:prstGeom prst="ellipse">
            <a:avLst/>
          </a:prstGeom>
          <a:ln>
            <a:noFill/>
          </a:ln>
          <a:effectLst>
            <a:softEdge rad="112500"/>
          </a:effectLst>
        </p:spPr>
      </p:pic>
      <p:sp>
        <p:nvSpPr>
          <p:cNvPr id="20" name="شكل بيضاوي 19"/>
          <p:cNvSpPr/>
          <p:nvPr/>
        </p:nvSpPr>
        <p:spPr>
          <a:xfrm>
            <a:off x="4500562" y="3429000"/>
            <a:ext cx="2214578" cy="92529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امسى</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1"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3671882" y="5500702"/>
            <a:ext cx="2114564" cy="1285884"/>
          </a:xfrm>
          <a:prstGeom prst="ellipse">
            <a:avLst/>
          </a:prstGeom>
          <a:ln>
            <a:noFill/>
          </a:ln>
          <a:effectLst>
            <a:softEdge rad="112500"/>
          </a:effectLst>
        </p:spPr>
      </p:pic>
      <p:sp>
        <p:nvSpPr>
          <p:cNvPr id="22" name="شكل بيضاوي 21"/>
          <p:cNvSpPr/>
          <p:nvPr/>
        </p:nvSpPr>
        <p:spPr>
          <a:xfrm>
            <a:off x="3571868" y="5592550"/>
            <a:ext cx="2286016" cy="97972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مسجدان</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3"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5743584" y="5000636"/>
            <a:ext cx="2471754" cy="1143008"/>
          </a:xfrm>
          <a:prstGeom prst="ellipse">
            <a:avLst/>
          </a:prstGeom>
          <a:ln>
            <a:noFill/>
          </a:ln>
          <a:effectLst>
            <a:softEdge rad="112500"/>
          </a:effectLst>
        </p:spPr>
      </p:pic>
      <p:sp>
        <p:nvSpPr>
          <p:cNvPr id="24" name="شكل بيضاوي 23"/>
          <p:cNvSpPr/>
          <p:nvPr/>
        </p:nvSpPr>
        <p:spPr>
          <a:xfrm>
            <a:off x="6043623" y="5000636"/>
            <a:ext cx="1885963" cy="10885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أصبح</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5"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4071934" y="4429132"/>
            <a:ext cx="1885964" cy="1171580"/>
          </a:xfrm>
          <a:prstGeom prst="ellipse">
            <a:avLst/>
          </a:prstGeom>
          <a:ln>
            <a:noFill/>
          </a:ln>
          <a:effectLst>
            <a:softEdge rad="112500"/>
          </a:effectLst>
        </p:spPr>
      </p:pic>
      <p:sp>
        <p:nvSpPr>
          <p:cNvPr id="26" name="شكل بيضاوي 25"/>
          <p:cNvSpPr/>
          <p:nvPr/>
        </p:nvSpPr>
        <p:spPr>
          <a:xfrm>
            <a:off x="4071934" y="4369256"/>
            <a:ext cx="1885963" cy="10885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صار</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28" name="مخطط انسيابي: شريط مثقب 27"/>
          <p:cNvSpPr/>
          <p:nvPr/>
        </p:nvSpPr>
        <p:spPr>
          <a:xfrm rot="17175043">
            <a:off x="-7447" y="2808510"/>
            <a:ext cx="4353665" cy="2567201"/>
          </a:xfrm>
          <a:prstGeom prst="flowChartPunchedTape">
            <a:avLst/>
          </a:prstGeom>
          <a:blipFill>
            <a:blip r:embed="rId4" cstate="print"/>
            <a:tile tx="0" ty="0" sx="100000" sy="100000" flip="none" algn="tl"/>
          </a:blipFill>
          <a:ln>
            <a:solidFill>
              <a:srgbClr val="66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9"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1285852" y="1714488"/>
            <a:ext cx="2071702" cy="1000132"/>
          </a:xfrm>
          <a:prstGeom prst="ellipse">
            <a:avLst/>
          </a:prstGeom>
          <a:ln>
            <a:noFill/>
          </a:ln>
          <a:effectLst>
            <a:softEdge rad="112500"/>
          </a:effectLst>
        </p:spPr>
      </p:pic>
      <p:sp>
        <p:nvSpPr>
          <p:cNvPr id="30" name="شكل بيضاوي 29"/>
          <p:cNvSpPr/>
          <p:nvPr/>
        </p:nvSpPr>
        <p:spPr>
          <a:xfrm>
            <a:off x="1214414" y="1714488"/>
            <a:ext cx="2071701" cy="92927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كان</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1"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257144" y="2870567"/>
            <a:ext cx="1885964" cy="987060"/>
          </a:xfrm>
          <a:prstGeom prst="ellipse">
            <a:avLst/>
          </a:prstGeom>
          <a:ln>
            <a:noFill/>
          </a:ln>
          <a:effectLst>
            <a:softEdge rad="112500"/>
          </a:effectLst>
        </p:spPr>
      </p:pic>
      <p:sp>
        <p:nvSpPr>
          <p:cNvPr id="32" name="شكل بيضاوي 31"/>
          <p:cNvSpPr/>
          <p:nvPr/>
        </p:nvSpPr>
        <p:spPr>
          <a:xfrm>
            <a:off x="185706" y="2857496"/>
            <a:ext cx="1885963" cy="9171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قلم</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3"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a:off x="114268" y="3471866"/>
            <a:ext cx="1885964" cy="1028704"/>
          </a:xfrm>
          <a:prstGeom prst="ellipse">
            <a:avLst/>
          </a:prstGeom>
          <a:ln>
            <a:noFill/>
          </a:ln>
          <a:effectLst>
            <a:softEdge rad="112500"/>
          </a:effectLst>
        </p:spPr>
      </p:pic>
      <p:sp>
        <p:nvSpPr>
          <p:cNvPr id="34" name="شكل بيضاوي 33"/>
          <p:cNvSpPr/>
          <p:nvPr/>
        </p:nvSpPr>
        <p:spPr>
          <a:xfrm>
            <a:off x="42830" y="3471866"/>
            <a:ext cx="1885963" cy="10885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حصان</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5"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rot="20825050">
            <a:off x="942742" y="4541896"/>
            <a:ext cx="1885964" cy="1171580"/>
          </a:xfrm>
          <a:prstGeom prst="ellipse">
            <a:avLst/>
          </a:prstGeom>
          <a:ln>
            <a:noFill/>
          </a:ln>
          <a:effectLst>
            <a:softEdge rad="112500"/>
          </a:effectLst>
        </p:spPr>
      </p:pic>
      <p:sp>
        <p:nvSpPr>
          <p:cNvPr id="36" name="شكل بيضاوي 35"/>
          <p:cNvSpPr/>
          <p:nvPr/>
        </p:nvSpPr>
        <p:spPr>
          <a:xfrm rot="20825050">
            <a:off x="871304" y="4541896"/>
            <a:ext cx="1885963" cy="10885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ولدان</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7" name="Picture 2" descr="C:\Documents and Settings\user\My Documents\My Pictures\سمك.jpg"/>
          <p:cNvPicPr>
            <a:picLocks noChangeAspect="1" noChangeArrowheads="1"/>
          </p:cNvPicPr>
          <p:nvPr/>
        </p:nvPicPr>
        <p:blipFill>
          <a:blip r:embed="rId3" cstate="print"/>
          <a:srcRect l="11290" t="26315" r="32258" b="18421"/>
          <a:stretch>
            <a:fillRect/>
          </a:stretch>
        </p:blipFill>
        <p:spPr bwMode="auto">
          <a:xfrm rot="21101989">
            <a:off x="941996" y="5317435"/>
            <a:ext cx="2028378" cy="1171580"/>
          </a:xfrm>
          <a:prstGeom prst="ellipse">
            <a:avLst/>
          </a:prstGeom>
          <a:ln>
            <a:noFill/>
          </a:ln>
          <a:effectLst>
            <a:softEdge rad="112500"/>
          </a:effectLst>
        </p:spPr>
      </p:pic>
      <p:sp>
        <p:nvSpPr>
          <p:cNvPr id="38" name="شكل بيضاوي 37"/>
          <p:cNvSpPr/>
          <p:nvPr/>
        </p:nvSpPr>
        <p:spPr>
          <a:xfrm rot="20689733">
            <a:off x="614231" y="5327714"/>
            <a:ext cx="2428892" cy="1088579"/>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سيارتان</a:t>
            </a:r>
            <a:endPar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 name="دمعة 47"/>
          <p:cNvSpPr/>
          <p:nvPr/>
        </p:nvSpPr>
        <p:spPr>
          <a:xfrm>
            <a:off x="7358082" y="21429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سادساً</a:t>
            </a:r>
            <a:endParaRPr lang="ar-SA" sz="1600" b="1" dirty="0"/>
          </a:p>
        </p:txBody>
      </p:sp>
      <p:sp>
        <p:nvSpPr>
          <p:cNvPr id="49" name="مربع نص 48"/>
          <p:cNvSpPr txBox="1"/>
          <p:nvPr/>
        </p:nvSpPr>
        <p:spPr>
          <a:xfrm>
            <a:off x="285720" y="637270"/>
            <a:ext cx="8143932" cy="1077218"/>
          </a:xfrm>
          <a:prstGeom prst="rect">
            <a:avLst/>
          </a:prstGeom>
          <a:noFill/>
        </p:spPr>
        <p:txBody>
          <a:bodyPr wrap="square" rtlCol="1">
            <a:spAutoFit/>
          </a:bodyPr>
          <a:lstStyle/>
          <a:p>
            <a:pPr indent="-514350" algn="ctr"/>
            <a:r>
              <a:rPr lang="ar-SA" sz="3200" b="1" u="sng" dirty="0" smtClean="0">
                <a:solidFill>
                  <a:srgbClr val="800000"/>
                </a:solidFill>
              </a:rPr>
              <a:t>هذا الصياد الماهر يحتاج إلى من يعينه على توزيع الأسماك في السلة المناسبة لها،أعينه على ذلك:</a:t>
            </a:r>
            <a:endParaRPr lang="ar-SA" sz="3200" b="1" u="sng" dirty="0">
              <a:solidFill>
                <a:srgbClr val="800000"/>
              </a:solidFill>
            </a:endParaRPr>
          </a:p>
        </p:txBody>
      </p:sp>
      <p:cxnSp>
        <p:nvCxnSpPr>
          <p:cNvPr id="41" name="رابط كسهم مستقيم 40"/>
          <p:cNvCxnSpPr/>
          <p:nvPr/>
        </p:nvCxnSpPr>
        <p:spPr>
          <a:xfrm rot="16200000" flipV="1">
            <a:off x="2519772" y="2600908"/>
            <a:ext cx="2592288" cy="194421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3" name="رابط كسهم مستقيم 42"/>
          <p:cNvCxnSpPr/>
          <p:nvPr/>
        </p:nvCxnSpPr>
        <p:spPr>
          <a:xfrm rot="10800000">
            <a:off x="2843808" y="2348880"/>
            <a:ext cx="3528392" cy="302433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5" name="رابط كسهم مستقيم 44"/>
          <p:cNvCxnSpPr/>
          <p:nvPr/>
        </p:nvCxnSpPr>
        <p:spPr>
          <a:xfrm rot="10800000">
            <a:off x="2843808" y="2348880"/>
            <a:ext cx="2520280" cy="158417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7" name="رابط كسهم مستقيم 46"/>
          <p:cNvCxnSpPr/>
          <p:nvPr/>
        </p:nvCxnSpPr>
        <p:spPr>
          <a:xfrm rot="10800000">
            <a:off x="2843808" y="2348880"/>
            <a:ext cx="4464496" cy="20882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2" name="رابط كسهم مستقيم 51"/>
          <p:cNvCxnSpPr/>
          <p:nvPr/>
        </p:nvCxnSpPr>
        <p:spPr>
          <a:xfrm rot="10800000" flipV="1">
            <a:off x="2627784" y="2492896"/>
            <a:ext cx="4104456" cy="3096344"/>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55" name="رابط كسهم مستقيم 54"/>
          <p:cNvCxnSpPr/>
          <p:nvPr/>
        </p:nvCxnSpPr>
        <p:spPr>
          <a:xfrm rot="10800000">
            <a:off x="2627784" y="5589240"/>
            <a:ext cx="1440160" cy="360040"/>
          </a:xfrm>
          <a:prstGeom prst="straightConnector1">
            <a:avLst/>
          </a:prstGeom>
          <a:ln>
            <a:solidFill>
              <a:srgbClr val="DF2FB1"/>
            </a:solidFill>
            <a:tailEnd type="arrow"/>
          </a:ln>
        </p:spPr>
        <p:style>
          <a:lnRef idx="3">
            <a:schemeClr val="accent2"/>
          </a:lnRef>
          <a:fillRef idx="0">
            <a:schemeClr val="accent2"/>
          </a:fillRef>
          <a:effectRef idx="2">
            <a:schemeClr val="accent2"/>
          </a:effectRef>
          <a:fontRef idx="minor">
            <a:schemeClr val="tx1"/>
          </a:fontRef>
        </p:style>
      </p:cxnSp>
      <p:cxnSp>
        <p:nvCxnSpPr>
          <p:cNvPr id="58" name="رابط كسهم مستقيم 57"/>
          <p:cNvCxnSpPr/>
          <p:nvPr/>
        </p:nvCxnSpPr>
        <p:spPr>
          <a:xfrm rot="10800000" flipV="1">
            <a:off x="1619672" y="2348880"/>
            <a:ext cx="3456384" cy="1080120"/>
          </a:xfrm>
          <a:prstGeom prst="straightConnector1">
            <a:avLst/>
          </a:prstGeom>
          <a:ln>
            <a:solidFill>
              <a:srgbClr val="EBE60A"/>
            </a:solidFill>
            <a:tailEnd type="arrow"/>
          </a:ln>
        </p:spPr>
        <p:style>
          <a:lnRef idx="3">
            <a:schemeClr val="accent2"/>
          </a:lnRef>
          <a:fillRef idx="0">
            <a:schemeClr val="accent2"/>
          </a:fillRef>
          <a:effectRef idx="2">
            <a:schemeClr val="accent2"/>
          </a:effectRef>
          <a:fontRef idx="minor">
            <a:schemeClr val="tx1"/>
          </a:fontRef>
        </p:style>
      </p:cxnSp>
      <p:cxnSp>
        <p:nvCxnSpPr>
          <p:cNvPr id="60" name="رابط كسهم مستقيم 59"/>
          <p:cNvCxnSpPr/>
          <p:nvPr/>
        </p:nvCxnSpPr>
        <p:spPr>
          <a:xfrm rot="10800000" flipV="1">
            <a:off x="1619672" y="2996952"/>
            <a:ext cx="4176464" cy="432048"/>
          </a:xfrm>
          <a:prstGeom prst="straightConnector1">
            <a:avLst/>
          </a:prstGeom>
          <a:ln>
            <a:solidFill>
              <a:srgbClr val="EBE60A"/>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dissolve">
                                      <p:cBhvr>
                                        <p:cTn id="7" dur="2000"/>
                                        <p:tgtEl>
                                          <p:spTgt spid="48"/>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3000"/>
                                        <p:tgtEl>
                                          <p:spTgt spid="49"/>
                                        </p:tgtEl>
                                      </p:cBhvr>
                                    </p:animEffect>
                                    <p:anim calcmode="lin" valueType="num">
                                      <p:cBhvr>
                                        <p:cTn id="11" dur="3000" fill="hold"/>
                                        <p:tgtEl>
                                          <p:spTgt spid="49"/>
                                        </p:tgtEl>
                                        <p:attrNameLst>
                                          <p:attrName>ppt_x</p:attrName>
                                        </p:attrNameLst>
                                      </p:cBhvr>
                                      <p:tavLst>
                                        <p:tav tm="0">
                                          <p:val>
                                            <p:strVal val="#ppt_x"/>
                                          </p:val>
                                        </p:tav>
                                        <p:tav tm="100000">
                                          <p:val>
                                            <p:strVal val="#ppt_x"/>
                                          </p:val>
                                        </p:tav>
                                      </p:tavLst>
                                    </p:anim>
                                    <p:anim calcmode="lin" valueType="num">
                                      <p:cBhvr>
                                        <p:cTn id="12" dur="2700" decel="100000" fill="hold"/>
                                        <p:tgtEl>
                                          <p:spTgt spid="49"/>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9"/>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1"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wheel(4)">
                                      <p:cBhvr>
                                        <p:cTn id="17" dur="1000"/>
                                        <p:tgtEl>
                                          <p:spTgt spid="1026"/>
                                        </p:tgtEl>
                                      </p:cBhvr>
                                    </p:animEffect>
                                  </p:childTnLst>
                                </p:cTn>
                              </p:par>
                            </p:childTnLst>
                          </p:cTn>
                        </p:par>
                        <p:par>
                          <p:cTn id="18" fill="hold">
                            <p:stCondLst>
                              <p:cond delay="4000"/>
                            </p:stCondLst>
                            <p:childTnLst>
                              <p:par>
                                <p:cTn id="19" presetID="21"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2000"/>
                                        <p:tgtEl>
                                          <p:spTgt spid="7"/>
                                        </p:tgtEl>
                                      </p:cBhvr>
                                    </p:animEffect>
                                  </p:childTnLst>
                                </p:cTn>
                              </p:par>
                            </p:childTnLst>
                          </p:cTn>
                        </p:par>
                        <p:par>
                          <p:cTn id="22" fill="hold">
                            <p:stCondLst>
                              <p:cond delay="6000"/>
                            </p:stCondLst>
                            <p:childTnLst>
                              <p:par>
                                <p:cTn id="23" presetID="21" presetClass="entr" presetSubtype="4"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4)">
                                      <p:cBhvr>
                                        <p:cTn id="25" dur="2000"/>
                                        <p:tgtEl>
                                          <p:spTgt spid="13"/>
                                        </p:tgtEl>
                                      </p:cBhvr>
                                    </p:animEffect>
                                  </p:childTnLst>
                                </p:cTn>
                              </p:par>
                            </p:childTnLst>
                          </p:cTn>
                        </p:par>
                        <p:par>
                          <p:cTn id="26" fill="hold">
                            <p:stCondLst>
                              <p:cond delay="8000"/>
                            </p:stCondLst>
                            <p:childTnLst>
                              <p:par>
                                <p:cTn id="27" presetID="21"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heel(4)">
                                      <p:cBhvr>
                                        <p:cTn id="29" dur="2000"/>
                                        <p:tgtEl>
                                          <p:spTgt spid="14"/>
                                        </p:tgtEl>
                                      </p:cBhvr>
                                    </p:animEffect>
                                  </p:childTnLst>
                                </p:cTn>
                              </p:par>
                            </p:childTnLst>
                          </p:cTn>
                        </p:par>
                        <p:par>
                          <p:cTn id="30" fill="hold">
                            <p:stCondLst>
                              <p:cond delay="10000"/>
                            </p:stCondLst>
                            <p:childTnLst>
                              <p:par>
                                <p:cTn id="31" presetID="21" presetClass="entr" presetSubtype="4"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heel(4)">
                                      <p:cBhvr>
                                        <p:cTn id="33" dur="2000"/>
                                        <p:tgtEl>
                                          <p:spTgt spid="15"/>
                                        </p:tgtEl>
                                      </p:cBhvr>
                                    </p:animEffect>
                                  </p:childTnLst>
                                </p:cTn>
                              </p:par>
                            </p:childTnLst>
                          </p:cTn>
                        </p:par>
                        <p:par>
                          <p:cTn id="34" fill="hold">
                            <p:stCondLst>
                              <p:cond delay="12000"/>
                            </p:stCondLst>
                            <p:childTnLst>
                              <p:par>
                                <p:cTn id="35" presetID="21"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4)">
                                      <p:cBhvr>
                                        <p:cTn id="37" dur="2000"/>
                                        <p:tgtEl>
                                          <p:spTgt spid="16"/>
                                        </p:tgtEl>
                                      </p:cBhvr>
                                    </p:animEffect>
                                  </p:childTnLst>
                                </p:cTn>
                              </p:par>
                            </p:childTnLst>
                          </p:cTn>
                        </p:par>
                        <p:par>
                          <p:cTn id="38" fill="hold">
                            <p:stCondLst>
                              <p:cond delay="14000"/>
                            </p:stCondLst>
                            <p:childTnLst>
                              <p:par>
                                <p:cTn id="39" presetID="21"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4)">
                                      <p:cBhvr>
                                        <p:cTn id="41" dur="2000"/>
                                        <p:tgtEl>
                                          <p:spTgt spid="17"/>
                                        </p:tgtEl>
                                      </p:cBhvr>
                                    </p:animEffect>
                                  </p:childTnLst>
                                </p:cTn>
                              </p:par>
                            </p:childTnLst>
                          </p:cTn>
                        </p:par>
                        <p:par>
                          <p:cTn id="42" fill="hold">
                            <p:stCondLst>
                              <p:cond delay="16000"/>
                            </p:stCondLst>
                            <p:childTnLst>
                              <p:par>
                                <p:cTn id="43" presetID="21" presetClass="entr" presetSubtype="4"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heel(4)">
                                      <p:cBhvr>
                                        <p:cTn id="45" dur="2000"/>
                                        <p:tgtEl>
                                          <p:spTgt spid="18"/>
                                        </p:tgtEl>
                                      </p:cBhvr>
                                    </p:animEffect>
                                  </p:childTnLst>
                                </p:cTn>
                              </p:par>
                            </p:childTnLst>
                          </p:cTn>
                        </p:par>
                        <p:par>
                          <p:cTn id="46" fill="hold">
                            <p:stCondLst>
                              <p:cond delay="18000"/>
                            </p:stCondLst>
                            <p:childTnLst>
                              <p:par>
                                <p:cTn id="47" presetID="21" presetClass="entr" presetSubtype="4"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heel(4)">
                                      <p:cBhvr>
                                        <p:cTn id="49" dur="2000"/>
                                        <p:tgtEl>
                                          <p:spTgt spid="19"/>
                                        </p:tgtEl>
                                      </p:cBhvr>
                                    </p:animEffect>
                                  </p:childTnLst>
                                </p:cTn>
                              </p:par>
                            </p:childTnLst>
                          </p:cTn>
                        </p:par>
                        <p:par>
                          <p:cTn id="50" fill="hold">
                            <p:stCondLst>
                              <p:cond delay="20000"/>
                            </p:stCondLst>
                            <p:childTnLst>
                              <p:par>
                                <p:cTn id="51" presetID="21"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heel(4)">
                                      <p:cBhvr>
                                        <p:cTn id="53" dur="2000"/>
                                        <p:tgtEl>
                                          <p:spTgt spid="20"/>
                                        </p:tgtEl>
                                      </p:cBhvr>
                                    </p:animEffect>
                                  </p:childTnLst>
                                </p:cTn>
                              </p:par>
                            </p:childTnLst>
                          </p:cTn>
                        </p:par>
                        <p:par>
                          <p:cTn id="54" fill="hold">
                            <p:stCondLst>
                              <p:cond delay="22000"/>
                            </p:stCondLst>
                            <p:childTnLst>
                              <p:par>
                                <p:cTn id="55" presetID="21"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heel(4)">
                                      <p:cBhvr>
                                        <p:cTn id="57" dur="2000"/>
                                        <p:tgtEl>
                                          <p:spTgt spid="21"/>
                                        </p:tgtEl>
                                      </p:cBhvr>
                                    </p:animEffect>
                                  </p:childTnLst>
                                </p:cTn>
                              </p:par>
                            </p:childTnLst>
                          </p:cTn>
                        </p:par>
                        <p:par>
                          <p:cTn id="58" fill="hold">
                            <p:stCondLst>
                              <p:cond delay="24000"/>
                            </p:stCondLst>
                            <p:childTnLst>
                              <p:par>
                                <p:cTn id="59" presetID="21" presetClass="entr" presetSubtype="4"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heel(4)">
                                      <p:cBhvr>
                                        <p:cTn id="61" dur="2000"/>
                                        <p:tgtEl>
                                          <p:spTgt spid="22"/>
                                        </p:tgtEl>
                                      </p:cBhvr>
                                    </p:animEffect>
                                  </p:childTnLst>
                                </p:cTn>
                              </p:par>
                            </p:childTnLst>
                          </p:cTn>
                        </p:par>
                        <p:par>
                          <p:cTn id="62" fill="hold">
                            <p:stCondLst>
                              <p:cond delay="26000"/>
                            </p:stCondLst>
                            <p:childTnLst>
                              <p:par>
                                <p:cTn id="63" presetID="21" presetClass="entr" presetSubtype="4"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wheel(4)">
                                      <p:cBhvr>
                                        <p:cTn id="65" dur="2000"/>
                                        <p:tgtEl>
                                          <p:spTgt spid="23"/>
                                        </p:tgtEl>
                                      </p:cBhvr>
                                    </p:animEffect>
                                  </p:childTnLst>
                                </p:cTn>
                              </p:par>
                            </p:childTnLst>
                          </p:cTn>
                        </p:par>
                        <p:par>
                          <p:cTn id="66" fill="hold">
                            <p:stCondLst>
                              <p:cond delay="28000"/>
                            </p:stCondLst>
                            <p:childTnLst>
                              <p:par>
                                <p:cTn id="67" presetID="21" presetClass="entr" presetSubtype="4"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4)">
                                      <p:cBhvr>
                                        <p:cTn id="69" dur="2000"/>
                                        <p:tgtEl>
                                          <p:spTgt spid="24"/>
                                        </p:tgtEl>
                                      </p:cBhvr>
                                    </p:animEffect>
                                  </p:childTnLst>
                                </p:cTn>
                              </p:par>
                            </p:childTnLst>
                          </p:cTn>
                        </p:par>
                        <p:par>
                          <p:cTn id="70" fill="hold">
                            <p:stCondLst>
                              <p:cond delay="30000"/>
                            </p:stCondLst>
                            <p:childTnLst>
                              <p:par>
                                <p:cTn id="71" presetID="21" presetClass="entr" presetSubtype="4"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heel(4)">
                                      <p:cBhvr>
                                        <p:cTn id="73" dur="2000"/>
                                        <p:tgtEl>
                                          <p:spTgt spid="25"/>
                                        </p:tgtEl>
                                      </p:cBhvr>
                                    </p:animEffect>
                                  </p:childTnLst>
                                </p:cTn>
                              </p:par>
                            </p:childTnLst>
                          </p:cTn>
                        </p:par>
                        <p:par>
                          <p:cTn id="74" fill="hold">
                            <p:stCondLst>
                              <p:cond delay="32000"/>
                            </p:stCondLst>
                            <p:childTnLst>
                              <p:par>
                                <p:cTn id="75" presetID="21" presetClass="entr" presetSubtype="4"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heel(4)">
                                      <p:cBhvr>
                                        <p:cTn id="77" dur="2000"/>
                                        <p:tgtEl>
                                          <p:spTgt spid="26"/>
                                        </p:tgtEl>
                                      </p:cBhvr>
                                    </p:animEffect>
                                  </p:childTnLst>
                                </p:cTn>
                              </p:par>
                            </p:childTnLst>
                          </p:cTn>
                        </p:par>
                        <p:par>
                          <p:cTn id="78" fill="hold">
                            <p:stCondLst>
                              <p:cond delay="34000"/>
                            </p:stCondLst>
                            <p:childTnLst>
                              <p:par>
                                <p:cTn id="79" presetID="21" presetClass="entr" presetSubtype="4"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heel(4)">
                                      <p:cBhvr>
                                        <p:cTn id="81" dur="2000"/>
                                        <p:tgtEl>
                                          <p:spTgt spid="28"/>
                                        </p:tgtEl>
                                      </p:cBhvr>
                                    </p:animEffect>
                                  </p:childTnLst>
                                </p:cTn>
                              </p:par>
                            </p:childTnLst>
                          </p:cTn>
                        </p:par>
                        <p:par>
                          <p:cTn id="82" fill="hold">
                            <p:stCondLst>
                              <p:cond delay="36000"/>
                            </p:stCondLst>
                            <p:childTnLst>
                              <p:par>
                                <p:cTn id="83" presetID="21" presetClass="entr" presetSubtype="4" fill="hold"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heel(4)">
                                      <p:cBhvr>
                                        <p:cTn id="85" dur="2000"/>
                                        <p:tgtEl>
                                          <p:spTgt spid="29"/>
                                        </p:tgtEl>
                                      </p:cBhvr>
                                    </p:animEffect>
                                  </p:childTnLst>
                                </p:cTn>
                              </p:par>
                            </p:childTnLst>
                          </p:cTn>
                        </p:par>
                        <p:par>
                          <p:cTn id="86" fill="hold">
                            <p:stCondLst>
                              <p:cond delay="38000"/>
                            </p:stCondLst>
                            <p:childTnLst>
                              <p:par>
                                <p:cTn id="87" presetID="21" presetClass="entr" presetSubtype="4"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heel(4)">
                                      <p:cBhvr>
                                        <p:cTn id="89" dur="2000"/>
                                        <p:tgtEl>
                                          <p:spTgt spid="30"/>
                                        </p:tgtEl>
                                      </p:cBhvr>
                                    </p:animEffect>
                                  </p:childTnLst>
                                </p:cTn>
                              </p:par>
                            </p:childTnLst>
                          </p:cTn>
                        </p:par>
                        <p:par>
                          <p:cTn id="90" fill="hold">
                            <p:stCondLst>
                              <p:cond delay="40000"/>
                            </p:stCondLst>
                            <p:childTnLst>
                              <p:par>
                                <p:cTn id="91" presetID="21" presetClass="entr" presetSubtype="4" fill="hold"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wheel(4)">
                                      <p:cBhvr>
                                        <p:cTn id="93" dur="2000"/>
                                        <p:tgtEl>
                                          <p:spTgt spid="31"/>
                                        </p:tgtEl>
                                      </p:cBhvr>
                                    </p:animEffect>
                                  </p:childTnLst>
                                </p:cTn>
                              </p:par>
                            </p:childTnLst>
                          </p:cTn>
                        </p:par>
                        <p:par>
                          <p:cTn id="94" fill="hold">
                            <p:stCondLst>
                              <p:cond delay="42000"/>
                            </p:stCondLst>
                            <p:childTnLst>
                              <p:par>
                                <p:cTn id="95" presetID="21" presetClass="entr" presetSubtype="4"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heel(4)">
                                      <p:cBhvr>
                                        <p:cTn id="97" dur="2000"/>
                                        <p:tgtEl>
                                          <p:spTgt spid="32"/>
                                        </p:tgtEl>
                                      </p:cBhvr>
                                    </p:animEffect>
                                  </p:childTnLst>
                                </p:cTn>
                              </p:par>
                            </p:childTnLst>
                          </p:cTn>
                        </p:par>
                        <p:par>
                          <p:cTn id="98" fill="hold">
                            <p:stCondLst>
                              <p:cond delay="44000"/>
                            </p:stCondLst>
                            <p:childTnLst>
                              <p:par>
                                <p:cTn id="99" presetID="21" presetClass="entr" presetSubtype="4" fill="hold"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wheel(4)">
                                      <p:cBhvr>
                                        <p:cTn id="101" dur="2000"/>
                                        <p:tgtEl>
                                          <p:spTgt spid="33"/>
                                        </p:tgtEl>
                                      </p:cBhvr>
                                    </p:animEffect>
                                  </p:childTnLst>
                                </p:cTn>
                              </p:par>
                            </p:childTnLst>
                          </p:cTn>
                        </p:par>
                        <p:par>
                          <p:cTn id="102" fill="hold">
                            <p:stCondLst>
                              <p:cond delay="46000"/>
                            </p:stCondLst>
                            <p:childTnLst>
                              <p:par>
                                <p:cTn id="103" presetID="21" presetClass="entr" presetSubtype="4"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heel(4)">
                                      <p:cBhvr>
                                        <p:cTn id="105" dur="2000"/>
                                        <p:tgtEl>
                                          <p:spTgt spid="34"/>
                                        </p:tgtEl>
                                      </p:cBhvr>
                                    </p:animEffect>
                                  </p:childTnLst>
                                </p:cTn>
                              </p:par>
                            </p:childTnLst>
                          </p:cTn>
                        </p:par>
                        <p:par>
                          <p:cTn id="106" fill="hold">
                            <p:stCondLst>
                              <p:cond delay="48000"/>
                            </p:stCondLst>
                            <p:childTnLst>
                              <p:par>
                                <p:cTn id="107" presetID="21" presetClass="entr" presetSubtype="4" fill="hold"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heel(4)">
                                      <p:cBhvr>
                                        <p:cTn id="109" dur="2000"/>
                                        <p:tgtEl>
                                          <p:spTgt spid="35"/>
                                        </p:tgtEl>
                                      </p:cBhvr>
                                    </p:animEffect>
                                  </p:childTnLst>
                                </p:cTn>
                              </p:par>
                            </p:childTnLst>
                          </p:cTn>
                        </p:par>
                        <p:par>
                          <p:cTn id="110" fill="hold">
                            <p:stCondLst>
                              <p:cond delay="50000"/>
                            </p:stCondLst>
                            <p:childTnLst>
                              <p:par>
                                <p:cTn id="111" presetID="21" presetClass="entr" presetSubtype="4"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heel(4)">
                                      <p:cBhvr>
                                        <p:cTn id="113" dur="2000"/>
                                        <p:tgtEl>
                                          <p:spTgt spid="36"/>
                                        </p:tgtEl>
                                      </p:cBhvr>
                                    </p:animEffect>
                                  </p:childTnLst>
                                </p:cTn>
                              </p:par>
                            </p:childTnLst>
                          </p:cTn>
                        </p:par>
                        <p:par>
                          <p:cTn id="114" fill="hold">
                            <p:stCondLst>
                              <p:cond delay="52000"/>
                            </p:stCondLst>
                            <p:childTnLst>
                              <p:par>
                                <p:cTn id="115" presetID="21" presetClass="entr" presetSubtype="4" fill="hold"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wheel(4)">
                                      <p:cBhvr>
                                        <p:cTn id="117" dur="2000"/>
                                        <p:tgtEl>
                                          <p:spTgt spid="37"/>
                                        </p:tgtEl>
                                      </p:cBhvr>
                                    </p:animEffect>
                                  </p:childTnLst>
                                </p:cTn>
                              </p:par>
                            </p:childTnLst>
                          </p:cTn>
                        </p:par>
                        <p:par>
                          <p:cTn id="118" fill="hold">
                            <p:stCondLst>
                              <p:cond delay="54000"/>
                            </p:stCondLst>
                            <p:childTnLst>
                              <p:par>
                                <p:cTn id="119" presetID="21" presetClass="entr" presetSubtype="4"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heel(4)">
                                      <p:cBhvr>
                                        <p:cTn id="121" dur="2000"/>
                                        <p:tgtEl>
                                          <p:spTgt spid="38"/>
                                        </p:tgtEl>
                                      </p:cBhvr>
                                    </p:animEffect>
                                  </p:childTnLst>
                                </p:cTn>
                              </p:par>
                            </p:childTnLst>
                          </p:cTn>
                        </p:par>
                      </p:childTnLst>
                    </p:cTn>
                  </p:par>
                  <p:par>
                    <p:cTn id="122" fill="hold">
                      <p:stCondLst>
                        <p:cond delay="indefinite"/>
                      </p:stCondLst>
                      <p:childTnLst>
                        <p:par>
                          <p:cTn id="123" fill="hold">
                            <p:stCondLst>
                              <p:cond delay="0"/>
                            </p:stCondLst>
                            <p:childTnLst>
                              <p:par>
                                <p:cTn id="124" presetID="54" presetClass="entr" presetSubtype="0" accel="100000" fill="hold" nodeType="clickEffect">
                                  <p:stCondLst>
                                    <p:cond delay="0"/>
                                  </p:stCondLst>
                                  <p:childTnLst>
                                    <p:set>
                                      <p:cBhvr>
                                        <p:cTn id="125" dur="1" fill="hold">
                                          <p:stCondLst>
                                            <p:cond delay="0"/>
                                          </p:stCondLst>
                                        </p:cTn>
                                        <p:tgtEl>
                                          <p:spTgt spid="41"/>
                                        </p:tgtEl>
                                        <p:attrNameLst>
                                          <p:attrName>style.visibility</p:attrName>
                                        </p:attrNameLst>
                                      </p:cBhvr>
                                      <p:to>
                                        <p:strVal val="visible"/>
                                      </p:to>
                                    </p:set>
                                    <p:anim calcmode="lin" valueType="num">
                                      <p:cBhvr>
                                        <p:cTn id="126" dur="500" fill="hold"/>
                                        <p:tgtEl>
                                          <p:spTgt spid="41"/>
                                        </p:tgtEl>
                                        <p:attrNameLst>
                                          <p:attrName>ppt_w</p:attrName>
                                        </p:attrNameLst>
                                      </p:cBhvr>
                                      <p:tavLst>
                                        <p:tav tm="0">
                                          <p:val>
                                            <p:strVal val="#ppt_w*0.05"/>
                                          </p:val>
                                        </p:tav>
                                        <p:tav tm="100000">
                                          <p:val>
                                            <p:strVal val="#ppt_w"/>
                                          </p:val>
                                        </p:tav>
                                      </p:tavLst>
                                    </p:anim>
                                    <p:anim calcmode="lin" valueType="num">
                                      <p:cBhvr>
                                        <p:cTn id="127" dur="500" fill="hold"/>
                                        <p:tgtEl>
                                          <p:spTgt spid="41"/>
                                        </p:tgtEl>
                                        <p:attrNameLst>
                                          <p:attrName>ppt_h</p:attrName>
                                        </p:attrNameLst>
                                      </p:cBhvr>
                                      <p:tavLst>
                                        <p:tav tm="0">
                                          <p:val>
                                            <p:strVal val="#ppt_h"/>
                                          </p:val>
                                        </p:tav>
                                        <p:tav tm="100000">
                                          <p:val>
                                            <p:strVal val="#ppt_h"/>
                                          </p:val>
                                        </p:tav>
                                      </p:tavLst>
                                    </p:anim>
                                    <p:anim calcmode="lin" valueType="num">
                                      <p:cBhvr>
                                        <p:cTn id="128" dur="500" fill="hold"/>
                                        <p:tgtEl>
                                          <p:spTgt spid="41"/>
                                        </p:tgtEl>
                                        <p:attrNameLst>
                                          <p:attrName>ppt_x</p:attrName>
                                        </p:attrNameLst>
                                      </p:cBhvr>
                                      <p:tavLst>
                                        <p:tav tm="0">
                                          <p:val>
                                            <p:strVal val="#ppt_x-.2"/>
                                          </p:val>
                                        </p:tav>
                                        <p:tav tm="100000">
                                          <p:val>
                                            <p:strVal val="#ppt_x"/>
                                          </p:val>
                                        </p:tav>
                                      </p:tavLst>
                                    </p:anim>
                                    <p:anim calcmode="lin" valueType="num">
                                      <p:cBhvr>
                                        <p:cTn id="129" dur="500" fill="hold"/>
                                        <p:tgtEl>
                                          <p:spTgt spid="41"/>
                                        </p:tgtEl>
                                        <p:attrNameLst>
                                          <p:attrName>ppt_y</p:attrName>
                                        </p:attrNameLst>
                                      </p:cBhvr>
                                      <p:tavLst>
                                        <p:tav tm="0">
                                          <p:val>
                                            <p:strVal val="#ppt_y"/>
                                          </p:val>
                                        </p:tav>
                                        <p:tav tm="100000">
                                          <p:val>
                                            <p:strVal val="#ppt_y"/>
                                          </p:val>
                                        </p:tav>
                                      </p:tavLst>
                                    </p:anim>
                                    <p:animEffect transition="in" filter="fade">
                                      <p:cBhvr>
                                        <p:cTn id="130" dur="500"/>
                                        <p:tgtEl>
                                          <p:spTgt spid="41"/>
                                        </p:tgtEl>
                                      </p:cBhvr>
                                    </p:animEffect>
                                  </p:childTnLst>
                                </p:cTn>
                              </p:par>
                            </p:childTnLst>
                          </p:cTn>
                        </p:par>
                      </p:childTnLst>
                    </p:cTn>
                  </p:par>
                  <p:par>
                    <p:cTn id="131" fill="hold">
                      <p:stCondLst>
                        <p:cond delay="indefinite"/>
                      </p:stCondLst>
                      <p:childTnLst>
                        <p:par>
                          <p:cTn id="132" fill="hold">
                            <p:stCondLst>
                              <p:cond delay="0"/>
                            </p:stCondLst>
                            <p:childTnLst>
                              <p:par>
                                <p:cTn id="133" presetID="54" presetClass="entr" presetSubtype="0" accel="100000" fill="hold" nodeType="click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p:cTn id="135" dur="500" fill="hold"/>
                                        <p:tgtEl>
                                          <p:spTgt spid="43"/>
                                        </p:tgtEl>
                                        <p:attrNameLst>
                                          <p:attrName>ppt_w</p:attrName>
                                        </p:attrNameLst>
                                      </p:cBhvr>
                                      <p:tavLst>
                                        <p:tav tm="0">
                                          <p:val>
                                            <p:strVal val="#ppt_w*0.05"/>
                                          </p:val>
                                        </p:tav>
                                        <p:tav tm="100000">
                                          <p:val>
                                            <p:strVal val="#ppt_w"/>
                                          </p:val>
                                        </p:tav>
                                      </p:tavLst>
                                    </p:anim>
                                    <p:anim calcmode="lin" valueType="num">
                                      <p:cBhvr>
                                        <p:cTn id="136" dur="500" fill="hold"/>
                                        <p:tgtEl>
                                          <p:spTgt spid="43"/>
                                        </p:tgtEl>
                                        <p:attrNameLst>
                                          <p:attrName>ppt_h</p:attrName>
                                        </p:attrNameLst>
                                      </p:cBhvr>
                                      <p:tavLst>
                                        <p:tav tm="0">
                                          <p:val>
                                            <p:strVal val="#ppt_h"/>
                                          </p:val>
                                        </p:tav>
                                        <p:tav tm="100000">
                                          <p:val>
                                            <p:strVal val="#ppt_h"/>
                                          </p:val>
                                        </p:tav>
                                      </p:tavLst>
                                    </p:anim>
                                    <p:anim calcmode="lin" valueType="num">
                                      <p:cBhvr>
                                        <p:cTn id="137" dur="500" fill="hold"/>
                                        <p:tgtEl>
                                          <p:spTgt spid="43"/>
                                        </p:tgtEl>
                                        <p:attrNameLst>
                                          <p:attrName>ppt_x</p:attrName>
                                        </p:attrNameLst>
                                      </p:cBhvr>
                                      <p:tavLst>
                                        <p:tav tm="0">
                                          <p:val>
                                            <p:strVal val="#ppt_x-.2"/>
                                          </p:val>
                                        </p:tav>
                                        <p:tav tm="100000">
                                          <p:val>
                                            <p:strVal val="#ppt_x"/>
                                          </p:val>
                                        </p:tav>
                                      </p:tavLst>
                                    </p:anim>
                                    <p:anim calcmode="lin" valueType="num">
                                      <p:cBhvr>
                                        <p:cTn id="138" dur="500" fill="hold"/>
                                        <p:tgtEl>
                                          <p:spTgt spid="43"/>
                                        </p:tgtEl>
                                        <p:attrNameLst>
                                          <p:attrName>ppt_y</p:attrName>
                                        </p:attrNameLst>
                                      </p:cBhvr>
                                      <p:tavLst>
                                        <p:tav tm="0">
                                          <p:val>
                                            <p:strVal val="#ppt_y"/>
                                          </p:val>
                                        </p:tav>
                                        <p:tav tm="100000">
                                          <p:val>
                                            <p:strVal val="#ppt_y"/>
                                          </p:val>
                                        </p:tav>
                                      </p:tavLst>
                                    </p:anim>
                                    <p:animEffect transition="in" filter="fade">
                                      <p:cBhvr>
                                        <p:cTn id="139" dur="500"/>
                                        <p:tgtEl>
                                          <p:spTgt spid="43"/>
                                        </p:tgtEl>
                                      </p:cBhvr>
                                    </p:animEffect>
                                  </p:childTnLst>
                                </p:cTn>
                              </p:par>
                            </p:childTnLst>
                          </p:cTn>
                        </p:par>
                      </p:childTnLst>
                    </p:cTn>
                  </p:par>
                  <p:par>
                    <p:cTn id="140" fill="hold">
                      <p:stCondLst>
                        <p:cond delay="indefinite"/>
                      </p:stCondLst>
                      <p:childTnLst>
                        <p:par>
                          <p:cTn id="141" fill="hold">
                            <p:stCondLst>
                              <p:cond delay="0"/>
                            </p:stCondLst>
                            <p:childTnLst>
                              <p:par>
                                <p:cTn id="142" presetID="54" presetClass="entr" presetSubtype="0" accel="100000" fill="hold" nodeType="clickEffect">
                                  <p:stCondLst>
                                    <p:cond delay="0"/>
                                  </p:stCondLst>
                                  <p:childTnLst>
                                    <p:set>
                                      <p:cBhvr>
                                        <p:cTn id="143" dur="1" fill="hold">
                                          <p:stCondLst>
                                            <p:cond delay="0"/>
                                          </p:stCondLst>
                                        </p:cTn>
                                        <p:tgtEl>
                                          <p:spTgt spid="45"/>
                                        </p:tgtEl>
                                        <p:attrNameLst>
                                          <p:attrName>style.visibility</p:attrName>
                                        </p:attrNameLst>
                                      </p:cBhvr>
                                      <p:to>
                                        <p:strVal val="visible"/>
                                      </p:to>
                                    </p:set>
                                    <p:anim calcmode="lin" valueType="num">
                                      <p:cBhvr>
                                        <p:cTn id="144" dur="500" fill="hold"/>
                                        <p:tgtEl>
                                          <p:spTgt spid="45"/>
                                        </p:tgtEl>
                                        <p:attrNameLst>
                                          <p:attrName>ppt_w</p:attrName>
                                        </p:attrNameLst>
                                      </p:cBhvr>
                                      <p:tavLst>
                                        <p:tav tm="0">
                                          <p:val>
                                            <p:strVal val="#ppt_w*0.05"/>
                                          </p:val>
                                        </p:tav>
                                        <p:tav tm="100000">
                                          <p:val>
                                            <p:strVal val="#ppt_w"/>
                                          </p:val>
                                        </p:tav>
                                      </p:tavLst>
                                    </p:anim>
                                    <p:anim calcmode="lin" valueType="num">
                                      <p:cBhvr>
                                        <p:cTn id="145" dur="500" fill="hold"/>
                                        <p:tgtEl>
                                          <p:spTgt spid="45"/>
                                        </p:tgtEl>
                                        <p:attrNameLst>
                                          <p:attrName>ppt_h</p:attrName>
                                        </p:attrNameLst>
                                      </p:cBhvr>
                                      <p:tavLst>
                                        <p:tav tm="0">
                                          <p:val>
                                            <p:strVal val="#ppt_h"/>
                                          </p:val>
                                        </p:tav>
                                        <p:tav tm="100000">
                                          <p:val>
                                            <p:strVal val="#ppt_h"/>
                                          </p:val>
                                        </p:tav>
                                      </p:tavLst>
                                    </p:anim>
                                    <p:anim calcmode="lin" valueType="num">
                                      <p:cBhvr>
                                        <p:cTn id="146" dur="500" fill="hold"/>
                                        <p:tgtEl>
                                          <p:spTgt spid="45"/>
                                        </p:tgtEl>
                                        <p:attrNameLst>
                                          <p:attrName>ppt_x</p:attrName>
                                        </p:attrNameLst>
                                      </p:cBhvr>
                                      <p:tavLst>
                                        <p:tav tm="0">
                                          <p:val>
                                            <p:strVal val="#ppt_x-.2"/>
                                          </p:val>
                                        </p:tav>
                                        <p:tav tm="100000">
                                          <p:val>
                                            <p:strVal val="#ppt_x"/>
                                          </p:val>
                                        </p:tav>
                                      </p:tavLst>
                                    </p:anim>
                                    <p:anim calcmode="lin" valueType="num">
                                      <p:cBhvr>
                                        <p:cTn id="147" dur="500" fill="hold"/>
                                        <p:tgtEl>
                                          <p:spTgt spid="45"/>
                                        </p:tgtEl>
                                        <p:attrNameLst>
                                          <p:attrName>ppt_y</p:attrName>
                                        </p:attrNameLst>
                                      </p:cBhvr>
                                      <p:tavLst>
                                        <p:tav tm="0">
                                          <p:val>
                                            <p:strVal val="#ppt_y"/>
                                          </p:val>
                                        </p:tav>
                                        <p:tav tm="100000">
                                          <p:val>
                                            <p:strVal val="#ppt_y"/>
                                          </p:val>
                                        </p:tav>
                                      </p:tavLst>
                                    </p:anim>
                                    <p:animEffect transition="in" filter="fade">
                                      <p:cBhvr>
                                        <p:cTn id="148" dur="500"/>
                                        <p:tgtEl>
                                          <p:spTgt spid="45"/>
                                        </p:tgtEl>
                                      </p:cBhvr>
                                    </p:animEffect>
                                  </p:childTnLst>
                                </p:cTn>
                              </p:par>
                            </p:childTnLst>
                          </p:cTn>
                        </p:par>
                      </p:childTnLst>
                    </p:cTn>
                  </p:par>
                  <p:par>
                    <p:cTn id="149" fill="hold">
                      <p:stCondLst>
                        <p:cond delay="indefinite"/>
                      </p:stCondLst>
                      <p:childTnLst>
                        <p:par>
                          <p:cTn id="150" fill="hold">
                            <p:stCondLst>
                              <p:cond delay="0"/>
                            </p:stCondLst>
                            <p:childTnLst>
                              <p:par>
                                <p:cTn id="151" presetID="54" presetClass="entr" presetSubtype="0" accel="100000" fill="hold" nodeType="clickEffect">
                                  <p:stCondLst>
                                    <p:cond delay="0"/>
                                  </p:stCondLst>
                                  <p:childTnLst>
                                    <p:set>
                                      <p:cBhvr>
                                        <p:cTn id="152" dur="1" fill="hold">
                                          <p:stCondLst>
                                            <p:cond delay="0"/>
                                          </p:stCondLst>
                                        </p:cTn>
                                        <p:tgtEl>
                                          <p:spTgt spid="47"/>
                                        </p:tgtEl>
                                        <p:attrNameLst>
                                          <p:attrName>style.visibility</p:attrName>
                                        </p:attrNameLst>
                                      </p:cBhvr>
                                      <p:to>
                                        <p:strVal val="visible"/>
                                      </p:to>
                                    </p:set>
                                    <p:anim calcmode="lin" valueType="num">
                                      <p:cBhvr>
                                        <p:cTn id="153" dur="500" fill="hold"/>
                                        <p:tgtEl>
                                          <p:spTgt spid="47"/>
                                        </p:tgtEl>
                                        <p:attrNameLst>
                                          <p:attrName>ppt_w</p:attrName>
                                        </p:attrNameLst>
                                      </p:cBhvr>
                                      <p:tavLst>
                                        <p:tav tm="0">
                                          <p:val>
                                            <p:strVal val="#ppt_w*0.05"/>
                                          </p:val>
                                        </p:tav>
                                        <p:tav tm="100000">
                                          <p:val>
                                            <p:strVal val="#ppt_w"/>
                                          </p:val>
                                        </p:tav>
                                      </p:tavLst>
                                    </p:anim>
                                    <p:anim calcmode="lin" valueType="num">
                                      <p:cBhvr>
                                        <p:cTn id="154" dur="500" fill="hold"/>
                                        <p:tgtEl>
                                          <p:spTgt spid="47"/>
                                        </p:tgtEl>
                                        <p:attrNameLst>
                                          <p:attrName>ppt_h</p:attrName>
                                        </p:attrNameLst>
                                      </p:cBhvr>
                                      <p:tavLst>
                                        <p:tav tm="0">
                                          <p:val>
                                            <p:strVal val="#ppt_h"/>
                                          </p:val>
                                        </p:tav>
                                        <p:tav tm="100000">
                                          <p:val>
                                            <p:strVal val="#ppt_h"/>
                                          </p:val>
                                        </p:tav>
                                      </p:tavLst>
                                    </p:anim>
                                    <p:anim calcmode="lin" valueType="num">
                                      <p:cBhvr>
                                        <p:cTn id="155" dur="500" fill="hold"/>
                                        <p:tgtEl>
                                          <p:spTgt spid="47"/>
                                        </p:tgtEl>
                                        <p:attrNameLst>
                                          <p:attrName>ppt_x</p:attrName>
                                        </p:attrNameLst>
                                      </p:cBhvr>
                                      <p:tavLst>
                                        <p:tav tm="0">
                                          <p:val>
                                            <p:strVal val="#ppt_x-.2"/>
                                          </p:val>
                                        </p:tav>
                                        <p:tav tm="100000">
                                          <p:val>
                                            <p:strVal val="#ppt_x"/>
                                          </p:val>
                                        </p:tav>
                                      </p:tavLst>
                                    </p:anim>
                                    <p:anim calcmode="lin" valueType="num">
                                      <p:cBhvr>
                                        <p:cTn id="156" dur="500" fill="hold"/>
                                        <p:tgtEl>
                                          <p:spTgt spid="47"/>
                                        </p:tgtEl>
                                        <p:attrNameLst>
                                          <p:attrName>ppt_y</p:attrName>
                                        </p:attrNameLst>
                                      </p:cBhvr>
                                      <p:tavLst>
                                        <p:tav tm="0">
                                          <p:val>
                                            <p:strVal val="#ppt_y"/>
                                          </p:val>
                                        </p:tav>
                                        <p:tav tm="100000">
                                          <p:val>
                                            <p:strVal val="#ppt_y"/>
                                          </p:val>
                                        </p:tav>
                                      </p:tavLst>
                                    </p:anim>
                                    <p:animEffect transition="in" filter="fade">
                                      <p:cBhvr>
                                        <p:cTn id="157" dur="500"/>
                                        <p:tgtEl>
                                          <p:spTgt spid="47"/>
                                        </p:tgtEl>
                                      </p:cBhvr>
                                    </p:animEffect>
                                  </p:childTnLst>
                                </p:cTn>
                              </p:par>
                            </p:childTnLst>
                          </p:cTn>
                        </p:par>
                      </p:childTnLst>
                    </p:cTn>
                  </p:par>
                  <p:par>
                    <p:cTn id="158" fill="hold">
                      <p:stCondLst>
                        <p:cond delay="indefinite"/>
                      </p:stCondLst>
                      <p:childTnLst>
                        <p:par>
                          <p:cTn id="159" fill="hold">
                            <p:stCondLst>
                              <p:cond delay="0"/>
                            </p:stCondLst>
                            <p:childTnLst>
                              <p:par>
                                <p:cTn id="160" presetID="54" presetClass="entr" presetSubtype="0" accel="100000" fill="hold" nodeType="clickEffect">
                                  <p:stCondLst>
                                    <p:cond delay="0"/>
                                  </p:stCondLst>
                                  <p:childTnLst>
                                    <p:set>
                                      <p:cBhvr>
                                        <p:cTn id="161" dur="1" fill="hold">
                                          <p:stCondLst>
                                            <p:cond delay="0"/>
                                          </p:stCondLst>
                                        </p:cTn>
                                        <p:tgtEl>
                                          <p:spTgt spid="52"/>
                                        </p:tgtEl>
                                        <p:attrNameLst>
                                          <p:attrName>style.visibility</p:attrName>
                                        </p:attrNameLst>
                                      </p:cBhvr>
                                      <p:to>
                                        <p:strVal val="visible"/>
                                      </p:to>
                                    </p:set>
                                    <p:anim calcmode="lin" valueType="num">
                                      <p:cBhvr>
                                        <p:cTn id="162" dur="500" fill="hold"/>
                                        <p:tgtEl>
                                          <p:spTgt spid="52"/>
                                        </p:tgtEl>
                                        <p:attrNameLst>
                                          <p:attrName>ppt_w</p:attrName>
                                        </p:attrNameLst>
                                      </p:cBhvr>
                                      <p:tavLst>
                                        <p:tav tm="0">
                                          <p:val>
                                            <p:strVal val="#ppt_w*0.05"/>
                                          </p:val>
                                        </p:tav>
                                        <p:tav tm="100000">
                                          <p:val>
                                            <p:strVal val="#ppt_w"/>
                                          </p:val>
                                        </p:tav>
                                      </p:tavLst>
                                    </p:anim>
                                    <p:anim calcmode="lin" valueType="num">
                                      <p:cBhvr>
                                        <p:cTn id="163" dur="500" fill="hold"/>
                                        <p:tgtEl>
                                          <p:spTgt spid="52"/>
                                        </p:tgtEl>
                                        <p:attrNameLst>
                                          <p:attrName>ppt_h</p:attrName>
                                        </p:attrNameLst>
                                      </p:cBhvr>
                                      <p:tavLst>
                                        <p:tav tm="0">
                                          <p:val>
                                            <p:strVal val="#ppt_h"/>
                                          </p:val>
                                        </p:tav>
                                        <p:tav tm="100000">
                                          <p:val>
                                            <p:strVal val="#ppt_h"/>
                                          </p:val>
                                        </p:tav>
                                      </p:tavLst>
                                    </p:anim>
                                    <p:anim calcmode="lin" valueType="num">
                                      <p:cBhvr>
                                        <p:cTn id="164" dur="500" fill="hold"/>
                                        <p:tgtEl>
                                          <p:spTgt spid="52"/>
                                        </p:tgtEl>
                                        <p:attrNameLst>
                                          <p:attrName>ppt_x</p:attrName>
                                        </p:attrNameLst>
                                      </p:cBhvr>
                                      <p:tavLst>
                                        <p:tav tm="0">
                                          <p:val>
                                            <p:strVal val="#ppt_x-.2"/>
                                          </p:val>
                                        </p:tav>
                                        <p:tav tm="100000">
                                          <p:val>
                                            <p:strVal val="#ppt_x"/>
                                          </p:val>
                                        </p:tav>
                                      </p:tavLst>
                                    </p:anim>
                                    <p:anim calcmode="lin" valueType="num">
                                      <p:cBhvr>
                                        <p:cTn id="165" dur="500" fill="hold"/>
                                        <p:tgtEl>
                                          <p:spTgt spid="52"/>
                                        </p:tgtEl>
                                        <p:attrNameLst>
                                          <p:attrName>ppt_y</p:attrName>
                                        </p:attrNameLst>
                                      </p:cBhvr>
                                      <p:tavLst>
                                        <p:tav tm="0">
                                          <p:val>
                                            <p:strVal val="#ppt_y"/>
                                          </p:val>
                                        </p:tav>
                                        <p:tav tm="100000">
                                          <p:val>
                                            <p:strVal val="#ppt_y"/>
                                          </p:val>
                                        </p:tav>
                                      </p:tavLst>
                                    </p:anim>
                                    <p:animEffect transition="in" filter="fade">
                                      <p:cBhvr>
                                        <p:cTn id="166" dur="500"/>
                                        <p:tgtEl>
                                          <p:spTgt spid="52"/>
                                        </p:tgtEl>
                                      </p:cBhvr>
                                    </p:animEffect>
                                  </p:childTnLst>
                                </p:cTn>
                              </p:par>
                            </p:childTnLst>
                          </p:cTn>
                        </p:par>
                      </p:childTnLst>
                    </p:cTn>
                  </p:par>
                  <p:par>
                    <p:cTn id="167" fill="hold">
                      <p:stCondLst>
                        <p:cond delay="indefinite"/>
                      </p:stCondLst>
                      <p:childTnLst>
                        <p:par>
                          <p:cTn id="168" fill="hold">
                            <p:stCondLst>
                              <p:cond delay="0"/>
                            </p:stCondLst>
                            <p:childTnLst>
                              <p:par>
                                <p:cTn id="169" presetID="54" presetClass="entr" presetSubtype="0" accel="100000" fill="hold" nodeType="click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p:cTn id="171" dur="500" fill="hold"/>
                                        <p:tgtEl>
                                          <p:spTgt spid="55"/>
                                        </p:tgtEl>
                                        <p:attrNameLst>
                                          <p:attrName>ppt_w</p:attrName>
                                        </p:attrNameLst>
                                      </p:cBhvr>
                                      <p:tavLst>
                                        <p:tav tm="0">
                                          <p:val>
                                            <p:strVal val="#ppt_w*0.05"/>
                                          </p:val>
                                        </p:tav>
                                        <p:tav tm="100000">
                                          <p:val>
                                            <p:strVal val="#ppt_w"/>
                                          </p:val>
                                        </p:tav>
                                      </p:tavLst>
                                    </p:anim>
                                    <p:anim calcmode="lin" valueType="num">
                                      <p:cBhvr>
                                        <p:cTn id="172" dur="500" fill="hold"/>
                                        <p:tgtEl>
                                          <p:spTgt spid="55"/>
                                        </p:tgtEl>
                                        <p:attrNameLst>
                                          <p:attrName>ppt_h</p:attrName>
                                        </p:attrNameLst>
                                      </p:cBhvr>
                                      <p:tavLst>
                                        <p:tav tm="0">
                                          <p:val>
                                            <p:strVal val="#ppt_h"/>
                                          </p:val>
                                        </p:tav>
                                        <p:tav tm="100000">
                                          <p:val>
                                            <p:strVal val="#ppt_h"/>
                                          </p:val>
                                        </p:tav>
                                      </p:tavLst>
                                    </p:anim>
                                    <p:anim calcmode="lin" valueType="num">
                                      <p:cBhvr>
                                        <p:cTn id="173" dur="500" fill="hold"/>
                                        <p:tgtEl>
                                          <p:spTgt spid="55"/>
                                        </p:tgtEl>
                                        <p:attrNameLst>
                                          <p:attrName>ppt_x</p:attrName>
                                        </p:attrNameLst>
                                      </p:cBhvr>
                                      <p:tavLst>
                                        <p:tav tm="0">
                                          <p:val>
                                            <p:strVal val="#ppt_x-.2"/>
                                          </p:val>
                                        </p:tav>
                                        <p:tav tm="100000">
                                          <p:val>
                                            <p:strVal val="#ppt_x"/>
                                          </p:val>
                                        </p:tav>
                                      </p:tavLst>
                                    </p:anim>
                                    <p:anim calcmode="lin" valueType="num">
                                      <p:cBhvr>
                                        <p:cTn id="174" dur="500" fill="hold"/>
                                        <p:tgtEl>
                                          <p:spTgt spid="55"/>
                                        </p:tgtEl>
                                        <p:attrNameLst>
                                          <p:attrName>ppt_y</p:attrName>
                                        </p:attrNameLst>
                                      </p:cBhvr>
                                      <p:tavLst>
                                        <p:tav tm="0">
                                          <p:val>
                                            <p:strVal val="#ppt_y"/>
                                          </p:val>
                                        </p:tav>
                                        <p:tav tm="100000">
                                          <p:val>
                                            <p:strVal val="#ppt_y"/>
                                          </p:val>
                                        </p:tav>
                                      </p:tavLst>
                                    </p:anim>
                                    <p:animEffect transition="in" filter="fade">
                                      <p:cBhvr>
                                        <p:cTn id="175" dur="500"/>
                                        <p:tgtEl>
                                          <p:spTgt spid="55"/>
                                        </p:tgtEl>
                                      </p:cBhvr>
                                    </p:animEffect>
                                  </p:childTnLst>
                                </p:cTn>
                              </p:par>
                            </p:childTnLst>
                          </p:cTn>
                        </p:par>
                      </p:childTnLst>
                    </p:cTn>
                  </p:par>
                  <p:par>
                    <p:cTn id="176" fill="hold">
                      <p:stCondLst>
                        <p:cond delay="indefinite"/>
                      </p:stCondLst>
                      <p:childTnLst>
                        <p:par>
                          <p:cTn id="177" fill="hold">
                            <p:stCondLst>
                              <p:cond delay="0"/>
                            </p:stCondLst>
                            <p:childTnLst>
                              <p:par>
                                <p:cTn id="178" presetID="54" presetClass="entr" presetSubtype="0" accel="100000" fill="hold" nodeType="clickEffect">
                                  <p:stCondLst>
                                    <p:cond delay="0"/>
                                  </p:stCondLst>
                                  <p:childTnLst>
                                    <p:set>
                                      <p:cBhvr>
                                        <p:cTn id="179" dur="1" fill="hold">
                                          <p:stCondLst>
                                            <p:cond delay="0"/>
                                          </p:stCondLst>
                                        </p:cTn>
                                        <p:tgtEl>
                                          <p:spTgt spid="58"/>
                                        </p:tgtEl>
                                        <p:attrNameLst>
                                          <p:attrName>style.visibility</p:attrName>
                                        </p:attrNameLst>
                                      </p:cBhvr>
                                      <p:to>
                                        <p:strVal val="visible"/>
                                      </p:to>
                                    </p:set>
                                    <p:anim calcmode="lin" valueType="num">
                                      <p:cBhvr>
                                        <p:cTn id="180" dur="500" fill="hold"/>
                                        <p:tgtEl>
                                          <p:spTgt spid="58"/>
                                        </p:tgtEl>
                                        <p:attrNameLst>
                                          <p:attrName>ppt_w</p:attrName>
                                        </p:attrNameLst>
                                      </p:cBhvr>
                                      <p:tavLst>
                                        <p:tav tm="0">
                                          <p:val>
                                            <p:strVal val="#ppt_w*0.05"/>
                                          </p:val>
                                        </p:tav>
                                        <p:tav tm="100000">
                                          <p:val>
                                            <p:strVal val="#ppt_w"/>
                                          </p:val>
                                        </p:tav>
                                      </p:tavLst>
                                    </p:anim>
                                    <p:anim calcmode="lin" valueType="num">
                                      <p:cBhvr>
                                        <p:cTn id="181" dur="500" fill="hold"/>
                                        <p:tgtEl>
                                          <p:spTgt spid="58"/>
                                        </p:tgtEl>
                                        <p:attrNameLst>
                                          <p:attrName>ppt_h</p:attrName>
                                        </p:attrNameLst>
                                      </p:cBhvr>
                                      <p:tavLst>
                                        <p:tav tm="0">
                                          <p:val>
                                            <p:strVal val="#ppt_h"/>
                                          </p:val>
                                        </p:tav>
                                        <p:tav tm="100000">
                                          <p:val>
                                            <p:strVal val="#ppt_h"/>
                                          </p:val>
                                        </p:tav>
                                      </p:tavLst>
                                    </p:anim>
                                    <p:anim calcmode="lin" valueType="num">
                                      <p:cBhvr>
                                        <p:cTn id="182" dur="500" fill="hold"/>
                                        <p:tgtEl>
                                          <p:spTgt spid="58"/>
                                        </p:tgtEl>
                                        <p:attrNameLst>
                                          <p:attrName>ppt_x</p:attrName>
                                        </p:attrNameLst>
                                      </p:cBhvr>
                                      <p:tavLst>
                                        <p:tav tm="0">
                                          <p:val>
                                            <p:strVal val="#ppt_x-.2"/>
                                          </p:val>
                                        </p:tav>
                                        <p:tav tm="100000">
                                          <p:val>
                                            <p:strVal val="#ppt_x"/>
                                          </p:val>
                                        </p:tav>
                                      </p:tavLst>
                                    </p:anim>
                                    <p:anim calcmode="lin" valueType="num">
                                      <p:cBhvr>
                                        <p:cTn id="183" dur="500" fill="hold"/>
                                        <p:tgtEl>
                                          <p:spTgt spid="58"/>
                                        </p:tgtEl>
                                        <p:attrNameLst>
                                          <p:attrName>ppt_y</p:attrName>
                                        </p:attrNameLst>
                                      </p:cBhvr>
                                      <p:tavLst>
                                        <p:tav tm="0">
                                          <p:val>
                                            <p:strVal val="#ppt_y"/>
                                          </p:val>
                                        </p:tav>
                                        <p:tav tm="100000">
                                          <p:val>
                                            <p:strVal val="#ppt_y"/>
                                          </p:val>
                                        </p:tav>
                                      </p:tavLst>
                                    </p:anim>
                                    <p:animEffect transition="in" filter="fade">
                                      <p:cBhvr>
                                        <p:cTn id="184" dur="500"/>
                                        <p:tgtEl>
                                          <p:spTgt spid="58"/>
                                        </p:tgtEl>
                                      </p:cBhvr>
                                    </p:animEffect>
                                  </p:childTnLst>
                                </p:cTn>
                              </p:par>
                            </p:childTnLst>
                          </p:cTn>
                        </p:par>
                      </p:childTnLst>
                    </p:cTn>
                  </p:par>
                  <p:par>
                    <p:cTn id="185" fill="hold">
                      <p:stCondLst>
                        <p:cond delay="indefinite"/>
                      </p:stCondLst>
                      <p:childTnLst>
                        <p:par>
                          <p:cTn id="186" fill="hold">
                            <p:stCondLst>
                              <p:cond delay="0"/>
                            </p:stCondLst>
                            <p:childTnLst>
                              <p:par>
                                <p:cTn id="187" presetID="54" presetClass="entr" presetSubtype="0" accel="100000" fill="hold" nodeType="clickEffect">
                                  <p:stCondLst>
                                    <p:cond delay="0"/>
                                  </p:stCondLst>
                                  <p:childTnLst>
                                    <p:set>
                                      <p:cBhvr>
                                        <p:cTn id="188" dur="1" fill="hold">
                                          <p:stCondLst>
                                            <p:cond delay="0"/>
                                          </p:stCondLst>
                                        </p:cTn>
                                        <p:tgtEl>
                                          <p:spTgt spid="60"/>
                                        </p:tgtEl>
                                        <p:attrNameLst>
                                          <p:attrName>style.visibility</p:attrName>
                                        </p:attrNameLst>
                                      </p:cBhvr>
                                      <p:to>
                                        <p:strVal val="visible"/>
                                      </p:to>
                                    </p:set>
                                    <p:anim calcmode="lin" valueType="num">
                                      <p:cBhvr>
                                        <p:cTn id="189" dur="500" fill="hold"/>
                                        <p:tgtEl>
                                          <p:spTgt spid="60"/>
                                        </p:tgtEl>
                                        <p:attrNameLst>
                                          <p:attrName>ppt_w</p:attrName>
                                        </p:attrNameLst>
                                      </p:cBhvr>
                                      <p:tavLst>
                                        <p:tav tm="0">
                                          <p:val>
                                            <p:strVal val="#ppt_w*0.05"/>
                                          </p:val>
                                        </p:tav>
                                        <p:tav tm="100000">
                                          <p:val>
                                            <p:strVal val="#ppt_w"/>
                                          </p:val>
                                        </p:tav>
                                      </p:tavLst>
                                    </p:anim>
                                    <p:anim calcmode="lin" valueType="num">
                                      <p:cBhvr>
                                        <p:cTn id="190" dur="500" fill="hold"/>
                                        <p:tgtEl>
                                          <p:spTgt spid="60"/>
                                        </p:tgtEl>
                                        <p:attrNameLst>
                                          <p:attrName>ppt_h</p:attrName>
                                        </p:attrNameLst>
                                      </p:cBhvr>
                                      <p:tavLst>
                                        <p:tav tm="0">
                                          <p:val>
                                            <p:strVal val="#ppt_h"/>
                                          </p:val>
                                        </p:tav>
                                        <p:tav tm="100000">
                                          <p:val>
                                            <p:strVal val="#ppt_h"/>
                                          </p:val>
                                        </p:tav>
                                      </p:tavLst>
                                    </p:anim>
                                    <p:anim calcmode="lin" valueType="num">
                                      <p:cBhvr>
                                        <p:cTn id="191" dur="500" fill="hold"/>
                                        <p:tgtEl>
                                          <p:spTgt spid="60"/>
                                        </p:tgtEl>
                                        <p:attrNameLst>
                                          <p:attrName>ppt_x</p:attrName>
                                        </p:attrNameLst>
                                      </p:cBhvr>
                                      <p:tavLst>
                                        <p:tav tm="0">
                                          <p:val>
                                            <p:strVal val="#ppt_x-.2"/>
                                          </p:val>
                                        </p:tav>
                                        <p:tav tm="100000">
                                          <p:val>
                                            <p:strVal val="#ppt_x"/>
                                          </p:val>
                                        </p:tav>
                                      </p:tavLst>
                                    </p:anim>
                                    <p:anim calcmode="lin" valueType="num">
                                      <p:cBhvr>
                                        <p:cTn id="192" dur="500" fill="hold"/>
                                        <p:tgtEl>
                                          <p:spTgt spid="60"/>
                                        </p:tgtEl>
                                        <p:attrNameLst>
                                          <p:attrName>ppt_y</p:attrName>
                                        </p:attrNameLst>
                                      </p:cBhvr>
                                      <p:tavLst>
                                        <p:tav tm="0">
                                          <p:val>
                                            <p:strVal val="#ppt_y"/>
                                          </p:val>
                                        </p:tav>
                                        <p:tav tm="100000">
                                          <p:val>
                                            <p:strVal val="#ppt_y"/>
                                          </p:val>
                                        </p:tav>
                                      </p:tavLst>
                                    </p:anim>
                                    <p:animEffect transition="in" filter="fade">
                                      <p:cBhvr>
                                        <p:cTn id="19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6" grpId="0"/>
      <p:bldP spid="18" grpId="0"/>
      <p:bldP spid="20" grpId="0"/>
      <p:bldP spid="22" grpId="0"/>
      <p:bldP spid="24" grpId="0"/>
      <p:bldP spid="26" grpId="0"/>
      <p:bldP spid="28" grpId="0" animBg="1"/>
      <p:bldP spid="30" grpId="0"/>
      <p:bldP spid="32" grpId="0"/>
      <p:bldP spid="34" grpId="0"/>
      <p:bldP spid="36" grpId="0"/>
      <p:bldP spid="38" grpId="0"/>
      <p:bldP spid="48" grpId="0" animBg="1"/>
      <p:bldP spid="49"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وجة 2"/>
          <p:cNvSpPr/>
          <p:nvPr/>
        </p:nvSpPr>
        <p:spPr>
          <a:xfrm>
            <a:off x="6072198" y="214290"/>
            <a:ext cx="2714644" cy="714380"/>
          </a:xfrm>
          <a:prstGeom prst="wave">
            <a:avLst>
              <a:gd name="adj1" fmla="val 12500"/>
              <a:gd name="adj2" fmla="val -7164"/>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ar-SA" sz="3200" b="1" dirty="0" smtClean="0">
                <a:solidFill>
                  <a:schemeClr val="tx1"/>
                </a:solidFill>
              </a:rPr>
              <a:t>استثمـــــــــر</a:t>
            </a:r>
            <a:endParaRPr lang="ar-SA" b="1" dirty="0">
              <a:solidFill>
                <a:schemeClr val="tx1"/>
              </a:solidFill>
            </a:endParaRPr>
          </a:p>
        </p:txBody>
      </p:sp>
      <p:sp>
        <p:nvSpPr>
          <p:cNvPr id="4" name="دمعة 3"/>
          <p:cNvSpPr/>
          <p:nvPr/>
        </p:nvSpPr>
        <p:spPr>
          <a:xfrm rot="21103558">
            <a:off x="7599123" y="1031023"/>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ألخص</a:t>
            </a:r>
            <a:endParaRPr lang="ar-SA" sz="2400" b="1" dirty="0"/>
          </a:p>
        </p:txBody>
      </p:sp>
      <p:sp>
        <p:nvSpPr>
          <p:cNvPr id="5" name="مربع نص 4"/>
          <p:cNvSpPr txBox="1"/>
          <p:nvPr/>
        </p:nvSpPr>
        <p:spPr>
          <a:xfrm>
            <a:off x="500034" y="1071546"/>
            <a:ext cx="7143800"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أملأ الشكل التالي لألخص أهم الأفكار التي وجدتها في النص:</a:t>
            </a:r>
          </a:p>
        </p:txBody>
      </p:sp>
      <p:sp>
        <p:nvSpPr>
          <p:cNvPr id="7" name="مخطط انسيابي: إدخال يدوي 6"/>
          <p:cNvSpPr/>
          <p:nvPr/>
        </p:nvSpPr>
        <p:spPr>
          <a:xfrm rot="9637302">
            <a:off x="934764" y="2287793"/>
            <a:ext cx="915553" cy="2776726"/>
          </a:xfrm>
          <a:prstGeom prst="flowChartManualInp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8" name="مخطط انسيابي: إدخال يدوي 7"/>
          <p:cNvSpPr/>
          <p:nvPr/>
        </p:nvSpPr>
        <p:spPr>
          <a:xfrm rot="11202529">
            <a:off x="2113447" y="1634133"/>
            <a:ext cx="915553" cy="3214887"/>
          </a:xfrm>
          <a:prstGeom prst="flowChartManualInp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9" name="مخطط انسيابي: إدخال يدوي 8"/>
          <p:cNvSpPr/>
          <p:nvPr/>
        </p:nvSpPr>
        <p:spPr>
          <a:xfrm rot="12656574">
            <a:off x="3321924" y="1938508"/>
            <a:ext cx="915553" cy="3171389"/>
          </a:xfrm>
          <a:prstGeom prst="flowChartManualInp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0" name="مخطط انسيابي: إدخال يدوي 9"/>
          <p:cNvSpPr/>
          <p:nvPr/>
        </p:nvSpPr>
        <p:spPr>
          <a:xfrm rot="14178164">
            <a:off x="4910744" y="1616755"/>
            <a:ext cx="915553" cy="4636737"/>
          </a:xfrm>
          <a:prstGeom prst="flowChartManualInp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endParaRPr lang="ar-SA"/>
          </a:p>
        </p:txBody>
      </p:sp>
      <p:sp>
        <p:nvSpPr>
          <p:cNvPr id="11" name="مخطط انسيابي: إدخال يدوي 10"/>
          <p:cNvSpPr/>
          <p:nvPr/>
        </p:nvSpPr>
        <p:spPr>
          <a:xfrm rot="15078812">
            <a:off x="5568153" y="2369833"/>
            <a:ext cx="1032724" cy="5408132"/>
          </a:xfrm>
          <a:prstGeom prst="flowChartManualInput">
            <a:avLst/>
          </a:prstGeom>
        </p:spPr>
        <p:style>
          <a:lnRef idx="1">
            <a:schemeClr val="accent1"/>
          </a:lnRef>
          <a:fillRef idx="2">
            <a:schemeClr val="accent1"/>
          </a:fillRef>
          <a:effectRef idx="1">
            <a:schemeClr val="accent1"/>
          </a:effectRef>
          <a:fontRef idx="minor">
            <a:schemeClr val="dk1"/>
          </a:fontRef>
        </p:style>
        <p:txBody>
          <a:bodyPr vert="wordArtVertRtl" rtlCol="1" anchor="ctr"/>
          <a:lstStyle/>
          <a:p>
            <a:pPr algn="ctr"/>
            <a:endParaRPr lang="ar-SA" dirty="0"/>
          </a:p>
        </p:txBody>
      </p:sp>
      <p:sp>
        <p:nvSpPr>
          <p:cNvPr id="6" name="شكل بيضاوي 5"/>
          <p:cNvSpPr/>
          <p:nvPr/>
        </p:nvSpPr>
        <p:spPr>
          <a:xfrm>
            <a:off x="1285852" y="4643446"/>
            <a:ext cx="2214578" cy="1357322"/>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r>
              <a:rPr lang="ar-SA" sz="2400" b="1" dirty="0" smtClean="0">
                <a:solidFill>
                  <a:schemeClr val="tx1"/>
                </a:solidFill>
              </a:rPr>
              <a:t>أهم الأفكار التي وجدتها في النص</a:t>
            </a:r>
            <a:endParaRPr lang="ar-SA" sz="2400" b="1" dirty="0">
              <a:solidFill>
                <a:schemeClr val="tx1"/>
              </a:solidFill>
            </a:endParaRPr>
          </a:p>
        </p:txBody>
      </p:sp>
      <p:sp>
        <p:nvSpPr>
          <p:cNvPr id="13" name="مربع نص 12"/>
          <p:cNvSpPr txBox="1"/>
          <p:nvPr/>
        </p:nvSpPr>
        <p:spPr>
          <a:xfrm rot="20398314">
            <a:off x="4011898" y="4663151"/>
            <a:ext cx="4599939" cy="523220"/>
          </a:xfrm>
          <a:prstGeom prst="rect">
            <a:avLst/>
          </a:prstGeom>
          <a:noFill/>
        </p:spPr>
        <p:txBody>
          <a:bodyPr wrap="square" rtlCol="1">
            <a:spAutoFit/>
          </a:bodyPr>
          <a:lstStyle/>
          <a:p>
            <a:r>
              <a:rPr lang="ar-SA" sz="2800" dirty="0" smtClean="0"/>
              <a:t>أسفار البتاني للبحث عن إجابة لتساؤله </a:t>
            </a:r>
            <a:endParaRPr lang="ar-SA" sz="2800" dirty="0"/>
          </a:p>
        </p:txBody>
      </p:sp>
      <p:sp>
        <p:nvSpPr>
          <p:cNvPr id="14" name="مربع نص 13"/>
          <p:cNvSpPr txBox="1"/>
          <p:nvPr/>
        </p:nvSpPr>
        <p:spPr>
          <a:xfrm rot="19554530">
            <a:off x="4802926" y="3388962"/>
            <a:ext cx="1775243" cy="523220"/>
          </a:xfrm>
          <a:prstGeom prst="rect">
            <a:avLst/>
          </a:prstGeom>
          <a:noFill/>
        </p:spPr>
        <p:txBody>
          <a:bodyPr wrap="square" rtlCol="1">
            <a:spAutoFit/>
          </a:bodyPr>
          <a:lstStyle/>
          <a:p>
            <a:r>
              <a:rPr lang="ar-SA" sz="2800" dirty="0" smtClean="0"/>
              <a:t>بناء المرصد</a:t>
            </a:r>
            <a:endParaRPr lang="ar-SA" sz="2800" dirty="0"/>
          </a:p>
        </p:txBody>
      </p:sp>
      <p:sp>
        <p:nvSpPr>
          <p:cNvPr id="15" name="مربع نص 14"/>
          <p:cNvSpPr txBox="1"/>
          <p:nvPr/>
        </p:nvSpPr>
        <p:spPr>
          <a:xfrm rot="18127307">
            <a:off x="2515847" y="3159807"/>
            <a:ext cx="2487710" cy="523220"/>
          </a:xfrm>
          <a:prstGeom prst="rect">
            <a:avLst/>
          </a:prstGeom>
          <a:noFill/>
        </p:spPr>
        <p:txBody>
          <a:bodyPr wrap="square" rtlCol="1">
            <a:spAutoFit/>
          </a:bodyPr>
          <a:lstStyle/>
          <a:p>
            <a:r>
              <a:rPr lang="ar-SA" sz="2800" dirty="0" smtClean="0"/>
              <a:t>حبه للعلم والعلماء</a:t>
            </a:r>
            <a:endParaRPr lang="ar-SA" sz="2800" dirty="0"/>
          </a:p>
        </p:txBody>
      </p:sp>
      <p:sp>
        <p:nvSpPr>
          <p:cNvPr id="16" name="مربع نص 15"/>
          <p:cNvSpPr txBox="1"/>
          <p:nvPr/>
        </p:nvSpPr>
        <p:spPr>
          <a:xfrm rot="16544468">
            <a:off x="1717126" y="2703328"/>
            <a:ext cx="1661993" cy="781877"/>
          </a:xfrm>
          <a:prstGeom prst="rect">
            <a:avLst/>
          </a:prstGeom>
          <a:noFill/>
        </p:spPr>
        <p:txBody>
          <a:bodyPr vert="vert" wrap="square" rtlCol="1">
            <a:spAutoFit/>
          </a:bodyPr>
          <a:lstStyle/>
          <a:p>
            <a:r>
              <a:rPr lang="ar-SA" sz="2400" dirty="0" smtClean="0"/>
              <a:t>الحدث الذي أدهش البتاني</a:t>
            </a:r>
            <a:endParaRPr lang="ar-SA" sz="2400" dirty="0"/>
          </a:p>
        </p:txBody>
      </p:sp>
      <p:sp>
        <p:nvSpPr>
          <p:cNvPr id="17" name="مربع نص 16"/>
          <p:cNvSpPr txBox="1"/>
          <p:nvPr/>
        </p:nvSpPr>
        <p:spPr>
          <a:xfrm rot="20468582">
            <a:off x="818322" y="2613399"/>
            <a:ext cx="971207" cy="1384995"/>
          </a:xfrm>
          <a:prstGeom prst="rect">
            <a:avLst/>
          </a:prstGeom>
          <a:noFill/>
        </p:spPr>
        <p:txBody>
          <a:bodyPr wrap="square" rtlCol="1">
            <a:spAutoFit/>
          </a:bodyPr>
          <a:lstStyle/>
          <a:p>
            <a:pPr algn="ctr"/>
            <a:r>
              <a:rPr lang="ar-SA" sz="2800" dirty="0" smtClean="0"/>
              <a:t>لقائه</a:t>
            </a:r>
          </a:p>
          <a:p>
            <a:pPr algn="ctr"/>
            <a:r>
              <a:rPr lang="ar-SA" sz="2800" dirty="0" smtClean="0"/>
              <a:t>مع العلماء</a:t>
            </a: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3000"/>
                                        <p:tgtEl>
                                          <p:spTgt spid="5"/>
                                        </p:tgtEl>
                                      </p:cBhvr>
                                    </p:animEffect>
                                    <p:anim calcmode="lin" valueType="num">
                                      <p:cBhvr>
                                        <p:cTn id="11" dur="3000" fill="hold"/>
                                        <p:tgtEl>
                                          <p:spTgt spid="5"/>
                                        </p:tgtEl>
                                        <p:attrNameLst>
                                          <p:attrName>ppt_x</p:attrName>
                                        </p:attrNameLst>
                                      </p:cBhvr>
                                      <p:tavLst>
                                        <p:tav tm="0">
                                          <p:val>
                                            <p:strVal val="#ppt_x"/>
                                          </p:val>
                                        </p:tav>
                                        <p:tav tm="100000">
                                          <p:val>
                                            <p:strVal val="#ppt_x"/>
                                          </p:val>
                                        </p:tav>
                                      </p:tavLst>
                                    </p:anim>
                                    <p:anim calcmode="lin" valueType="num">
                                      <p:cBhvr>
                                        <p:cTn id="12" dur="2700" decel="100000" fill="hold"/>
                                        <p:tgtEl>
                                          <p:spTgt spid="5"/>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4" presetClass="entr" presetSubtype="16"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par>
                          <p:cTn id="18" fill="hold">
                            <p:stCondLst>
                              <p:cond delay="3500"/>
                            </p:stCondLst>
                            <p:childTnLst>
                              <p:par>
                                <p:cTn id="19" presetID="4"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childTnLst>
                          </p:cTn>
                        </p:par>
                        <p:par>
                          <p:cTn id="22" fill="hold">
                            <p:stCondLst>
                              <p:cond delay="4000"/>
                            </p:stCondLst>
                            <p:childTnLst>
                              <p:par>
                                <p:cTn id="23" presetID="24"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par>
                          <p:cTn id="26" fill="hold">
                            <p:stCondLst>
                              <p:cond delay="4000"/>
                            </p:stCondLst>
                            <p:childTnLst>
                              <p:par>
                                <p:cTn id="27" presetID="24"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to="" calcmode="lin" valueType="num">
                                      <p:cBhvr>
                                        <p:cTn id="29" dur="1" fill="hold"/>
                                        <p:tgtEl>
                                          <p:spTgt spid="10"/>
                                        </p:tgtEl>
                                        <p:attrNameLst>
                                          <p:attrName/>
                                        </p:attrNameLst>
                                      </p:cBhvr>
                                    </p:anim>
                                  </p:childTnLst>
                                </p:cTn>
                              </p:par>
                            </p:childTnLst>
                          </p:cTn>
                        </p:par>
                        <p:par>
                          <p:cTn id="30" fill="hold">
                            <p:stCondLst>
                              <p:cond delay="4000"/>
                            </p:stCondLst>
                            <p:childTnLst>
                              <p:par>
                                <p:cTn id="31" presetID="24" presetClass="entr" presetSubtype="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to="" calcmode="lin" valueType="num">
                                      <p:cBhvr>
                                        <p:cTn id="33" dur="1" fill="hold"/>
                                        <p:tgtEl>
                                          <p:spTgt spid="9"/>
                                        </p:tgtEl>
                                        <p:attrNameLst>
                                          <p:attrName/>
                                        </p:attrNameLst>
                                      </p:cBhvr>
                                    </p:anim>
                                  </p:childTnLst>
                                </p:cTn>
                              </p:par>
                            </p:childTnLst>
                          </p:cTn>
                        </p:par>
                        <p:par>
                          <p:cTn id="34" fill="hold">
                            <p:stCondLst>
                              <p:cond delay="4000"/>
                            </p:stCondLst>
                            <p:childTnLst>
                              <p:par>
                                <p:cTn id="35" presetID="24" presetClass="entr" presetSubtype="0"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to="" calcmode="lin" valueType="num">
                                      <p:cBhvr>
                                        <p:cTn id="37" dur="1" fill="hold"/>
                                        <p:tgtEl>
                                          <p:spTgt spid="7"/>
                                        </p:tgtEl>
                                        <p:attrNameLst>
                                          <p:attrName/>
                                        </p:attrNameLst>
                                      </p:cBhvr>
                                    </p:anim>
                                  </p:childTnLst>
                                </p:cTn>
                              </p:par>
                              <p:par>
                                <p:cTn id="38" presetID="24"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to="" calcmode="lin" valueType="num">
                                      <p:cBhvr>
                                        <p:cTn id="40" dur="1" fill="hold"/>
                                        <p:tgtEl>
                                          <p:spTgt spid="16"/>
                                        </p:tgtEl>
                                        <p:attrNameLst>
                                          <p:attrName/>
                                        </p:attrNameLst>
                                      </p:cBhvr>
                                    </p:anim>
                                  </p:childTnLst>
                                </p:cTn>
                              </p:par>
                            </p:childTnLst>
                          </p:cTn>
                        </p:par>
                      </p:childTnLst>
                    </p:cTn>
                  </p:par>
                  <p:par>
                    <p:cTn id="41" fill="hold">
                      <p:stCondLst>
                        <p:cond delay="indefinite"/>
                      </p:stCondLst>
                      <p:childTnLst>
                        <p:par>
                          <p:cTn id="42" fill="hold">
                            <p:stCondLst>
                              <p:cond delay="0"/>
                            </p:stCondLst>
                            <p:childTnLst>
                              <p:par>
                                <p:cTn id="43" presetID="24"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to="" calcmode="lin" valueType="num">
                                      <p:cBhvr>
                                        <p:cTn id="45" dur="1" fill="hold"/>
                                        <p:tgtEl>
                                          <p:spTgt spid="13"/>
                                        </p:tgtEl>
                                        <p:attrNameLst>
                                          <p:attrName/>
                                        </p:attrNameLst>
                                      </p:cBhvr>
                                    </p:anim>
                                  </p:childTnLst>
                                </p:cTn>
                              </p:par>
                            </p:childTnLst>
                          </p:cTn>
                        </p:par>
                      </p:childTnLst>
                    </p:cTn>
                  </p:par>
                  <p:par>
                    <p:cTn id="46" fill="hold">
                      <p:stCondLst>
                        <p:cond delay="indefinite"/>
                      </p:stCondLst>
                      <p:childTnLst>
                        <p:par>
                          <p:cTn id="47" fill="hold">
                            <p:stCondLst>
                              <p:cond delay="0"/>
                            </p:stCondLst>
                            <p:childTnLst>
                              <p:par>
                                <p:cTn id="48" presetID="24"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to="" calcmode="lin" valueType="num">
                                      <p:cBhvr>
                                        <p:cTn id="50" dur="1" fill="hold"/>
                                        <p:tgtEl>
                                          <p:spTgt spid="14"/>
                                        </p:tgtEl>
                                        <p:attrNameLst>
                                          <p:attrName/>
                                        </p:attrNameLst>
                                      </p:cBhvr>
                                    </p:anim>
                                  </p:childTnLst>
                                </p:cTn>
                              </p:par>
                            </p:childTnLst>
                          </p:cTn>
                        </p:par>
                      </p:childTnLst>
                    </p:cTn>
                  </p:par>
                  <p:par>
                    <p:cTn id="51" fill="hold">
                      <p:stCondLst>
                        <p:cond delay="indefinite"/>
                      </p:stCondLst>
                      <p:childTnLst>
                        <p:par>
                          <p:cTn id="52" fill="hold">
                            <p:stCondLst>
                              <p:cond delay="0"/>
                            </p:stCondLst>
                            <p:childTnLst>
                              <p:par>
                                <p:cTn id="53" presetID="24"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 to="" calcmode="lin" valueType="num">
                                      <p:cBhvr>
                                        <p:cTn id="55" dur="1" fill="hold"/>
                                        <p:tgtEl>
                                          <p:spTgt spid="15"/>
                                        </p:tgtEl>
                                        <p:attrNameLst>
                                          <p:attrName/>
                                        </p:attrNameLst>
                                      </p:cBhvr>
                                    </p:anim>
                                  </p:childTnLst>
                                </p:cTn>
                              </p:par>
                            </p:childTnLst>
                          </p:cTn>
                        </p:par>
                      </p:childTnLst>
                    </p:cTn>
                  </p:par>
                  <p:par>
                    <p:cTn id="56" fill="hold">
                      <p:stCondLst>
                        <p:cond delay="indefinite"/>
                      </p:stCondLst>
                      <p:childTnLst>
                        <p:par>
                          <p:cTn id="57" fill="hold">
                            <p:stCondLst>
                              <p:cond delay="0"/>
                            </p:stCondLst>
                            <p:childTnLst>
                              <p:par>
                                <p:cTn id="58" presetID="24" presetClass="entr" presetSubtype="0"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to="" calcmode="lin" valueType="num">
                                      <p:cBhvr>
                                        <p:cTn id="60"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1" grpId="0" animBg="1"/>
      <p:bldP spid="6" grpId="0" animBg="1"/>
      <p:bldP spid="13" grpId="0"/>
      <p:bldP spid="14" grpId="0"/>
      <p:bldP spid="15" grpId="0"/>
      <p:bldP spid="16" grpId="0"/>
      <p:bldP spid="17"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rot="21103558">
            <a:off x="7384809" y="1197053"/>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أبـحث</a:t>
            </a:r>
            <a:endParaRPr lang="ar-SA" sz="2400" b="1" dirty="0"/>
          </a:p>
        </p:txBody>
      </p:sp>
      <p:sp>
        <p:nvSpPr>
          <p:cNvPr id="4" name="مربع نص 3"/>
          <p:cNvSpPr txBox="1"/>
          <p:nvPr/>
        </p:nvSpPr>
        <p:spPr>
          <a:xfrm>
            <a:off x="1285852" y="1237576"/>
            <a:ext cx="6143668"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أبحـث في واحد مما يلي ثم أضمنه ملف إنجازي:</a:t>
            </a:r>
          </a:p>
        </p:txBody>
      </p:sp>
      <p:sp>
        <p:nvSpPr>
          <p:cNvPr id="5" name="مستطيل مستدير الزوايا 4"/>
          <p:cNvSpPr/>
          <p:nvPr/>
        </p:nvSpPr>
        <p:spPr>
          <a:xfrm>
            <a:off x="1214414" y="1785926"/>
            <a:ext cx="6286544" cy="2000264"/>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457200" indent="-457200" algn="ctr">
              <a:buAutoNum type="arabicParenR"/>
            </a:pPr>
            <a:r>
              <a:rPr lang="ar-SA" sz="2400" b="1" dirty="0" smtClean="0">
                <a:solidFill>
                  <a:schemeClr val="tx1"/>
                </a:solidFill>
              </a:rPr>
              <a:t>الآيات الكريمة التي تحث على التأمل.</a:t>
            </a:r>
          </a:p>
          <a:p>
            <a:pPr marL="457200" indent="-457200" algn="ctr">
              <a:buAutoNum type="arabicParenR"/>
            </a:pPr>
            <a:r>
              <a:rPr lang="ar-SA" sz="2400" b="1" dirty="0" smtClean="0">
                <a:solidFill>
                  <a:schemeClr val="tx1"/>
                </a:solidFill>
              </a:rPr>
              <a:t>بعض العلماء والأجلاء وأذكر بعض مؤلفاتهم.</a:t>
            </a:r>
          </a:p>
          <a:p>
            <a:pPr marL="457200" indent="-457200" algn="ctr">
              <a:buAutoNum type="arabicParenR"/>
            </a:pPr>
            <a:r>
              <a:rPr lang="ar-SA" sz="2400" b="1" dirty="0" smtClean="0">
                <a:solidFill>
                  <a:schemeClr val="tx1"/>
                </a:solidFill>
              </a:rPr>
              <a:t>بعض الصور والمقالات ذات العلاقة بالفضاء. </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anim calcmode="lin" valueType="num">
                                      <p:cBhvr>
                                        <p:cTn id="11" dur="3000" fill="hold"/>
                                        <p:tgtEl>
                                          <p:spTgt spid="4"/>
                                        </p:tgtEl>
                                        <p:attrNameLst>
                                          <p:attrName>ppt_x</p:attrName>
                                        </p:attrNameLst>
                                      </p:cBhvr>
                                      <p:tavLst>
                                        <p:tav tm="0">
                                          <p:val>
                                            <p:strVal val="#ppt_x"/>
                                          </p:val>
                                        </p:tav>
                                        <p:tav tm="100000">
                                          <p:val>
                                            <p:strVal val="#ppt_x"/>
                                          </p:val>
                                        </p:tav>
                                      </p:tavLst>
                                    </p:anim>
                                    <p:anim calcmode="lin" valueType="num">
                                      <p:cBhvr>
                                        <p:cTn id="12" dur="2700" decel="100000" fill="hold"/>
                                        <p:tgtEl>
                                          <p:spTgt spid="4"/>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الـــــــــحــــوار</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*التواصل</a:t>
            </a:r>
            <a:r>
              <a:rPr kumimoji="0" lang="ar-SA" sz="6000" b="0" i="0" u="none" strike="noStrike" kern="1200" cap="none" spc="0" normalizeH="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 اللغوي</a:t>
            </a: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357158" y="262574"/>
            <a:ext cx="7143800"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تحاور أشرف وزميله خالد حول الصورة السابقة (في كتاب الطالب صفحة140)أكمل الحوار :</a:t>
            </a:r>
          </a:p>
        </p:txBody>
      </p:sp>
      <p:sp>
        <p:nvSpPr>
          <p:cNvPr id="4" name="دمعة 3"/>
          <p:cNvSpPr/>
          <p:nvPr/>
        </p:nvSpPr>
        <p:spPr>
          <a:xfrm>
            <a:off x="7358082"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5" name="مخطط انسيابي: شريط مثقب 4"/>
          <p:cNvSpPr/>
          <p:nvPr/>
        </p:nvSpPr>
        <p:spPr>
          <a:xfrm>
            <a:off x="428596" y="1142984"/>
            <a:ext cx="8215370" cy="5214974"/>
          </a:xfrm>
          <a:prstGeom prst="flowChartPunchedTape">
            <a:avLst/>
          </a:prstGeom>
          <a:effectLst>
            <a:outerShdw blurRad="40000" dist="20000" dir="5400000" rotWithShape="0">
              <a:srgbClr val="000000">
                <a:alpha val="38000"/>
              </a:srgbClr>
            </a:outerShdw>
            <a:softEdge rad="63500"/>
          </a:effectLst>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a:p>
        </p:txBody>
      </p:sp>
      <p:cxnSp>
        <p:nvCxnSpPr>
          <p:cNvPr id="7" name="رابط مستقيم 6"/>
          <p:cNvCxnSpPr/>
          <p:nvPr/>
        </p:nvCxnSpPr>
        <p:spPr>
          <a:xfrm rot="5400000">
            <a:off x="2857489" y="3429001"/>
            <a:ext cx="3571899" cy="1588"/>
          </a:xfrm>
          <a:prstGeom prst="line">
            <a:avLst/>
          </a:prstGeom>
        </p:spPr>
        <p:style>
          <a:lnRef idx="3">
            <a:schemeClr val="accent6"/>
          </a:lnRef>
          <a:fillRef idx="0">
            <a:schemeClr val="accent6"/>
          </a:fillRef>
          <a:effectRef idx="2">
            <a:schemeClr val="accent6"/>
          </a:effectRef>
          <a:fontRef idx="minor">
            <a:schemeClr val="tx1"/>
          </a:fontRef>
        </p:style>
      </p:cxnSp>
      <p:sp>
        <p:nvSpPr>
          <p:cNvPr id="10" name="مربع نص 9"/>
          <p:cNvSpPr txBox="1"/>
          <p:nvPr/>
        </p:nvSpPr>
        <p:spPr>
          <a:xfrm>
            <a:off x="4786314" y="1643050"/>
            <a:ext cx="3643338" cy="707886"/>
          </a:xfrm>
          <a:prstGeom prst="rect">
            <a:avLst/>
          </a:prstGeom>
          <a:noFill/>
        </p:spPr>
        <p:txBody>
          <a:bodyPr wrap="square" rtlCol="1">
            <a:spAutoFit/>
          </a:bodyPr>
          <a:lstStyle/>
          <a:p>
            <a:r>
              <a:rPr lang="ar-SA" sz="2000" b="1" dirty="0" smtClean="0">
                <a:solidFill>
                  <a:srgbClr val="006600"/>
                </a:solidFill>
              </a:rPr>
              <a:t>أشرف:ما هذه الأدوات والأجهزة؟</a:t>
            </a:r>
          </a:p>
          <a:p>
            <a:r>
              <a:rPr lang="ar-SA" sz="2000" b="1" dirty="0" smtClean="0">
                <a:solidFill>
                  <a:srgbClr val="006600"/>
                </a:solidFill>
              </a:rPr>
              <a:t>خالد:</a:t>
            </a:r>
            <a:endParaRPr lang="ar-SA" sz="2000" b="1" dirty="0">
              <a:solidFill>
                <a:srgbClr val="006600"/>
              </a:solidFill>
            </a:endParaRPr>
          </a:p>
        </p:txBody>
      </p:sp>
      <p:sp>
        <p:nvSpPr>
          <p:cNvPr id="11" name="مربع نص 10"/>
          <p:cNvSpPr txBox="1"/>
          <p:nvPr/>
        </p:nvSpPr>
        <p:spPr>
          <a:xfrm>
            <a:off x="4786314" y="2214554"/>
            <a:ext cx="3571900" cy="1323439"/>
          </a:xfrm>
          <a:prstGeom prst="rect">
            <a:avLst/>
          </a:prstGeom>
          <a:noFill/>
        </p:spPr>
        <p:txBody>
          <a:bodyPr wrap="square" rtlCol="1">
            <a:spAutoFit/>
          </a:bodyPr>
          <a:lstStyle/>
          <a:p>
            <a:r>
              <a:rPr lang="ar-SA" sz="2000" b="1" dirty="0" smtClean="0">
                <a:solidFill>
                  <a:srgbClr val="800000"/>
                </a:solidFill>
              </a:rPr>
              <a:t>الصورة المعروضة في هذا الكتاب تعرض الأجهزة التي استخدمها العلماء في القرون السابقة مثل:</a:t>
            </a:r>
            <a:r>
              <a:rPr lang="ar-SA" sz="2000" b="1" dirty="0" err="1" smtClean="0">
                <a:solidFill>
                  <a:srgbClr val="800000"/>
                </a:solidFill>
              </a:rPr>
              <a:t>الاسطرلاب</a:t>
            </a:r>
            <a:r>
              <a:rPr lang="ar-SA" sz="2000" b="1" dirty="0" smtClean="0">
                <a:solidFill>
                  <a:srgbClr val="800000"/>
                </a:solidFill>
              </a:rPr>
              <a:t>/المرصد الفلكي/الميزان</a:t>
            </a:r>
            <a:r>
              <a:rPr lang="ar-SA" sz="2000" b="1" dirty="0" smtClean="0"/>
              <a:t>.</a:t>
            </a:r>
            <a:endParaRPr lang="ar-SA" sz="2000" b="1" dirty="0"/>
          </a:p>
        </p:txBody>
      </p:sp>
      <p:sp>
        <p:nvSpPr>
          <p:cNvPr id="13" name="مربع نص 12"/>
          <p:cNvSpPr txBox="1"/>
          <p:nvPr/>
        </p:nvSpPr>
        <p:spPr>
          <a:xfrm>
            <a:off x="4714876" y="3429000"/>
            <a:ext cx="3643338" cy="707886"/>
          </a:xfrm>
          <a:prstGeom prst="rect">
            <a:avLst/>
          </a:prstGeom>
          <a:noFill/>
        </p:spPr>
        <p:txBody>
          <a:bodyPr wrap="square" rtlCol="1">
            <a:spAutoFit/>
          </a:bodyPr>
          <a:lstStyle/>
          <a:p>
            <a:r>
              <a:rPr lang="ar-SA" sz="2000" b="1" dirty="0" smtClean="0">
                <a:solidFill>
                  <a:srgbClr val="006600"/>
                </a:solidFill>
              </a:rPr>
              <a:t>أشرف:في أي شيء تستخدم؟</a:t>
            </a:r>
          </a:p>
          <a:p>
            <a:r>
              <a:rPr lang="ar-SA" sz="2000" b="1" dirty="0" smtClean="0">
                <a:solidFill>
                  <a:srgbClr val="006600"/>
                </a:solidFill>
              </a:rPr>
              <a:t>خالد:</a:t>
            </a:r>
          </a:p>
        </p:txBody>
      </p:sp>
      <p:sp>
        <p:nvSpPr>
          <p:cNvPr id="14" name="مربع نص 13"/>
          <p:cNvSpPr txBox="1"/>
          <p:nvPr/>
        </p:nvSpPr>
        <p:spPr>
          <a:xfrm>
            <a:off x="4857752" y="3929066"/>
            <a:ext cx="3571900" cy="1323439"/>
          </a:xfrm>
          <a:prstGeom prst="rect">
            <a:avLst/>
          </a:prstGeom>
          <a:noFill/>
        </p:spPr>
        <p:txBody>
          <a:bodyPr wrap="square" rtlCol="1">
            <a:spAutoFit/>
          </a:bodyPr>
          <a:lstStyle/>
          <a:p>
            <a:r>
              <a:rPr lang="ar-SA" sz="2000" b="1" dirty="0" smtClean="0">
                <a:solidFill>
                  <a:srgbClr val="800000"/>
                </a:solidFill>
              </a:rPr>
              <a:t>استخدمها علماؤنا الأوائل في إجراء التجارب العلمية لتحقيق انجازاتهم العظيمة فمثلاً المرصد الفلكي استخدم في مراقبة النجوم والأجرام السماوية.</a:t>
            </a:r>
            <a:endParaRPr lang="ar-SA" sz="2000" b="1" dirty="0"/>
          </a:p>
        </p:txBody>
      </p:sp>
      <p:sp>
        <p:nvSpPr>
          <p:cNvPr id="15" name="مربع نص 14"/>
          <p:cNvSpPr txBox="1"/>
          <p:nvPr/>
        </p:nvSpPr>
        <p:spPr>
          <a:xfrm>
            <a:off x="928662" y="2214554"/>
            <a:ext cx="3643338" cy="707886"/>
          </a:xfrm>
          <a:prstGeom prst="rect">
            <a:avLst/>
          </a:prstGeom>
          <a:noFill/>
        </p:spPr>
        <p:txBody>
          <a:bodyPr wrap="square" rtlCol="1">
            <a:spAutoFit/>
          </a:bodyPr>
          <a:lstStyle/>
          <a:p>
            <a:r>
              <a:rPr lang="ar-SA" sz="2000" b="1" dirty="0" smtClean="0">
                <a:solidFill>
                  <a:srgbClr val="006600"/>
                </a:solidFill>
              </a:rPr>
              <a:t>أشرف:ومن هم هؤلاء العلماء العظماء؟</a:t>
            </a:r>
          </a:p>
          <a:p>
            <a:r>
              <a:rPr lang="ar-SA" sz="2000" b="1" dirty="0" smtClean="0">
                <a:solidFill>
                  <a:srgbClr val="006600"/>
                </a:solidFill>
              </a:rPr>
              <a:t>خالد:</a:t>
            </a:r>
          </a:p>
        </p:txBody>
      </p:sp>
      <p:sp>
        <p:nvSpPr>
          <p:cNvPr id="16" name="مربع نص 15"/>
          <p:cNvSpPr txBox="1"/>
          <p:nvPr/>
        </p:nvSpPr>
        <p:spPr>
          <a:xfrm>
            <a:off x="428596" y="2748503"/>
            <a:ext cx="4214842" cy="1323439"/>
          </a:xfrm>
          <a:prstGeom prst="rect">
            <a:avLst/>
          </a:prstGeom>
          <a:noFill/>
        </p:spPr>
        <p:txBody>
          <a:bodyPr wrap="square" rtlCol="1">
            <a:spAutoFit/>
          </a:bodyPr>
          <a:lstStyle/>
          <a:p>
            <a:r>
              <a:rPr lang="ar-SA" sz="2000" b="1" dirty="0" smtClean="0">
                <a:solidFill>
                  <a:srgbClr val="800000"/>
                </a:solidFill>
              </a:rPr>
              <a:t>في علم الطب والجراحة برع لنا أبو بكر الرازي،وابن سينا،وفي علم الفيزياء مخترع الميزان جاء عالمنا الجليل الخازني الذي ارتقى بعلم الفيزياء خطوات رائدة.</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par>
                          <p:cTn id="18" fill="hold">
                            <p:stCondLst>
                              <p:cond delay="3000"/>
                            </p:stCondLst>
                            <p:childTnLst>
                              <p:par>
                                <p:cTn id="19" presetID="24"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par>
                          <p:cTn id="27" fill="hold">
                            <p:stCondLst>
                              <p:cond delay="0"/>
                            </p:stCondLst>
                            <p:childTnLst>
                              <p:par>
                                <p:cTn id="28" presetID="24"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to="" calcmode="lin" valueType="num">
                                      <p:cBhvr>
                                        <p:cTn id="30" dur="1" fill="hold"/>
                                        <p:tgtEl>
                                          <p:spTgt spid="13"/>
                                        </p:tgtEl>
                                        <p:attrNameLst>
                                          <p:attrName/>
                                        </p:attrNameLst>
                                      </p:cBhvr>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to="" calcmode="lin" valueType="num">
                                      <p:cBhvr>
                                        <p:cTn id="35" dur="1" fill="hold"/>
                                        <p:tgtEl>
                                          <p:spTgt spid="14"/>
                                        </p:tgtEl>
                                        <p:attrNameLst>
                                          <p:attrName/>
                                        </p:attrNameLst>
                                      </p:cBhvr>
                                    </p:anim>
                                  </p:childTnLst>
                                </p:cTn>
                              </p:par>
                            </p:childTnLst>
                          </p:cTn>
                        </p:par>
                        <p:par>
                          <p:cTn id="36" fill="hold">
                            <p:stCondLst>
                              <p:cond delay="0"/>
                            </p:stCondLst>
                            <p:childTnLst>
                              <p:par>
                                <p:cTn id="37" presetID="24"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to="" calcmode="lin" valueType="num">
                                      <p:cBhvr>
                                        <p:cTn id="39" dur="1" fill="hold"/>
                                        <p:tgtEl>
                                          <p:spTgt spid="15"/>
                                        </p:tgtEl>
                                        <p:attrNameLst>
                                          <p:attrName/>
                                        </p:attrNameLst>
                                      </p:cBhvr>
                                    </p:anim>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 to="" calcmode="lin" valueType="num">
                                      <p:cBhvr>
                                        <p:cTn id="44" dur="1" fill="hold"/>
                                        <p:tgtEl>
                                          <p:spTgt spid="1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10" grpId="0"/>
      <p:bldP spid="11" grpId="0"/>
      <p:bldP spid="13" grpId="0"/>
      <p:bldP spid="14" grpId="0"/>
      <p:bldP spid="15" grpId="0"/>
      <p:bldP spid="16"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357158" y="262574"/>
            <a:ext cx="7143800"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من نص البتاني،أقرأ الحوار التالي،ثم أدون ملحوظاتي في الجدول اللاحق:</a:t>
            </a:r>
          </a:p>
        </p:txBody>
      </p:sp>
      <p:sp>
        <p:nvSpPr>
          <p:cNvPr id="4" name="دمعة 3"/>
          <p:cNvSpPr/>
          <p:nvPr/>
        </p:nvSpPr>
        <p:spPr>
          <a:xfrm>
            <a:off x="7358082"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5" name="مستطيل 4"/>
          <p:cNvSpPr/>
          <p:nvPr/>
        </p:nvSpPr>
        <p:spPr>
          <a:xfrm>
            <a:off x="285720" y="1142984"/>
            <a:ext cx="8429684" cy="2143140"/>
          </a:xfrm>
          <a:prstGeom prst="rect">
            <a:avLst/>
          </a:prstGeom>
          <a:solidFill>
            <a:schemeClr val="accent3">
              <a:lumMod val="40000"/>
              <a:lumOff val="60000"/>
            </a:schemeClr>
          </a:solidFill>
          <a:ln>
            <a:prstDash val="sysDot"/>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solidFill>
                  <a:schemeClr val="tx1"/>
                </a:solidFill>
              </a:rPr>
              <a:t>تساءل الصغير محمد عن النجوم كثيرا،لماذا أنت بعيدة....هل تقتربين مني أكثر؟رد أحد زملائه قائلا:النجوم بعيدة ....لأنها بعيدة.</a:t>
            </a:r>
          </a:p>
          <a:p>
            <a:pPr algn="ctr"/>
            <a:r>
              <a:rPr lang="ar-SA" sz="2000" b="1" dirty="0" smtClean="0">
                <a:solidFill>
                  <a:schemeClr val="tx1"/>
                </a:solidFill>
              </a:rPr>
              <a:t>قال الشيخ:هذه الأسئلة بلا أجوبة....فلا تتعب نفسك.“راح محمد يسأل العالم الجليل في مدينة </a:t>
            </a:r>
            <a:r>
              <a:rPr lang="ar-SA" sz="2000" b="1" dirty="0" err="1" smtClean="0">
                <a:solidFill>
                  <a:schemeClr val="tx1"/>
                </a:solidFill>
              </a:rPr>
              <a:t>بتان</a:t>
            </a:r>
            <a:r>
              <a:rPr lang="ar-SA" sz="2000" b="1" dirty="0" smtClean="0">
                <a:solidFill>
                  <a:schemeClr val="tx1"/>
                </a:solidFill>
              </a:rPr>
              <a:t>“فكان جوابه:النجوم بعيدة لأنه هذا هو مكانها،ولا تقترب منا بل يجب علينا أن نقترب منها.</a:t>
            </a:r>
          </a:p>
          <a:p>
            <a:pPr algn="ctr"/>
            <a:r>
              <a:rPr lang="ar-SA" sz="2000" b="1" dirty="0" smtClean="0">
                <a:solidFill>
                  <a:schemeClr val="tx1"/>
                </a:solidFill>
              </a:rPr>
              <a:t>محمد:فكيف يقترب الإنسان من هذه النجوم؟؟</a:t>
            </a:r>
          </a:p>
          <a:p>
            <a:pPr algn="ctr"/>
            <a:r>
              <a:rPr lang="ar-SA" sz="2000" b="1" dirty="0" smtClean="0">
                <a:solidFill>
                  <a:schemeClr val="tx1"/>
                </a:solidFill>
              </a:rPr>
              <a:t>جاءت الإجابة أكثر غموضا:الأمر سهل ”إنه المرصد“</a:t>
            </a:r>
            <a:endParaRPr lang="ar-SA" sz="2000" b="1" dirty="0">
              <a:solidFill>
                <a:schemeClr val="tx1"/>
              </a:solidFill>
            </a:endParaRPr>
          </a:p>
        </p:txBody>
      </p:sp>
      <p:sp>
        <p:nvSpPr>
          <p:cNvPr id="6" name="مستطيل مستدير الزوايا 5"/>
          <p:cNvSpPr/>
          <p:nvPr/>
        </p:nvSpPr>
        <p:spPr>
          <a:xfrm>
            <a:off x="500034" y="3500438"/>
            <a:ext cx="8001056" cy="2928958"/>
          </a:xfrm>
          <a:prstGeom prst="roundRect">
            <a:avLst/>
          </a:prstGeom>
          <a:solidFill>
            <a:schemeClr val="accent2">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smtClean="0"/>
          </a:p>
        </p:txBody>
      </p:sp>
      <p:cxnSp>
        <p:nvCxnSpPr>
          <p:cNvPr id="8" name="رابط مستقيم 7"/>
          <p:cNvCxnSpPr/>
          <p:nvPr/>
        </p:nvCxnSpPr>
        <p:spPr>
          <a:xfrm rot="5400000">
            <a:off x="4714876" y="4999842"/>
            <a:ext cx="2571768" cy="1588"/>
          </a:xfrm>
          <a:prstGeom prst="line">
            <a:avLst/>
          </a:prstGeom>
          <a:ln>
            <a:solidFill>
              <a:schemeClr val="accent2">
                <a:lumMod val="75000"/>
              </a:schemeClr>
            </a:solidFill>
          </a:ln>
        </p:spPr>
        <p:style>
          <a:lnRef idx="3">
            <a:schemeClr val="accent2"/>
          </a:lnRef>
          <a:fillRef idx="0">
            <a:schemeClr val="accent2"/>
          </a:fillRef>
          <a:effectRef idx="2">
            <a:schemeClr val="accent2"/>
          </a:effectRef>
          <a:fontRef idx="minor">
            <a:schemeClr val="tx1"/>
          </a:fontRef>
        </p:style>
      </p:cxnSp>
      <p:sp>
        <p:nvSpPr>
          <p:cNvPr id="11" name="مربع نص 10"/>
          <p:cNvSpPr txBox="1"/>
          <p:nvPr/>
        </p:nvSpPr>
        <p:spPr>
          <a:xfrm>
            <a:off x="5643570" y="3857628"/>
            <a:ext cx="2643206" cy="1938992"/>
          </a:xfrm>
          <a:prstGeom prst="rect">
            <a:avLst/>
          </a:prstGeom>
          <a:noFill/>
        </p:spPr>
        <p:txBody>
          <a:bodyPr wrap="square" rtlCol="1">
            <a:spAutoFit/>
          </a:bodyPr>
          <a:lstStyle/>
          <a:p>
            <a:r>
              <a:rPr lang="ar-SA" sz="2000" b="1" dirty="0" smtClean="0">
                <a:solidFill>
                  <a:srgbClr val="006600"/>
                </a:solidFill>
              </a:rPr>
              <a:t>موضوع الحوار:</a:t>
            </a:r>
          </a:p>
          <a:p>
            <a:r>
              <a:rPr lang="ar-SA" sz="2000" b="1" dirty="0" smtClean="0">
                <a:solidFill>
                  <a:srgbClr val="006600"/>
                </a:solidFill>
              </a:rPr>
              <a:t>الأطراف المتحاورة:</a:t>
            </a:r>
          </a:p>
          <a:p>
            <a:r>
              <a:rPr lang="ar-SA" sz="2000" b="1" dirty="0" smtClean="0">
                <a:solidFill>
                  <a:srgbClr val="006600"/>
                </a:solidFill>
              </a:rPr>
              <a:t>الهدف من الحوار:</a:t>
            </a:r>
          </a:p>
          <a:p>
            <a:r>
              <a:rPr lang="ar-SA" sz="2000" b="1" dirty="0" smtClean="0">
                <a:solidFill>
                  <a:srgbClr val="006600"/>
                </a:solidFill>
              </a:rPr>
              <a:t>من وسائل الإقناع والتأثير:</a:t>
            </a:r>
          </a:p>
          <a:p>
            <a:r>
              <a:rPr lang="ar-SA" sz="2000" b="1" dirty="0" smtClean="0">
                <a:solidFill>
                  <a:srgbClr val="006600"/>
                </a:solidFill>
              </a:rPr>
              <a:t>أعجبني في الحوار:</a:t>
            </a:r>
          </a:p>
          <a:p>
            <a:r>
              <a:rPr lang="ar-SA" sz="2000" b="1" dirty="0" smtClean="0">
                <a:solidFill>
                  <a:srgbClr val="006600"/>
                </a:solidFill>
              </a:rPr>
              <a:t>لم يعجبني في الحوار:</a:t>
            </a:r>
          </a:p>
        </p:txBody>
      </p:sp>
      <p:sp>
        <p:nvSpPr>
          <p:cNvPr id="12" name="مربع نص 11"/>
          <p:cNvSpPr txBox="1"/>
          <p:nvPr/>
        </p:nvSpPr>
        <p:spPr>
          <a:xfrm>
            <a:off x="642910" y="3847462"/>
            <a:ext cx="5357850" cy="400110"/>
          </a:xfrm>
          <a:prstGeom prst="rect">
            <a:avLst/>
          </a:prstGeom>
          <a:noFill/>
        </p:spPr>
        <p:txBody>
          <a:bodyPr wrap="square" rtlCol="1">
            <a:spAutoFit/>
          </a:bodyPr>
          <a:lstStyle/>
          <a:p>
            <a:r>
              <a:rPr lang="ar-SA" sz="2000" b="1" dirty="0" smtClean="0">
                <a:solidFill>
                  <a:srgbClr val="800000"/>
                </a:solidFill>
              </a:rPr>
              <a:t>مراقبة النجوم ومعرفة سبب بعدها.</a:t>
            </a:r>
          </a:p>
        </p:txBody>
      </p:sp>
      <p:sp>
        <p:nvSpPr>
          <p:cNvPr id="13" name="مربع نص 12"/>
          <p:cNvSpPr txBox="1"/>
          <p:nvPr/>
        </p:nvSpPr>
        <p:spPr>
          <a:xfrm>
            <a:off x="642910" y="4171898"/>
            <a:ext cx="5357850" cy="400110"/>
          </a:xfrm>
          <a:prstGeom prst="rect">
            <a:avLst/>
          </a:prstGeom>
          <a:noFill/>
        </p:spPr>
        <p:txBody>
          <a:bodyPr wrap="square" rtlCol="1">
            <a:spAutoFit/>
          </a:bodyPr>
          <a:lstStyle/>
          <a:p>
            <a:r>
              <a:rPr lang="ar-SA" sz="2000" b="1" dirty="0" smtClean="0">
                <a:solidFill>
                  <a:srgbClr val="800000"/>
                </a:solidFill>
              </a:rPr>
              <a:t>محمد،أحد زملائه،الشيخ،العالم.</a:t>
            </a:r>
          </a:p>
        </p:txBody>
      </p:sp>
      <p:sp>
        <p:nvSpPr>
          <p:cNvPr id="14" name="مربع نص 13"/>
          <p:cNvSpPr txBox="1"/>
          <p:nvPr/>
        </p:nvSpPr>
        <p:spPr>
          <a:xfrm>
            <a:off x="642910" y="4429132"/>
            <a:ext cx="5357850" cy="400110"/>
          </a:xfrm>
          <a:prstGeom prst="rect">
            <a:avLst/>
          </a:prstGeom>
          <a:noFill/>
        </p:spPr>
        <p:txBody>
          <a:bodyPr wrap="square" rtlCol="1">
            <a:spAutoFit/>
          </a:bodyPr>
          <a:lstStyle/>
          <a:p>
            <a:r>
              <a:rPr lang="ar-SA" sz="2000" b="1" dirty="0" smtClean="0">
                <a:solidFill>
                  <a:srgbClr val="800000"/>
                </a:solidFill>
              </a:rPr>
              <a:t>الوصول للحقيقة والاقتناع بها.</a:t>
            </a:r>
          </a:p>
        </p:txBody>
      </p:sp>
      <p:sp>
        <p:nvSpPr>
          <p:cNvPr id="16" name="مربع نص 15"/>
          <p:cNvSpPr txBox="1"/>
          <p:nvPr/>
        </p:nvSpPr>
        <p:spPr>
          <a:xfrm>
            <a:off x="642910" y="4714884"/>
            <a:ext cx="5357850" cy="400110"/>
          </a:xfrm>
          <a:prstGeom prst="rect">
            <a:avLst/>
          </a:prstGeom>
          <a:noFill/>
        </p:spPr>
        <p:txBody>
          <a:bodyPr wrap="square" rtlCol="1">
            <a:spAutoFit/>
          </a:bodyPr>
          <a:lstStyle/>
          <a:p>
            <a:r>
              <a:rPr lang="ar-SA" sz="2000" b="1" dirty="0" smtClean="0">
                <a:solidFill>
                  <a:srgbClr val="800000"/>
                </a:solidFill>
              </a:rPr>
              <a:t>استخدام حجج عقلية واقعية.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1"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par>
                          <p:cTn id="18" fill="hold">
                            <p:stCondLst>
                              <p:cond delay="5000"/>
                            </p:stCondLst>
                            <p:childTnLst>
                              <p:par>
                                <p:cTn id="19" presetID="21" presetClass="entr" presetSubtype="4"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4)">
                                      <p:cBhvr>
                                        <p:cTn id="21" dur="2000"/>
                                        <p:tgtEl>
                                          <p:spTgt spid="6"/>
                                        </p:tgtEl>
                                      </p:cBhvr>
                                    </p:animEffect>
                                  </p:childTnLst>
                                </p:cTn>
                              </p:par>
                            </p:childTnLst>
                          </p:cTn>
                        </p:par>
                        <p:par>
                          <p:cTn id="22" fill="hold">
                            <p:stCondLst>
                              <p:cond delay="7000"/>
                            </p:stCondLst>
                            <p:childTnLst>
                              <p:par>
                                <p:cTn id="23" presetID="21" presetClass="entr" presetSubtype="4"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4)">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out)">
                                      <p:cBhvr>
                                        <p:cTn id="30" dur="2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3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out)">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32"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out)">
                                      <p:cBhvr>
                                        <p:cTn id="40" dur="2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out)">
                                      <p:cBhvr>
                                        <p:cTn id="4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11" grpId="0"/>
      <p:bldP spid="12" grpId="0"/>
      <p:bldP spid="13" grpId="0"/>
      <p:bldP spid="14" grpId="0"/>
      <p:bldP spid="16"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كيف لـم نحـزن</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*النص الشعري*</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rot="21103558">
            <a:off x="7599123" y="339797"/>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أكتشف النص</a:t>
            </a:r>
            <a:endParaRPr lang="ar-SA" sz="2400" b="1" dirty="0"/>
          </a:p>
        </p:txBody>
      </p:sp>
      <p:sp>
        <p:nvSpPr>
          <p:cNvPr id="4" name="مربع نص 3"/>
          <p:cNvSpPr txBox="1"/>
          <p:nvPr/>
        </p:nvSpPr>
        <p:spPr>
          <a:xfrm>
            <a:off x="4143372" y="262574"/>
            <a:ext cx="2071702"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أتعرف الشاعر:</a:t>
            </a:r>
          </a:p>
        </p:txBody>
      </p:sp>
      <p:sp>
        <p:nvSpPr>
          <p:cNvPr id="5" name="دمعة 4"/>
          <p:cNvSpPr/>
          <p:nvPr/>
        </p:nvSpPr>
        <p:spPr>
          <a:xfrm>
            <a:off x="6143636" y="33401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pic>
        <p:nvPicPr>
          <p:cNvPr id="1026" name="Picture 2" descr="C:\Documents and Settings\user\My Documents\My Pictures\صورة1.jpg"/>
          <p:cNvPicPr>
            <a:picLocks noChangeAspect="1" noChangeArrowheads="1"/>
          </p:cNvPicPr>
          <p:nvPr/>
        </p:nvPicPr>
        <p:blipFill>
          <a:blip r:embed="rId3" cstate="print"/>
          <a:srcRect/>
          <a:stretch>
            <a:fillRect/>
          </a:stretch>
        </p:blipFill>
        <p:spPr bwMode="auto">
          <a:xfrm>
            <a:off x="6488609" y="1071546"/>
            <a:ext cx="1298101" cy="1341437"/>
          </a:xfrm>
          <a:prstGeom prst="rect">
            <a:avLst/>
          </a:prstGeom>
          <a:ln>
            <a:noFill/>
          </a:ln>
          <a:effectLst>
            <a:outerShdw blurRad="190500" algn="tl" rotWithShape="0">
              <a:srgbClr val="000000">
                <a:alpha val="70000"/>
              </a:srgbClr>
            </a:outerShdw>
          </a:effectLst>
        </p:spPr>
      </p:pic>
      <p:sp>
        <p:nvSpPr>
          <p:cNvPr id="7" name="مستطيل مستدير الزوايا 6"/>
          <p:cNvSpPr/>
          <p:nvPr/>
        </p:nvSpPr>
        <p:spPr>
          <a:xfrm>
            <a:off x="214283" y="928670"/>
            <a:ext cx="6215106" cy="1571636"/>
          </a:xfrm>
          <a:prstGeom prst="roundRect">
            <a:avLst/>
          </a:prstGeom>
          <a:effectLst>
            <a:glow rad="101600">
              <a:schemeClr val="accent3">
                <a:satMod val="175000"/>
                <a:alpha val="40000"/>
              </a:schemeClr>
            </a:glow>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solidFill>
                  <a:schemeClr val="tx1"/>
                </a:solidFill>
                <a:cs typeface="Akhbar MT" pitchFamily="2" charset="-78"/>
              </a:rPr>
              <a:t>عبد الرحمن بن صالح العشماوي شاعر سعودي ولد في الباحة سنة1375هـ،تدرج في تعليمه حتى حصل على شهادة الدكتوراه من جامعة الإمام محمد بن سعود الإسلامية.</a:t>
            </a:r>
          </a:p>
          <a:p>
            <a:pPr algn="ctr"/>
            <a:r>
              <a:rPr lang="ar-SA" sz="2400" b="1" dirty="0" smtClean="0">
                <a:solidFill>
                  <a:schemeClr val="tx1"/>
                </a:solidFill>
                <a:cs typeface="Akhbar MT" pitchFamily="2" charset="-78"/>
              </a:rPr>
              <a:t>من مؤلفاته:صراع مع النفس،إلى أُمتي،علاقة الأدب بشخصية الأمة.</a:t>
            </a:r>
            <a:endParaRPr lang="ar-SA" sz="2400" b="1" dirty="0">
              <a:solidFill>
                <a:schemeClr val="tx1"/>
              </a:solidFill>
              <a:cs typeface="Akhbar MT" pitchFamily="2" charset="-78"/>
            </a:endParaRPr>
          </a:p>
        </p:txBody>
      </p:sp>
      <p:sp>
        <p:nvSpPr>
          <p:cNvPr id="8" name="مربع نص 7"/>
          <p:cNvSpPr txBox="1"/>
          <p:nvPr/>
        </p:nvSpPr>
        <p:spPr>
          <a:xfrm>
            <a:off x="3714744" y="2500306"/>
            <a:ext cx="2500330"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أتعرف المناسبة:</a:t>
            </a:r>
          </a:p>
        </p:txBody>
      </p:sp>
      <p:sp>
        <p:nvSpPr>
          <p:cNvPr id="9" name="دمعة 8"/>
          <p:cNvSpPr/>
          <p:nvPr/>
        </p:nvSpPr>
        <p:spPr>
          <a:xfrm>
            <a:off x="6143636" y="257174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dirty="0" smtClean="0"/>
              <a:t>ثانياً</a:t>
            </a:r>
            <a:endParaRPr lang="ar-SA" sz="2400" dirty="0"/>
          </a:p>
        </p:txBody>
      </p:sp>
      <p:sp>
        <p:nvSpPr>
          <p:cNvPr id="10" name="مستطيل مستدير الزوايا 9"/>
          <p:cNvSpPr/>
          <p:nvPr/>
        </p:nvSpPr>
        <p:spPr>
          <a:xfrm>
            <a:off x="428596" y="3000372"/>
            <a:ext cx="8143932" cy="1571636"/>
          </a:xfrm>
          <a:prstGeom prst="roundRect">
            <a:avLst/>
          </a:prstGeom>
          <a:effectLst>
            <a:glow rad="101600">
              <a:schemeClr val="accent3">
                <a:satMod val="175000"/>
                <a:alpha val="40000"/>
              </a:schemeClr>
            </a:glow>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solidFill>
                  <a:schemeClr val="tx1"/>
                </a:solidFill>
                <a:cs typeface="DecoType Naskh Special" pitchFamily="2" charset="-78"/>
              </a:rPr>
              <a:t>في السابع والعشرين من شهر الله المحرم عام1420هـ فجع العالم الإسلامي بوفاة الشيخ العلامة عبد العزيز بن عبد الله بن باز عن عمر يناهز التاسعة والثمانين،وقد خسر المسلمون سماحته خسارة كبيرة،حيث كان عالماً جليلاً كرّس حياته  كلها في سبيل العلم وخدمة الإسلام والمسلمين،على اختلاف أوطانهم.</a:t>
            </a:r>
            <a:endParaRPr lang="ar-SA" sz="2400" b="1" dirty="0">
              <a:solidFill>
                <a:schemeClr val="tx1"/>
              </a:solidFill>
              <a:cs typeface="DecoType Naskh Special" pitchFamily="2" charset="-78"/>
            </a:endParaRPr>
          </a:p>
        </p:txBody>
      </p:sp>
      <p:sp>
        <p:nvSpPr>
          <p:cNvPr id="11" name="مربع نص 10"/>
          <p:cNvSpPr txBox="1"/>
          <p:nvPr/>
        </p:nvSpPr>
        <p:spPr>
          <a:xfrm>
            <a:off x="285720" y="4643446"/>
            <a:ext cx="7000924" cy="461665"/>
          </a:xfrm>
          <a:prstGeom prst="rect">
            <a:avLst/>
          </a:prstGeom>
          <a:noFill/>
        </p:spPr>
        <p:txBody>
          <a:bodyPr wrap="square" rtlCol="1">
            <a:spAutoFit/>
          </a:bodyPr>
          <a:lstStyle/>
          <a:p>
            <a:pPr algn="ctr"/>
            <a:r>
              <a:rPr lang="ar-SA" sz="2400" b="1" u="sng" dirty="0" smtClean="0">
                <a:solidFill>
                  <a:srgbClr val="800000"/>
                </a:solidFill>
                <a:sym typeface="Wingdings" pitchFamily="2" charset="2"/>
              </a:rPr>
              <a:t>1) ما اسم المفتي العام للمملكة العربية السعودية حتى عام1420هـ؟</a:t>
            </a:r>
          </a:p>
        </p:txBody>
      </p:sp>
      <p:sp>
        <p:nvSpPr>
          <p:cNvPr id="12" name="مستطيل مستدير الزوايا 11"/>
          <p:cNvSpPr/>
          <p:nvPr/>
        </p:nvSpPr>
        <p:spPr>
          <a:xfrm>
            <a:off x="1643042" y="5000636"/>
            <a:ext cx="5429288" cy="571504"/>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الشيخ عبد العزيز بن باز</a:t>
            </a:r>
            <a:endParaRPr lang="ar-SA" sz="2800" b="1" dirty="0">
              <a:solidFill>
                <a:schemeClr val="tx1"/>
              </a:solidFill>
            </a:endParaRPr>
          </a:p>
        </p:txBody>
      </p:sp>
      <p:sp>
        <p:nvSpPr>
          <p:cNvPr id="13" name="دمعة 12"/>
          <p:cNvSpPr/>
          <p:nvPr/>
        </p:nvSpPr>
        <p:spPr>
          <a:xfrm>
            <a:off x="7143768" y="464344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t>ثالثاً</a:t>
            </a:r>
            <a:endParaRPr lang="ar-SA" sz="2800" b="1" dirty="0"/>
          </a:p>
        </p:txBody>
      </p:sp>
      <p:sp>
        <p:nvSpPr>
          <p:cNvPr id="14" name="مربع نص 13"/>
          <p:cNvSpPr txBox="1"/>
          <p:nvPr/>
        </p:nvSpPr>
        <p:spPr>
          <a:xfrm>
            <a:off x="1357290" y="5467665"/>
            <a:ext cx="5857916" cy="461665"/>
          </a:xfrm>
          <a:prstGeom prst="rect">
            <a:avLst/>
          </a:prstGeom>
          <a:noFill/>
        </p:spPr>
        <p:txBody>
          <a:bodyPr wrap="square" rtlCol="1">
            <a:spAutoFit/>
          </a:bodyPr>
          <a:lstStyle/>
          <a:p>
            <a:pPr algn="ctr"/>
            <a:r>
              <a:rPr lang="ar-SA" sz="2400" b="1" u="sng" dirty="0" smtClean="0">
                <a:solidFill>
                  <a:srgbClr val="800000"/>
                </a:solidFill>
                <a:sym typeface="Wingdings" pitchFamily="2" charset="2"/>
              </a:rPr>
              <a:t>2) متى توفي؟ولماذا كانت وفاته فاجعة أليمة للمسلمين؟</a:t>
            </a:r>
          </a:p>
        </p:txBody>
      </p:sp>
      <p:sp>
        <p:nvSpPr>
          <p:cNvPr id="15" name="مستطيل مستدير الزوايا 14"/>
          <p:cNvSpPr/>
          <p:nvPr/>
        </p:nvSpPr>
        <p:spPr>
          <a:xfrm>
            <a:off x="1571604" y="5857892"/>
            <a:ext cx="5429288" cy="571504"/>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b="1" dirty="0" smtClean="0">
                <a:solidFill>
                  <a:schemeClr val="tx1"/>
                </a:solidFill>
              </a:rPr>
              <a:t>27/ 1/ 1420هـ</a:t>
            </a:r>
            <a:endParaRPr lang="ar-SA" sz="2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2700" decel="100000" fill="hold"/>
                                        <p:tgtEl>
                                          <p:spTgt spid="4"/>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3000"/>
                            </p:stCondLst>
                            <p:childTnLst>
                              <p:par>
                                <p:cTn id="18" presetID="24"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 to="" calcmode="lin" valueType="num">
                                      <p:cBhvr>
                                        <p:cTn id="20" dur="1" fill="hold"/>
                                        <p:tgtEl>
                                          <p:spTgt spid="1026"/>
                                        </p:tgtEl>
                                        <p:attrNameLst>
                                          <p:attrName/>
                                        </p:attrNameLst>
                                      </p:cBhvr>
                                    </p:anim>
                                  </p:childTnLst>
                                </p:cTn>
                              </p:par>
                            </p:childTnLst>
                          </p:cTn>
                        </p:par>
                        <p:par>
                          <p:cTn id="21" fill="hold">
                            <p:stCondLst>
                              <p:cond delay="3000"/>
                            </p:stCondLst>
                            <p:childTnLst>
                              <p:par>
                                <p:cTn id="22" presetID="24"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to="" calcmode="lin" valueType="num">
                                      <p:cBhvr>
                                        <p:cTn id="24" dur="1" fill="hold"/>
                                        <p:tgtEl>
                                          <p:spTgt spid="7"/>
                                        </p:tgtEl>
                                        <p:attrNameLst>
                                          <p:attrName/>
                                        </p:attrNameLst>
                                      </p:cBhvr>
                                    </p:anim>
                                  </p:childTnLst>
                                </p:cTn>
                              </p:par>
                              <p:par>
                                <p:cTn id="25" presetID="9"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1000"/>
                                        <p:tgtEl>
                                          <p:spTgt spid="9"/>
                                        </p:tgtEl>
                                      </p:cBhvr>
                                    </p:animEffect>
                                  </p:childTnLst>
                                </p:cTn>
                              </p:par>
                              <p:par>
                                <p:cTn id="28" presetID="37"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3000"/>
                                        <p:tgtEl>
                                          <p:spTgt spid="8"/>
                                        </p:tgtEl>
                                      </p:cBhvr>
                                    </p:animEffect>
                                    <p:anim calcmode="lin" valueType="num">
                                      <p:cBhvr>
                                        <p:cTn id="31" dur="3000" fill="hold"/>
                                        <p:tgtEl>
                                          <p:spTgt spid="8"/>
                                        </p:tgtEl>
                                        <p:attrNameLst>
                                          <p:attrName>ppt_x</p:attrName>
                                        </p:attrNameLst>
                                      </p:cBhvr>
                                      <p:tavLst>
                                        <p:tav tm="0">
                                          <p:val>
                                            <p:strVal val="#ppt_x"/>
                                          </p:val>
                                        </p:tav>
                                        <p:tav tm="100000">
                                          <p:val>
                                            <p:strVal val="#ppt_x"/>
                                          </p:val>
                                        </p:tav>
                                      </p:tavLst>
                                    </p:anim>
                                    <p:anim calcmode="lin" valueType="num">
                                      <p:cBhvr>
                                        <p:cTn id="32" dur="2700" decel="100000" fill="hold"/>
                                        <p:tgtEl>
                                          <p:spTgt spid="8"/>
                                        </p:tgtEl>
                                        <p:attrNameLst>
                                          <p:attrName>ppt_y</p:attrName>
                                        </p:attrNameLst>
                                      </p:cBhvr>
                                      <p:tavLst>
                                        <p:tav tm="0">
                                          <p:val>
                                            <p:strVal val="#ppt_y+1"/>
                                          </p:val>
                                        </p:tav>
                                        <p:tav tm="100000">
                                          <p:val>
                                            <p:strVal val="#ppt_y-.03"/>
                                          </p:val>
                                        </p:tav>
                                      </p:tavLst>
                                    </p:anim>
                                    <p:anim calcmode="lin" valueType="num">
                                      <p:cBhvr>
                                        <p:cTn id="33" dur="300" accel="100000" fill="hold">
                                          <p:stCondLst>
                                            <p:cond delay="2700"/>
                                          </p:stCondLst>
                                        </p:cTn>
                                        <p:tgtEl>
                                          <p:spTgt spid="8"/>
                                        </p:tgtEl>
                                        <p:attrNameLst>
                                          <p:attrName>ppt_y</p:attrName>
                                        </p:attrNameLst>
                                      </p:cBhvr>
                                      <p:tavLst>
                                        <p:tav tm="0">
                                          <p:val>
                                            <p:strVal val="#ppt_y-.03"/>
                                          </p:val>
                                        </p:tav>
                                        <p:tav tm="100000">
                                          <p:val>
                                            <p:strVal val="#ppt_y"/>
                                          </p:val>
                                        </p:tav>
                                      </p:tavLst>
                                    </p:anim>
                                  </p:childTnLst>
                                </p:cTn>
                              </p:par>
                            </p:childTnLst>
                          </p:cTn>
                        </p:par>
                        <p:par>
                          <p:cTn id="34" fill="hold">
                            <p:stCondLst>
                              <p:cond delay="6000"/>
                            </p:stCondLst>
                            <p:childTnLst>
                              <p:par>
                                <p:cTn id="35" presetID="24"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par>
                                <p:cTn id="38" presetID="3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3000"/>
                                        <p:tgtEl>
                                          <p:spTgt spid="11"/>
                                        </p:tgtEl>
                                      </p:cBhvr>
                                    </p:animEffect>
                                    <p:anim calcmode="lin" valueType="num">
                                      <p:cBhvr>
                                        <p:cTn id="41" dur="3000" fill="hold"/>
                                        <p:tgtEl>
                                          <p:spTgt spid="11"/>
                                        </p:tgtEl>
                                        <p:attrNameLst>
                                          <p:attrName>ppt_x</p:attrName>
                                        </p:attrNameLst>
                                      </p:cBhvr>
                                      <p:tavLst>
                                        <p:tav tm="0">
                                          <p:val>
                                            <p:strVal val="#ppt_x"/>
                                          </p:val>
                                        </p:tav>
                                        <p:tav tm="100000">
                                          <p:val>
                                            <p:strVal val="#ppt_x"/>
                                          </p:val>
                                        </p:tav>
                                      </p:tavLst>
                                    </p:anim>
                                    <p:anim calcmode="lin" valueType="num">
                                      <p:cBhvr>
                                        <p:cTn id="42" dur="2700" decel="100000" fill="hold"/>
                                        <p:tgtEl>
                                          <p:spTgt spid="11"/>
                                        </p:tgtEl>
                                        <p:attrNameLst>
                                          <p:attrName>ppt_y</p:attrName>
                                        </p:attrNameLst>
                                      </p:cBhvr>
                                      <p:tavLst>
                                        <p:tav tm="0">
                                          <p:val>
                                            <p:strVal val="#ppt_y+1"/>
                                          </p:val>
                                        </p:tav>
                                        <p:tav tm="100000">
                                          <p:val>
                                            <p:strVal val="#ppt_y-.03"/>
                                          </p:val>
                                        </p:tav>
                                      </p:tavLst>
                                    </p:anim>
                                    <p:anim calcmode="lin" valueType="num">
                                      <p:cBhvr>
                                        <p:cTn id="43"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4"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to="" calcmode="lin" valueType="num">
                                      <p:cBhvr>
                                        <p:cTn id="48" dur="1" fill="hold"/>
                                        <p:tgtEl>
                                          <p:spTgt spid="12"/>
                                        </p:tgtEl>
                                        <p:attrNameLst>
                                          <p:attrName/>
                                        </p:attrNameLst>
                                      </p:cBhvr>
                                    </p:anim>
                                  </p:childTnLst>
                                </p:cTn>
                              </p:par>
                              <p:par>
                                <p:cTn id="49" presetID="9"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dissolve">
                                      <p:cBhvr>
                                        <p:cTn id="51" dur="1000"/>
                                        <p:tgtEl>
                                          <p:spTgt spid="13"/>
                                        </p:tgtEl>
                                      </p:cBhvr>
                                    </p:animEffect>
                                  </p:childTnLst>
                                </p:cTn>
                              </p:par>
                              <p:par>
                                <p:cTn id="52" presetID="37" presetClass="entr" presetSubtype="0" fill="hold" grpId="0"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3000"/>
                                        <p:tgtEl>
                                          <p:spTgt spid="14"/>
                                        </p:tgtEl>
                                      </p:cBhvr>
                                    </p:animEffect>
                                    <p:anim calcmode="lin" valueType="num">
                                      <p:cBhvr>
                                        <p:cTn id="55" dur="3000" fill="hold"/>
                                        <p:tgtEl>
                                          <p:spTgt spid="14"/>
                                        </p:tgtEl>
                                        <p:attrNameLst>
                                          <p:attrName>ppt_x</p:attrName>
                                        </p:attrNameLst>
                                      </p:cBhvr>
                                      <p:tavLst>
                                        <p:tav tm="0">
                                          <p:val>
                                            <p:strVal val="#ppt_x"/>
                                          </p:val>
                                        </p:tav>
                                        <p:tav tm="100000">
                                          <p:val>
                                            <p:strVal val="#ppt_x"/>
                                          </p:val>
                                        </p:tav>
                                      </p:tavLst>
                                    </p:anim>
                                    <p:anim calcmode="lin" valueType="num">
                                      <p:cBhvr>
                                        <p:cTn id="56" dur="2700" decel="100000" fill="hold"/>
                                        <p:tgtEl>
                                          <p:spTgt spid="14"/>
                                        </p:tgtEl>
                                        <p:attrNameLst>
                                          <p:attrName>ppt_y</p:attrName>
                                        </p:attrNameLst>
                                      </p:cBhvr>
                                      <p:tavLst>
                                        <p:tav tm="0">
                                          <p:val>
                                            <p:strVal val="#ppt_y+1"/>
                                          </p:val>
                                        </p:tav>
                                        <p:tav tm="100000">
                                          <p:val>
                                            <p:strVal val="#ppt_y-.03"/>
                                          </p:val>
                                        </p:tav>
                                      </p:tavLst>
                                    </p:anim>
                                    <p:anim calcmode="lin" valueType="num">
                                      <p:cBhvr>
                                        <p:cTn id="57" dur="300" accel="100000" fill="hold">
                                          <p:stCondLst>
                                            <p:cond delay="27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 to="" calcmode="lin" valueType="num">
                                      <p:cBhvr>
                                        <p:cTn id="62"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7" grpId="0" animBg="1"/>
      <p:bldP spid="8" grpId="0"/>
      <p:bldP spid="9" grpId="0" animBg="1"/>
      <p:bldP spid="10" grpId="0" animBg="1"/>
      <p:bldP spid="11" grpId="0"/>
      <p:bldP spid="12" grpId="0" animBg="1"/>
      <p:bldP spid="13" grpId="0" animBg="1"/>
      <p:bldP spid="14" grpId="0"/>
      <p:bldP spid="1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1214414" y="928670"/>
            <a:ext cx="7000924"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3) أضع خطاً تحت الإجابة الصحيحة فيما يلي:</a:t>
            </a:r>
          </a:p>
        </p:txBody>
      </p:sp>
      <p:sp>
        <p:nvSpPr>
          <p:cNvPr id="4" name="مستطيل مستدير الزوايا 3"/>
          <p:cNvSpPr/>
          <p:nvPr/>
        </p:nvSpPr>
        <p:spPr>
          <a:xfrm>
            <a:off x="428596" y="1571612"/>
            <a:ext cx="7572428" cy="3143272"/>
          </a:xfrm>
          <a:prstGeom prst="roundRect">
            <a:avLst/>
          </a:prstGeom>
          <a:solidFill>
            <a:schemeClr val="accent3">
              <a:lumMod val="60000"/>
              <a:lumOff val="4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514350" indent="-514350" algn="ctr">
              <a:buAutoNum type="arabicParenR"/>
            </a:pPr>
            <a:r>
              <a:rPr lang="ar-SA" sz="2800" b="1" dirty="0" smtClean="0">
                <a:solidFill>
                  <a:schemeClr val="tx1"/>
                </a:solidFill>
              </a:rPr>
              <a:t>غرض الشاعر من هذه القصيدة هو:</a:t>
            </a:r>
          </a:p>
          <a:p>
            <a:pPr marL="514350" indent="-514350" algn="ctr"/>
            <a:r>
              <a:rPr lang="ar-SA" sz="2800" b="1" dirty="0" smtClean="0">
                <a:solidFill>
                  <a:schemeClr val="tx1"/>
                </a:solidFill>
              </a:rPr>
              <a:t>  الوصف                 الرثاء               الفخر</a:t>
            </a:r>
          </a:p>
          <a:p>
            <a:pPr marL="514350" indent="-514350" algn="ctr"/>
            <a:r>
              <a:rPr lang="ar-SA" sz="2800" b="1" dirty="0" smtClean="0">
                <a:solidFill>
                  <a:schemeClr val="tx1"/>
                </a:solidFill>
              </a:rPr>
              <a:t>2) غلب على النص استخدام ضمير:</a:t>
            </a:r>
          </a:p>
          <a:p>
            <a:pPr marL="514350" indent="-514350" algn="ctr"/>
            <a:r>
              <a:rPr lang="ar-SA" sz="2800" b="1" dirty="0" smtClean="0">
                <a:solidFill>
                  <a:schemeClr val="tx1"/>
                </a:solidFill>
              </a:rPr>
              <a:t>   المتكلم              المخاطب              الغائب</a:t>
            </a:r>
          </a:p>
          <a:p>
            <a:pPr marL="514350" indent="-514350" algn="ctr"/>
            <a:r>
              <a:rPr lang="ar-SA" sz="2800" b="1" dirty="0" smtClean="0">
                <a:solidFill>
                  <a:schemeClr val="tx1"/>
                </a:solidFill>
              </a:rPr>
              <a:t>3) ورد عنوان النص في البيت:</a:t>
            </a:r>
          </a:p>
          <a:p>
            <a:pPr marL="514350" indent="-514350" algn="ctr"/>
            <a:r>
              <a:rPr lang="ar-SA" sz="2800" b="1" dirty="0" smtClean="0">
                <a:solidFill>
                  <a:schemeClr val="tx1"/>
                </a:solidFill>
              </a:rPr>
              <a:t>الأول                الرابع                الأخير         </a:t>
            </a:r>
          </a:p>
          <a:p>
            <a:pPr marL="514350" indent="-514350" algn="ctr"/>
            <a:endParaRPr lang="ar-SA" sz="2800" b="1" dirty="0">
              <a:solidFill>
                <a:schemeClr val="tx1"/>
              </a:solidFill>
            </a:endParaRPr>
          </a:p>
        </p:txBody>
      </p:sp>
      <p:sp>
        <p:nvSpPr>
          <p:cNvPr id="5" name="مستطيل 4"/>
          <p:cNvSpPr/>
          <p:nvPr/>
        </p:nvSpPr>
        <p:spPr>
          <a:xfrm>
            <a:off x="6858016" y="2071678"/>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6" name="مستطيل 5"/>
          <p:cNvSpPr/>
          <p:nvPr/>
        </p:nvSpPr>
        <p:spPr>
          <a:xfrm>
            <a:off x="6786578" y="3857628"/>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7" name="مستطيل 6"/>
          <p:cNvSpPr/>
          <p:nvPr/>
        </p:nvSpPr>
        <p:spPr>
          <a:xfrm>
            <a:off x="2214546" y="2928934"/>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8" name="مستطيل 7"/>
          <p:cNvSpPr/>
          <p:nvPr/>
        </p:nvSpPr>
        <p:spPr>
          <a:xfrm>
            <a:off x="4572000" y="2928934"/>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9" name="مستطيل 8"/>
          <p:cNvSpPr/>
          <p:nvPr/>
        </p:nvSpPr>
        <p:spPr>
          <a:xfrm>
            <a:off x="6715140" y="2928934"/>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0" name="مستطيل 9"/>
          <p:cNvSpPr/>
          <p:nvPr/>
        </p:nvSpPr>
        <p:spPr>
          <a:xfrm>
            <a:off x="2143108" y="2071678"/>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1" name="مستطيل 10"/>
          <p:cNvSpPr/>
          <p:nvPr/>
        </p:nvSpPr>
        <p:spPr>
          <a:xfrm>
            <a:off x="4286248" y="2071678"/>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dirty="0"/>
          </a:p>
        </p:txBody>
      </p:sp>
      <p:sp>
        <p:nvSpPr>
          <p:cNvPr id="12" name="مستطيل 11"/>
          <p:cNvSpPr/>
          <p:nvPr/>
        </p:nvSpPr>
        <p:spPr>
          <a:xfrm>
            <a:off x="2428860" y="3857628"/>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3" name="مستطيل 12"/>
          <p:cNvSpPr/>
          <p:nvPr/>
        </p:nvSpPr>
        <p:spPr>
          <a:xfrm>
            <a:off x="4643438" y="3857628"/>
            <a:ext cx="428628" cy="35719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endParaRPr lang="ar-SA"/>
          </a:p>
        </p:txBody>
      </p:sp>
      <p:sp>
        <p:nvSpPr>
          <p:cNvPr id="14" name="مربع نص 13"/>
          <p:cNvSpPr txBox="1"/>
          <p:nvPr/>
        </p:nvSpPr>
        <p:spPr>
          <a:xfrm>
            <a:off x="4286248" y="2071678"/>
            <a:ext cx="428628" cy="400110"/>
          </a:xfrm>
          <a:prstGeom prst="rect">
            <a:avLst/>
          </a:prstGeom>
          <a:noFill/>
        </p:spPr>
        <p:txBody>
          <a:bodyPr wrap="square" rtlCol="1">
            <a:spAutoFit/>
          </a:bodyPr>
          <a:lstStyle/>
          <a:p>
            <a:r>
              <a:rPr lang="ar-SA" sz="2000" b="1" dirty="0" smtClean="0">
                <a:latin typeface="Tw Cen MT Condensed Extra Bold"/>
              </a:rPr>
              <a:t>√</a:t>
            </a:r>
            <a:endParaRPr lang="ar-SA" sz="2000" b="1" dirty="0"/>
          </a:p>
        </p:txBody>
      </p:sp>
      <p:sp>
        <p:nvSpPr>
          <p:cNvPr id="15" name="مربع نص 14"/>
          <p:cNvSpPr txBox="1"/>
          <p:nvPr/>
        </p:nvSpPr>
        <p:spPr>
          <a:xfrm>
            <a:off x="2428860" y="3857628"/>
            <a:ext cx="428628" cy="400110"/>
          </a:xfrm>
          <a:prstGeom prst="rect">
            <a:avLst/>
          </a:prstGeom>
          <a:noFill/>
        </p:spPr>
        <p:txBody>
          <a:bodyPr wrap="square" rtlCol="1">
            <a:spAutoFit/>
          </a:bodyPr>
          <a:lstStyle/>
          <a:p>
            <a:r>
              <a:rPr lang="ar-SA" sz="2000" b="1" dirty="0" smtClean="0">
                <a:latin typeface="Tw Cen MT Condensed Extra Bold"/>
              </a:rPr>
              <a:t>√</a:t>
            </a:r>
            <a:endParaRPr lang="ar-SA" sz="2000" b="1" dirty="0"/>
          </a:p>
        </p:txBody>
      </p:sp>
      <p:sp>
        <p:nvSpPr>
          <p:cNvPr id="16" name="مربع نص 15"/>
          <p:cNvSpPr txBox="1"/>
          <p:nvPr/>
        </p:nvSpPr>
        <p:spPr>
          <a:xfrm>
            <a:off x="4572000" y="2928934"/>
            <a:ext cx="428628" cy="400110"/>
          </a:xfrm>
          <a:prstGeom prst="rect">
            <a:avLst/>
          </a:prstGeom>
          <a:noFill/>
        </p:spPr>
        <p:txBody>
          <a:bodyPr wrap="square" rtlCol="1">
            <a:spAutoFit/>
          </a:bodyPr>
          <a:lstStyle/>
          <a:p>
            <a:r>
              <a:rPr lang="ar-SA" sz="2000" b="1" dirty="0" smtClean="0">
                <a:latin typeface="Tw Cen MT Condensed Extra Bold"/>
              </a:rPr>
              <a:t>√</a:t>
            </a:r>
            <a:endParaRPr lang="ar-SA"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par>
                          <p:cTn id="15" fill="hold">
                            <p:stCondLst>
                              <p:cond delay="3000"/>
                            </p:stCondLst>
                            <p:childTnLst>
                              <p:par>
                                <p:cTn id="16" presetID="24" presetClass="entr" presetSubtype="0" fill="hold" grpId="1" nodeType="afterEffect">
                                  <p:stCondLst>
                                    <p:cond delay="0"/>
                                  </p:stCondLst>
                                  <p:childTnLst>
                                    <p:set>
                                      <p:cBhvr>
                                        <p:cTn id="17" dur="1" fill="hold">
                                          <p:stCondLst>
                                            <p:cond delay="0"/>
                                          </p:stCondLst>
                                        </p:cTn>
                                        <p:tgtEl>
                                          <p:spTgt spid="4"/>
                                        </p:tgtEl>
                                        <p:attrNameLst>
                                          <p:attrName>style.visibility</p:attrName>
                                        </p:attrNameLst>
                                      </p:cBhvr>
                                      <p:to>
                                        <p:strVal val="visible"/>
                                      </p:to>
                                    </p:set>
                                    <p:anim to="" calcmode="lin" valueType="num">
                                      <p:cBhvr>
                                        <p:cTn id="18" dur="1" fill="hold"/>
                                        <p:tgtEl>
                                          <p:spTgt spid="4"/>
                                        </p:tgtEl>
                                        <p:attrNameLst>
                                          <p:attrName/>
                                        </p:attrNameLst>
                                      </p:cBhvr>
                                    </p:anim>
                                  </p:childTnLst>
                                </p:cTn>
                              </p:par>
                            </p:childTnLst>
                          </p:cTn>
                        </p:par>
                        <p:par>
                          <p:cTn id="19" fill="hold">
                            <p:stCondLst>
                              <p:cond delay="3000"/>
                            </p:stCondLst>
                            <p:childTnLst>
                              <p:par>
                                <p:cTn id="20" presetID="24"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to="" calcmode="lin" valueType="num">
                                      <p:cBhvr>
                                        <p:cTn id="22" dur="1" fill="hold"/>
                                        <p:tgtEl>
                                          <p:spTgt spid="5"/>
                                        </p:tgtEl>
                                        <p:attrNameLst>
                                          <p:attrName/>
                                        </p:attrNameLst>
                                      </p:cBhvr>
                                    </p:anim>
                                  </p:childTnLst>
                                </p:cTn>
                              </p:par>
                            </p:childTnLst>
                          </p:cTn>
                        </p:par>
                        <p:par>
                          <p:cTn id="23" fill="hold">
                            <p:stCondLst>
                              <p:cond delay="3000"/>
                            </p:stCondLst>
                            <p:childTnLst>
                              <p:par>
                                <p:cTn id="24" presetID="24"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to="" calcmode="lin" valueType="num">
                                      <p:cBhvr>
                                        <p:cTn id="26" dur="1" fill="hold"/>
                                        <p:tgtEl>
                                          <p:spTgt spid="11"/>
                                        </p:tgtEl>
                                        <p:attrNameLst>
                                          <p:attrName/>
                                        </p:attrNameLst>
                                      </p:cBhvr>
                                    </p:anim>
                                  </p:childTnLst>
                                </p:cTn>
                              </p:par>
                            </p:childTnLst>
                          </p:cTn>
                        </p:par>
                        <p:par>
                          <p:cTn id="27" fill="hold">
                            <p:stCondLst>
                              <p:cond delay="3000"/>
                            </p:stCondLst>
                            <p:childTnLst>
                              <p:par>
                                <p:cTn id="28" presetID="24"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to="" calcmode="lin" valueType="num">
                                      <p:cBhvr>
                                        <p:cTn id="30" dur="1" fill="hold"/>
                                        <p:tgtEl>
                                          <p:spTgt spid="10"/>
                                        </p:tgtEl>
                                        <p:attrNameLst>
                                          <p:attrName/>
                                        </p:attrNameLst>
                                      </p:cBhvr>
                                    </p:anim>
                                  </p:childTnLst>
                                </p:cTn>
                              </p:par>
                            </p:childTnLst>
                          </p:cTn>
                        </p:par>
                        <p:par>
                          <p:cTn id="31" fill="hold">
                            <p:stCondLst>
                              <p:cond delay="3000"/>
                            </p:stCondLst>
                            <p:childTnLst>
                              <p:par>
                                <p:cTn id="32" presetID="24"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to="" calcmode="lin" valueType="num">
                                      <p:cBhvr>
                                        <p:cTn id="34" dur="1" fill="hold"/>
                                        <p:tgtEl>
                                          <p:spTgt spid="9"/>
                                        </p:tgtEl>
                                        <p:attrNameLst>
                                          <p:attrName/>
                                        </p:attrNameLst>
                                      </p:cBhvr>
                                    </p:anim>
                                  </p:childTnLst>
                                </p:cTn>
                              </p:par>
                            </p:childTnLst>
                          </p:cTn>
                        </p:par>
                        <p:par>
                          <p:cTn id="35" fill="hold">
                            <p:stCondLst>
                              <p:cond delay="3000"/>
                            </p:stCondLst>
                            <p:childTnLst>
                              <p:par>
                                <p:cTn id="36" presetID="24"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to="" calcmode="lin" valueType="num">
                                      <p:cBhvr>
                                        <p:cTn id="38" dur="1" fill="hold"/>
                                        <p:tgtEl>
                                          <p:spTgt spid="8"/>
                                        </p:tgtEl>
                                        <p:attrNameLst>
                                          <p:attrName/>
                                        </p:attrNameLst>
                                      </p:cBhvr>
                                    </p:anim>
                                  </p:childTnLst>
                                </p:cTn>
                              </p:par>
                            </p:childTnLst>
                          </p:cTn>
                        </p:par>
                        <p:par>
                          <p:cTn id="39" fill="hold">
                            <p:stCondLst>
                              <p:cond delay="3000"/>
                            </p:stCondLst>
                            <p:childTnLst>
                              <p:par>
                                <p:cTn id="40" presetID="24" presetClass="entr" presetSubtype="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to="" calcmode="lin" valueType="num">
                                      <p:cBhvr>
                                        <p:cTn id="42" dur="1" fill="hold"/>
                                        <p:tgtEl>
                                          <p:spTgt spid="7"/>
                                        </p:tgtEl>
                                        <p:attrNameLst>
                                          <p:attrName/>
                                        </p:attrNameLst>
                                      </p:cBhvr>
                                    </p:anim>
                                  </p:childTnLst>
                                </p:cTn>
                              </p:par>
                            </p:childTnLst>
                          </p:cTn>
                        </p:par>
                        <p:par>
                          <p:cTn id="43" fill="hold">
                            <p:stCondLst>
                              <p:cond delay="3000"/>
                            </p:stCondLst>
                            <p:childTnLst>
                              <p:par>
                                <p:cTn id="44" presetID="24"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 to="" calcmode="lin" valueType="num">
                                      <p:cBhvr>
                                        <p:cTn id="46" dur="1" fill="hold"/>
                                        <p:tgtEl>
                                          <p:spTgt spid="6"/>
                                        </p:tgtEl>
                                        <p:attrNameLst>
                                          <p:attrName/>
                                        </p:attrNameLst>
                                      </p:cBhvr>
                                    </p:anim>
                                  </p:childTnLst>
                                </p:cTn>
                              </p:par>
                            </p:childTnLst>
                          </p:cTn>
                        </p:par>
                        <p:par>
                          <p:cTn id="47" fill="hold">
                            <p:stCondLst>
                              <p:cond delay="3000"/>
                            </p:stCondLst>
                            <p:childTnLst>
                              <p:par>
                                <p:cTn id="48" presetID="24" presetClass="entr" presetSubtype="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to="" calcmode="lin" valueType="num">
                                      <p:cBhvr>
                                        <p:cTn id="50" dur="1" fill="hold"/>
                                        <p:tgtEl>
                                          <p:spTgt spid="13"/>
                                        </p:tgtEl>
                                        <p:attrNameLst>
                                          <p:attrName/>
                                        </p:attrNameLst>
                                      </p:cBhvr>
                                    </p:anim>
                                  </p:childTnLst>
                                </p:cTn>
                              </p:par>
                            </p:childTnLst>
                          </p:cTn>
                        </p:par>
                        <p:par>
                          <p:cTn id="51" fill="hold">
                            <p:stCondLst>
                              <p:cond delay="3000"/>
                            </p:stCondLst>
                            <p:childTnLst>
                              <p:par>
                                <p:cTn id="52" presetID="24"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to="" calcmode="lin" valueType="num">
                                      <p:cBhvr>
                                        <p:cTn id="54" dur="1" fill="hold"/>
                                        <p:tgtEl>
                                          <p:spTgt spid="12"/>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1"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heel(4)">
                                      <p:cBhvr>
                                        <p:cTn id="59" dur="20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4"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heel(4)">
                                      <p:cBhvr>
                                        <p:cTn id="64" dur="20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heel(4)">
                                      <p:cBhvr>
                                        <p:cTn id="6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rot="21103558">
            <a:off x="7599123" y="339797"/>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أنمي لغتي</a:t>
            </a:r>
            <a:endParaRPr lang="ar-SA" sz="2400" b="1" dirty="0"/>
          </a:p>
        </p:txBody>
      </p:sp>
      <p:sp>
        <p:nvSpPr>
          <p:cNvPr id="4" name="مربع نص 3"/>
          <p:cNvSpPr txBox="1"/>
          <p:nvPr/>
        </p:nvSpPr>
        <p:spPr>
          <a:xfrm>
            <a:off x="785786" y="1048392"/>
            <a:ext cx="5715040"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أشترك مع من بجواري لوصل الكلمة بمعناها:</a:t>
            </a:r>
          </a:p>
        </p:txBody>
      </p:sp>
      <p:sp>
        <p:nvSpPr>
          <p:cNvPr id="5" name="دمعة 4"/>
          <p:cNvSpPr/>
          <p:nvPr/>
        </p:nvSpPr>
        <p:spPr>
          <a:xfrm>
            <a:off x="6286512" y="107154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6" name="مستطيل ذو زوايا قطرية مخدوشة 5"/>
          <p:cNvSpPr/>
          <p:nvPr/>
        </p:nvSpPr>
        <p:spPr>
          <a:xfrm>
            <a:off x="6143636" y="2143116"/>
            <a:ext cx="1714512"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1) الأثيل</a:t>
            </a:r>
            <a:endParaRPr lang="ar-SA" sz="2800" b="1" dirty="0">
              <a:solidFill>
                <a:schemeClr val="tx1"/>
              </a:solidFill>
            </a:endParaRPr>
          </a:p>
        </p:txBody>
      </p:sp>
      <p:sp>
        <p:nvSpPr>
          <p:cNvPr id="7" name="مستطيل ذو زوايا قطرية مخدوشة 6"/>
          <p:cNvSpPr/>
          <p:nvPr/>
        </p:nvSpPr>
        <p:spPr>
          <a:xfrm>
            <a:off x="5929322" y="2786058"/>
            <a:ext cx="1714512"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2) المقيل</a:t>
            </a:r>
            <a:endParaRPr lang="ar-SA" sz="2800" b="1" dirty="0">
              <a:solidFill>
                <a:schemeClr val="tx1"/>
              </a:solidFill>
            </a:endParaRPr>
          </a:p>
        </p:txBody>
      </p:sp>
      <p:sp>
        <p:nvSpPr>
          <p:cNvPr id="8" name="مستطيل ذو زوايا قطرية مخدوشة 7"/>
          <p:cNvSpPr/>
          <p:nvPr/>
        </p:nvSpPr>
        <p:spPr>
          <a:xfrm>
            <a:off x="6215074" y="3429000"/>
            <a:ext cx="1714512"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3) المزن</a:t>
            </a:r>
            <a:endParaRPr lang="ar-SA" sz="2800" b="1" dirty="0">
              <a:solidFill>
                <a:schemeClr val="tx1"/>
              </a:solidFill>
            </a:endParaRPr>
          </a:p>
        </p:txBody>
      </p:sp>
      <p:sp>
        <p:nvSpPr>
          <p:cNvPr id="9" name="مستطيل ذو زوايا قطرية مخدوشة 8"/>
          <p:cNvSpPr/>
          <p:nvPr/>
        </p:nvSpPr>
        <p:spPr>
          <a:xfrm>
            <a:off x="5929322" y="4071942"/>
            <a:ext cx="1714512"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4) ذهول</a:t>
            </a:r>
            <a:endParaRPr lang="ar-SA" sz="2800" b="1" dirty="0">
              <a:solidFill>
                <a:schemeClr val="tx1"/>
              </a:solidFill>
            </a:endParaRPr>
          </a:p>
        </p:txBody>
      </p:sp>
      <p:sp>
        <p:nvSpPr>
          <p:cNvPr id="10" name="مستطيل ذو زوايا قطرية مخدوشة 9"/>
          <p:cNvSpPr/>
          <p:nvPr/>
        </p:nvSpPr>
        <p:spPr>
          <a:xfrm>
            <a:off x="785786" y="2071678"/>
            <a:ext cx="4500594"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النوم نصف النهار أو الاستراحة فيه</a:t>
            </a:r>
            <a:endParaRPr lang="ar-SA" sz="2800" b="1" dirty="0">
              <a:solidFill>
                <a:schemeClr val="tx1"/>
              </a:solidFill>
            </a:endParaRPr>
          </a:p>
        </p:txBody>
      </p:sp>
      <p:sp>
        <p:nvSpPr>
          <p:cNvPr id="11" name="مستطيل ذو زوايا قطرية مخدوشة 10"/>
          <p:cNvSpPr/>
          <p:nvPr/>
        </p:nvSpPr>
        <p:spPr>
          <a:xfrm>
            <a:off x="571472" y="2714620"/>
            <a:ext cx="4500594"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الشريف،الأصيل</a:t>
            </a:r>
            <a:endParaRPr lang="ar-SA" sz="2800" b="1" dirty="0">
              <a:solidFill>
                <a:schemeClr val="tx1"/>
              </a:solidFill>
            </a:endParaRPr>
          </a:p>
        </p:txBody>
      </p:sp>
      <p:sp>
        <p:nvSpPr>
          <p:cNvPr id="12" name="مستطيل ذو زوايا قطرية مخدوشة 11"/>
          <p:cNvSpPr/>
          <p:nvPr/>
        </p:nvSpPr>
        <p:spPr>
          <a:xfrm>
            <a:off x="928662" y="3357562"/>
            <a:ext cx="4500594"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الغياب عن الرشد</a:t>
            </a:r>
            <a:endParaRPr lang="ar-SA" sz="2800" b="1" dirty="0">
              <a:solidFill>
                <a:schemeClr val="tx1"/>
              </a:solidFill>
            </a:endParaRPr>
          </a:p>
        </p:txBody>
      </p:sp>
      <p:sp>
        <p:nvSpPr>
          <p:cNvPr id="13" name="مستطيل ذو زوايا قطرية مخدوشة 12"/>
          <p:cNvSpPr/>
          <p:nvPr/>
        </p:nvSpPr>
        <p:spPr>
          <a:xfrm>
            <a:off x="642910" y="4000504"/>
            <a:ext cx="4500594"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الألم الشديد</a:t>
            </a:r>
            <a:endParaRPr lang="ar-SA" sz="2800" b="1" dirty="0">
              <a:solidFill>
                <a:schemeClr val="tx1"/>
              </a:solidFill>
            </a:endParaRPr>
          </a:p>
        </p:txBody>
      </p:sp>
      <p:sp>
        <p:nvSpPr>
          <p:cNvPr id="14" name="مستطيل ذو زوايا قطرية مخدوشة 13"/>
          <p:cNvSpPr/>
          <p:nvPr/>
        </p:nvSpPr>
        <p:spPr>
          <a:xfrm>
            <a:off x="1000100" y="4643446"/>
            <a:ext cx="4500594"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السحاب</a:t>
            </a:r>
            <a:endParaRPr lang="ar-SA" sz="2800" b="1" dirty="0">
              <a:solidFill>
                <a:schemeClr val="tx1"/>
              </a:solidFill>
            </a:endParaRPr>
          </a:p>
        </p:txBody>
      </p:sp>
      <p:sp>
        <p:nvSpPr>
          <p:cNvPr id="15" name="شكل بيضاوي 14"/>
          <p:cNvSpPr/>
          <p:nvPr/>
        </p:nvSpPr>
        <p:spPr>
          <a:xfrm>
            <a:off x="4714876" y="2643182"/>
            <a:ext cx="571504" cy="714380"/>
          </a:xfrm>
          <a:prstGeom prst="ellipse">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dirty="0" smtClean="0"/>
              <a:t>1</a:t>
            </a:r>
            <a:endParaRPr lang="ar-SA" dirty="0"/>
          </a:p>
        </p:txBody>
      </p:sp>
      <p:sp>
        <p:nvSpPr>
          <p:cNvPr id="16" name="شكل بيضاوي 15"/>
          <p:cNvSpPr/>
          <p:nvPr/>
        </p:nvSpPr>
        <p:spPr>
          <a:xfrm>
            <a:off x="5072066" y="3286124"/>
            <a:ext cx="571504" cy="714380"/>
          </a:xfrm>
          <a:prstGeom prst="ellipse">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dirty="0" smtClean="0"/>
              <a:t>4</a:t>
            </a:r>
            <a:endParaRPr lang="ar-SA" dirty="0"/>
          </a:p>
        </p:txBody>
      </p:sp>
      <p:sp>
        <p:nvSpPr>
          <p:cNvPr id="17" name="شكل بيضاوي 16"/>
          <p:cNvSpPr/>
          <p:nvPr/>
        </p:nvSpPr>
        <p:spPr>
          <a:xfrm>
            <a:off x="5214942" y="4572008"/>
            <a:ext cx="571504" cy="714380"/>
          </a:xfrm>
          <a:prstGeom prst="ellipse">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dirty="0" smtClean="0"/>
              <a:t>3</a:t>
            </a:r>
            <a:endParaRPr lang="ar-SA" dirty="0"/>
          </a:p>
        </p:txBody>
      </p:sp>
      <p:sp>
        <p:nvSpPr>
          <p:cNvPr id="18" name="شكل بيضاوي 17"/>
          <p:cNvSpPr/>
          <p:nvPr/>
        </p:nvSpPr>
        <p:spPr>
          <a:xfrm>
            <a:off x="5072066" y="2000240"/>
            <a:ext cx="571504" cy="714380"/>
          </a:xfrm>
          <a:prstGeom prst="ellipse">
            <a:avLst/>
          </a:prstGeom>
          <a:ln>
            <a:solidFill>
              <a:schemeClr val="accent4">
                <a:lumMod val="50000"/>
              </a:schemeClr>
            </a:solidFill>
          </a:ln>
        </p:spPr>
        <p:style>
          <a:lnRef idx="1">
            <a:schemeClr val="accent4"/>
          </a:lnRef>
          <a:fillRef idx="2">
            <a:schemeClr val="accent4"/>
          </a:fillRef>
          <a:effectRef idx="1">
            <a:schemeClr val="accent4"/>
          </a:effectRef>
          <a:fontRef idx="minor">
            <a:schemeClr val="dk1"/>
          </a:fontRef>
        </p:style>
        <p:txBody>
          <a:bodyPr rtlCol="1" anchor="ctr"/>
          <a:lstStyle/>
          <a:p>
            <a:pPr algn="ctr"/>
            <a:r>
              <a:rPr lang="ar-SA" sz="3200" dirty="0" smtClean="0"/>
              <a:t>2</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2700" decel="100000" fill="hold"/>
                                        <p:tgtEl>
                                          <p:spTgt spid="4"/>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par>
                          <p:cTn id="17" fill="hold">
                            <p:stCondLst>
                              <p:cond delay="3000"/>
                            </p:stCondLst>
                            <p:childTnLst>
                              <p:par>
                                <p:cTn id="18" presetID="24"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par>
                          <p:cTn id="21" fill="hold">
                            <p:stCondLst>
                              <p:cond delay="3000"/>
                            </p:stCondLst>
                            <p:childTnLst>
                              <p:par>
                                <p:cTn id="22" presetID="24"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to="" calcmode="lin" valueType="num">
                                      <p:cBhvr>
                                        <p:cTn id="24" dur="1" fill="hold"/>
                                        <p:tgtEl>
                                          <p:spTgt spid="10"/>
                                        </p:tgtEl>
                                        <p:attrNameLst>
                                          <p:attrName/>
                                        </p:attrNameLst>
                                      </p:cBhvr>
                                    </p:anim>
                                  </p:childTnLst>
                                </p:cTn>
                              </p:par>
                            </p:childTnLst>
                          </p:cTn>
                        </p:par>
                        <p:par>
                          <p:cTn id="25" fill="hold">
                            <p:stCondLst>
                              <p:cond delay="3000"/>
                            </p:stCondLst>
                            <p:childTnLst>
                              <p:par>
                                <p:cTn id="26" presetID="24"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to="" calcmode="lin" valueType="num">
                                      <p:cBhvr>
                                        <p:cTn id="28" dur="1" fill="hold"/>
                                        <p:tgtEl>
                                          <p:spTgt spid="11"/>
                                        </p:tgtEl>
                                        <p:attrNameLst>
                                          <p:attrName/>
                                        </p:attrNameLst>
                                      </p:cBhvr>
                                    </p:anim>
                                  </p:childTnLst>
                                </p:cTn>
                              </p:par>
                            </p:childTnLst>
                          </p:cTn>
                        </p:par>
                        <p:par>
                          <p:cTn id="29" fill="hold">
                            <p:stCondLst>
                              <p:cond delay="3000"/>
                            </p:stCondLst>
                            <p:childTnLst>
                              <p:par>
                                <p:cTn id="30" presetID="24"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to="" calcmode="lin" valueType="num">
                                      <p:cBhvr>
                                        <p:cTn id="32" dur="1" fill="hold"/>
                                        <p:tgtEl>
                                          <p:spTgt spid="7"/>
                                        </p:tgtEl>
                                        <p:attrNameLst>
                                          <p:attrName/>
                                        </p:attrNameLst>
                                      </p:cBhvr>
                                    </p:anim>
                                  </p:childTnLst>
                                </p:cTn>
                              </p:par>
                            </p:childTnLst>
                          </p:cTn>
                        </p:par>
                        <p:par>
                          <p:cTn id="33" fill="hold">
                            <p:stCondLst>
                              <p:cond delay="3000"/>
                            </p:stCondLst>
                            <p:childTnLst>
                              <p:par>
                                <p:cTn id="34" presetID="24"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 to="" calcmode="lin" valueType="num">
                                      <p:cBhvr>
                                        <p:cTn id="36" dur="1" fill="hold"/>
                                        <p:tgtEl>
                                          <p:spTgt spid="8"/>
                                        </p:tgtEl>
                                        <p:attrNameLst>
                                          <p:attrName/>
                                        </p:attrNameLst>
                                      </p:cBhvr>
                                    </p:anim>
                                  </p:childTnLst>
                                </p:cTn>
                              </p:par>
                            </p:childTnLst>
                          </p:cTn>
                        </p:par>
                        <p:par>
                          <p:cTn id="37" fill="hold">
                            <p:stCondLst>
                              <p:cond delay="3000"/>
                            </p:stCondLst>
                            <p:childTnLst>
                              <p:par>
                                <p:cTn id="38" presetID="24"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to="" calcmode="lin" valueType="num">
                                      <p:cBhvr>
                                        <p:cTn id="40" dur="1" fill="hold"/>
                                        <p:tgtEl>
                                          <p:spTgt spid="12"/>
                                        </p:tgtEl>
                                        <p:attrNameLst>
                                          <p:attrName/>
                                        </p:attrNameLst>
                                      </p:cBhvr>
                                    </p:anim>
                                  </p:childTnLst>
                                </p:cTn>
                              </p:par>
                            </p:childTnLst>
                          </p:cTn>
                        </p:par>
                        <p:par>
                          <p:cTn id="41" fill="hold">
                            <p:stCondLst>
                              <p:cond delay="3000"/>
                            </p:stCondLst>
                            <p:childTnLst>
                              <p:par>
                                <p:cTn id="42" presetID="24"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 to="" calcmode="lin" valueType="num">
                                      <p:cBhvr>
                                        <p:cTn id="44" dur="1" fill="hold"/>
                                        <p:tgtEl>
                                          <p:spTgt spid="9"/>
                                        </p:tgtEl>
                                        <p:attrNameLst>
                                          <p:attrName/>
                                        </p:attrNameLst>
                                      </p:cBhvr>
                                    </p:anim>
                                  </p:childTnLst>
                                </p:cTn>
                              </p:par>
                            </p:childTnLst>
                          </p:cTn>
                        </p:par>
                        <p:par>
                          <p:cTn id="45" fill="hold">
                            <p:stCondLst>
                              <p:cond delay="3000"/>
                            </p:stCondLst>
                            <p:childTnLst>
                              <p:par>
                                <p:cTn id="46" presetID="24"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 to="" calcmode="lin" valueType="num">
                                      <p:cBhvr>
                                        <p:cTn id="48" dur="1" fill="hold"/>
                                        <p:tgtEl>
                                          <p:spTgt spid="13"/>
                                        </p:tgtEl>
                                        <p:attrNameLst>
                                          <p:attrName/>
                                        </p:attrNameLst>
                                      </p:cBhvr>
                                    </p:anim>
                                  </p:childTnLst>
                                </p:cTn>
                              </p:par>
                            </p:childTnLst>
                          </p:cTn>
                        </p:par>
                        <p:par>
                          <p:cTn id="49" fill="hold">
                            <p:stCondLst>
                              <p:cond delay="3000"/>
                            </p:stCondLst>
                            <p:childTnLst>
                              <p:par>
                                <p:cTn id="50" presetID="24"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to="" calcmode="lin" valueType="num">
                                      <p:cBhvr>
                                        <p:cTn id="52" dur="1" fill="hold"/>
                                        <p:tgtEl>
                                          <p:spTgt spid="14"/>
                                        </p:tgtEl>
                                        <p:attrNameLst>
                                          <p:attrName/>
                                        </p:attrNameLst>
                                      </p:cBhvr>
                                    </p:anim>
                                  </p:childTnLst>
                                </p:cTn>
                              </p:par>
                            </p:childTnLst>
                          </p:cTn>
                        </p:par>
                      </p:childTnLst>
                    </p:cTn>
                  </p:par>
                  <p:par>
                    <p:cTn id="53" fill="hold">
                      <p:stCondLst>
                        <p:cond delay="indefinite"/>
                      </p:stCondLst>
                      <p:childTnLst>
                        <p:par>
                          <p:cTn id="54" fill="hold">
                            <p:stCondLst>
                              <p:cond delay="0"/>
                            </p:stCondLst>
                            <p:childTnLst>
                              <p:par>
                                <p:cTn id="55" presetID="7"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0" fill="hold"/>
                                        <p:tgtEl>
                                          <p:spTgt spid="18"/>
                                        </p:tgtEl>
                                        <p:attrNameLst>
                                          <p:attrName>ppt_x</p:attrName>
                                        </p:attrNameLst>
                                      </p:cBhvr>
                                      <p:tavLst>
                                        <p:tav tm="0">
                                          <p:val>
                                            <p:strVal val="#ppt_x"/>
                                          </p:val>
                                        </p:tav>
                                        <p:tav tm="100000">
                                          <p:val>
                                            <p:strVal val="#ppt_x"/>
                                          </p:val>
                                        </p:tav>
                                      </p:tavLst>
                                    </p:anim>
                                    <p:anim calcmode="lin" valueType="num">
                                      <p:cBhvr additive="base">
                                        <p:cTn id="58" dur="5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7"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0" fill="hold"/>
                                        <p:tgtEl>
                                          <p:spTgt spid="15"/>
                                        </p:tgtEl>
                                        <p:attrNameLst>
                                          <p:attrName>ppt_x</p:attrName>
                                        </p:attrNameLst>
                                      </p:cBhvr>
                                      <p:tavLst>
                                        <p:tav tm="0">
                                          <p:val>
                                            <p:strVal val="#ppt_x"/>
                                          </p:val>
                                        </p:tav>
                                        <p:tav tm="100000">
                                          <p:val>
                                            <p:strVal val="#ppt_x"/>
                                          </p:val>
                                        </p:tav>
                                      </p:tavLst>
                                    </p:anim>
                                    <p:anim calcmode="lin" valueType="num">
                                      <p:cBhvr additive="base">
                                        <p:cTn id="64"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7"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0" fill="hold"/>
                                        <p:tgtEl>
                                          <p:spTgt spid="16"/>
                                        </p:tgtEl>
                                        <p:attrNameLst>
                                          <p:attrName>ppt_x</p:attrName>
                                        </p:attrNameLst>
                                      </p:cBhvr>
                                      <p:tavLst>
                                        <p:tav tm="0">
                                          <p:val>
                                            <p:strVal val="#ppt_x"/>
                                          </p:val>
                                        </p:tav>
                                        <p:tav tm="100000">
                                          <p:val>
                                            <p:strVal val="#ppt_x"/>
                                          </p:val>
                                        </p:tav>
                                      </p:tavLst>
                                    </p:anim>
                                    <p:anim calcmode="lin" valueType="num">
                                      <p:cBhvr additive="base">
                                        <p:cTn id="70" dur="5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7"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0" fill="hold"/>
                                        <p:tgtEl>
                                          <p:spTgt spid="17"/>
                                        </p:tgtEl>
                                        <p:attrNameLst>
                                          <p:attrName>ppt_x</p:attrName>
                                        </p:attrNameLst>
                                      </p:cBhvr>
                                      <p:tavLst>
                                        <p:tav tm="0">
                                          <p:val>
                                            <p:strVal val="#ppt_x"/>
                                          </p:val>
                                        </p:tav>
                                        <p:tav tm="100000">
                                          <p:val>
                                            <p:strVal val="#ppt_x"/>
                                          </p:val>
                                        </p:tav>
                                      </p:tavLst>
                                    </p:anim>
                                    <p:anim calcmode="lin" valueType="num">
                                      <p:cBhvr additive="base">
                                        <p:cTn id="76" dur="5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142844" y="285728"/>
            <a:ext cx="7358114"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أختار بالاشتراك مع من بجواري المعنى الذي تعبر عنه الكلمة كما وردت في سياقها بوضع علامة(</a:t>
            </a:r>
            <a:r>
              <a:rPr lang="ar-SA" sz="2800" b="1" u="sng" dirty="0" smtClean="0">
                <a:solidFill>
                  <a:srgbClr val="800000"/>
                </a:solidFill>
                <a:latin typeface="Tw Cen MT Condensed Extra Bold"/>
                <a:sym typeface="Wingdings" pitchFamily="2" charset="2"/>
              </a:rPr>
              <a:t>√</a:t>
            </a:r>
            <a:r>
              <a:rPr lang="ar-SA" sz="2800" b="1" u="sng" dirty="0" smtClean="0">
                <a:solidFill>
                  <a:srgbClr val="800000"/>
                </a:solidFill>
                <a:sym typeface="Wingdings" pitchFamily="2" charset="2"/>
              </a:rPr>
              <a:t>):</a:t>
            </a:r>
          </a:p>
        </p:txBody>
      </p:sp>
      <p:sp>
        <p:nvSpPr>
          <p:cNvPr id="4" name="دمعة 3"/>
          <p:cNvSpPr/>
          <p:nvPr/>
        </p:nvSpPr>
        <p:spPr>
          <a:xfrm>
            <a:off x="7286644" y="38032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graphicFrame>
        <p:nvGraphicFramePr>
          <p:cNvPr id="5" name="جدول 4"/>
          <p:cNvGraphicFramePr>
            <a:graphicFrameLocks noGrp="1"/>
          </p:cNvGraphicFramePr>
          <p:nvPr/>
        </p:nvGraphicFramePr>
        <p:xfrm>
          <a:off x="785788" y="1397000"/>
          <a:ext cx="6834212" cy="1746248"/>
        </p:xfrm>
        <a:graphic>
          <a:graphicData uri="http://schemas.openxmlformats.org/drawingml/2006/table">
            <a:tbl>
              <a:tblPr rtl="1" firstRow="1" bandRow="1">
                <a:tableStyleId>{21E4AEA4-8DFA-4A89-87EB-49C32662AFE0}</a:tableStyleId>
              </a:tblPr>
              <a:tblGrid>
                <a:gridCol w="1480650"/>
                <a:gridCol w="1936456"/>
                <a:gridCol w="1523442"/>
                <a:gridCol w="1893664"/>
              </a:tblGrid>
              <a:tr h="436562">
                <a:tc>
                  <a:txBody>
                    <a:bodyPr/>
                    <a:lstStyle/>
                    <a:p>
                      <a:pPr algn="ctr" rtl="1"/>
                      <a:r>
                        <a:rPr lang="ar-SA" sz="2000" b="1" dirty="0" smtClean="0">
                          <a:solidFill>
                            <a:schemeClr val="tx1"/>
                          </a:solidFill>
                        </a:rPr>
                        <a:t>الكلمة</a:t>
                      </a:r>
                      <a:endParaRPr lang="ar-SA" sz="2000" b="1" dirty="0">
                        <a:solidFill>
                          <a:schemeClr val="tx1"/>
                        </a:solidFill>
                      </a:endParaRPr>
                    </a:p>
                  </a:txBody>
                  <a:tcPr/>
                </a:tc>
                <a:tc gridSpan="3">
                  <a:txBody>
                    <a:bodyPr/>
                    <a:lstStyle/>
                    <a:p>
                      <a:pPr algn="ctr" rtl="1"/>
                      <a:r>
                        <a:rPr lang="ar-SA" sz="2000" b="1" dirty="0" smtClean="0">
                          <a:solidFill>
                            <a:schemeClr val="tx1"/>
                          </a:solidFill>
                        </a:rPr>
                        <a:t>المعنـــــــــــــــــى</a:t>
                      </a:r>
                      <a:endParaRPr lang="ar-SA" sz="2000" b="1" dirty="0">
                        <a:solidFill>
                          <a:schemeClr val="tx1"/>
                        </a:solidFill>
                      </a:endParaRPr>
                    </a:p>
                  </a:txBody>
                  <a:tcPr/>
                </a:tc>
                <a:tc hMerge="1">
                  <a:txBody>
                    <a:bodyPr/>
                    <a:lstStyle/>
                    <a:p>
                      <a:pPr rtl="1"/>
                      <a:endParaRPr lang="ar-SA" dirty="0"/>
                    </a:p>
                  </a:txBody>
                  <a:tcPr/>
                </a:tc>
                <a:tc hMerge="1">
                  <a:txBody>
                    <a:bodyPr/>
                    <a:lstStyle/>
                    <a:p>
                      <a:pPr rtl="1"/>
                      <a:endParaRPr lang="ar-SA" dirty="0"/>
                    </a:p>
                  </a:txBody>
                  <a:tcPr/>
                </a:tc>
              </a:tr>
              <a:tr h="436562">
                <a:tc>
                  <a:txBody>
                    <a:bodyPr/>
                    <a:lstStyle/>
                    <a:p>
                      <a:pPr algn="ctr" rtl="1"/>
                      <a:r>
                        <a:rPr lang="ar-SA" sz="2000" b="1" dirty="0" smtClean="0">
                          <a:solidFill>
                            <a:schemeClr val="tx1"/>
                          </a:solidFill>
                        </a:rPr>
                        <a:t>الدياجي</a:t>
                      </a:r>
                      <a:endParaRPr lang="ar-SA" sz="2000" b="1" dirty="0">
                        <a:solidFill>
                          <a:schemeClr val="tx1"/>
                        </a:solidFill>
                      </a:endParaRPr>
                    </a:p>
                  </a:txBody>
                  <a:tcPr/>
                </a:tc>
                <a:tc>
                  <a:txBody>
                    <a:bodyPr/>
                    <a:lstStyle/>
                    <a:p>
                      <a:pPr algn="ctr" rtl="1"/>
                      <a:r>
                        <a:rPr lang="ar-SA" sz="2000" b="1" dirty="0" smtClean="0">
                          <a:solidFill>
                            <a:schemeClr val="tx1"/>
                          </a:solidFill>
                        </a:rPr>
                        <a:t>الليالي</a:t>
                      </a:r>
                      <a:endParaRPr lang="ar-SA" sz="2000" b="1" dirty="0">
                        <a:solidFill>
                          <a:schemeClr val="tx1"/>
                        </a:solidFill>
                      </a:endParaRPr>
                    </a:p>
                  </a:txBody>
                  <a:tcPr/>
                </a:tc>
                <a:tc>
                  <a:txBody>
                    <a:bodyPr/>
                    <a:lstStyle/>
                    <a:p>
                      <a:pPr algn="ctr" rtl="1"/>
                      <a:r>
                        <a:rPr lang="ar-SA" sz="2000" b="1" dirty="0" smtClean="0">
                          <a:solidFill>
                            <a:schemeClr val="tx1"/>
                          </a:solidFill>
                        </a:rPr>
                        <a:t>الستر</a:t>
                      </a:r>
                      <a:endParaRPr lang="ar-SA" sz="2000" b="1" dirty="0">
                        <a:solidFill>
                          <a:schemeClr val="tx1"/>
                        </a:solidFill>
                      </a:endParaRPr>
                    </a:p>
                  </a:txBody>
                  <a:tcPr/>
                </a:tc>
                <a:tc>
                  <a:txBody>
                    <a:bodyPr/>
                    <a:lstStyle/>
                    <a:p>
                      <a:pPr algn="ctr" rtl="1"/>
                      <a:r>
                        <a:rPr lang="ar-SA" sz="2000" b="1" dirty="0" smtClean="0">
                          <a:solidFill>
                            <a:schemeClr val="tx1"/>
                          </a:solidFill>
                        </a:rPr>
                        <a:t> الظلمات الشديدة</a:t>
                      </a:r>
                      <a:endParaRPr lang="ar-SA" sz="2000" b="1" dirty="0">
                        <a:solidFill>
                          <a:schemeClr val="tx1"/>
                        </a:solidFill>
                      </a:endParaRPr>
                    </a:p>
                  </a:txBody>
                  <a:tcPr/>
                </a:tc>
              </a:tr>
              <a:tr h="436562">
                <a:tc>
                  <a:txBody>
                    <a:bodyPr/>
                    <a:lstStyle/>
                    <a:p>
                      <a:pPr algn="ctr" rtl="1"/>
                      <a:r>
                        <a:rPr lang="ar-SA" sz="2000" b="1" dirty="0" smtClean="0">
                          <a:solidFill>
                            <a:schemeClr val="tx1"/>
                          </a:solidFill>
                        </a:rPr>
                        <a:t>هامة</a:t>
                      </a:r>
                      <a:endParaRPr lang="ar-SA" sz="2000" b="1" dirty="0">
                        <a:solidFill>
                          <a:schemeClr val="tx1"/>
                        </a:solidFill>
                      </a:endParaRPr>
                    </a:p>
                  </a:txBody>
                  <a:tcPr/>
                </a:tc>
                <a:tc>
                  <a:txBody>
                    <a:bodyPr/>
                    <a:lstStyle/>
                    <a:p>
                      <a:pPr algn="ctr" rtl="1"/>
                      <a:r>
                        <a:rPr lang="ar-SA" sz="2000" b="1" dirty="0" smtClean="0">
                          <a:solidFill>
                            <a:schemeClr val="tx1"/>
                          </a:solidFill>
                        </a:rPr>
                        <a:t>   كل دابة ذات سمّ</a:t>
                      </a:r>
                      <a:endParaRPr lang="ar-SA" sz="2000" b="1" dirty="0">
                        <a:solidFill>
                          <a:schemeClr val="tx1"/>
                        </a:solidFill>
                      </a:endParaRPr>
                    </a:p>
                  </a:txBody>
                  <a:tcPr/>
                </a:tc>
                <a:tc>
                  <a:txBody>
                    <a:bodyPr/>
                    <a:lstStyle/>
                    <a:p>
                      <a:pPr algn="ctr" rtl="1"/>
                      <a:r>
                        <a:rPr lang="ar-SA" sz="2000" b="1" dirty="0" smtClean="0">
                          <a:solidFill>
                            <a:schemeClr val="tx1"/>
                          </a:solidFill>
                        </a:rPr>
                        <a:t>قمة</a:t>
                      </a:r>
                      <a:endParaRPr lang="ar-SA" sz="2000" b="1" dirty="0">
                        <a:solidFill>
                          <a:schemeClr val="tx1"/>
                        </a:solidFill>
                      </a:endParaRPr>
                    </a:p>
                  </a:txBody>
                  <a:tcPr/>
                </a:tc>
                <a:tc>
                  <a:txBody>
                    <a:bodyPr/>
                    <a:lstStyle/>
                    <a:p>
                      <a:pPr algn="ctr" rtl="1"/>
                      <a:r>
                        <a:rPr lang="ar-SA" sz="2000" b="1" dirty="0" smtClean="0">
                          <a:solidFill>
                            <a:schemeClr val="tx1"/>
                          </a:solidFill>
                        </a:rPr>
                        <a:t>سيد</a:t>
                      </a:r>
                      <a:endParaRPr lang="ar-SA" sz="2000" b="1" dirty="0">
                        <a:solidFill>
                          <a:schemeClr val="tx1"/>
                        </a:solidFill>
                      </a:endParaRPr>
                    </a:p>
                  </a:txBody>
                  <a:tcPr/>
                </a:tc>
              </a:tr>
              <a:tr h="436562">
                <a:tc>
                  <a:txBody>
                    <a:bodyPr/>
                    <a:lstStyle/>
                    <a:p>
                      <a:pPr algn="ctr" rtl="1"/>
                      <a:r>
                        <a:rPr lang="ar-SA" sz="2000" b="1" dirty="0" smtClean="0">
                          <a:solidFill>
                            <a:schemeClr val="tx1"/>
                          </a:solidFill>
                        </a:rPr>
                        <a:t>حسرة</a:t>
                      </a:r>
                      <a:endParaRPr lang="ar-SA" sz="2000" b="1" dirty="0">
                        <a:solidFill>
                          <a:schemeClr val="tx1"/>
                        </a:solidFill>
                      </a:endParaRPr>
                    </a:p>
                  </a:txBody>
                  <a:tcPr/>
                </a:tc>
                <a:tc>
                  <a:txBody>
                    <a:bodyPr/>
                    <a:lstStyle/>
                    <a:p>
                      <a:pPr algn="ctr" rtl="1"/>
                      <a:r>
                        <a:rPr lang="ar-SA" sz="2000" b="1" dirty="0" smtClean="0">
                          <a:solidFill>
                            <a:schemeClr val="tx1"/>
                          </a:solidFill>
                        </a:rPr>
                        <a:t>إعياء</a:t>
                      </a:r>
                      <a:endParaRPr lang="ar-SA" sz="2000" b="1" dirty="0">
                        <a:solidFill>
                          <a:schemeClr val="tx1"/>
                        </a:solidFill>
                      </a:endParaRPr>
                    </a:p>
                  </a:txBody>
                  <a:tcPr/>
                </a:tc>
                <a:tc>
                  <a:txBody>
                    <a:bodyPr/>
                    <a:lstStyle/>
                    <a:p>
                      <a:pPr algn="ctr" rtl="1"/>
                      <a:r>
                        <a:rPr lang="ar-SA" sz="2000" b="1" dirty="0" smtClean="0">
                          <a:solidFill>
                            <a:schemeClr val="tx1"/>
                          </a:solidFill>
                        </a:rPr>
                        <a:t>حزن</a:t>
                      </a:r>
                      <a:endParaRPr lang="ar-SA" sz="2000" b="1" dirty="0">
                        <a:solidFill>
                          <a:schemeClr val="tx1"/>
                        </a:solidFill>
                      </a:endParaRPr>
                    </a:p>
                  </a:txBody>
                  <a:tcPr/>
                </a:tc>
                <a:tc>
                  <a:txBody>
                    <a:bodyPr/>
                    <a:lstStyle/>
                    <a:p>
                      <a:pPr algn="ctr" rtl="1"/>
                      <a:r>
                        <a:rPr lang="ar-SA" sz="2000" b="1" dirty="0" smtClean="0">
                          <a:solidFill>
                            <a:schemeClr val="tx1"/>
                          </a:solidFill>
                        </a:rPr>
                        <a:t>قلق</a:t>
                      </a:r>
                      <a:endParaRPr lang="ar-SA" sz="2000" b="1" dirty="0">
                        <a:solidFill>
                          <a:schemeClr val="tx1"/>
                        </a:solidFill>
                      </a:endParaRPr>
                    </a:p>
                  </a:txBody>
                  <a:tcPr/>
                </a:tc>
              </a:tr>
            </a:tbl>
          </a:graphicData>
        </a:graphic>
      </p:graphicFrame>
      <p:sp>
        <p:nvSpPr>
          <p:cNvPr id="6" name="مستطيل 5"/>
          <p:cNvSpPr/>
          <p:nvPr/>
        </p:nvSpPr>
        <p:spPr>
          <a:xfrm>
            <a:off x="5786446" y="1857364"/>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6"/>
          <p:cNvSpPr/>
          <p:nvPr/>
        </p:nvSpPr>
        <p:spPr>
          <a:xfrm>
            <a:off x="5786446" y="2357430"/>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p:cNvSpPr/>
          <p:nvPr/>
        </p:nvSpPr>
        <p:spPr>
          <a:xfrm>
            <a:off x="3786182" y="2786058"/>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ستطيل 8"/>
          <p:cNvSpPr/>
          <p:nvPr/>
        </p:nvSpPr>
        <p:spPr>
          <a:xfrm>
            <a:off x="3786182" y="2357430"/>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مستطيل 9"/>
          <p:cNvSpPr/>
          <p:nvPr/>
        </p:nvSpPr>
        <p:spPr>
          <a:xfrm>
            <a:off x="3786182" y="1928802"/>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1" name="مستطيل 10"/>
          <p:cNvSpPr/>
          <p:nvPr/>
        </p:nvSpPr>
        <p:spPr>
          <a:xfrm>
            <a:off x="2428860" y="1928802"/>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مستطيل 11"/>
          <p:cNvSpPr/>
          <p:nvPr/>
        </p:nvSpPr>
        <p:spPr>
          <a:xfrm>
            <a:off x="2428860" y="2357430"/>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3" name="مستطيل 12"/>
          <p:cNvSpPr/>
          <p:nvPr/>
        </p:nvSpPr>
        <p:spPr>
          <a:xfrm>
            <a:off x="2428860" y="2786058"/>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4" name="مستطيل 13"/>
          <p:cNvSpPr/>
          <p:nvPr/>
        </p:nvSpPr>
        <p:spPr>
          <a:xfrm>
            <a:off x="5786446" y="2786058"/>
            <a:ext cx="214314"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6" name="مربع نص 15"/>
          <p:cNvSpPr txBox="1"/>
          <p:nvPr/>
        </p:nvSpPr>
        <p:spPr>
          <a:xfrm>
            <a:off x="2428860" y="1857364"/>
            <a:ext cx="214314" cy="400110"/>
          </a:xfrm>
          <a:prstGeom prst="rect">
            <a:avLst/>
          </a:prstGeom>
          <a:noFill/>
        </p:spPr>
        <p:txBody>
          <a:bodyPr wrap="square" rtlCol="1">
            <a:spAutoFit/>
          </a:bodyPr>
          <a:lstStyle/>
          <a:p>
            <a:r>
              <a:rPr lang="ar-SA" sz="2000" b="1" dirty="0" smtClean="0">
                <a:latin typeface="Tw Cen MT Condensed Extra Bold"/>
              </a:rPr>
              <a:t>√</a:t>
            </a:r>
            <a:endParaRPr lang="ar-SA" b="1" dirty="0"/>
          </a:p>
        </p:txBody>
      </p:sp>
      <p:sp>
        <p:nvSpPr>
          <p:cNvPr id="17" name="مربع نص 16"/>
          <p:cNvSpPr txBox="1"/>
          <p:nvPr/>
        </p:nvSpPr>
        <p:spPr>
          <a:xfrm>
            <a:off x="3786182" y="2285992"/>
            <a:ext cx="214314" cy="400110"/>
          </a:xfrm>
          <a:prstGeom prst="rect">
            <a:avLst/>
          </a:prstGeom>
          <a:noFill/>
        </p:spPr>
        <p:txBody>
          <a:bodyPr wrap="square" rtlCol="1">
            <a:spAutoFit/>
          </a:bodyPr>
          <a:lstStyle/>
          <a:p>
            <a:r>
              <a:rPr lang="ar-SA" sz="2000" b="1" dirty="0" smtClean="0">
                <a:latin typeface="Tw Cen MT Condensed Extra Bold"/>
              </a:rPr>
              <a:t>√</a:t>
            </a:r>
            <a:endParaRPr lang="ar-SA" b="1" dirty="0"/>
          </a:p>
        </p:txBody>
      </p:sp>
      <p:sp>
        <p:nvSpPr>
          <p:cNvPr id="18" name="مربع نص 17"/>
          <p:cNvSpPr txBox="1"/>
          <p:nvPr/>
        </p:nvSpPr>
        <p:spPr>
          <a:xfrm>
            <a:off x="3786182" y="2714620"/>
            <a:ext cx="214314" cy="400110"/>
          </a:xfrm>
          <a:prstGeom prst="rect">
            <a:avLst/>
          </a:prstGeom>
          <a:noFill/>
        </p:spPr>
        <p:txBody>
          <a:bodyPr wrap="square" rtlCol="1">
            <a:spAutoFit/>
          </a:bodyPr>
          <a:lstStyle/>
          <a:p>
            <a:r>
              <a:rPr lang="ar-SA" sz="2000" b="1" dirty="0" smtClean="0">
                <a:latin typeface="Tw Cen MT Condensed Extra Bold"/>
              </a:rPr>
              <a:t>√</a:t>
            </a:r>
            <a:endParaRPr lang="ar-SA" b="1" dirty="0"/>
          </a:p>
        </p:txBody>
      </p:sp>
      <p:sp>
        <p:nvSpPr>
          <p:cNvPr id="19" name="مربع نص 18"/>
          <p:cNvSpPr txBox="1"/>
          <p:nvPr/>
        </p:nvSpPr>
        <p:spPr>
          <a:xfrm>
            <a:off x="3490906" y="3260711"/>
            <a:ext cx="422436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أبحث في القاموس عن معنى:</a:t>
            </a:r>
          </a:p>
        </p:txBody>
      </p:sp>
      <p:sp>
        <p:nvSpPr>
          <p:cNvPr id="20" name="دمعة 19"/>
          <p:cNvSpPr/>
          <p:nvPr/>
        </p:nvSpPr>
        <p:spPr>
          <a:xfrm>
            <a:off x="7439044" y="3355303"/>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graphicFrame>
        <p:nvGraphicFramePr>
          <p:cNvPr id="21" name="جدول 20"/>
          <p:cNvGraphicFramePr>
            <a:graphicFrameLocks noGrp="1"/>
          </p:cNvGraphicFramePr>
          <p:nvPr/>
        </p:nvGraphicFramePr>
        <p:xfrm>
          <a:off x="1357290" y="3929066"/>
          <a:ext cx="6096000" cy="1767840"/>
        </p:xfrm>
        <a:graphic>
          <a:graphicData uri="http://schemas.openxmlformats.org/drawingml/2006/table">
            <a:tbl>
              <a:tblPr rtl="1" firstRow="1" bandRow="1">
                <a:tableStyleId>{F5AB1C69-6EDB-4FF4-983F-18BD219EF322}</a:tableStyleId>
              </a:tblPr>
              <a:tblGrid>
                <a:gridCol w="1796514"/>
                <a:gridCol w="4299486"/>
              </a:tblGrid>
              <a:tr h="370840">
                <a:tc>
                  <a:txBody>
                    <a:bodyPr/>
                    <a:lstStyle/>
                    <a:p>
                      <a:pPr algn="ctr" rtl="1"/>
                      <a:r>
                        <a:rPr lang="ar-SA" sz="2000" b="1" dirty="0" smtClean="0">
                          <a:solidFill>
                            <a:schemeClr val="tx1"/>
                          </a:solidFill>
                        </a:rPr>
                        <a:t>الكلمة</a:t>
                      </a:r>
                      <a:endParaRPr lang="ar-SA" sz="2000" b="1" dirty="0">
                        <a:solidFill>
                          <a:schemeClr val="tx1"/>
                        </a:solidFill>
                      </a:endParaRPr>
                    </a:p>
                  </a:txBody>
                  <a:tcPr/>
                </a:tc>
                <a:tc>
                  <a:txBody>
                    <a:bodyPr/>
                    <a:lstStyle/>
                    <a:p>
                      <a:pPr algn="ctr" rtl="1"/>
                      <a:r>
                        <a:rPr lang="ar-SA" sz="2000" b="1" dirty="0" smtClean="0">
                          <a:solidFill>
                            <a:schemeClr val="tx1"/>
                          </a:solidFill>
                        </a:rPr>
                        <a:t>المعنــــــــــى</a:t>
                      </a:r>
                      <a:endParaRPr lang="ar-SA" sz="2000" b="1" dirty="0">
                        <a:solidFill>
                          <a:schemeClr val="tx1"/>
                        </a:solidFill>
                      </a:endParaRPr>
                    </a:p>
                  </a:txBody>
                  <a:tcPr/>
                </a:tc>
              </a:tr>
              <a:tr h="370840">
                <a:tc>
                  <a:txBody>
                    <a:bodyPr/>
                    <a:lstStyle/>
                    <a:p>
                      <a:pPr algn="ctr" rtl="1"/>
                      <a:r>
                        <a:rPr lang="ar-SA" sz="2400" b="1" dirty="0" smtClean="0">
                          <a:solidFill>
                            <a:schemeClr val="tx1"/>
                          </a:solidFill>
                        </a:rPr>
                        <a:t>مُحِيل</a:t>
                      </a:r>
                      <a:endParaRPr lang="ar-SA" sz="2400" b="1" dirty="0">
                        <a:solidFill>
                          <a:schemeClr val="tx1"/>
                        </a:solidFill>
                      </a:endParaRPr>
                    </a:p>
                  </a:txBody>
                  <a:tcPr/>
                </a:tc>
                <a:tc>
                  <a:txBody>
                    <a:bodyPr/>
                    <a:lstStyle/>
                    <a:p>
                      <a:pPr algn="ctr" rtl="1"/>
                      <a:endParaRPr lang="ar-SA" sz="2000" b="1" dirty="0">
                        <a:solidFill>
                          <a:schemeClr val="tx1"/>
                        </a:solidFill>
                      </a:endParaRPr>
                    </a:p>
                  </a:txBody>
                  <a:tcPr/>
                </a:tc>
              </a:tr>
              <a:tr h="370840">
                <a:tc>
                  <a:txBody>
                    <a:bodyPr/>
                    <a:lstStyle/>
                    <a:p>
                      <a:pPr algn="ctr" rtl="1"/>
                      <a:r>
                        <a:rPr lang="ar-SA" sz="2400" b="1" dirty="0" smtClean="0">
                          <a:solidFill>
                            <a:schemeClr val="tx1"/>
                          </a:solidFill>
                        </a:rPr>
                        <a:t>ميراث</a:t>
                      </a:r>
                      <a:endParaRPr lang="ar-SA" sz="2400" b="1" dirty="0">
                        <a:solidFill>
                          <a:schemeClr val="tx1"/>
                        </a:solidFill>
                      </a:endParaRPr>
                    </a:p>
                  </a:txBody>
                  <a:tcPr/>
                </a:tc>
                <a:tc>
                  <a:txBody>
                    <a:bodyPr/>
                    <a:lstStyle/>
                    <a:p>
                      <a:pPr algn="ctr" rtl="1"/>
                      <a:endParaRPr lang="ar-SA" sz="2000" b="1" dirty="0">
                        <a:solidFill>
                          <a:schemeClr val="tx1"/>
                        </a:solidFill>
                      </a:endParaRPr>
                    </a:p>
                  </a:txBody>
                  <a:tcPr/>
                </a:tc>
              </a:tr>
              <a:tr h="370840">
                <a:tc>
                  <a:txBody>
                    <a:bodyPr/>
                    <a:lstStyle/>
                    <a:p>
                      <a:pPr algn="ctr" rtl="1"/>
                      <a:r>
                        <a:rPr lang="ar-SA" sz="2400" b="1" dirty="0" smtClean="0">
                          <a:solidFill>
                            <a:schemeClr val="tx1"/>
                          </a:solidFill>
                        </a:rPr>
                        <a:t>تراءى</a:t>
                      </a:r>
                      <a:endParaRPr lang="ar-SA" sz="2400" b="1" dirty="0">
                        <a:solidFill>
                          <a:schemeClr val="tx1"/>
                        </a:solidFill>
                      </a:endParaRPr>
                    </a:p>
                  </a:txBody>
                  <a:tcPr/>
                </a:tc>
                <a:tc>
                  <a:txBody>
                    <a:bodyPr/>
                    <a:lstStyle/>
                    <a:p>
                      <a:pPr algn="ctr" rtl="1"/>
                      <a:endParaRPr lang="ar-SA" sz="2000" b="1" dirty="0">
                        <a:solidFill>
                          <a:schemeClr val="tx1"/>
                        </a:solidFill>
                      </a:endParaRPr>
                    </a:p>
                  </a:txBody>
                  <a:tcPr/>
                </a:tc>
              </a:tr>
            </a:tbl>
          </a:graphicData>
        </a:graphic>
      </p:graphicFrame>
      <p:sp>
        <p:nvSpPr>
          <p:cNvPr id="22" name="مربع نص 21"/>
          <p:cNvSpPr txBox="1"/>
          <p:nvPr/>
        </p:nvSpPr>
        <p:spPr>
          <a:xfrm>
            <a:off x="2714612" y="4286256"/>
            <a:ext cx="2428892" cy="523220"/>
          </a:xfrm>
          <a:prstGeom prst="rect">
            <a:avLst/>
          </a:prstGeom>
          <a:noFill/>
        </p:spPr>
        <p:txBody>
          <a:bodyPr wrap="square" rtlCol="1">
            <a:spAutoFit/>
          </a:bodyPr>
          <a:lstStyle/>
          <a:p>
            <a:pPr algn="ctr"/>
            <a:r>
              <a:rPr lang="ar-SA" sz="2800" b="1" i="1" dirty="0" smtClean="0"/>
              <a:t>مجرب</a:t>
            </a:r>
            <a:endParaRPr lang="ar-SA" b="1" i="1" dirty="0"/>
          </a:p>
        </p:txBody>
      </p:sp>
      <p:sp>
        <p:nvSpPr>
          <p:cNvPr id="23" name="مربع نص 22"/>
          <p:cNvSpPr txBox="1"/>
          <p:nvPr/>
        </p:nvSpPr>
        <p:spPr>
          <a:xfrm>
            <a:off x="1500166" y="4714884"/>
            <a:ext cx="3643338" cy="523220"/>
          </a:xfrm>
          <a:prstGeom prst="rect">
            <a:avLst/>
          </a:prstGeom>
          <a:noFill/>
        </p:spPr>
        <p:txBody>
          <a:bodyPr wrap="square" rtlCol="1">
            <a:spAutoFit/>
          </a:bodyPr>
          <a:lstStyle/>
          <a:p>
            <a:pPr algn="ctr"/>
            <a:r>
              <a:rPr lang="ar-SA" sz="2800" b="1" i="1" dirty="0" smtClean="0"/>
              <a:t>ما ورث من المال والمجد</a:t>
            </a:r>
            <a:endParaRPr lang="ar-SA" b="1" i="1" dirty="0"/>
          </a:p>
        </p:txBody>
      </p:sp>
      <p:sp>
        <p:nvSpPr>
          <p:cNvPr id="24" name="مربع نص 23"/>
          <p:cNvSpPr txBox="1"/>
          <p:nvPr/>
        </p:nvSpPr>
        <p:spPr>
          <a:xfrm>
            <a:off x="2643174" y="5214950"/>
            <a:ext cx="2428892" cy="523220"/>
          </a:xfrm>
          <a:prstGeom prst="rect">
            <a:avLst/>
          </a:prstGeom>
          <a:noFill/>
        </p:spPr>
        <p:txBody>
          <a:bodyPr wrap="square" rtlCol="1">
            <a:spAutoFit/>
          </a:bodyPr>
          <a:lstStyle/>
          <a:p>
            <a:pPr algn="ctr"/>
            <a:r>
              <a:rPr lang="ar-SA" sz="2800" b="1" i="1" dirty="0" smtClean="0"/>
              <a:t>ظهر وبدا</a:t>
            </a:r>
            <a:endParaRPr lang="ar-SA"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par>
                          <p:cTn id="18" fill="hold">
                            <p:stCondLst>
                              <p:cond delay="3000"/>
                            </p:stCondLst>
                            <p:childTnLst>
                              <p:par>
                                <p:cTn id="19" presetID="24" presetClass="entr" presetSubtype="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to="" calcmode="lin" valueType="num">
                                      <p:cBhvr>
                                        <p:cTn id="21" dur="1" fill="hold"/>
                                        <p:tgtEl>
                                          <p:spTgt spid="10"/>
                                        </p:tgtEl>
                                        <p:attrNameLst>
                                          <p:attrName/>
                                        </p:attrNameLst>
                                      </p:cBhvr>
                                    </p:anim>
                                  </p:childTnLst>
                                </p:cTn>
                              </p:par>
                            </p:childTnLst>
                          </p:cTn>
                        </p:par>
                        <p:par>
                          <p:cTn id="22" fill="hold">
                            <p:stCondLst>
                              <p:cond delay="3000"/>
                            </p:stCondLst>
                            <p:childTnLst>
                              <p:par>
                                <p:cTn id="23" presetID="24"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attrNameLst>
                                          <p:attrName/>
                                        </p:attrNameLst>
                                      </p:cBhvr>
                                    </p:anim>
                                  </p:childTnLst>
                                </p:cTn>
                              </p:par>
                            </p:childTnLst>
                          </p:cTn>
                        </p:par>
                        <p:par>
                          <p:cTn id="26" fill="hold">
                            <p:stCondLst>
                              <p:cond delay="3000"/>
                            </p:stCondLst>
                            <p:childTnLst>
                              <p:par>
                                <p:cTn id="27" presetID="24"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to="" calcmode="lin" valueType="num">
                                      <p:cBhvr>
                                        <p:cTn id="29" dur="1" fill="hold"/>
                                        <p:tgtEl>
                                          <p:spTgt spid="7"/>
                                        </p:tgtEl>
                                        <p:attrNameLst>
                                          <p:attrName/>
                                        </p:attrNameLst>
                                      </p:cBhvr>
                                    </p:anim>
                                  </p:childTnLst>
                                </p:cTn>
                              </p:par>
                            </p:childTnLst>
                          </p:cTn>
                        </p:par>
                        <p:par>
                          <p:cTn id="30" fill="hold">
                            <p:stCondLst>
                              <p:cond delay="3000"/>
                            </p:stCondLst>
                            <p:childTnLst>
                              <p:par>
                                <p:cTn id="31" presetID="24"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to="" calcmode="lin" valueType="num">
                                      <p:cBhvr>
                                        <p:cTn id="33" dur="1" fill="hold"/>
                                        <p:tgtEl>
                                          <p:spTgt spid="9"/>
                                        </p:tgtEl>
                                        <p:attrNameLst>
                                          <p:attrName/>
                                        </p:attrNameLst>
                                      </p:cBhvr>
                                    </p:anim>
                                  </p:childTnLst>
                                </p:cTn>
                              </p:par>
                            </p:childTnLst>
                          </p:cTn>
                        </p:par>
                        <p:par>
                          <p:cTn id="34" fill="hold">
                            <p:stCondLst>
                              <p:cond delay="3000"/>
                            </p:stCondLst>
                            <p:childTnLst>
                              <p:par>
                                <p:cTn id="35" presetID="24"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to="" calcmode="lin" valueType="num">
                                      <p:cBhvr>
                                        <p:cTn id="37" dur="1" fill="hold"/>
                                        <p:tgtEl>
                                          <p:spTgt spid="12"/>
                                        </p:tgtEl>
                                        <p:attrNameLst>
                                          <p:attrName/>
                                        </p:attrNameLst>
                                      </p:cBhvr>
                                    </p:anim>
                                  </p:childTnLst>
                                </p:cTn>
                              </p:par>
                            </p:childTnLst>
                          </p:cTn>
                        </p:par>
                        <p:par>
                          <p:cTn id="38" fill="hold">
                            <p:stCondLst>
                              <p:cond delay="3000"/>
                            </p:stCondLst>
                            <p:childTnLst>
                              <p:par>
                                <p:cTn id="39" presetID="24"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to="" calcmode="lin" valueType="num">
                                      <p:cBhvr>
                                        <p:cTn id="41" dur="1" fill="hold"/>
                                        <p:tgtEl>
                                          <p:spTgt spid="14"/>
                                        </p:tgtEl>
                                        <p:attrNameLst>
                                          <p:attrName/>
                                        </p:attrNameLst>
                                      </p:cBhvr>
                                    </p:anim>
                                  </p:childTnLst>
                                </p:cTn>
                              </p:par>
                            </p:childTnLst>
                          </p:cTn>
                        </p:par>
                        <p:par>
                          <p:cTn id="42" fill="hold">
                            <p:stCondLst>
                              <p:cond delay="3000"/>
                            </p:stCondLst>
                            <p:childTnLst>
                              <p:par>
                                <p:cTn id="43" presetID="24"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to="" calcmode="lin" valueType="num">
                                      <p:cBhvr>
                                        <p:cTn id="45" dur="1" fill="hold"/>
                                        <p:tgtEl>
                                          <p:spTgt spid="8"/>
                                        </p:tgtEl>
                                        <p:attrNameLst>
                                          <p:attrName/>
                                        </p:attrNameLst>
                                      </p:cBhvr>
                                    </p:anim>
                                  </p:childTnLst>
                                </p:cTn>
                              </p:par>
                            </p:childTnLst>
                          </p:cTn>
                        </p:par>
                        <p:par>
                          <p:cTn id="46" fill="hold">
                            <p:stCondLst>
                              <p:cond delay="3000"/>
                            </p:stCondLst>
                            <p:childTnLst>
                              <p:par>
                                <p:cTn id="47" presetID="24"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to="" calcmode="lin" valueType="num">
                                      <p:cBhvr>
                                        <p:cTn id="49" dur="1" fill="hold"/>
                                        <p:tgtEl>
                                          <p:spTgt spid="13"/>
                                        </p:tgtEl>
                                        <p:attrNameLst>
                                          <p:attrName/>
                                        </p:attrNameLst>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to="" calcmode="lin" valueType="num">
                                      <p:cBhvr>
                                        <p:cTn id="54" dur="1" fill="hold"/>
                                        <p:tgtEl>
                                          <p:spTgt spid="16"/>
                                        </p:tgtEl>
                                        <p:attrNameLst>
                                          <p:attrName/>
                                        </p:attrNameLst>
                                      </p:cBhvr>
                                    </p:anim>
                                  </p:childTnLst>
                                </p:cTn>
                              </p:par>
                            </p:childTnLst>
                          </p:cTn>
                        </p:par>
                      </p:childTnLst>
                    </p:cTn>
                  </p:par>
                  <p:par>
                    <p:cTn id="55" fill="hold">
                      <p:stCondLst>
                        <p:cond delay="indefinite"/>
                      </p:stCondLst>
                      <p:childTnLst>
                        <p:par>
                          <p:cTn id="56" fill="hold">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anim to="" calcmode="lin" valueType="num">
                                      <p:cBhvr>
                                        <p:cTn id="59" dur="1" fill="hold"/>
                                        <p:tgtEl>
                                          <p:spTgt spid="17"/>
                                        </p:tgtEl>
                                        <p:attrNameLst>
                                          <p:attrName/>
                                        </p:attrNameLst>
                                      </p:cBhvr>
                                    </p:anim>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 to="" calcmode="lin" valueType="num">
                                      <p:cBhvr>
                                        <p:cTn id="64" dur="1" fill="hold"/>
                                        <p:tgtEl>
                                          <p:spTgt spid="18"/>
                                        </p:tgtEl>
                                        <p:attrNameLst>
                                          <p:attrName/>
                                        </p:attrNameLst>
                                      </p:cBhvr>
                                    </p:anim>
                                  </p:childTnLst>
                                </p:cTn>
                              </p:par>
                              <p:par>
                                <p:cTn id="65" presetID="9"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1000"/>
                                        <p:tgtEl>
                                          <p:spTgt spid="20"/>
                                        </p:tgtEl>
                                      </p:cBhvr>
                                    </p:animEffect>
                                  </p:childTnLst>
                                </p:cTn>
                              </p:par>
                              <p:par>
                                <p:cTn id="68" presetID="37" presetClass="entr" presetSubtype="0" fill="hold" grpId="0" nodeType="with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3000"/>
                                        <p:tgtEl>
                                          <p:spTgt spid="19"/>
                                        </p:tgtEl>
                                      </p:cBhvr>
                                    </p:animEffect>
                                    <p:anim calcmode="lin" valueType="num">
                                      <p:cBhvr>
                                        <p:cTn id="71" dur="3000" fill="hold"/>
                                        <p:tgtEl>
                                          <p:spTgt spid="19"/>
                                        </p:tgtEl>
                                        <p:attrNameLst>
                                          <p:attrName>ppt_x</p:attrName>
                                        </p:attrNameLst>
                                      </p:cBhvr>
                                      <p:tavLst>
                                        <p:tav tm="0">
                                          <p:val>
                                            <p:strVal val="#ppt_x"/>
                                          </p:val>
                                        </p:tav>
                                        <p:tav tm="100000">
                                          <p:val>
                                            <p:strVal val="#ppt_x"/>
                                          </p:val>
                                        </p:tav>
                                      </p:tavLst>
                                    </p:anim>
                                    <p:anim calcmode="lin" valueType="num">
                                      <p:cBhvr>
                                        <p:cTn id="72" dur="2700" decel="100000" fill="hold"/>
                                        <p:tgtEl>
                                          <p:spTgt spid="19"/>
                                        </p:tgtEl>
                                        <p:attrNameLst>
                                          <p:attrName>ppt_y</p:attrName>
                                        </p:attrNameLst>
                                      </p:cBhvr>
                                      <p:tavLst>
                                        <p:tav tm="0">
                                          <p:val>
                                            <p:strVal val="#ppt_y+1"/>
                                          </p:val>
                                        </p:tav>
                                        <p:tav tm="100000">
                                          <p:val>
                                            <p:strVal val="#ppt_y-.03"/>
                                          </p:val>
                                        </p:tav>
                                      </p:tavLst>
                                    </p:anim>
                                    <p:anim calcmode="lin" valueType="num">
                                      <p:cBhvr>
                                        <p:cTn id="73" dur="300" accel="100000" fill="hold">
                                          <p:stCondLst>
                                            <p:cond delay="2700"/>
                                          </p:stCondLst>
                                        </p:cTn>
                                        <p:tgtEl>
                                          <p:spTgt spid="19"/>
                                        </p:tgtEl>
                                        <p:attrNameLst>
                                          <p:attrName>ppt_y</p:attrName>
                                        </p:attrNameLst>
                                      </p:cBhvr>
                                      <p:tavLst>
                                        <p:tav tm="0">
                                          <p:val>
                                            <p:strVal val="#ppt_y-.03"/>
                                          </p:val>
                                        </p:tav>
                                        <p:tav tm="100000">
                                          <p:val>
                                            <p:strVal val="#ppt_y"/>
                                          </p:val>
                                        </p:tav>
                                      </p:tavLst>
                                    </p:anim>
                                  </p:childTnLst>
                                </p:cTn>
                              </p:par>
                            </p:childTnLst>
                          </p:cTn>
                        </p:par>
                        <p:par>
                          <p:cTn id="74" fill="hold">
                            <p:stCondLst>
                              <p:cond delay="3000"/>
                            </p:stCondLst>
                            <p:childTnLst>
                              <p:par>
                                <p:cTn id="75" presetID="21" presetClass="entr" presetSubtype="4" fill="hold"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heel(4)">
                                      <p:cBhvr>
                                        <p:cTn id="77" dur="20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24" presetClass="entr" presetSubtype="0" fill="hold" grpId="0" nodeType="clickEffect">
                                  <p:stCondLst>
                                    <p:cond delay="0"/>
                                  </p:stCondLst>
                                  <p:childTnLst>
                                    <p:set>
                                      <p:cBhvr>
                                        <p:cTn id="81" dur="1" fill="hold">
                                          <p:stCondLst>
                                            <p:cond delay="0"/>
                                          </p:stCondLst>
                                        </p:cTn>
                                        <p:tgtEl>
                                          <p:spTgt spid="22"/>
                                        </p:tgtEl>
                                        <p:attrNameLst>
                                          <p:attrName>style.visibility</p:attrName>
                                        </p:attrNameLst>
                                      </p:cBhvr>
                                      <p:to>
                                        <p:strVal val="visible"/>
                                      </p:to>
                                    </p:set>
                                    <p:anim to="" calcmode="lin" valueType="num">
                                      <p:cBhvr>
                                        <p:cTn id="82" dur="1" fill="hold"/>
                                        <p:tgtEl>
                                          <p:spTgt spid="22"/>
                                        </p:tgtEl>
                                        <p:attrNameLst>
                                          <p:attrName/>
                                        </p:attrNameLst>
                                      </p:cBhvr>
                                    </p:anim>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 to="" calcmode="lin" valueType="num">
                                      <p:cBhvr>
                                        <p:cTn id="87" dur="1" fill="hold"/>
                                        <p:tgtEl>
                                          <p:spTgt spid="23"/>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ntr" presetSubtype="0" fill="hold" grpId="0" nodeType="clickEffect">
                                  <p:stCondLst>
                                    <p:cond delay="0"/>
                                  </p:stCondLst>
                                  <p:childTnLst>
                                    <p:set>
                                      <p:cBhvr>
                                        <p:cTn id="91" dur="1" fill="hold">
                                          <p:stCondLst>
                                            <p:cond delay="0"/>
                                          </p:stCondLst>
                                        </p:cTn>
                                        <p:tgtEl>
                                          <p:spTgt spid="24"/>
                                        </p:tgtEl>
                                        <p:attrNameLst>
                                          <p:attrName>style.visibility</p:attrName>
                                        </p:attrNameLst>
                                      </p:cBhvr>
                                      <p:to>
                                        <p:strVal val="visible"/>
                                      </p:to>
                                    </p:set>
                                    <p:anim to="" calcmode="lin" valueType="num">
                                      <p:cBhvr>
                                        <p:cTn id="92" dur="1" fill="hold"/>
                                        <p:tgtEl>
                                          <p:spTgt spid="2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6" grpId="0"/>
      <p:bldP spid="17" grpId="0"/>
      <p:bldP spid="18" grpId="0"/>
      <p:bldP spid="19" grpId="0"/>
      <p:bldP spid="20" grpId="0" animBg="1"/>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a:spLocks noGrp="1"/>
          </p:cNvSpPr>
          <p:nvPr>
            <p:ph type="title"/>
          </p:nvPr>
        </p:nvSpPr>
        <p:spPr>
          <a:xfrm>
            <a:off x="357158" y="2924181"/>
            <a:ext cx="8358246" cy="1362075"/>
          </a:xfrm>
        </p:spPr>
        <p:txBody>
          <a:bodyPr>
            <a:noAutofit/>
          </a:bodyPr>
          <a:lstStyle/>
          <a:p>
            <a:pPr algn="ctr"/>
            <a:r>
              <a:rPr lang="ar-SA" sz="4800" dirty="0" smtClean="0">
                <a:effectLst>
                  <a:glow rad="228600">
                    <a:schemeClr val="accent3">
                      <a:satMod val="175000"/>
                      <a:alpha val="40000"/>
                    </a:schemeClr>
                  </a:glow>
                </a:effectLst>
              </a:rPr>
              <a:t>محمد خاتم المرسلين صلى الله عليه وسلم</a:t>
            </a:r>
            <a:endParaRPr lang="ar-SA" sz="4800" dirty="0">
              <a:effectLst>
                <a:glow rad="228600">
                  <a:schemeClr val="accent3">
                    <a:satMod val="175000"/>
                    <a:alpha val="40000"/>
                  </a:schemeClr>
                </a:glow>
              </a:effectLst>
            </a:endParaRPr>
          </a:p>
        </p:txBody>
      </p:sp>
      <p:sp>
        <p:nvSpPr>
          <p:cNvPr id="4" name="عنصر نائب للنص 3"/>
          <p:cNvSpPr>
            <a:spLocks noGrp="1"/>
          </p:cNvSpPr>
          <p:nvPr>
            <p:ph type="body" idx="1"/>
          </p:nvPr>
        </p:nvSpPr>
        <p:spPr>
          <a:xfrm>
            <a:off x="785786" y="1495421"/>
            <a:ext cx="7772400" cy="1500187"/>
          </a:xfrm>
        </p:spPr>
        <p:txBody>
          <a:bodyPr>
            <a:normAutofit/>
          </a:bodyPr>
          <a:lstStyle/>
          <a:p>
            <a:pPr algn="ctr"/>
            <a:r>
              <a:rPr lang="ar-SA" sz="6000" dirty="0" smtClean="0">
                <a:solidFill>
                  <a:schemeClr val="tx1">
                    <a:lumMod val="85000"/>
                    <a:lumOff val="15000"/>
                  </a:schemeClr>
                </a:solidFill>
                <a:effectLst>
                  <a:glow rad="228600">
                    <a:schemeClr val="accent5">
                      <a:satMod val="175000"/>
                      <a:alpha val="40000"/>
                    </a:schemeClr>
                  </a:glow>
                </a:effectLst>
              </a:rPr>
              <a:t>نص الانطلاق</a:t>
            </a:r>
            <a:endParaRPr lang="ar-SA" sz="6000" dirty="0">
              <a:solidFill>
                <a:schemeClr val="tx1">
                  <a:lumMod val="85000"/>
                  <a:lumOff val="15000"/>
                </a:schemeClr>
              </a:solidFill>
              <a:effectLst>
                <a:glow rad="228600">
                  <a:schemeClr val="accent5">
                    <a:satMod val="175000"/>
                    <a:alpha val="4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دمعة 2"/>
          <p:cNvSpPr/>
          <p:nvPr/>
        </p:nvSpPr>
        <p:spPr>
          <a:xfrm rot="21103558">
            <a:off x="7599123" y="339797"/>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أفهم وأحلل</a:t>
            </a:r>
            <a:endParaRPr lang="ar-SA" sz="2400" b="1" dirty="0"/>
          </a:p>
        </p:txBody>
      </p:sp>
      <p:sp>
        <p:nvSpPr>
          <p:cNvPr id="4" name="مربع نص 3"/>
          <p:cNvSpPr txBox="1"/>
          <p:nvPr/>
        </p:nvSpPr>
        <p:spPr>
          <a:xfrm>
            <a:off x="-32" y="642918"/>
            <a:ext cx="6572296" cy="461665"/>
          </a:xfrm>
          <a:prstGeom prst="rect">
            <a:avLst/>
          </a:prstGeom>
          <a:noFill/>
        </p:spPr>
        <p:txBody>
          <a:bodyPr wrap="square" rtlCol="1">
            <a:spAutoFit/>
          </a:bodyPr>
          <a:lstStyle/>
          <a:p>
            <a:pPr algn="ctr"/>
            <a:r>
              <a:rPr lang="ar-SA" sz="2400" b="1" u="sng" dirty="0" smtClean="0">
                <a:solidFill>
                  <a:srgbClr val="800000"/>
                </a:solidFill>
                <a:sym typeface="Wingdings" pitchFamily="2" charset="2"/>
              </a:rPr>
              <a:t>أكمل الفراغات بالأفكار والأبيات التي تمثلها في الشكل التالي:</a:t>
            </a:r>
          </a:p>
        </p:txBody>
      </p:sp>
      <p:sp>
        <p:nvSpPr>
          <p:cNvPr id="5" name="دمعة 4"/>
          <p:cNvSpPr/>
          <p:nvPr/>
        </p:nvSpPr>
        <p:spPr>
          <a:xfrm>
            <a:off x="6357950" y="66607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6" name="مربع نص 5"/>
          <p:cNvSpPr txBox="1"/>
          <p:nvPr/>
        </p:nvSpPr>
        <p:spPr>
          <a:xfrm>
            <a:off x="3357554" y="142852"/>
            <a:ext cx="4643470"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أقرأ النص قراءة صامتة وأجيب:</a:t>
            </a:r>
          </a:p>
        </p:txBody>
      </p:sp>
      <p:sp>
        <p:nvSpPr>
          <p:cNvPr id="7" name="مستطيل مستدير الزوايا 6"/>
          <p:cNvSpPr/>
          <p:nvPr/>
        </p:nvSpPr>
        <p:spPr>
          <a:xfrm>
            <a:off x="6643702" y="1357298"/>
            <a:ext cx="2071702" cy="50006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solidFill>
                  <a:schemeClr val="tx1"/>
                </a:solidFill>
              </a:rPr>
              <a:t>عظم مكانة الميت</a:t>
            </a:r>
            <a:endParaRPr lang="ar-SA" sz="2400" b="1" dirty="0">
              <a:solidFill>
                <a:schemeClr val="tx1"/>
              </a:solidFill>
            </a:endParaRPr>
          </a:p>
        </p:txBody>
      </p:sp>
      <p:sp>
        <p:nvSpPr>
          <p:cNvPr id="8" name="مستطيل مستدير الزوايا 7"/>
          <p:cNvSpPr/>
          <p:nvPr/>
        </p:nvSpPr>
        <p:spPr>
          <a:xfrm>
            <a:off x="6643702" y="2000240"/>
            <a:ext cx="2071702" cy="500066"/>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solidFill>
                  <a:schemeClr val="tx1"/>
                </a:solidFill>
              </a:rPr>
              <a:t>فضائل</a:t>
            </a:r>
            <a:r>
              <a:rPr lang="ar-SA" sz="1600" dirty="0" smtClean="0"/>
              <a:t> </a:t>
            </a:r>
            <a:r>
              <a:rPr lang="ar-SA" sz="2000" b="1" dirty="0" smtClean="0">
                <a:solidFill>
                  <a:schemeClr val="tx1"/>
                </a:solidFill>
              </a:rPr>
              <a:t>ومحاسن</a:t>
            </a:r>
            <a:r>
              <a:rPr lang="ar-SA" sz="1600" dirty="0" smtClean="0"/>
              <a:t> </a:t>
            </a:r>
            <a:r>
              <a:rPr lang="ar-SA" sz="2000" b="1" dirty="0" smtClean="0">
                <a:solidFill>
                  <a:schemeClr val="tx1"/>
                </a:solidFill>
              </a:rPr>
              <a:t>الميت</a:t>
            </a:r>
          </a:p>
        </p:txBody>
      </p:sp>
      <p:sp>
        <p:nvSpPr>
          <p:cNvPr id="9" name="مستطيل مستدير الزوايا 8"/>
          <p:cNvSpPr/>
          <p:nvPr/>
        </p:nvSpPr>
        <p:spPr>
          <a:xfrm>
            <a:off x="6715140" y="4143380"/>
            <a:ext cx="192882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b="1" dirty="0" smtClean="0"/>
              <a:t>حزن الشاعر وذهول أسرته لموت الشيخ</a:t>
            </a:r>
            <a:endParaRPr lang="ar-SA" b="1" dirty="0"/>
          </a:p>
        </p:txBody>
      </p:sp>
      <p:sp>
        <p:nvSpPr>
          <p:cNvPr id="10" name="مستطيل مستدير الزوايا 9"/>
          <p:cNvSpPr/>
          <p:nvPr/>
        </p:nvSpPr>
        <p:spPr>
          <a:xfrm>
            <a:off x="6715140" y="5715016"/>
            <a:ext cx="1928826" cy="571504"/>
          </a:xfrm>
          <a:prstGeom prst="roundRect">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000" b="1" dirty="0" smtClean="0"/>
              <a:t>الرضا بقضاء الله</a:t>
            </a:r>
          </a:p>
        </p:txBody>
      </p:sp>
      <p:sp>
        <p:nvSpPr>
          <p:cNvPr id="18" name="مستطيل ذو زوايا قطرية مستديرة 17"/>
          <p:cNvSpPr/>
          <p:nvPr/>
        </p:nvSpPr>
        <p:spPr>
          <a:xfrm>
            <a:off x="2428860" y="5715016"/>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a:p>
        </p:txBody>
      </p:sp>
      <p:sp>
        <p:nvSpPr>
          <p:cNvPr id="23" name="مستطيل 22"/>
          <p:cNvSpPr/>
          <p:nvPr/>
        </p:nvSpPr>
        <p:spPr>
          <a:xfrm>
            <a:off x="357158" y="2000240"/>
            <a:ext cx="928694" cy="3429024"/>
          </a:xfrm>
          <a:prstGeom prst="rect">
            <a:avLst/>
          </a:prstGeom>
        </p:spPr>
        <p:style>
          <a:lnRef idx="1">
            <a:schemeClr val="accent2"/>
          </a:lnRef>
          <a:fillRef idx="2">
            <a:schemeClr val="accent2"/>
          </a:fillRef>
          <a:effectRef idx="1">
            <a:schemeClr val="accent2"/>
          </a:effectRef>
          <a:fontRef idx="minor">
            <a:schemeClr val="dk1"/>
          </a:fontRef>
        </p:style>
        <p:txBody>
          <a:bodyPr vert="vert270" rtlCol="1" anchor="ctr"/>
          <a:lstStyle/>
          <a:p>
            <a:pPr algn="ctr"/>
            <a:r>
              <a:rPr lang="ar-SA" sz="2800" b="1" dirty="0" smtClean="0"/>
              <a:t>الفكرة  الرئيسية</a:t>
            </a:r>
            <a:endParaRPr lang="ar-SA" sz="2800" b="1" dirty="0"/>
          </a:p>
        </p:txBody>
      </p:sp>
      <p:sp>
        <p:nvSpPr>
          <p:cNvPr id="22" name="موجة 21"/>
          <p:cNvSpPr/>
          <p:nvPr/>
        </p:nvSpPr>
        <p:spPr>
          <a:xfrm rot="5400000">
            <a:off x="-700220" y="2945442"/>
            <a:ext cx="5002976" cy="1540935"/>
          </a:xfrm>
          <a:prstGeom prst="wave">
            <a:avLst/>
          </a:prstGeom>
        </p:spPr>
        <p:style>
          <a:lnRef idx="1">
            <a:schemeClr val="accent1"/>
          </a:lnRef>
          <a:fillRef idx="2">
            <a:schemeClr val="accent1"/>
          </a:fillRef>
          <a:effectRef idx="1">
            <a:schemeClr val="accent1"/>
          </a:effectRef>
          <a:fontRef idx="minor">
            <a:schemeClr val="dk1"/>
          </a:fontRef>
        </p:style>
        <p:txBody>
          <a:bodyPr vert="vert270" rtlCol="1" anchor="ctr"/>
          <a:lstStyle/>
          <a:p>
            <a:r>
              <a:rPr lang="ar-SA" sz="2400" b="1" dirty="0" smtClean="0"/>
              <a:t>الحزن </a:t>
            </a:r>
          </a:p>
          <a:p>
            <a:pPr algn="ctr"/>
            <a:r>
              <a:rPr lang="ar-SA" sz="2400" b="1" dirty="0" smtClean="0"/>
              <a:t>على </a:t>
            </a:r>
          </a:p>
          <a:p>
            <a:pPr algn="ctr"/>
            <a:r>
              <a:rPr lang="ar-SA" sz="2400" b="1" dirty="0" smtClean="0"/>
              <a:t>وفاة </a:t>
            </a:r>
          </a:p>
          <a:p>
            <a:pPr algn="ctr"/>
            <a:r>
              <a:rPr lang="ar-SA" sz="2400" b="1" dirty="0" smtClean="0"/>
              <a:t>ابن باز</a:t>
            </a:r>
          </a:p>
          <a:p>
            <a:pPr algn="ctr"/>
            <a:r>
              <a:rPr lang="ar-SA" sz="2400" b="1" dirty="0" smtClean="0"/>
              <a:t>لما له </a:t>
            </a:r>
          </a:p>
          <a:p>
            <a:pPr algn="ctr"/>
            <a:r>
              <a:rPr lang="ar-SA" sz="2400" b="1" dirty="0" smtClean="0"/>
              <a:t>من مكانة</a:t>
            </a:r>
          </a:p>
          <a:p>
            <a:pPr algn="ctr"/>
            <a:r>
              <a:rPr lang="ar-SA" sz="2400" b="1" dirty="0" smtClean="0"/>
              <a:t>عظيمة</a:t>
            </a:r>
          </a:p>
        </p:txBody>
      </p:sp>
      <p:sp>
        <p:nvSpPr>
          <p:cNvPr id="11" name="مستطيل ذو زوايا قطرية مستديرة 10"/>
          <p:cNvSpPr/>
          <p:nvPr/>
        </p:nvSpPr>
        <p:spPr>
          <a:xfrm>
            <a:off x="2428860" y="1142984"/>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sz="2000" b="1" i="1" dirty="0"/>
          </a:p>
        </p:txBody>
      </p:sp>
      <p:sp>
        <p:nvSpPr>
          <p:cNvPr id="13" name="مستطيل ذو زوايا قطرية مستديرة 12"/>
          <p:cNvSpPr/>
          <p:nvPr/>
        </p:nvSpPr>
        <p:spPr>
          <a:xfrm>
            <a:off x="2428860" y="1928802"/>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i="1" dirty="0" smtClean="0">
                <a:solidFill>
                  <a:schemeClr val="tx1"/>
                </a:solidFill>
              </a:rPr>
              <a:t>ومن ورث الهدى ورث المعالي</a:t>
            </a:r>
          </a:p>
          <a:p>
            <a:pPr algn="ctr"/>
            <a:r>
              <a:rPr lang="ar-SA" sz="2000" b="1" i="1" dirty="0" smtClean="0">
                <a:solidFill>
                  <a:schemeClr val="tx1"/>
                </a:solidFill>
              </a:rPr>
              <a:t>                    وأورثهن جيلاً بعد جيل</a:t>
            </a:r>
          </a:p>
        </p:txBody>
      </p:sp>
      <p:sp>
        <p:nvSpPr>
          <p:cNvPr id="14" name="مستطيل ذو زوايا قطرية مستديرة 13"/>
          <p:cNvSpPr/>
          <p:nvPr/>
        </p:nvSpPr>
        <p:spPr>
          <a:xfrm>
            <a:off x="2428860" y="2643182"/>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a:p>
        </p:txBody>
      </p:sp>
      <p:sp>
        <p:nvSpPr>
          <p:cNvPr id="15" name="مستطيل ذو زوايا قطرية مستديرة 14"/>
          <p:cNvSpPr/>
          <p:nvPr/>
        </p:nvSpPr>
        <p:spPr>
          <a:xfrm>
            <a:off x="2428860" y="3429000"/>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i="1" dirty="0" smtClean="0">
                <a:solidFill>
                  <a:schemeClr val="tx1"/>
                </a:solidFill>
              </a:rPr>
              <a:t>مددت جسور ودّك لليتامى</a:t>
            </a:r>
          </a:p>
          <a:p>
            <a:pPr algn="ctr"/>
            <a:r>
              <a:rPr lang="ar-SA" sz="2000" b="1" i="1" dirty="0" smtClean="0">
                <a:solidFill>
                  <a:schemeClr val="tx1"/>
                </a:solidFill>
              </a:rPr>
              <a:t>               وللمسكين والشاكي العليل</a:t>
            </a:r>
          </a:p>
        </p:txBody>
      </p:sp>
      <p:sp>
        <p:nvSpPr>
          <p:cNvPr id="16" name="مستطيل ذو زوايا قطرية مستديرة 15"/>
          <p:cNvSpPr/>
          <p:nvPr/>
        </p:nvSpPr>
        <p:spPr>
          <a:xfrm>
            <a:off x="2428860" y="4214818"/>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000" b="1" i="1" dirty="0" smtClean="0">
                <a:solidFill>
                  <a:schemeClr val="tx1"/>
                </a:solidFill>
              </a:rPr>
              <a:t>أرى أمي تخاطبني بدمع</a:t>
            </a:r>
          </a:p>
          <a:p>
            <a:pPr algn="ctr"/>
            <a:r>
              <a:rPr lang="ar-SA" sz="2000" b="1" i="1" dirty="0" smtClean="0">
                <a:solidFill>
                  <a:schemeClr val="tx1"/>
                </a:solidFill>
              </a:rPr>
              <a:t>               وفي نظراتها أثر الذهول</a:t>
            </a:r>
          </a:p>
        </p:txBody>
      </p:sp>
      <p:sp>
        <p:nvSpPr>
          <p:cNvPr id="24" name="مربع نص 23"/>
          <p:cNvSpPr txBox="1"/>
          <p:nvPr/>
        </p:nvSpPr>
        <p:spPr>
          <a:xfrm>
            <a:off x="2500298" y="1142984"/>
            <a:ext cx="3714776" cy="707886"/>
          </a:xfrm>
          <a:prstGeom prst="rect">
            <a:avLst/>
          </a:prstGeom>
          <a:noFill/>
        </p:spPr>
        <p:txBody>
          <a:bodyPr wrap="square" rtlCol="1">
            <a:spAutoFit/>
          </a:bodyPr>
          <a:lstStyle/>
          <a:p>
            <a:pPr algn="ctr"/>
            <a:r>
              <a:rPr lang="ar-SA" sz="2000" b="1" i="1" dirty="0" smtClean="0">
                <a:solidFill>
                  <a:srgbClr val="800000"/>
                </a:solidFill>
              </a:rPr>
              <a:t>عظيم في مقامك والرحيل</a:t>
            </a:r>
          </a:p>
          <a:p>
            <a:pPr algn="ctr"/>
            <a:r>
              <a:rPr lang="ar-SA" sz="2000" b="1" i="1" dirty="0" smtClean="0">
                <a:solidFill>
                  <a:srgbClr val="800000"/>
                </a:solidFill>
              </a:rPr>
              <a:t>                  لأن لديك ميراث الرسول</a:t>
            </a:r>
            <a:endParaRPr lang="ar-SA" sz="2000" b="1" i="1" dirty="0">
              <a:solidFill>
                <a:srgbClr val="800000"/>
              </a:solidFill>
            </a:endParaRPr>
          </a:p>
        </p:txBody>
      </p:sp>
      <p:sp>
        <p:nvSpPr>
          <p:cNvPr id="17" name="مستطيل ذو زوايا قطرية مستديرة 16"/>
          <p:cNvSpPr/>
          <p:nvPr/>
        </p:nvSpPr>
        <p:spPr>
          <a:xfrm>
            <a:off x="2428860" y="4929198"/>
            <a:ext cx="3857652" cy="785818"/>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endParaRPr lang="ar-SA" dirty="0"/>
          </a:p>
        </p:txBody>
      </p:sp>
      <p:sp>
        <p:nvSpPr>
          <p:cNvPr id="25" name="مربع نص 24"/>
          <p:cNvSpPr txBox="1"/>
          <p:nvPr/>
        </p:nvSpPr>
        <p:spPr>
          <a:xfrm>
            <a:off x="2500298" y="2721114"/>
            <a:ext cx="3714776" cy="707886"/>
          </a:xfrm>
          <a:prstGeom prst="rect">
            <a:avLst/>
          </a:prstGeom>
          <a:noFill/>
        </p:spPr>
        <p:txBody>
          <a:bodyPr wrap="square" rtlCol="1">
            <a:spAutoFit/>
          </a:bodyPr>
          <a:lstStyle/>
          <a:p>
            <a:pPr algn="ctr"/>
            <a:r>
              <a:rPr lang="ar-SA" sz="2000" b="1" i="1" dirty="0" smtClean="0">
                <a:solidFill>
                  <a:srgbClr val="800000"/>
                </a:solidFill>
              </a:rPr>
              <a:t>تنادي المسلمين إلى ائتلاف</a:t>
            </a:r>
          </a:p>
          <a:p>
            <a:pPr algn="ctr"/>
            <a:r>
              <a:rPr lang="ar-SA" sz="2000" b="1" i="1" dirty="0" smtClean="0">
                <a:solidFill>
                  <a:srgbClr val="800000"/>
                </a:solidFill>
              </a:rPr>
              <a:t>            وتدعوهم إلى حلف الفضول </a:t>
            </a:r>
            <a:endParaRPr lang="ar-SA" sz="2000" b="1" i="1" dirty="0">
              <a:solidFill>
                <a:srgbClr val="800000"/>
              </a:solidFill>
            </a:endParaRPr>
          </a:p>
        </p:txBody>
      </p:sp>
      <p:sp>
        <p:nvSpPr>
          <p:cNvPr id="26" name="مربع نص 25"/>
          <p:cNvSpPr txBox="1"/>
          <p:nvPr/>
        </p:nvSpPr>
        <p:spPr>
          <a:xfrm>
            <a:off x="2428860" y="4929198"/>
            <a:ext cx="3714776" cy="707886"/>
          </a:xfrm>
          <a:prstGeom prst="rect">
            <a:avLst/>
          </a:prstGeom>
          <a:noFill/>
        </p:spPr>
        <p:txBody>
          <a:bodyPr wrap="square" rtlCol="1">
            <a:spAutoFit/>
          </a:bodyPr>
          <a:lstStyle/>
          <a:p>
            <a:pPr algn="ctr"/>
            <a:r>
              <a:rPr lang="ar-SA" sz="2000" b="1" i="1" dirty="0" smtClean="0">
                <a:solidFill>
                  <a:srgbClr val="800000"/>
                </a:solidFill>
              </a:rPr>
              <a:t>وتسألني ابنتي عما تراءى </a:t>
            </a:r>
          </a:p>
          <a:p>
            <a:pPr algn="ctr"/>
            <a:r>
              <a:rPr lang="ar-SA" sz="2000" b="1" i="1" dirty="0" smtClean="0">
                <a:solidFill>
                  <a:srgbClr val="800000"/>
                </a:solidFill>
              </a:rPr>
              <a:t>             لها من ليل حسرتنا الطويل</a:t>
            </a:r>
            <a:endParaRPr lang="ar-SA" sz="2000" b="1" i="1" dirty="0">
              <a:solidFill>
                <a:srgbClr val="800000"/>
              </a:solidFill>
            </a:endParaRPr>
          </a:p>
        </p:txBody>
      </p:sp>
      <p:sp>
        <p:nvSpPr>
          <p:cNvPr id="27" name="مربع نص 26"/>
          <p:cNvSpPr txBox="1"/>
          <p:nvPr/>
        </p:nvSpPr>
        <p:spPr>
          <a:xfrm>
            <a:off x="2428860" y="5721510"/>
            <a:ext cx="3714776" cy="707886"/>
          </a:xfrm>
          <a:prstGeom prst="rect">
            <a:avLst/>
          </a:prstGeom>
          <a:noFill/>
        </p:spPr>
        <p:txBody>
          <a:bodyPr wrap="square" rtlCol="1">
            <a:spAutoFit/>
          </a:bodyPr>
          <a:lstStyle/>
          <a:p>
            <a:pPr algn="ctr"/>
            <a:r>
              <a:rPr lang="ar-SA" sz="2000" b="1" i="1" dirty="0" smtClean="0">
                <a:solidFill>
                  <a:srgbClr val="800000"/>
                </a:solidFill>
              </a:rPr>
              <a:t>حزنا كيف لم نحزن؟!ولكن</a:t>
            </a:r>
          </a:p>
          <a:p>
            <a:pPr algn="ctr"/>
            <a:r>
              <a:rPr lang="ar-SA" sz="2000" b="1" i="1" dirty="0" smtClean="0">
                <a:solidFill>
                  <a:srgbClr val="800000"/>
                </a:solidFill>
              </a:rPr>
              <a:t>             أضأنا الحزن بالصبر الجميل</a:t>
            </a:r>
            <a:endParaRPr lang="ar-SA" sz="2000" b="1" i="1" dirty="0">
              <a:solidFill>
                <a:srgbClr val="800000"/>
              </a:solidFill>
            </a:endParaRPr>
          </a:p>
        </p:txBody>
      </p:sp>
      <p:cxnSp>
        <p:nvCxnSpPr>
          <p:cNvPr id="29" name="رابط كسهم مستقيم 28"/>
          <p:cNvCxnSpPr>
            <a:stCxn id="7" idx="1"/>
            <a:endCxn id="11" idx="0"/>
          </p:cNvCxnSpPr>
          <p:nvPr/>
        </p:nvCxnSpPr>
        <p:spPr>
          <a:xfrm rot="10800000">
            <a:off x="6286512" y="1535893"/>
            <a:ext cx="357190" cy="714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0" name="رابط كسهم مستقيم 29"/>
          <p:cNvCxnSpPr>
            <a:stCxn id="8" idx="1"/>
            <a:endCxn id="13" idx="0"/>
          </p:cNvCxnSpPr>
          <p:nvPr/>
        </p:nvCxnSpPr>
        <p:spPr>
          <a:xfrm rot="10800000" flipV="1">
            <a:off x="6286512" y="2250273"/>
            <a:ext cx="357190" cy="714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3" name="رابط كسهم مستقيم 32"/>
          <p:cNvCxnSpPr/>
          <p:nvPr/>
        </p:nvCxnSpPr>
        <p:spPr>
          <a:xfrm rot="5400000">
            <a:off x="6286512" y="2643182"/>
            <a:ext cx="1143008" cy="100013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4" name="رابط كسهم مستقيم 33"/>
          <p:cNvCxnSpPr>
            <a:endCxn id="14" idx="0"/>
          </p:cNvCxnSpPr>
          <p:nvPr/>
        </p:nvCxnSpPr>
        <p:spPr>
          <a:xfrm rot="10800000" flipV="1">
            <a:off x="6286512" y="2571743"/>
            <a:ext cx="1071570" cy="46434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39" name="رابط كسهم مستقيم 38"/>
          <p:cNvCxnSpPr/>
          <p:nvPr/>
        </p:nvCxnSpPr>
        <p:spPr>
          <a:xfrm rot="10800000" flipV="1">
            <a:off x="6286512" y="4500570"/>
            <a:ext cx="357190" cy="7143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0" name="رابط كسهم مستقيم 39"/>
          <p:cNvCxnSpPr/>
          <p:nvPr/>
        </p:nvCxnSpPr>
        <p:spPr>
          <a:xfrm rot="10800000" flipV="1">
            <a:off x="6215075" y="4652970"/>
            <a:ext cx="509590" cy="49054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42" name="رابط كسهم مستقيم 41"/>
          <p:cNvCxnSpPr>
            <a:stCxn id="10" idx="1"/>
            <a:endCxn id="18" idx="0"/>
          </p:cNvCxnSpPr>
          <p:nvPr/>
        </p:nvCxnSpPr>
        <p:spPr>
          <a:xfrm rot="10800000" flipV="1">
            <a:off x="6286512" y="6000767"/>
            <a:ext cx="428628" cy="107157"/>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0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1000"/>
                                        <p:tgtEl>
                                          <p:spTgt spid="5"/>
                                        </p:tgtEl>
                                      </p:cBhvr>
                                    </p:animEffect>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2700" decel="100000" fill="hold"/>
                                        <p:tgtEl>
                                          <p:spTgt spid="4"/>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2700" decel="100000" fill="hold"/>
                                        <p:tgtEl>
                                          <p:spTgt spid="6"/>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24"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to="" calcmode="lin" valueType="num">
                                      <p:cBhvr>
                                        <p:cTn id="26" dur="1" fill="hold"/>
                                        <p:tgtEl>
                                          <p:spTgt spid="7"/>
                                        </p:tgtEl>
                                        <p:attrNameLst>
                                          <p:attrName/>
                                        </p:attrNameLst>
                                      </p:cBhvr>
                                    </p:anim>
                                  </p:childTnLst>
                                </p:cTn>
                              </p:par>
                            </p:childTnLst>
                          </p:cTn>
                        </p:par>
                        <p:par>
                          <p:cTn id="27" fill="hold">
                            <p:stCondLst>
                              <p:cond delay="3000"/>
                            </p:stCondLst>
                            <p:childTnLst>
                              <p:par>
                                <p:cTn id="28" presetID="24" presetClass="entr" presetSubtype="0" fill="hold" nodeType="afterEffect">
                                  <p:stCondLst>
                                    <p:cond delay="0"/>
                                  </p:stCondLst>
                                  <p:childTnLst>
                                    <p:set>
                                      <p:cBhvr>
                                        <p:cTn id="29" dur="1" fill="hold">
                                          <p:stCondLst>
                                            <p:cond delay="0"/>
                                          </p:stCondLst>
                                        </p:cTn>
                                        <p:tgtEl>
                                          <p:spTgt spid="29"/>
                                        </p:tgtEl>
                                        <p:attrNameLst>
                                          <p:attrName>style.visibility</p:attrName>
                                        </p:attrNameLst>
                                      </p:cBhvr>
                                      <p:to>
                                        <p:strVal val="visible"/>
                                      </p:to>
                                    </p:set>
                                    <p:anim to="" calcmode="lin" valueType="num">
                                      <p:cBhvr>
                                        <p:cTn id="30" dur="1" fill="hold"/>
                                        <p:tgtEl>
                                          <p:spTgt spid="29"/>
                                        </p:tgtEl>
                                        <p:attrNameLst>
                                          <p:attrName/>
                                        </p:attrNameLst>
                                      </p:cBhvr>
                                    </p:anim>
                                  </p:childTnLst>
                                </p:cTn>
                              </p:par>
                            </p:childTnLst>
                          </p:cTn>
                        </p:par>
                        <p:par>
                          <p:cTn id="31" fill="hold">
                            <p:stCondLst>
                              <p:cond delay="3000"/>
                            </p:stCondLst>
                            <p:childTnLst>
                              <p:par>
                                <p:cTn id="32" presetID="24"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to="" calcmode="lin" valueType="num">
                                      <p:cBhvr>
                                        <p:cTn id="34" dur="1" fill="hold"/>
                                        <p:tgtEl>
                                          <p:spTgt spid="11"/>
                                        </p:tgtEl>
                                        <p:attrNameLst>
                                          <p:attrName/>
                                        </p:attrNameLst>
                                      </p:cBhvr>
                                    </p:anim>
                                  </p:childTnLst>
                                </p:cTn>
                              </p:par>
                            </p:childTnLst>
                          </p:cTn>
                        </p:par>
                        <p:par>
                          <p:cTn id="35" fill="hold">
                            <p:stCondLst>
                              <p:cond delay="3000"/>
                            </p:stCondLst>
                            <p:childTnLst>
                              <p:par>
                                <p:cTn id="36" presetID="24"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to="" calcmode="lin" valueType="num">
                                      <p:cBhvr>
                                        <p:cTn id="38" dur="1" fill="hold"/>
                                        <p:tgtEl>
                                          <p:spTgt spid="8"/>
                                        </p:tgtEl>
                                        <p:attrNameLst>
                                          <p:attrName/>
                                        </p:attrNameLst>
                                      </p:cBhvr>
                                    </p:anim>
                                  </p:childTnLst>
                                </p:cTn>
                              </p:par>
                            </p:childTnLst>
                          </p:cTn>
                        </p:par>
                        <p:par>
                          <p:cTn id="39" fill="hold">
                            <p:stCondLst>
                              <p:cond delay="3000"/>
                            </p:stCondLst>
                            <p:childTnLst>
                              <p:par>
                                <p:cTn id="40" presetID="24"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 to="" calcmode="lin" valueType="num">
                                      <p:cBhvr>
                                        <p:cTn id="42" dur="1" fill="hold"/>
                                        <p:tgtEl>
                                          <p:spTgt spid="30"/>
                                        </p:tgtEl>
                                        <p:attrNameLst>
                                          <p:attrName/>
                                        </p:attrNameLst>
                                      </p:cBhvr>
                                    </p:anim>
                                  </p:childTnLst>
                                </p:cTn>
                              </p:par>
                            </p:childTnLst>
                          </p:cTn>
                        </p:par>
                        <p:par>
                          <p:cTn id="43" fill="hold">
                            <p:stCondLst>
                              <p:cond delay="3000"/>
                            </p:stCondLst>
                            <p:childTnLst>
                              <p:par>
                                <p:cTn id="44" presetID="24"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to="" calcmode="lin" valueType="num">
                                      <p:cBhvr>
                                        <p:cTn id="46" dur="1" fill="hold"/>
                                        <p:tgtEl>
                                          <p:spTgt spid="13"/>
                                        </p:tgtEl>
                                        <p:attrNameLst>
                                          <p:attrName/>
                                        </p:attrNameLst>
                                      </p:cBhvr>
                                    </p:anim>
                                  </p:childTnLst>
                                </p:cTn>
                              </p:par>
                            </p:childTnLst>
                          </p:cTn>
                        </p:par>
                        <p:par>
                          <p:cTn id="47" fill="hold">
                            <p:stCondLst>
                              <p:cond delay="3000"/>
                            </p:stCondLst>
                            <p:childTnLst>
                              <p:par>
                                <p:cTn id="48" presetID="24" presetClass="entr" presetSubtype="0" fill="hold" nodeType="afterEffect">
                                  <p:stCondLst>
                                    <p:cond delay="0"/>
                                  </p:stCondLst>
                                  <p:childTnLst>
                                    <p:set>
                                      <p:cBhvr>
                                        <p:cTn id="49" dur="1" fill="hold">
                                          <p:stCondLst>
                                            <p:cond delay="0"/>
                                          </p:stCondLst>
                                        </p:cTn>
                                        <p:tgtEl>
                                          <p:spTgt spid="34"/>
                                        </p:tgtEl>
                                        <p:attrNameLst>
                                          <p:attrName>style.visibility</p:attrName>
                                        </p:attrNameLst>
                                      </p:cBhvr>
                                      <p:to>
                                        <p:strVal val="visible"/>
                                      </p:to>
                                    </p:set>
                                    <p:anim to="" calcmode="lin" valueType="num">
                                      <p:cBhvr>
                                        <p:cTn id="50" dur="1" fill="hold"/>
                                        <p:tgtEl>
                                          <p:spTgt spid="34"/>
                                        </p:tgtEl>
                                        <p:attrNameLst>
                                          <p:attrName/>
                                        </p:attrNameLst>
                                      </p:cBhvr>
                                    </p:anim>
                                  </p:childTnLst>
                                </p:cTn>
                              </p:par>
                            </p:childTnLst>
                          </p:cTn>
                        </p:par>
                        <p:par>
                          <p:cTn id="51" fill="hold">
                            <p:stCondLst>
                              <p:cond delay="3000"/>
                            </p:stCondLst>
                            <p:childTnLst>
                              <p:par>
                                <p:cTn id="52" presetID="24" presetClass="entr" presetSubtype="0" fill="hold" nodeType="afterEffect">
                                  <p:stCondLst>
                                    <p:cond delay="0"/>
                                  </p:stCondLst>
                                  <p:childTnLst>
                                    <p:set>
                                      <p:cBhvr>
                                        <p:cTn id="53" dur="1" fill="hold">
                                          <p:stCondLst>
                                            <p:cond delay="0"/>
                                          </p:stCondLst>
                                        </p:cTn>
                                        <p:tgtEl>
                                          <p:spTgt spid="33"/>
                                        </p:tgtEl>
                                        <p:attrNameLst>
                                          <p:attrName>style.visibility</p:attrName>
                                        </p:attrNameLst>
                                      </p:cBhvr>
                                      <p:to>
                                        <p:strVal val="visible"/>
                                      </p:to>
                                    </p:set>
                                    <p:anim to="" calcmode="lin" valueType="num">
                                      <p:cBhvr>
                                        <p:cTn id="54" dur="1" fill="hold"/>
                                        <p:tgtEl>
                                          <p:spTgt spid="33"/>
                                        </p:tgtEl>
                                        <p:attrNameLst>
                                          <p:attrName/>
                                        </p:attrNameLst>
                                      </p:cBhvr>
                                    </p:anim>
                                  </p:childTnLst>
                                </p:cTn>
                              </p:par>
                            </p:childTnLst>
                          </p:cTn>
                        </p:par>
                        <p:par>
                          <p:cTn id="55" fill="hold">
                            <p:stCondLst>
                              <p:cond delay="3000"/>
                            </p:stCondLst>
                            <p:childTnLst>
                              <p:par>
                                <p:cTn id="56" presetID="24" presetClass="entr" presetSubtype="0"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to="" calcmode="lin" valueType="num">
                                      <p:cBhvr>
                                        <p:cTn id="58" dur="1" fill="hold"/>
                                        <p:tgtEl>
                                          <p:spTgt spid="14"/>
                                        </p:tgtEl>
                                        <p:attrNameLst>
                                          <p:attrName/>
                                        </p:attrNameLst>
                                      </p:cBhvr>
                                    </p:anim>
                                  </p:childTnLst>
                                </p:cTn>
                              </p:par>
                            </p:childTnLst>
                          </p:cTn>
                        </p:par>
                        <p:par>
                          <p:cTn id="59" fill="hold">
                            <p:stCondLst>
                              <p:cond delay="3000"/>
                            </p:stCondLst>
                            <p:childTnLst>
                              <p:par>
                                <p:cTn id="60" presetID="24"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 to="" calcmode="lin" valueType="num">
                                      <p:cBhvr>
                                        <p:cTn id="62" dur="1" fill="hold"/>
                                        <p:tgtEl>
                                          <p:spTgt spid="15"/>
                                        </p:tgtEl>
                                        <p:attrNameLst>
                                          <p:attrName/>
                                        </p:attrNameLst>
                                      </p:cBhvr>
                                    </p:anim>
                                  </p:childTnLst>
                                </p:cTn>
                              </p:par>
                            </p:childTnLst>
                          </p:cTn>
                        </p:par>
                        <p:par>
                          <p:cTn id="63" fill="hold">
                            <p:stCondLst>
                              <p:cond delay="3000"/>
                            </p:stCondLst>
                            <p:childTnLst>
                              <p:par>
                                <p:cTn id="64" presetID="24" presetClass="entr" presetSubtype="0"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to="" calcmode="lin" valueType="num">
                                      <p:cBhvr>
                                        <p:cTn id="66" dur="1" fill="hold"/>
                                        <p:tgtEl>
                                          <p:spTgt spid="9"/>
                                        </p:tgtEl>
                                        <p:attrNameLst>
                                          <p:attrName/>
                                        </p:attrNameLst>
                                      </p:cBhvr>
                                    </p:anim>
                                  </p:childTnLst>
                                </p:cTn>
                              </p:par>
                            </p:childTnLst>
                          </p:cTn>
                        </p:par>
                        <p:par>
                          <p:cTn id="67" fill="hold">
                            <p:stCondLst>
                              <p:cond delay="3000"/>
                            </p:stCondLst>
                            <p:childTnLst>
                              <p:par>
                                <p:cTn id="68" presetID="24" presetClass="entr" presetSubtype="0" fill="hold" nodeType="afterEffect">
                                  <p:stCondLst>
                                    <p:cond delay="0"/>
                                  </p:stCondLst>
                                  <p:childTnLst>
                                    <p:set>
                                      <p:cBhvr>
                                        <p:cTn id="69" dur="1" fill="hold">
                                          <p:stCondLst>
                                            <p:cond delay="0"/>
                                          </p:stCondLst>
                                        </p:cTn>
                                        <p:tgtEl>
                                          <p:spTgt spid="39"/>
                                        </p:tgtEl>
                                        <p:attrNameLst>
                                          <p:attrName>style.visibility</p:attrName>
                                        </p:attrNameLst>
                                      </p:cBhvr>
                                      <p:to>
                                        <p:strVal val="visible"/>
                                      </p:to>
                                    </p:set>
                                    <p:anim to="" calcmode="lin" valueType="num">
                                      <p:cBhvr>
                                        <p:cTn id="70" dur="1" fill="hold"/>
                                        <p:tgtEl>
                                          <p:spTgt spid="39"/>
                                        </p:tgtEl>
                                        <p:attrNameLst>
                                          <p:attrName/>
                                        </p:attrNameLst>
                                      </p:cBhvr>
                                    </p:anim>
                                  </p:childTnLst>
                                </p:cTn>
                              </p:par>
                            </p:childTnLst>
                          </p:cTn>
                        </p:par>
                        <p:par>
                          <p:cTn id="71" fill="hold">
                            <p:stCondLst>
                              <p:cond delay="3000"/>
                            </p:stCondLst>
                            <p:childTnLst>
                              <p:par>
                                <p:cTn id="72" presetID="24"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 to="" calcmode="lin" valueType="num">
                                      <p:cBhvr>
                                        <p:cTn id="74" dur="1" fill="hold"/>
                                        <p:tgtEl>
                                          <p:spTgt spid="16"/>
                                        </p:tgtEl>
                                        <p:attrNameLst>
                                          <p:attrName/>
                                        </p:attrNameLst>
                                      </p:cBhvr>
                                    </p:anim>
                                  </p:childTnLst>
                                </p:cTn>
                              </p:par>
                            </p:childTnLst>
                          </p:cTn>
                        </p:par>
                        <p:par>
                          <p:cTn id="75" fill="hold">
                            <p:stCondLst>
                              <p:cond delay="3000"/>
                            </p:stCondLst>
                            <p:childTnLst>
                              <p:par>
                                <p:cTn id="76" presetID="24" presetClass="entr" presetSubtype="0" fill="hold" nodeType="afterEffect">
                                  <p:stCondLst>
                                    <p:cond delay="0"/>
                                  </p:stCondLst>
                                  <p:childTnLst>
                                    <p:set>
                                      <p:cBhvr>
                                        <p:cTn id="77" dur="1" fill="hold">
                                          <p:stCondLst>
                                            <p:cond delay="0"/>
                                          </p:stCondLst>
                                        </p:cTn>
                                        <p:tgtEl>
                                          <p:spTgt spid="40"/>
                                        </p:tgtEl>
                                        <p:attrNameLst>
                                          <p:attrName>style.visibility</p:attrName>
                                        </p:attrNameLst>
                                      </p:cBhvr>
                                      <p:to>
                                        <p:strVal val="visible"/>
                                      </p:to>
                                    </p:set>
                                    <p:anim to="" calcmode="lin" valueType="num">
                                      <p:cBhvr>
                                        <p:cTn id="78" dur="1" fill="hold"/>
                                        <p:tgtEl>
                                          <p:spTgt spid="40"/>
                                        </p:tgtEl>
                                        <p:attrNameLst>
                                          <p:attrName/>
                                        </p:attrNameLst>
                                      </p:cBhvr>
                                    </p:anim>
                                  </p:childTnLst>
                                </p:cTn>
                              </p:par>
                            </p:childTnLst>
                          </p:cTn>
                        </p:par>
                        <p:par>
                          <p:cTn id="79" fill="hold">
                            <p:stCondLst>
                              <p:cond delay="3000"/>
                            </p:stCondLst>
                            <p:childTnLst>
                              <p:par>
                                <p:cTn id="80" presetID="24" presetClass="entr" presetSubtype="0"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 to="" calcmode="lin" valueType="num">
                                      <p:cBhvr>
                                        <p:cTn id="82" dur="1" fill="hold"/>
                                        <p:tgtEl>
                                          <p:spTgt spid="17"/>
                                        </p:tgtEl>
                                        <p:attrNameLst>
                                          <p:attrName/>
                                        </p:attrNameLst>
                                      </p:cBhvr>
                                    </p:anim>
                                  </p:childTnLst>
                                </p:cTn>
                              </p:par>
                            </p:childTnLst>
                          </p:cTn>
                        </p:par>
                        <p:par>
                          <p:cTn id="83" fill="hold">
                            <p:stCondLst>
                              <p:cond delay="3000"/>
                            </p:stCondLst>
                            <p:childTnLst>
                              <p:par>
                                <p:cTn id="84" presetID="24" presetClass="entr" presetSubtype="0"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to="" calcmode="lin" valueType="num">
                                      <p:cBhvr>
                                        <p:cTn id="86" dur="1" fill="hold"/>
                                        <p:tgtEl>
                                          <p:spTgt spid="10"/>
                                        </p:tgtEl>
                                        <p:attrNameLst>
                                          <p:attrName/>
                                        </p:attrNameLst>
                                      </p:cBhvr>
                                    </p:anim>
                                  </p:childTnLst>
                                </p:cTn>
                              </p:par>
                            </p:childTnLst>
                          </p:cTn>
                        </p:par>
                        <p:par>
                          <p:cTn id="87" fill="hold">
                            <p:stCondLst>
                              <p:cond delay="3000"/>
                            </p:stCondLst>
                            <p:childTnLst>
                              <p:par>
                                <p:cTn id="88" presetID="24" presetClass="entr" presetSubtype="0" fill="hold" nodeType="afterEffect">
                                  <p:stCondLst>
                                    <p:cond delay="0"/>
                                  </p:stCondLst>
                                  <p:childTnLst>
                                    <p:set>
                                      <p:cBhvr>
                                        <p:cTn id="89" dur="1" fill="hold">
                                          <p:stCondLst>
                                            <p:cond delay="0"/>
                                          </p:stCondLst>
                                        </p:cTn>
                                        <p:tgtEl>
                                          <p:spTgt spid="42"/>
                                        </p:tgtEl>
                                        <p:attrNameLst>
                                          <p:attrName>style.visibility</p:attrName>
                                        </p:attrNameLst>
                                      </p:cBhvr>
                                      <p:to>
                                        <p:strVal val="visible"/>
                                      </p:to>
                                    </p:set>
                                    <p:anim to="" calcmode="lin" valueType="num">
                                      <p:cBhvr>
                                        <p:cTn id="90" dur="1" fill="hold"/>
                                        <p:tgtEl>
                                          <p:spTgt spid="42"/>
                                        </p:tgtEl>
                                        <p:attrNameLst>
                                          <p:attrName/>
                                        </p:attrNameLst>
                                      </p:cBhvr>
                                    </p:anim>
                                  </p:childTnLst>
                                </p:cTn>
                              </p:par>
                            </p:childTnLst>
                          </p:cTn>
                        </p:par>
                        <p:par>
                          <p:cTn id="91" fill="hold">
                            <p:stCondLst>
                              <p:cond delay="3000"/>
                            </p:stCondLst>
                            <p:childTnLst>
                              <p:par>
                                <p:cTn id="92" presetID="24" presetClass="entr" presetSubtype="0" fill="hold" grpId="0" nodeType="afterEffect">
                                  <p:stCondLst>
                                    <p:cond delay="0"/>
                                  </p:stCondLst>
                                  <p:childTnLst>
                                    <p:set>
                                      <p:cBhvr>
                                        <p:cTn id="93" dur="1" fill="hold">
                                          <p:stCondLst>
                                            <p:cond delay="0"/>
                                          </p:stCondLst>
                                        </p:cTn>
                                        <p:tgtEl>
                                          <p:spTgt spid="18"/>
                                        </p:tgtEl>
                                        <p:attrNameLst>
                                          <p:attrName>style.visibility</p:attrName>
                                        </p:attrNameLst>
                                      </p:cBhvr>
                                      <p:to>
                                        <p:strVal val="visible"/>
                                      </p:to>
                                    </p:set>
                                    <p:anim to="" calcmode="lin" valueType="num">
                                      <p:cBhvr>
                                        <p:cTn id="94" dur="1" fill="hold"/>
                                        <p:tgtEl>
                                          <p:spTgt spid="18"/>
                                        </p:tgtEl>
                                        <p:attrNameLst>
                                          <p:attrName/>
                                        </p:attrNameLst>
                                      </p:cBhvr>
                                    </p:anim>
                                  </p:childTnLst>
                                </p:cTn>
                              </p:par>
                            </p:childTnLst>
                          </p:cTn>
                        </p:par>
                        <p:par>
                          <p:cTn id="95" fill="hold">
                            <p:stCondLst>
                              <p:cond delay="3000"/>
                            </p:stCondLst>
                            <p:childTnLst>
                              <p:par>
                                <p:cTn id="96" presetID="24"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 to="" calcmode="lin" valueType="num">
                                      <p:cBhvr>
                                        <p:cTn id="98" dur="1" fill="hold"/>
                                        <p:tgtEl>
                                          <p:spTgt spid="22"/>
                                        </p:tgtEl>
                                        <p:attrNameLst>
                                          <p:attrName/>
                                        </p:attrNameLst>
                                      </p:cBhvr>
                                    </p:anim>
                                  </p:childTnLst>
                                </p:cTn>
                              </p:par>
                            </p:childTnLst>
                          </p:cTn>
                        </p:par>
                        <p:par>
                          <p:cTn id="99" fill="hold">
                            <p:stCondLst>
                              <p:cond delay="3000"/>
                            </p:stCondLst>
                            <p:childTnLst>
                              <p:par>
                                <p:cTn id="100" presetID="24"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 to="" calcmode="lin" valueType="num">
                                      <p:cBhvr>
                                        <p:cTn id="102" dur="1" fill="hold"/>
                                        <p:tgtEl>
                                          <p:spTgt spid="23"/>
                                        </p:tgtEl>
                                        <p:attrNameLst>
                                          <p:attrName/>
                                        </p:attrNameLst>
                                      </p:cBhvr>
                                    </p:anim>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 to="" calcmode="lin" valueType="num">
                                      <p:cBhvr>
                                        <p:cTn id="107" dur="1" fill="hold"/>
                                        <p:tgtEl>
                                          <p:spTgt spid="24"/>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4"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 to="" calcmode="lin" valueType="num">
                                      <p:cBhvr>
                                        <p:cTn id="112" dur="1" fill="hold"/>
                                        <p:tgtEl>
                                          <p:spTgt spid="25"/>
                                        </p:tgtEl>
                                        <p:attrNameLst>
                                          <p:attrName/>
                                        </p:attrNameLst>
                                      </p:cBhvr>
                                    </p:anim>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to="" calcmode="lin" valueType="num">
                                      <p:cBhvr>
                                        <p:cTn id="117" dur="1" fill="hold"/>
                                        <p:tgtEl>
                                          <p:spTgt spid="26"/>
                                        </p:tgtEl>
                                        <p:attrNameLst>
                                          <p:attrName/>
                                        </p:attrNameLst>
                                      </p:cBhvr>
                                    </p:anim>
                                  </p:childTnLst>
                                </p:cTn>
                              </p:par>
                            </p:childTnLst>
                          </p:cTn>
                        </p:par>
                      </p:childTnLst>
                    </p:cTn>
                  </p:par>
                  <p:par>
                    <p:cTn id="118" fill="hold">
                      <p:stCondLst>
                        <p:cond delay="indefinite"/>
                      </p:stCondLst>
                      <p:childTnLst>
                        <p:par>
                          <p:cTn id="119" fill="hold">
                            <p:stCondLst>
                              <p:cond delay="0"/>
                            </p:stCondLst>
                            <p:childTnLst>
                              <p:par>
                                <p:cTn id="120" presetID="24" presetClass="entr" presetSubtype="0"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 to="" calcmode="lin" valueType="num">
                                      <p:cBhvr>
                                        <p:cTn id="122"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animBg="1"/>
      <p:bldP spid="9" grpId="0" animBg="1"/>
      <p:bldP spid="10" grpId="0" animBg="1"/>
      <p:bldP spid="18" grpId="0" animBg="1"/>
      <p:bldP spid="23" grpId="0" animBg="1"/>
      <p:bldP spid="22" grpId="0" animBg="1"/>
      <p:bldP spid="11" grpId="0" animBg="1"/>
      <p:bldP spid="13" grpId="0" animBg="1"/>
      <p:bldP spid="14" grpId="0" animBg="1"/>
      <p:bldP spid="15" grpId="0" animBg="1"/>
      <p:bldP spid="16" grpId="0" animBg="1"/>
      <p:bldP spid="24" grpId="0"/>
      <p:bldP spid="17" grpId="0" animBg="1"/>
      <p:bldP spid="25" grpId="0"/>
      <p:bldP spid="26" grpId="0"/>
      <p:bldP spid="2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71406" y="188877"/>
            <a:ext cx="7643866" cy="954107"/>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أستدل من السن النبوية على ما ورد في مضمون أبيات النص،</a:t>
            </a:r>
          </a:p>
          <a:p>
            <a:pPr algn="ctr"/>
            <a:r>
              <a:rPr lang="ar-SA" sz="2800" b="1" u="sng" dirty="0" smtClean="0">
                <a:solidFill>
                  <a:srgbClr val="800000"/>
                </a:solidFill>
                <a:sym typeface="Wingdings" pitchFamily="2" charset="2"/>
              </a:rPr>
              <a:t>مما يشير إلى:</a:t>
            </a:r>
          </a:p>
        </p:txBody>
      </p:sp>
      <p:sp>
        <p:nvSpPr>
          <p:cNvPr id="4" name="دمعة 3"/>
          <p:cNvSpPr/>
          <p:nvPr/>
        </p:nvSpPr>
        <p:spPr>
          <a:xfrm>
            <a:off x="7500958"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5" name="مربع نص 4"/>
          <p:cNvSpPr txBox="1"/>
          <p:nvPr/>
        </p:nvSpPr>
        <p:spPr>
          <a:xfrm>
            <a:off x="1714480" y="1142984"/>
            <a:ext cx="514353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(1) العلماء ورثة الأنبياء.</a:t>
            </a:r>
          </a:p>
        </p:txBody>
      </p:sp>
      <p:sp>
        <p:nvSpPr>
          <p:cNvPr id="6" name="مستطيل مستدير الزوايا 5"/>
          <p:cNvSpPr/>
          <p:nvPr/>
        </p:nvSpPr>
        <p:spPr>
          <a:xfrm>
            <a:off x="857224" y="1643050"/>
            <a:ext cx="7286676" cy="857256"/>
          </a:xfrm>
          <a:prstGeom prst="round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سمعت رسول الله يقول:“من سلك طريقاً يلتمس فيه علماً سهل الله به طريقاً إلى الجنة“. </a:t>
            </a:r>
            <a:endParaRPr lang="ar-SA" sz="2400" b="1" dirty="0">
              <a:solidFill>
                <a:schemeClr val="tx1"/>
              </a:solidFill>
            </a:endParaRPr>
          </a:p>
        </p:txBody>
      </p:sp>
      <p:sp>
        <p:nvSpPr>
          <p:cNvPr id="7" name="مربع نص 6"/>
          <p:cNvSpPr txBox="1"/>
          <p:nvPr/>
        </p:nvSpPr>
        <p:spPr>
          <a:xfrm>
            <a:off x="1714480" y="2428868"/>
            <a:ext cx="514353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(2) حفظ القرآن الكريم وتعليمه.</a:t>
            </a:r>
          </a:p>
        </p:txBody>
      </p:sp>
      <p:sp>
        <p:nvSpPr>
          <p:cNvPr id="8" name="مستطيل مستدير الزوايا 7"/>
          <p:cNvSpPr/>
          <p:nvPr/>
        </p:nvSpPr>
        <p:spPr>
          <a:xfrm>
            <a:off x="857224" y="2928934"/>
            <a:ext cx="7072362" cy="714380"/>
          </a:xfrm>
          <a:prstGeom prst="round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خيركم من تعلم القرآن وعلمه</a:t>
            </a:r>
            <a:endParaRPr lang="ar-SA" sz="2400" b="1" dirty="0">
              <a:solidFill>
                <a:schemeClr val="tx1"/>
              </a:solidFill>
            </a:endParaRPr>
          </a:p>
        </p:txBody>
      </p:sp>
      <p:sp>
        <p:nvSpPr>
          <p:cNvPr id="9" name="مربع نص 8"/>
          <p:cNvSpPr txBox="1"/>
          <p:nvPr/>
        </p:nvSpPr>
        <p:spPr>
          <a:xfrm>
            <a:off x="214282" y="3620160"/>
            <a:ext cx="764386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أستبعد الإجابة الخاطئة مما يلي برسم علامة(</a:t>
            </a:r>
            <a:r>
              <a:rPr lang="ar-SA" sz="2800" b="1" u="sng" dirty="0" smtClean="0">
                <a:solidFill>
                  <a:srgbClr val="800000"/>
                </a:solidFill>
                <a:sym typeface="Wingdings"/>
              </a:rPr>
              <a:t></a:t>
            </a:r>
            <a:r>
              <a:rPr lang="ar-SA" sz="2800" b="1" u="sng" dirty="0" smtClean="0">
                <a:solidFill>
                  <a:srgbClr val="800000"/>
                </a:solidFill>
                <a:sym typeface="Wingdings" pitchFamily="2" charset="2"/>
              </a:rPr>
              <a:t>) عن يمينها:</a:t>
            </a:r>
          </a:p>
        </p:txBody>
      </p:sp>
      <p:sp>
        <p:nvSpPr>
          <p:cNvPr id="10" name="دمعة 9"/>
          <p:cNvSpPr/>
          <p:nvPr/>
        </p:nvSpPr>
        <p:spPr>
          <a:xfrm>
            <a:off x="7500958" y="364331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11" name="مستطيل مستدير الزوايا 10"/>
          <p:cNvSpPr/>
          <p:nvPr/>
        </p:nvSpPr>
        <p:spPr>
          <a:xfrm>
            <a:off x="3786182" y="4143380"/>
            <a:ext cx="4643470" cy="571504"/>
          </a:xfrm>
          <a:prstGeom prst="round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t>1) تساؤلات أم الشاعر تدل على:</a:t>
            </a:r>
            <a:endParaRPr lang="ar-SA" sz="2400" b="1" dirty="0"/>
          </a:p>
        </p:txBody>
      </p:sp>
      <p:sp>
        <p:nvSpPr>
          <p:cNvPr id="12" name="مستطيل ذو زوايا قطرية مستديرة 11"/>
          <p:cNvSpPr/>
          <p:nvPr/>
        </p:nvSpPr>
        <p:spPr>
          <a:xfrm>
            <a:off x="1857356" y="4857760"/>
            <a:ext cx="4714908" cy="1643074"/>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i="1" dirty="0" smtClean="0">
                <a:solidFill>
                  <a:schemeClr val="tx1"/>
                </a:solidFill>
              </a:rPr>
              <a:t>أ.جهلها بالمرثي</a:t>
            </a:r>
          </a:p>
          <a:p>
            <a:pPr algn="ctr"/>
            <a:r>
              <a:rPr lang="ar-SA" sz="2400" b="1" i="1" dirty="0" smtClean="0">
                <a:solidFill>
                  <a:schemeClr val="tx1"/>
                </a:solidFill>
              </a:rPr>
              <a:t>ب.التأكد من موت المرثي</a:t>
            </a:r>
          </a:p>
          <a:p>
            <a:pPr algn="ctr"/>
            <a:r>
              <a:rPr lang="ar-SA" sz="2400" b="1" i="1" dirty="0" smtClean="0">
                <a:solidFill>
                  <a:schemeClr val="tx1"/>
                </a:solidFill>
              </a:rPr>
              <a:t>ج.ذهولها وشدة حزنها</a:t>
            </a:r>
          </a:p>
        </p:txBody>
      </p:sp>
      <p:sp>
        <p:nvSpPr>
          <p:cNvPr id="13" name="مستطيل مستدير الزوايا 12"/>
          <p:cNvSpPr/>
          <p:nvPr/>
        </p:nvSpPr>
        <p:spPr>
          <a:xfrm>
            <a:off x="5857884" y="5214950"/>
            <a:ext cx="285752" cy="285752"/>
          </a:xfrm>
          <a:prstGeom prst="round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4" name="مستطيل مستدير الزوايا 13"/>
          <p:cNvSpPr/>
          <p:nvPr/>
        </p:nvSpPr>
        <p:spPr>
          <a:xfrm>
            <a:off x="5857884" y="5572140"/>
            <a:ext cx="285752" cy="285752"/>
          </a:xfrm>
          <a:prstGeom prst="round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5" name="مستطيل مستدير الزوايا 14"/>
          <p:cNvSpPr/>
          <p:nvPr/>
        </p:nvSpPr>
        <p:spPr>
          <a:xfrm>
            <a:off x="5857884" y="5929330"/>
            <a:ext cx="285752" cy="285752"/>
          </a:xfrm>
          <a:prstGeom prst="round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sp>
        <p:nvSpPr>
          <p:cNvPr id="16" name="مربع نص 15"/>
          <p:cNvSpPr txBox="1"/>
          <p:nvPr/>
        </p:nvSpPr>
        <p:spPr>
          <a:xfrm>
            <a:off x="5786446" y="5143512"/>
            <a:ext cx="357190" cy="400110"/>
          </a:xfrm>
          <a:prstGeom prst="rect">
            <a:avLst/>
          </a:prstGeom>
          <a:noFill/>
        </p:spPr>
        <p:txBody>
          <a:bodyPr wrap="square" rtlCol="1">
            <a:spAutoFit/>
          </a:bodyPr>
          <a:lstStyle/>
          <a:p>
            <a:r>
              <a:rPr lang="ar-SA" sz="2000" b="1" dirty="0" smtClean="0">
                <a:sym typeface="Wingdings"/>
              </a:rPr>
              <a:t></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3000"/>
                                        <p:tgtEl>
                                          <p:spTgt spid="5"/>
                                        </p:tgtEl>
                                      </p:cBhvr>
                                    </p:animEffect>
                                    <p:anim calcmode="lin" valueType="num">
                                      <p:cBhvr>
                                        <p:cTn id="17" dur="3000" fill="hold"/>
                                        <p:tgtEl>
                                          <p:spTgt spid="5"/>
                                        </p:tgtEl>
                                        <p:attrNameLst>
                                          <p:attrName>ppt_x</p:attrName>
                                        </p:attrNameLst>
                                      </p:cBhvr>
                                      <p:tavLst>
                                        <p:tav tm="0">
                                          <p:val>
                                            <p:strVal val="#ppt_x"/>
                                          </p:val>
                                        </p:tav>
                                        <p:tav tm="100000">
                                          <p:val>
                                            <p:strVal val="#ppt_x"/>
                                          </p:val>
                                        </p:tav>
                                      </p:tavLst>
                                    </p:anim>
                                    <p:anim calcmode="lin" valueType="num">
                                      <p:cBhvr>
                                        <p:cTn id="18" dur="2700" decel="100000" fill="hold"/>
                                        <p:tgtEl>
                                          <p:spTgt spid="5"/>
                                        </p:tgtEl>
                                        <p:attrNameLst>
                                          <p:attrName>ppt_y</p:attrName>
                                        </p:attrNameLst>
                                      </p:cBhvr>
                                      <p:tavLst>
                                        <p:tav tm="0">
                                          <p:val>
                                            <p:strVal val="#ppt_y+1"/>
                                          </p:val>
                                        </p:tav>
                                        <p:tav tm="100000">
                                          <p:val>
                                            <p:strVal val="#ppt_y-.03"/>
                                          </p:val>
                                        </p:tav>
                                      </p:tavLst>
                                    </p:anim>
                                    <p:anim calcmode="lin" valueType="num">
                                      <p:cBhvr>
                                        <p:cTn id="19" dur="300" accel="100000" fill="hold">
                                          <p:stCondLst>
                                            <p:cond delay="27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to="" calcmode="lin" valueType="num">
                                      <p:cBhvr>
                                        <p:cTn id="24" dur="1" fill="hold"/>
                                        <p:tgtEl>
                                          <p:spTgt spid="6"/>
                                        </p:tgtEl>
                                        <p:attrNameLst>
                                          <p:attrName/>
                                        </p:attrNameLst>
                                      </p:cBhvr>
                                    </p:anim>
                                  </p:childTnLst>
                                </p:cTn>
                              </p:par>
                              <p:par>
                                <p:cTn id="25" presetID="3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3000"/>
                                        <p:tgtEl>
                                          <p:spTgt spid="7"/>
                                        </p:tgtEl>
                                      </p:cBhvr>
                                    </p:animEffect>
                                    <p:anim calcmode="lin" valueType="num">
                                      <p:cBhvr>
                                        <p:cTn id="28" dur="3000" fill="hold"/>
                                        <p:tgtEl>
                                          <p:spTgt spid="7"/>
                                        </p:tgtEl>
                                        <p:attrNameLst>
                                          <p:attrName>ppt_x</p:attrName>
                                        </p:attrNameLst>
                                      </p:cBhvr>
                                      <p:tavLst>
                                        <p:tav tm="0">
                                          <p:val>
                                            <p:strVal val="#ppt_x"/>
                                          </p:val>
                                        </p:tav>
                                        <p:tav tm="100000">
                                          <p:val>
                                            <p:strVal val="#ppt_x"/>
                                          </p:val>
                                        </p:tav>
                                      </p:tavLst>
                                    </p:anim>
                                    <p:anim calcmode="lin" valueType="num">
                                      <p:cBhvr>
                                        <p:cTn id="29" dur="2700" decel="100000" fill="hold"/>
                                        <p:tgtEl>
                                          <p:spTgt spid="7"/>
                                        </p:tgtEl>
                                        <p:attrNameLst>
                                          <p:attrName>ppt_y</p:attrName>
                                        </p:attrNameLst>
                                      </p:cBhvr>
                                      <p:tavLst>
                                        <p:tav tm="0">
                                          <p:val>
                                            <p:strVal val="#ppt_y+1"/>
                                          </p:val>
                                        </p:tav>
                                        <p:tav tm="100000">
                                          <p:val>
                                            <p:strVal val="#ppt_y-.03"/>
                                          </p:val>
                                        </p:tav>
                                      </p:tavLst>
                                    </p:anim>
                                    <p:anim calcmode="lin" valueType="num">
                                      <p:cBhvr>
                                        <p:cTn id="30" dur="300" accel="100000" fill="hold">
                                          <p:stCondLst>
                                            <p:cond delay="27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to="" calcmode="lin" valueType="num">
                                      <p:cBhvr>
                                        <p:cTn id="35" dur="1" fill="hold"/>
                                        <p:tgtEl>
                                          <p:spTgt spid="8"/>
                                        </p:tgtEl>
                                        <p:attrNameLst>
                                          <p:attrName/>
                                        </p:attrNameLst>
                                      </p:cBhvr>
                                    </p:anim>
                                  </p:childTnLst>
                                </p:cTn>
                              </p:par>
                            </p:childTnLst>
                          </p:cTn>
                        </p:par>
                        <p:par>
                          <p:cTn id="36" fill="hold">
                            <p:stCondLst>
                              <p:cond delay="0"/>
                            </p:stCondLst>
                            <p:childTnLst>
                              <p:par>
                                <p:cTn id="37" presetID="9"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dissolve">
                                      <p:cBhvr>
                                        <p:cTn id="39" dur="1000"/>
                                        <p:tgtEl>
                                          <p:spTgt spid="10"/>
                                        </p:tgtEl>
                                      </p:cBhvr>
                                    </p:animEffect>
                                  </p:childTnLst>
                                </p:cTn>
                              </p:par>
                            </p:childTnLst>
                          </p:cTn>
                        </p:par>
                        <p:par>
                          <p:cTn id="40" fill="hold">
                            <p:stCondLst>
                              <p:cond delay="1000"/>
                            </p:stCondLst>
                            <p:childTnLst>
                              <p:par>
                                <p:cTn id="41" presetID="37"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3000"/>
                                        <p:tgtEl>
                                          <p:spTgt spid="9"/>
                                        </p:tgtEl>
                                      </p:cBhvr>
                                    </p:animEffect>
                                    <p:anim calcmode="lin" valueType="num">
                                      <p:cBhvr>
                                        <p:cTn id="44" dur="3000" fill="hold"/>
                                        <p:tgtEl>
                                          <p:spTgt spid="9"/>
                                        </p:tgtEl>
                                        <p:attrNameLst>
                                          <p:attrName>ppt_x</p:attrName>
                                        </p:attrNameLst>
                                      </p:cBhvr>
                                      <p:tavLst>
                                        <p:tav tm="0">
                                          <p:val>
                                            <p:strVal val="#ppt_x"/>
                                          </p:val>
                                        </p:tav>
                                        <p:tav tm="100000">
                                          <p:val>
                                            <p:strVal val="#ppt_x"/>
                                          </p:val>
                                        </p:tav>
                                      </p:tavLst>
                                    </p:anim>
                                    <p:anim calcmode="lin" valueType="num">
                                      <p:cBhvr>
                                        <p:cTn id="45" dur="2700" decel="100000" fill="hold"/>
                                        <p:tgtEl>
                                          <p:spTgt spid="9"/>
                                        </p:tgtEl>
                                        <p:attrNameLst>
                                          <p:attrName>ppt_y</p:attrName>
                                        </p:attrNameLst>
                                      </p:cBhvr>
                                      <p:tavLst>
                                        <p:tav tm="0">
                                          <p:val>
                                            <p:strVal val="#ppt_y+1"/>
                                          </p:val>
                                        </p:tav>
                                        <p:tav tm="100000">
                                          <p:val>
                                            <p:strVal val="#ppt_y-.03"/>
                                          </p:val>
                                        </p:tav>
                                      </p:tavLst>
                                    </p:anim>
                                    <p:anim calcmode="lin" valueType="num">
                                      <p:cBhvr>
                                        <p:cTn id="46"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par>
                          <p:cTn id="47" fill="hold">
                            <p:stCondLst>
                              <p:cond delay="4000"/>
                            </p:stCondLst>
                            <p:childTnLst>
                              <p:par>
                                <p:cTn id="48" presetID="24"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to="" calcmode="lin" valueType="num">
                                      <p:cBhvr>
                                        <p:cTn id="50" dur="1" fill="hold"/>
                                        <p:tgtEl>
                                          <p:spTgt spid="11"/>
                                        </p:tgtEl>
                                        <p:attrNameLst>
                                          <p:attrName/>
                                        </p:attrNameLst>
                                      </p:cBhvr>
                                    </p:anim>
                                  </p:childTnLst>
                                </p:cTn>
                              </p:par>
                            </p:childTnLst>
                          </p:cTn>
                        </p:par>
                        <p:par>
                          <p:cTn id="51" fill="hold">
                            <p:stCondLst>
                              <p:cond delay="4000"/>
                            </p:stCondLst>
                            <p:childTnLst>
                              <p:par>
                                <p:cTn id="52" presetID="24" presetClass="entr" presetSubtype="0"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 to="" calcmode="lin" valueType="num">
                                      <p:cBhvr>
                                        <p:cTn id="54" dur="1" fill="hold"/>
                                        <p:tgtEl>
                                          <p:spTgt spid="12"/>
                                        </p:tgtEl>
                                        <p:attrNameLst>
                                          <p:attrName/>
                                        </p:attrNameLst>
                                      </p:cBhvr>
                                    </p:anim>
                                  </p:childTnLst>
                                </p:cTn>
                              </p:par>
                            </p:childTnLst>
                          </p:cTn>
                        </p:par>
                        <p:par>
                          <p:cTn id="55" fill="hold">
                            <p:stCondLst>
                              <p:cond delay="4000"/>
                            </p:stCondLst>
                            <p:childTnLst>
                              <p:par>
                                <p:cTn id="56" presetID="24"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to="" calcmode="lin" valueType="num">
                                      <p:cBhvr>
                                        <p:cTn id="58" dur="1" fill="hold"/>
                                        <p:tgtEl>
                                          <p:spTgt spid="13"/>
                                        </p:tgtEl>
                                        <p:attrNameLst>
                                          <p:attrName/>
                                        </p:attrNameLst>
                                      </p:cBhvr>
                                    </p:anim>
                                  </p:childTnLst>
                                </p:cTn>
                              </p:par>
                            </p:childTnLst>
                          </p:cTn>
                        </p:par>
                        <p:par>
                          <p:cTn id="59" fill="hold">
                            <p:stCondLst>
                              <p:cond delay="4000"/>
                            </p:stCondLst>
                            <p:childTnLst>
                              <p:par>
                                <p:cTn id="60" presetID="24" presetClass="entr" presetSubtype="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to="" calcmode="lin" valueType="num">
                                      <p:cBhvr>
                                        <p:cTn id="62" dur="1" fill="hold"/>
                                        <p:tgtEl>
                                          <p:spTgt spid="14"/>
                                        </p:tgtEl>
                                        <p:attrNameLst>
                                          <p:attrName/>
                                        </p:attrNameLst>
                                      </p:cBhvr>
                                    </p:anim>
                                  </p:childTnLst>
                                </p:cTn>
                              </p:par>
                            </p:childTnLst>
                          </p:cTn>
                        </p:par>
                        <p:par>
                          <p:cTn id="63" fill="hold">
                            <p:stCondLst>
                              <p:cond delay="4000"/>
                            </p:stCondLst>
                            <p:childTnLst>
                              <p:par>
                                <p:cTn id="64" presetID="24"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to="" calcmode="lin" valueType="num">
                                      <p:cBhvr>
                                        <p:cTn id="66" dur="1" fill="hold"/>
                                        <p:tgtEl>
                                          <p:spTgt spid="15"/>
                                        </p:tgtEl>
                                        <p:attrNameLst>
                                          <p:attrName/>
                                        </p:attrNameLst>
                                      </p:cBhvr>
                                    </p:anim>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checkerboard(across)">
                                      <p:cBhvr>
                                        <p:cTn id="7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p:bldP spid="8" grpId="0" animBg="1"/>
      <p:bldP spid="9" grpId="0"/>
      <p:bldP spid="10" grpId="0" animBg="1"/>
      <p:bldP spid="11" grpId="0" animBg="1"/>
      <p:bldP spid="12" grpId="0" animBg="1"/>
      <p:bldP spid="13" grpId="0" animBg="1"/>
      <p:bldP spid="14" grpId="0" animBg="1"/>
      <p:bldP spid="15" grpId="0" animBg="1"/>
      <p:bldP spid="1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4" name="مستطيل مستدير الزوايا 3"/>
          <p:cNvSpPr/>
          <p:nvPr/>
        </p:nvSpPr>
        <p:spPr>
          <a:xfrm>
            <a:off x="2000232" y="285728"/>
            <a:ext cx="6643734" cy="1000108"/>
          </a:xfrm>
          <a:prstGeom prst="round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b="1" dirty="0" smtClean="0"/>
              <a:t>2) قول الشاعر:</a:t>
            </a:r>
          </a:p>
          <a:p>
            <a:pPr algn="ctr"/>
            <a:r>
              <a:rPr lang="ar-SA" sz="2400" b="1" dirty="0" smtClean="0"/>
              <a:t>كتاب الله نورك في الدياجي     وزادك في المبيت وفي </a:t>
            </a:r>
            <a:r>
              <a:rPr lang="ar-SA" sz="2400" b="1" dirty="0" err="1" smtClean="0"/>
              <a:t>الكقيل</a:t>
            </a:r>
            <a:endParaRPr lang="ar-SA" sz="2400" b="1" dirty="0"/>
          </a:p>
        </p:txBody>
      </p:sp>
      <p:sp>
        <p:nvSpPr>
          <p:cNvPr id="5" name="مستطيل ذو زوايا قطرية مستديرة 4"/>
          <p:cNvSpPr/>
          <p:nvPr/>
        </p:nvSpPr>
        <p:spPr>
          <a:xfrm>
            <a:off x="1857356" y="1357298"/>
            <a:ext cx="4714908" cy="1571636"/>
          </a:xfrm>
          <a:prstGeom prst="round2Diag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i="1" dirty="0" smtClean="0">
                <a:solidFill>
                  <a:schemeClr val="tx1"/>
                </a:solidFill>
              </a:rPr>
              <a:t>    أ.حفظ المرثي القرآن وانتفاعه به</a:t>
            </a:r>
          </a:p>
          <a:p>
            <a:pPr algn="ctr"/>
            <a:r>
              <a:rPr lang="ar-SA" sz="2400" b="1" i="1" dirty="0" smtClean="0">
                <a:solidFill>
                  <a:schemeClr val="tx1"/>
                </a:solidFill>
              </a:rPr>
              <a:t>ب.قراءته القرآن فقط</a:t>
            </a:r>
          </a:p>
          <a:p>
            <a:pPr algn="ctr"/>
            <a:r>
              <a:rPr lang="ar-SA" sz="2400" b="1" i="1" dirty="0" smtClean="0">
                <a:solidFill>
                  <a:schemeClr val="tx1"/>
                </a:solidFill>
              </a:rPr>
              <a:t>       ج.حفظه وتعليمه القرآن باستمرار</a:t>
            </a:r>
          </a:p>
        </p:txBody>
      </p:sp>
      <p:sp>
        <p:nvSpPr>
          <p:cNvPr id="6" name="مستطيل مستدير الزوايا 5"/>
          <p:cNvSpPr/>
          <p:nvPr/>
        </p:nvSpPr>
        <p:spPr>
          <a:xfrm>
            <a:off x="5857884" y="2000240"/>
            <a:ext cx="285752" cy="285752"/>
          </a:xfrm>
          <a:prstGeom prst="round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7" name="مستطيل مستدير الزوايا 6"/>
          <p:cNvSpPr/>
          <p:nvPr/>
        </p:nvSpPr>
        <p:spPr>
          <a:xfrm>
            <a:off x="5857884" y="2357430"/>
            <a:ext cx="285752" cy="285752"/>
          </a:xfrm>
          <a:prstGeom prst="round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9" name="مستطيل مستدير الزوايا 8"/>
          <p:cNvSpPr/>
          <p:nvPr/>
        </p:nvSpPr>
        <p:spPr>
          <a:xfrm>
            <a:off x="5857884" y="1643050"/>
            <a:ext cx="285752" cy="285752"/>
          </a:xfrm>
          <a:prstGeom prst="roundRect">
            <a:avLst/>
          </a:prstGeom>
          <a:ln w="57150"/>
        </p:spPr>
        <p:style>
          <a:lnRef idx="2">
            <a:schemeClr val="accent6"/>
          </a:lnRef>
          <a:fillRef idx="1">
            <a:schemeClr val="lt1"/>
          </a:fillRef>
          <a:effectRef idx="0">
            <a:schemeClr val="accent6"/>
          </a:effectRef>
          <a:fontRef idx="minor">
            <a:schemeClr val="dk1"/>
          </a:fontRef>
        </p:style>
        <p:txBody>
          <a:bodyPr rtlCol="1" anchor="ctr"/>
          <a:lstStyle/>
          <a:p>
            <a:pPr algn="ctr"/>
            <a:endParaRPr lang="ar-SA" dirty="0"/>
          </a:p>
        </p:txBody>
      </p:sp>
      <p:sp>
        <p:nvSpPr>
          <p:cNvPr id="8" name="مربع نص 7"/>
          <p:cNvSpPr txBox="1"/>
          <p:nvPr/>
        </p:nvSpPr>
        <p:spPr>
          <a:xfrm>
            <a:off x="5786446" y="1957320"/>
            <a:ext cx="357190" cy="400110"/>
          </a:xfrm>
          <a:prstGeom prst="rect">
            <a:avLst/>
          </a:prstGeom>
          <a:noFill/>
        </p:spPr>
        <p:txBody>
          <a:bodyPr wrap="square" rtlCol="1">
            <a:spAutoFit/>
          </a:bodyPr>
          <a:lstStyle/>
          <a:p>
            <a:r>
              <a:rPr lang="ar-SA" sz="2000" b="1" dirty="0" smtClean="0">
                <a:sym typeface="Wingdings"/>
              </a:rPr>
              <a:t></a:t>
            </a:r>
            <a:endParaRPr lang="ar-SA" b="1" dirty="0"/>
          </a:p>
        </p:txBody>
      </p:sp>
      <p:sp>
        <p:nvSpPr>
          <p:cNvPr id="10" name="دمعة 9"/>
          <p:cNvSpPr/>
          <p:nvPr/>
        </p:nvSpPr>
        <p:spPr>
          <a:xfrm rot="21103558">
            <a:off x="7599123" y="2697251"/>
            <a:ext cx="1285884" cy="714380"/>
          </a:xfrm>
          <a:prstGeom prst="teardrop">
            <a:avLst>
              <a:gd name="adj" fmla="val 110614"/>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أتذوق</a:t>
            </a:r>
            <a:endParaRPr lang="ar-SA" sz="2400" b="1" dirty="0"/>
          </a:p>
        </p:txBody>
      </p:sp>
      <p:sp>
        <p:nvSpPr>
          <p:cNvPr id="11" name="مربع نص 10"/>
          <p:cNvSpPr txBox="1"/>
          <p:nvPr/>
        </p:nvSpPr>
        <p:spPr>
          <a:xfrm>
            <a:off x="1285852" y="3857628"/>
            <a:ext cx="657229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أعبر عن الأثر الذي تركته الأبيات في نفسي.</a:t>
            </a:r>
          </a:p>
        </p:txBody>
      </p:sp>
      <p:sp>
        <p:nvSpPr>
          <p:cNvPr id="12" name="دمعة 11"/>
          <p:cNvSpPr/>
          <p:nvPr/>
        </p:nvSpPr>
        <p:spPr>
          <a:xfrm>
            <a:off x="6500826" y="335756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13" name="مستطيل ذو زوايا قطرية مستديرة 12"/>
          <p:cNvSpPr/>
          <p:nvPr/>
        </p:nvSpPr>
        <p:spPr>
          <a:xfrm>
            <a:off x="857224" y="4429132"/>
            <a:ext cx="7215238" cy="1571636"/>
          </a:xfrm>
          <a:prstGeom prst="round2DiagRect">
            <a:avLst/>
          </a:prstGeom>
          <a:effectLst>
            <a:outerShdw blurRad="40000" dist="20000" dir="5400000" rotWithShape="0">
              <a:srgbClr val="000000">
                <a:alpha val="38000"/>
              </a:srgbClr>
            </a:outerShdw>
            <a:softEdge rad="127000"/>
          </a:effectLst>
        </p:spPr>
        <p:style>
          <a:lnRef idx="1">
            <a:schemeClr val="accent6"/>
          </a:lnRef>
          <a:fillRef idx="2">
            <a:schemeClr val="accent6"/>
          </a:fillRef>
          <a:effectRef idx="1">
            <a:schemeClr val="accent6"/>
          </a:effectRef>
          <a:fontRef idx="minor">
            <a:schemeClr val="dk1"/>
          </a:fontRef>
        </p:style>
        <p:txBody>
          <a:bodyPr rtlCol="1" anchor="ctr"/>
          <a:lstStyle/>
          <a:p>
            <a:pPr algn="ctr"/>
            <a:r>
              <a:rPr lang="ar-SA" sz="2400" b="1" i="1" dirty="0" smtClean="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par>
                          <p:cTn id="8" fill="hold">
                            <p:stCondLst>
                              <p:cond delay="0"/>
                            </p:stCondLst>
                            <p:childTnLst>
                              <p:par>
                                <p:cTn id="9" presetID="24"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to="" calcmode="lin" valueType="num">
                                      <p:cBhvr>
                                        <p:cTn id="11" dur="1" fill="hold"/>
                                        <p:tgtEl>
                                          <p:spTgt spid="5"/>
                                        </p:tgtEl>
                                        <p:attrNameLst>
                                          <p:attrName/>
                                        </p:attrNameLst>
                                      </p:cBhvr>
                                    </p:anim>
                                  </p:childTnLst>
                                </p:cTn>
                              </p:par>
                            </p:childTnLst>
                          </p:cTn>
                        </p:par>
                        <p:par>
                          <p:cTn id="12" fill="hold">
                            <p:stCondLst>
                              <p:cond delay="0"/>
                            </p:stCondLst>
                            <p:childTnLst>
                              <p:par>
                                <p:cTn id="13" presetID="24"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par>
                          <p:cTn id="16" fill="hold">
                            <p:stCondLst>
                              <p:cond delay="0"/>
                            </p:stCondLst>
                            <p:childTnLst>
                              <p:par>
                                <p:cTn id="17" presetID="24"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to="" calcmode="lin" valueType="num">
                                      <p:cBhvr>
                                        <p:cTn id="19" dur="1" fill="hold"/>
                                        <p:tgtEl>
                                          <p:spTgt spid="7"/>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heckerboard(across)">
                                      <p:cBhvr>
                                        <p:cTn id="24" dur="2000"/>
                                        <p:tgtEl>
                                          <p:spTgt spid="8"/>
                                        </p:tgtEl>
                                      </p:cBhvr>
                                    </p:animEffect>
                                  </p:childTnLst>
                                </p:cTn>
                              </p:par>
                            </p:childTnLst>
                          </p:cTn>
                        </p:par>
                        <p:par>
                          <p:cTn id="25" fill="hold">
                            <p:stCondLst>
                              <p:cond delay="2000"/>
                            </p:stCondLst>
                            <p:childTnLst>
                              <p:par>
                                <p:cTn id="26" presetID="24"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 to="" calcmode="lin" valueType="num">
                                      <p:cBhvr>
                                        <p:cTn id="28" dur="1" fill="hold"/>
                                        <p:tgtEl>
                                          <p:spTgt spid="9"/>
                                        </p:tgtEl>
                                        <p:attrNameLst>
                                          <p:attrName/>
                                        </p:attrNameLst>
                                      </p:cBhvr>
                                    </p:anim>
                                  </p:childTnLst>
                                </p:cTn>
                              </p:par>
                              <p:par>
                                <p:cTn id="29" presetID="9"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1000"/>
                                        <p:tgtEl>
                                          <p:spTgt spid="10"/>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1000"/>
                                        <p:tgtEl>
                                          <p:spTgt spid="1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3000"/>
                                        <p:tgtEl>
                                          <p:spTgt spid="11"/>
                                        </p:tgtEl>
                                      </p:cBhvr>
                                    </p:animEffect>
                                    <p:anim calcmode="lin" valueType="num">
                                      <p:cBhvr>
                                        <p:cTn id="38" dur="3000" fill="hold"/>
                                        <p:tgtEl>
                                          <p:spTgt spid="11"/>
                                        </p:tgtEl>
                                        <p:attrNameLst>
                                          <p:attrName>ppt_x</p:attrName>
                                        </p:attrNameLst>
                                      </p:cBhvr>
                                      <p:tavLst>
                                        <p:tav tm="0">
                                          <p:val>
                                            <p:strVal val="#ppt_x"/>
                                          </p:val>
                                        </p:tav>
                                        <p:tav tm="100000">
                                          <p:val>
                                            <p:strVal val="#ppt_x"/>
                                          </p:val>
                                        </p:tav>
                                      </p:tavLst>
                                    </p:anim>
                                    <p:anim calcmode="lin" valueType="num">
                                      <p:cBhvr>
                                        <p:cTn id="39" dur="2700" decel="100000" fill="hold"/>
                                        <p:tgtEl>
                                          <p:spTgt spid="11"/>
                                        </p:tgtEl>
                                        <p:attrNameLst>
                                          <p:attrName>ppt_y</p:attrName>
                                        </p:attrNameLst>
                                      </p:cBhvr>
                                      <p:tavLst>
                                        <p:tav tm="0">
                                          <p:val>
                                            <p:strVal val="#ppt_y+1"/>
                                          </p:val>
                                        </p:tav>
                                        <p:tav tm="100000">
                                          <p:val>
                                            <p:strVal val="#ppt_y-.03"/>
                                          </p:val>
                                        </p:tav>
                                      </p:tavLst>
                                    </p:anim>
                                    <p:anim calcmode="lin" valueType="num">
                                      <p:cBhvr>
                                        <p:cTn id="40"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4"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 to="" calcmode="lin" valueType="num">
                                      <p:cBhvr>
                                        <p:cTn id="44" dur="1" fill="hold"/>
                                        <p:tgtEl>
                                          <p:spTgt spid="1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8" grpId="0"/>
      <p:bldP spid="10" grpId="0" animBg="1"/>
      <p:bldP spid="11" grpId="0"/>
      <p:bldP spid="12" grpId="0" animBg="1"/>
      <p:bldP spid="13"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2928926" y="285728"/>
            <a:ext cx="4286280" cy="523220"/>
          </a:xfrm>
          <a:prstGeom prst="rect">
            <a:avLst/>
          </a:prstGeom>
          <a:noFill/>
        </p:spPr>
        <p:txBody>
          <a:bodyPr wrap="square" rtlCol="1">
            <a:spAutoFit/>
          </a:bodyPr>
          <a:lstStyle/>
          <a:p>
            <a:r>
              <a:rPr lang="ar-SA" sz="2800" b="1" u="sng" dirty="0" smtClean="0">
                <a:solidFill>
                  <a:srgbClr val="800000"/>
                </a:solidFill>
                <a:sym typeface="Wingdings" pitchFamily="2" charset="2"/>
              </a:rPr>
              <a:t>أحدد التشبيه في قول الشاعر:</a:t>
            </a:r>
          </a:p>
        </p:txBody>
      </p:sp>
      <p:sp>
        <p:nvSpPr>
          <p:cNvPr id="4" name="دمعة 3"/>
          <p:cNvSpPr/>
          <p:nvPr/>
        </p:nvSpPr>
        <p:spPr>
          <a:xfrm>
            <a:off x="7286644" y="35716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5" name="مستطيل مستدير الزوايا 4"/>
          <p:cNvSpPr/>
          <p:nvPr/>
        </p:nvSpPr>
        <p:spPr>
          <a:xfrm>
            <a:off x="857224" y="714356"/>
            <a:ext cx="6643734" cy="571504"/>
          </a:xfrm>
          <a:prstGeom prst="round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smtClean="0"/>
              <a:t>كأنك هامة الجبل ارتفاعاً      وما قُبضت يداه عن السهول</a:t>
            </a:r>
            <a:endParaRPr lang="ar-SA" sz="2800" dirty="0"/>
          </a:p>
        </p:txBody>
      </p:sp>
      <p:sp>
        <p:nvSpPr>
          <p:cNvPr id="6" name="مستطيل ذو زوايا قطرية مخدوشة 5"/>
          <p:cNvSpPr/>
          <p:nvPr/>
        </p:nvSpPr>
        <p:spPr>
          <a:xfrm>
            <a:off x="5143504" y="1357298"/>
            <a:ext cx="3000396"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800" b="1" dirty="0" smtClean="0">
                <a:solidFill>
                  <a:schemeClr val="tx1"/>
                </a:solidFill>
              </a:rPr>
              <a:t>المشبه:الشيخ ابن باز</a:t>
            </a:r>
            <a:endParaRPr lang="ar-SA" sz="2800" b="1" dirty="0">
              <a:solidFill>
                <a:schemeClr val="tx1"/>
              </a:solidFill>
            </a:endParaRPr>
          </a:p>
        </p:txBody>
      </p:sp>
      <p:sp>
        <p:nvSpPr>
          <p:cNvPr id="7" name="مستطيل ذو زوايا قطرية مخدوشة 6"/>
          <p:cNvSpPr/>
          <p:nvPr/>
        </p:nvSpPr>
        <p:spPr>
          <a:xfrm>
            <a:off x="785786" y="1357298"/>
            <a:ext cx="3643338"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2800" b="1" dirty="0" smtClean="0">
                <a:solidFill>
                  <a:schemeClr val="tx1"/>
                </a:solidFill>
              </a:rPr>
              <a:t>المشبه به:</a:t>
            </a:r>
            <a:endParaRPr lang="ar-SA" sz="2800" b="1" dirty="0">
              <a:solidFill>
                <a:schemeClr val="tx1"/>
              </a:solidFill>
            </a:endParaRPr>
          </a:p>
        </p:txBody>
      </p:sp>
      <p:sp>
        <p:nvSpPr>
          <p:cNvPr id="8" name="مربع نص 7"/>
          <p:cNvSpPr txBox="1"/>
          <p:nvPr/>
        </p:nvSpPr>
        <p:spPr>
          <a:xfrm>
            <a:off x="642910" y="1428736"/>
            <a:ext cx="2500330" cy="523220"/>
          </a:xfrm>
          <a:prstGeom prst="rect">
            <a:avLst/>
          </a:prstGeom>
          <a:noFill/>
        </p:spPr>
        <p:txBody>
          <a:bodyPr wrap="square" rtlCol="1">
            <a:spAutoFit/>
          </a:bodyPr>
          <a:lstStyle/>
          <a:p>
            <a:r>
              <a:rPr lang="ar-SA" sz="2800" b="1" dirty="0" smtClean="0">
                <a:solidFill>
                  <a:srgbClr val="006600"/>
                </a:solidFill>
              </a:rPr>
              <a:t>هامة الجبل(القمة)</a:t>
            </a:r>
          </a:p>
        </p:txBody>
      </p:sp>
      <p:sp>
        <p:nvSpPr>
          <p:cNvPr id="9" name="مربع نص 8"/>
          <p:cNvSpPr txBox="1"/>
          <p:nvPr/>
        </p:nvSpPr>
        <p:spPr>
          <a:xfrm>
            <a:off x="2928926" y="2071678"/>
            <a:ext cx="4286280" cy="523220"/>
          </a:xfrm>
          <a:prstGeom prst="rect">
            <a:avLst/>
          </a:prstGeom>
          <a:noFill/>
        </p:spPr>
        <p:txBody>
          <a:bodyPr wrap="square" rtlCol="1">
            <a:spAutoFit/>
          </a:bodyPr>
          <a:lstStyle/>
          <a:p>
            <a:r>
              <a:rPr lang="ar-SA" sz="2800" b="1" u="sng" dirty="0" smtClean="0">
                <a:solidFill>
                  <a:srgbClr val="800000"/>
                </a:solidFill>
                <a:sym typeface="Wingdings" pitchFamily="2" charset="2"/>
              </a:rPr>
              <a:t>أيُّ التعبيرين أجمل؟مع التعليل؟</a:t>
            </a:r>
          </a:p>
        </p:txBody>
      </p:sp>
      <p:sp>
        <p:nvSpPr>
          <p:cNvPr id="10" name="دمعة 9"/>
          <p:cNvSpPr/>
          <p:nvPr/>
        </p:nvSpPr>
        <p:spPr>
          <a:xfrm>
            <a:off x="7286644" y="2143116"/>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11" name="مستطيل مستدير الزوايا 10"/>
          <p:cNvSpPr/>
          <p:nvPr/>
        </p:nvSpPr>
        <p:spPr>
          <a:xfrm>
            <a:off x="857224" y="2500306"/>
            <a:ext cx="6643734" cy="571504"/>
          </a:xfrm>
          <a:prstGeom prst="round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smtClean="0"/>
              <a:t>نورك في الدياجي </a:t>
            </a:r>
            <a:r>
              <a:rPr lang="ar-SA" sz="2800" dirty="0" smtClean="0">
                <a:solidFill>
                  <a:srgbClr val="C00000"/>
                </a:solidFill>
              </a:rPr>
              <a:t>    </a:t>
            </a:r>
            <a:r>
              <a:rPr lang="ar-SA" sz="2800" i="1" dirty="0" smtClean="0">
                <a:solidFill>
                  <a:srgbClr val="C00000"/>
                </a:solidFill>
              </a:rPr>
              <a:t>(أ)  </a:t>
            </a:r>
            <a:r>
              <a:rPr lang="ar-SA" sz="2800" dirty="0" smtClean="0"/>
              <a:t>نورك في الظلام</a:t>
            </a:r>
            <a:endParaRPr lang="ar-SA" sz="2800" dirty="0"/>
          </a:p>
        </p:txBody>
      </p:sp>
      <p:sp>
        <p:nvSpPr>
          <p:cNvPr id="12" name="مربع نص 11"/>
          <p:cNvSpPr txBox="1"/>
          <p:nvPr/>
        </p:nvSpPr>
        <p:spPr>
          <a:xfrm>
            <a:off x="857224" y="3357562"/>
            <a:ext cx="7429552" cy="1815882"/>
          </a:xfrm>
          <a:prstGeom prst="rect">
            <a:avLst/>
          </a:prstGeom>
          <a:effectLst>
            <a:glow rad="139700">
              <a:schemeClr val="accent3">
                <a:satMod val="175000"/>
                <a:alpha val="40000"/>
              </a:schemeClr>
            </a:glow>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endParaRPr lang="ar-SA" sz="2800" b="1" u="sng" dirty="0" smtClean="0">
              <a:solidFill>
                <a:srgbClr val="006600"/>
              </a:solidFill>
            </a:endParaRPr>
          </a:p>
          <a:p>
            <a:pPr algn="ctr"/>
            <a:r>
              <a:rPr lang="ar-SA" sz="2800" b="1" u="sng" dirty="0" smtClean="0">
                <a:solidFill>
                  <a:srgbClr val="006600"/>
                </a:solidFill>
              </a:rPr>
              <a:t>نورك في الدياجي</a:t>
            </a:r>
            <a:r>
              <a:rPr lang="ar-SA" sz="2800" b="1" dirty="0" smtClean="0">
                <a:solidFill>
                  <a:srgbClr val="006600"/>
                </a:solidFill>
              </a:rPr>
              <a:t>؛لأن المقصود بالدياجي شدة الظلام في الليل وفي الليل توجد النجوم والقمر تخفقان من شدة الظلمة </a:t>
            </a:r>
          </a:p>
          <a:p>
            <a:pPr algn="ctr"/>
            <a:endParaRPr lang="ar-SA" sz="2800" b="1" dirty="0" smtClean="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1000"/>
                                        <p:tgtEl>
                                          <p:spTgt spid="4"/>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to="" calcmode="lin" valueType="num">
                                      <p:cBhvr>
                                        <p:cTn id="17" dur="1" fill="hold"/>
                                        <p:tgtEl>
                                          <p:spTgt spid="5"/>
                                        </p:tgtEl>
                                        <p:attrNameLst>
                                          <p:attrName/>
                                        </p:attrNameLst>
                                      </p:cBhvr>
                                    </p:anim>
                                  </p:childTnLst>
                                </p:cTn>
                              </p:par>
                            </p:childTnLst>
                          </p:cTn>
                        </p:par>
                        <p:par>
                          <p:cTn id="18" fill="hold">
                            <p:stCondLst>
                              <p:cond delay="3000"/>
                            </p:stCondLst>
                            <p:childTnLst>
                              <p:par>
                                <p:cTn id="19" presetID="24"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to="" calcmode="lin" valueType="num">
                                      <p:cBhvr>
                                        <p:cTn id="21" dur="1" fill="hold"/>
                                        <p:tgtEl>
                                          <p:spTgt spid="6"/>
                                        </p:tgtEl>
                                        <p:attrNameLst>
                                          <p:attrName/>
                                        </p:attrNameLst>
                                      </p:cBhvr>
                                    </p:anim>
                                  </p:childTnLst>
                                </p:cTn>
                              </p:par>
                            </p:childTnLst>
                          </p:cTn>
                        </p:par>
                        <p:par>
                          <p:cTn id="22" fill="hold">
                            <p:stCondLst>
                              <p:cond delay="3000"/>
                            </p:stCondLst>
                            <p:childTnLst>
                              <p:par>
                                <p:cTn id="23" presetID="24"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1000"/>
                                        <p:tgtEl>
                                          <p:spTgt spid="10"/>
                                        </p:tgtEl>
                                      </p:cBhvr>
                                    </p:animEffect>
                                  </p:childTnLst>
                                </p:cTn>
                              </p:par>
                              <p:par>
                                <p:cTn id="34" presetID="37"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3000"/>
                                        <p:tgtEl>
                                          <p:spTgt spid="9"/>
                                        </p:tgtEl>
                                      </p:cBhvr>
                                    </p:animEffect>
                                    <p:anim calcmode="lin" valueType="num">
                                      <p:cBhvr>
                                        <p:cTn id="37" dur="3000" fill="hold"/>
                                        <p:tgtEl>
                                          <p:spTgt spid="9"/>
                                        </p:tgtEl>
                                        <p:attrNameLst>
                                          <p:attrName>ppt_x</p:attrName>
                                        </p:attrNameLst>
                                      </p:cBhvr>
                                      <p:tavLst>
                                        <p:tav tm="0">
                                          <p:val>
                                            <p:strVal val="#ppt_x"/>
                                          </p:val>
                                        </p:tav>
                                        <p:tav tm="100000">
                                          <p:val>
                                            <p:strVal val="#ppt_x"/>
                                          </p:val>
                                        </p:tav>
                                      </p:tavLst>
                                    </p:anim>
                                    <p:anim calcmode="lin" valueType="num">
                                      <p:cBhvr>
                                        <p:cTn id="38" dur="2700" decel="100000" fill="hold"/>
                                        <p:tgtEl>
                                          <p:spTgt spid="9"/>
                                        </p:tgtEl>
                                        <p:attrNameLst>
                                          <p:attrName>ppt_y</p:attrName>
                                        </p:attrNameLst>
                                      </p:cBhvr>
                                      <p:tavLst>
                                        <p:tav tm="0">
                                          <p:val>
                                            <p:strVal val="#ppt_y+1"/>
                                          </p:val>
                                        </p:tav>
                                        <p:tav tm="100000">
                                          <p:val>
                                            <p:strVal val="#ppt_y-.03"/>
                                          </p:val>
                                        </p:tav>
                                      </p:tavLst>
                                    </p:anim>
                                    <p:anim calcmode="lin" valueType="num">
                                      <p:cBhvr>
                                        <p:cTn id="39"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4"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to="" calcmode="lin" valueType="num">
                                      <p:cBhvr>
                                        <p:cTn id="43" dur="1" fill="hold"/>
                                        <p:tgtEl>
                                          <p:spTgt spid="11"/>
                                        </p:tgtEl>
                                        <p:attrNameLst>
                                          <p:attrName/>
                                        </p:attrNameLst>
                                      </p:cBhvr>
                                    </p:anim>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ircle(in)">
                                      <p:cBhvr>
                                        <p:cTn id="4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p:bldP spid="9" grpId="0"/>
      <p:bldP spid="10" grpId="0" animBg="1"/>
      <p:bldP spid="11" grpId="0" animBg="1"/>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خطط انسيابي: بيانات 2"/>
          <p:cNvSpPr/>
          <p:nvPr/>
        </p:nvSpPr>
        <p:spPr>
          <a:xfrm rot="20694948">
            <a:off x="7729697" y="423157"/>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1</a:t>
            </a:r>
            <a:endParaRPr lang="ar-SA" sz="2400" b="1" dirty="0">
              <a:solidFill>
                <a:schemeClr val="tx1"/>
              </a:solidFill>
            </a:endParaRPr>
          </a:p>
        </p:txBody>
      </p:sp>
      <p:sp>
        <p:nvSpPr>
          <p:cNvPr id="4" name="مربع نص 3"/>
          <p:cNvSpPr txBox="1"/>
          <p:nvPr/>
        </p:nvSpPr>
        <p:spPr>
          <a:xfrm>
            <a:off x="-71470" y="214290"/>
            <a:ext cx="7000924" cy="954107"/>
          </a:xfrm>
          <a:prstGeom prst="rect">
            <a:avLst/>
          </a:prstGeom>
          <a:noFill/>
        </p:spPr>
        <p:txBody>
          <a:bodyPr wrap="square" rtlCol="1">
            <a:spAutoFit/>
          </a:bodyPr>
          <a:lstStyle/>
          <a:p>
            <a:pPr algn="ctr"/>
            <a:r>
              <a:rPr lang="ar-SA" sz="2800" b="1" u="sng" dirty="0" smtClean="0">
                <a:solidFill>
                  <a:srgbClr val="800000"/>
                </a:solidFill>
              </a:rPr>
              <a:t>أختار عنواناً آخر لنص(كيف لم نحزن؟)من بين هذه</a:t>
            </a:r>
          </a:p>
          <a:p>
            <a:pPr algn="ctr"/>
            <a:r>
              <a:rPr lang="ar-SA" sz="2800" b="1" u="sng" dirty="0" smtClean="0">
                <a:solidFill>
                  <a:srgbClr val="800000"/>
                </a:solidFill>
              </a:rPr>
              <a:t> العناوين بوضع إشارة(</a:t>
            </a:r>
            <a:r>
              <a:rPr lang="ar-SA" sz="2800" b="1" u="sng" dirty="0" smtClean="0">
                <a:solidFill>
                  <a:srgbClr val="800000"/>
                </a:solidFill>
                <a:latin typeface="Tw Cen MT Condensed Extra Bold"/>
              </a:rPr>
              <a:t>√</a:t>
            </a:r>
            <a:r>
              <a:rPr lang="ar-SA" sz="2800" b="1" u="sng" dirty="0" smtClean="0">
                <a:solidFill>
                  <a:srgbClr val="800000"/>
                </a:solidFill>
              </a:rPr>
              <a:t>):</a:t>
            </a:r>
            <a:endParaRPr lang="ar-SA" sz="2800" b="1" u="sng" dirty="0">
              <a:solidFill>
                <a:srgbClr val="800000"/>
              </a:solidFill>
            </a:endParaRPr>
          </a:p>
        </p:txBody>
      </p:sp>
      <p:sp>
        <p:nvSpPr>
          <p:cNvPr id="5" name="دمعة 4"/>
          <p:cNvSpPr/>
          <p:nvPr/>
        </p:nvSpPr>
        <p:spPr>
          <a:xfrm>
            <a:off x="6500826"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6" name="مستطيل ذو زوايا قطرية مخدوشة 5"/>
          <p:cNvSpPr/>
          <p:nvPr/>
        </p:nvSpPr>
        <p:spPr>
          <a:xfrm rot="19227733">
            <a:off x="5506535" y="1678462"/>
            <a:ext cx="2362298"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رثاء الشيخ الكريم</a:t>
            </a:r>
            <a:endParaRPr lang="ar-SA" sz="2400" b="1" dirty="0">
              <a:solidFill>
                <a:schemeClr val="tx1"/>
              </a:solidFill>
            </a:endParaRPr>
          </a:p>
        </p:txBody>
      </p:sp>
      <p:sp>
        <p:nvSpPr>
          <p:cNvPr id="7" name="مستطيل ذو زوايا قطرية مخدوشة 6"/>
          <p:cNvSpPr/>
          <p:nvPr/>
        </p:nvSpPr>
        <p:spPr>
          <a:xfrm rot="19276010">
            <a:off x="4308667" y="1737086"/>
            <a:ext cx="2260722"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رثاء العلاّمة ابن باز</a:t>
            </a:r>
            <a:endParaRPr lang="ar-SA" sz="2400" b="1" dirty="0">
              <a:solidFill>
                <a:schemeClr val="tx1"/>
              </a:solidFill>
            </a:endParaRPr>
          </a:p>
        </p:txBody>
      </p:sp>
      <p:sp>
        <p:nvSpPr>
          <p:cNvPr id="8" name="مستطيل ذو زوايا قطرية مخدوشة 7"/>
          <p:cNvSpPr/>
          <p:nvPr/>
        </p:nvSpPr>
        <p:spPr>
          <a:xfrm rot="19312765">
            <a:off x="2982216" y="1794580"/>
            <a:ext cx="2277115"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فقيد الأمة الإسلامية</a:t>
            </a:r>
            <a:endParaRPr lang="ar-SA" sz="2400" b="1" dirty="0">
              <a:solidFill>
                <a:schemeClr val="tx1"/>
              </a:solidFill>
            </a:endParaRPr>
          </a:p>
        </p:txBody>
      </p:sp>
      <p:sp>
        <p:nvSpPr>
          <p:cNvPr id="9" name="مستطيل ذو زوايا قطرية مخدوشة 8"/>
          <p:cNvSpPr/>
          <p:nvPr/>
        </p:nvSpPr>
        <p:spPr>
          <a:xfrm rot="19413235">
            <a:off x="1719143" y="1801056"/>
            <a:ext cx="2306269"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رحم الله ابن باز</a:t>
            </a:r>
            <a:endParaRPr lang="ar-SA" sz="2400" b="1" dirty="0">
              <a:solidFill>
                <a:schemeClr val="tx1"/>
              </a:solidFill>
            </a:endParaRPr>
          </a:p>
        </p:txBody>
      </p:sp>
      <p:sp>
        <p:nvSpPr>
          <p:cNvPr id="10" name="مربع نص 9"/>
          <p:cNvSpPr txBox="1"/>
          <p:nvPr/>
        </p:nvSpPr>
        <p:spPr>
          <a:xfrm>
            <a:off x="214282" y="3117835"/>
            <a:ext cx="8358246" cy="954107"/>
          </a:xfrm>
          <a:prstGeom prst="rect">
            <a:avLst/>
          </a:prstGeom>
          <a:noFill/>
        </p:spPr>
        <p:txBody>
          <a:bodyPr wrap="square" rtlCol="1">
            <a:spAutoFit/>
          </a:bodyPr>
          <a:lstStyle/>
          <a:p>
            <a:pPr algn="ctr"/>
            <a:r>
              <a:rPr lang="ar-SA" sz="2800" b="1" u="sng" dirty="0" smtClean="0">
                <a:solidFill>
                  <a:srgbClr val="800000"/>
                </a:solidFill>
              </a:rPr>
              <a:t>أبحث في كتب سيرة الرسول عليه الصلاة والسلام عن المقصود بحلف الفضول:</a:t>
            </a:r>
          </a:p>
        </p:txBody>
      </p:sp>
      <p:sp>
        <p:nvSpPr>
          <p:cNvPr id="11" name="دمعة 10"/>
          <p:cNvSpPr/>
          <p:nvPr/>
        </p:nvSpPr>
        <p:spPr>
          <a:xfrm>
            <a:off x="7358082" y="2714620"/>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12" name="مربع نص 11"/>
          <p:cNvSpPr txBox="1"/>
          <p:nvPr/>
        </p:nvSpPr>
        <p:spPr>
          <a:xfrm>
            <a:off x="1000100" y="4000504"/>
            <a:ext cx="7215238" cy="2431435"/>
          </a:xfrm>
          <a:prstGeom prst="rect">
            <a:avLst/>
          </a:prstGeom>
          <a:effectLst>
            <a:glow rad="139700">
              <a:schemeClr val="accent3">
                <a:satMod val="175000"/>
                <a:alpha val="40000"/>
              </a:schemeClr>
            </a:glow>
            <a:outerShdw blurRad="40000" dist="20000" dir="5400000" rotWithShape="0">
              <a:srgbClr val="000000">
                <a:alpha val="38000"/>
              </a:srgbClr>
            </a:outerShdw>
            <a:softEdge rad="317500"/>
          </a:effectLst>
        </p:spPr>
        <p:style>
          <a:lnRef idx="1">
            <a:schemeClr val="accent2"/>
          </a:lnRef>
          <a:fillRef idx="2">
            <a:schemeClr val="accent2"/>
          </a:fillRef>
          <a:effectRef idx="1">
            <a:schemeClr val="accent2"/>
          </a:effectRef>
          <a:fontRef idx="minor">
            <a:schemeClr val="dk1"/>
          </a:fontRef>
        </p:style>
        <p:txBody>
          <a:bodyPr wrap="square" rtlCol="1">
            <a:spAutoFit/>
          </a:bodyPr>
          <a:lstStyle/>
          <a:p>
            <a:pPr algn="ctr"/>
            <a:endParaRPr lang="ar-SA" sz="2800" b="1" u="sng" dirty="0" smtClean="0">
              <a:solidFill>
                <a:srgbClr val="006600"/>
              </a:solidFill>
            </a:endParaRPr>
          </a:p>
          <a:p>
            <a:pPr algn="ctr"/>
            <a:r>
              <a:rPr lang="ar-SA" sz="2400" b="1" dirty="0" smtClean="0">
                <a:solidFill>
                  <a:srgbClr val="006600"/>
                </a:solidFill>
              </a:rPr>
              <a:t>هو الحلف الذي عقدنه قريش وتعاهدوا على ألا يجدوا بمكة مظلوماً من أهلها وغيرهم ممن دخلها إلا قاموا معه حتى تُرد عليه مظلمته وقال النبي(لقد شهدت في دار عبد الله بن جدعان حلفاً ماأحب لي به من حمر النعم ولو دعيت إليه في الإسلام )</a:t>
            </a:r>
          </a:p>
          <a:p>
            <a:pPr algn="ctr"/>
            <a:endParaRPr lang="ar-SA" sz="2800" b="1" dirty="0" smtClean="0">
              <a:solidFill>
                <a:srgbClr val="0066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ppt_x</p:attrName>
                                        </p:attrNameLst>
                                      </p:cBhvr>
                                      <p:tavLst>
                                        <p:tav tm="0">
                                          <p:val>
                                            <p:strVal val="#ppt_x"/>
                                          </p:val>
                                        </p:tav>
                                        <p:tav tm="100000">
                                          <p:val>
                                            <p:strVal val="#ppt_x"/>
                                          </p:val>
                                        </p:tav>
                                      </p:tavLst>
                                    </p:anim>
                                    <p:anim calcmode="lin" valueType="num">
                                      <p:cBhvr>
                                        <p:cTn id="9" dur="2700" decel="100000" fill="hold"/>
                                        <p:tgtEl>
                                          <p:spTgt spid="4"/>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1000"/>
                                        <p:tgtEl>
                                          <p:spTgt spid="5"/>
                                        </p:tgtEl>
                                      </p:cBhvr>
                                    </p:animEffect>
                                  </p:childTnLst>
                                </p:cTn>
                              </p:par>
                            </p:childTnLst>
                          </p:cTn>
                        </p:par>
                        <p:par>
                          <p:cTn id="14" fill="hold">
                            <p:stCondLst>
                              <p:cond delay="3000"/>
                            </p:stCondLst>
                            <p:childTnLst>
                              <p:par>
                                <p:cTn id="15" presetID="24" presetClass="entr" presetSubtype="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par>
                          <p:cTn id="18" fill="hold">
                            <p:stCondLst>
                              <p:cond delay="3000"/>
                            </p:stCondLst>
                            <p:childTnLst>
                              <p:par>
                                <p:cTn id="19" presetID="24"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to="" calcmode="lin" valueType="num">
                                      <p:cBhvr>
                                        <p:cTn id="21" dur="1" fill="hold"/>
                                        <p:tgtEl>
                                          <p:spTgt spid="7"/>
                                        </p:tgtEl>
                                        <p:attrNameLst>
                                          <p:attrName/>
                                        </p:attrNameLst>
                                      </p:cBhvr>
                                    </p:anim>
                                  </p:childTnLst>
                                </p:cTn>
                              </p:par>
                            </p:childTnLst>
                          </p:cTn>
                        </p:par>
                        <p:par>
                          <p:cTn id="22" fill="hold">
                            <p:stCondLst>
                              <p:cond delay="3000"/>
                            </p:stCondLst>
                            <p:childTnLst>
                              <p:par>
                                <p:cTn id="23" presetID="24"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 to="" calcmode="lin" valueType="num">
                                      <p:cBhvr>
                                        <p:cTn id="25" dur="1" fill="hold"/>
                                        <p:tgtEl>
                                          <p:spTgt spid="8"/>
                                        </p:tgtEl>
                                        <p:attrNameLst>
                                          <p:attrName/>
                                        </p:attrNameLst>
                                      </p:cBhvr>
                                    </p:anim>
                                  </p:childTnLst>
                                </p:cTn>
                              </p:par>
                            </p:childTnLst>
                          </p:cTn>
                        </p:par>
                        <p:par>
                          <p:cTn id="26" fill="hold">
                            <p:stCondLst>
                              <p:cond delay="3000"/>
                            </p:stCondLst>
                            <p:childTnLst>
                              <p:par>
                                <p:cTn id="27" presetID="24"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to="" calcmode="lin" valueType="num">
                                      <p:cBhvr>
                                        <p:cTn id="29" dur="1" fill="hold"/>
                                        <p:tgtEl>
                                          <p:spTgt spid="9"/>
                                        </p:tgtEl>
                                        <p:attrNameLst>
                                          <p:attrName/>
                                        </p:attrNameLst>
                                      </p:cBhvr>
                                    </p:anim>
                                  </p:childTnLst>
                                </p:cTn>
                              </p:par>
                              <p:par>
                                <p:cTn id="30" presetID="37"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3000"/>
                                        <p:tgtEl>
                                          <p:spTgt spid="10"/>
                                        </p:tgtEl>
                                      </p:cBhvr>
                                    </p:animEffect>
                                    <p:anim calcmode="lin" valueType="num">
                                      <p:cBhvr>
                                        <p:cTn id="33" dur="3000" fill="hold"/>
                                        <p:tgtEl>
                                          <p:spTgt spid="10"/>
                                        </p:tgtEl>
                                        <p:attrNameLst>
                                          <p:attrName>ppt_x</p:attrName>
                                        </p:attrNameLst>
                                      </p:cBhvr>
                                      <p:tavLst>
                                        <p:tav tm="0">
                                          <p:val>
                                            <p:strVal val="#ppt_x"/>
                                          </p:val>
                                        </p:tav>
                                        <p:tav tm="100000">
                                          <p:val>
                                            <p:strVal val="#ppt_x"/>
                                          </p:val>
                                        </p:tav>
                                      </p:tavLst>
                                    </p:anim>
                                    <p:anim calcmode="lin" valueType="num">
                                      <p:cBhvr>
                                        <p:cTn id="34" dur="2700" decel="100000" fill="hold"/>
                                        <p:tgtEl>
                                          <p:spTgt spid="10"/>
                                        </p:tgtEl>
                                        <p:attrNameLst>
                                          <p:attrName>ppt_y</p:attrName>
                                        </p:attrNameLst>
                                      </p:cBhvr>
                                      <p:tavLst>
                                        <p:tav tm="0">
                                          <p:val>
                                            <p:strVal val="#ppt_y+1"/>
                                          </p:val>
                                        </p:tav>
                                        <p:tav tm="100000">
                                          <p:val>
                                            <p:strVal val="#ppt_y-.03"/>
                                          </p:val>
                                        </p:tav>
                                      </p:tavLst>
                                    </p:anim>
                                    <p:anim calcmode="lin" valueType="num">
                                      <p:cBhvr>
                                        <p:cTn id="35"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par>
                                <p:cTn id="36" presetID="9"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10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p:bldP spid="11" grpId="0" animBg="1"/>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285720" y="285728"/>
            <a:ext cx="7572428" cy="954107"/>
          </a:xfrm>
          <a:prstGeom prst="rect">
            <a:avLst/>
          </a:prstGeom>
          <a:noFill/>
        </p:spPr>
        <p:txBody>
          <a:bodyPr wrap="square" rtlCol="1">
            <a:spAutoFit/>
          </a:bodyPr>
          <a:lstStyle/>
          <a:p>
            <a:pPr algn="ctr"/>
            <a:r>
              <a:rPr lang="ar-SA" sz="2800" b="1" u="sng" dirty="0" smtClean="0">
                <a:solidFill>
                  <a:srgbClr val="800000"/>
                </a:solidFill>
              </a:rPr>
              <a:t>اعمل لدنياك كأنك تعيش أبداً،واعمل لآخرتك كأنك تموت غداً</a:t>
            </a:r>
          </a:p>
          <a:p>
            <a:pPr algn="ctr"/>
            <a:r>
              <a:rPr lang="ar-SA" sz="2800" b="1" u="sng" dirty="0" smtClean="0">
                <a:solidFill>
                  <a:srgbClr val="800000"/>
                </a:solidFill>
              </a:rPr>
              <a:t>أُعين التضاد في القول السابق.</a:t>
            </a:r>
          </a:p>
        </p:txBody>
      </p:sp>
      <p:sp>
        <p:nvSpPr>
          <p:cNvPr id="5" name="مخطط انسيابي: بيانات 4"/>
          <p:cNvSpPr/>
          <p:nvPr/>
        </p:nvSpPr>
        <p:spPr>
          <a:xfrm rot="20694948">
            <a:off x="7729697" y="280280"/>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2</a:t>
            </a:r>
            <a:endParaRPr lang="ar-SA" sz="2400" b="1" dirty="0">
              <a:solidFill>
                <a:schemeClr val="tx1"/>
              </a:solidFill>
            </a:endParaRPr>
          </a:p>
        </p:txBody>
      </p:sp>
      <p:sp>
        <p:nvSpPr>
          <p:cNvPr id="6" name="مستطيل ذو زوايا قطرية مخدوشة 5"/>
          <p:cNvSpPr/>
          <p:nvPr/>
        </p:nvSpPr>
        <p:spPr>
          <a:xfrm>
            <a:off x="4067090" y="1285860"/>
            <a:ext cx="2362298"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الدنيا+ الآخرة</a:t>
            </a:r>
            <a:endParaRPr lang="ar-SA" sz="2400" b="1" dirty="0">
              <a:solidFill>
                <a:schemeClr val="tx1"/>
              </a:solidFill>
            </a:endParaRPr>
          </a:p>
        </p:txBody>
      </p:sp>
      <p:sp>
        <p:nvSpPr>
          <p:cNvPr id="7" name="مستطيل ذو زوايا قطرية مخدوشة 6"/>
          <p:cNvSpPr/>
          <p:nvPr/>
        </p:nvSpPr>
        <p:spPr>
          <a:xfrm>
            <a:off x="2352578" y="2000240"/>
            <a:ext cx="2362298"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أبداً+غداً</a:t>
            </a:r>
            <a:endParaRPr lang="ar-SA" sz="2400" b="1" dirty="0">
              <a:solidFill>
                <a:schemeClr val="tx1"/>
              </a:solidFill>
            </a:endParaRPr>
          </a:p>
        </p:txBody>
      </p:sp>
      <p:sp>
        <p:nvSpPr>
          <p:cNvPr id="8" name="مستطيل ذو زوايا قطرية مخدوشة 7"/>
          <p:cNvSpPr/>
          <p:nvPr/>
        </p:nvSpPr>
        <p:spPr>
          <a:xfrm>
            <a:off x="1214414" y="1285860"/>
            <a:ext cx="2362298"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b="1" dirty="0" smtClean="0">
                <a:solidFill>
                  <a:schemeClr val="tx1"/>
                </a:solidFill>
              </a:rPr>
              <a:t>تعيش + تموت</a:t>
            </a:r>
            <a:endParaRPr lang="ar-SA" sz="2400" b="1" dirty="0">
              <a:solidFill>
                <a:schemeClr val="tx1"/>
              </a:solidFill>
            </a:endParaRPr>
          </a:p>
        </p:txBody>
      </p:sp>
      <p:sp>
        <p:nvSpPr>
          <p:cNvPr id="9" name="مربع نص 8"/>
          <p:cNvSpPr txBox="1"/>
          <p:nvPr/>
        </p:nvSpPr>
        <p:spPr>
          <a:xfrm>
            <a:off x="307374" y="2617769"/>
            <a:ext cx="7572428" cy="523220"/>
          </a:xfrm>
          <a:prstGeom prst="rect">
            <a:avLst/>
          </a:prstGeom>
          <a:noFill/>
        </p:spPr>
        <p:txBody>
          <a:bodyPr wrap="square" rtlCol="1">
            <a:spAutoFit/>
          </a:bodyPr>
          <a:lstStyle/>
          <a:p>
            <a:pPr algn="ctr"/>
            <a:r>
              <a:rPr lang="ar-SA" sz="2800" b="1" u="sng" dirty="0" smtClean="0">
                <a:solidFill>
                  <a:srgbClr val="800000"/>
                </a:solidFill>
              </a:rPr>
              <a:t>أستدل على القول التالي من أبيات النص:</a:t>
            </a:r>
          </a:p>
        </p:txBody>
      </p:sp>
      <p:sp>
        <p:nvSpPr>
          <p:cNvPr id="10" name="مخطط انسيابي: بيانات 9"/>
          <p:cNvSpPr/>
          <p:nvPr/>
        </p:nvSpPr>
        <p:spPr>
          <a:xfrm rot="20694948">
            <a:off x="7751351" y="2612321"/>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3</a:t>
            </a:r>
            <a:endParaRPr lang="ar-SA" sz="2400" b="1" dirty="0">
              <a:solidFill>
                <a:schemeClr val="tx1"/>
              </a:solidFill>
            </a:endParaRPr>
          </a:p>
        </p:txBody>
      </p:sp>
      <p:sp>
        <p:nvSpPr>
          <p:cNvPr id="11" name="مربع نص 10"/>
          <p:cNvSpPr txBox="1"/>
          <p:nvPr/>
        </p:nvSpPr>
        <p:spPr>
          <a:xfrm>
            <a:off x="1714480" y="3143248"/>
            <a:ext cx="514353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1) إذا تحدث فمن ميراث النبوة ينفق</a:t>
            </a:r>
          </a:p>
        </p:txBody>
      </p:sp>
      <p:sp>
        <p:nvSpPr>
          <p:cNvPr id="12" name="مستطيل مستدير الزوايا 11"/>
          <p:cNvSpPr/>
          <p:nvPr/>
        </p:nvSpPr>
        <p:spPr>
          <a:xfrm>
            <a:off x="642910" y="3643314"/>
            <a:ext cx="7286676" cy="571504"/>
          </a:xfrm>
          <a:prstGeom prst="round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عظيم في مقامك والرحيل             لأن لديك ميراث الرسول</a:t>
            </a:r>
            <a:endParaRPr lang="ar-SA" sz="2400" b="1" dirty="0">
              <a:solidFill>
                <a:schemeClr val="tx1"/>
              </a:solidFill>
            </a:endParaRPr>
          </a:p>
        </p:txBody>
      </p:sp>
      <p:sp>
        <p:nvSpPr>
          <p:cNvPr id="13" name="مربع نص 12"/>
          <p:cNvSpPr txBox="1"/>
          <p:nvPr/>
        </p:nvSpPr>
        <p:spPr>
          <a:xfrm>
            <a:off x="1714480" y="4143380"/>
            <a:ext cx="5143536" cy="523220"/>
          </a:xfrm>
          <a:prstGeom prst="rect">
            <a:avLst/>
          </a:prstGeom>
          <a:noFill/>
        </p:spPr>
        <p:txBody>
          <a:bodyPr wrap="square" rtlCol="1">
            <a:spAutoFit/>
          </a:bodyPr>
          <a:lstStyle/>
          <a:p>
            <a:pPr algn="ctr"/>
            <a:r>
              <a:rPr lang="ar-SA" sz="2800" b="1" u="sng" dirty="0" smtClean="0">
                <a:solidFill>
                  <a:srgbClr val="800000"/>
                </a:solidFill>
                <a:sym typeface="Wingdings" pitchFamily="2" charset="2"/>
              </a:rPr>
              <a:t>2) الدعوة إلى تآلف المسلمين</a:t>
            </a:r>
          </a:p>
        </p:txBody>
      </p:sp>
      <p:sp>
        <p:nvSpPr>
          <p:cNvPr id="14" name="مستطيل مستدير الزوايا 13"/>
          <p:cNvSpPr/>
          <p:nvPr/>
        </p:nvSpPr>
        <p:spPr>
          <a:xfrm>
            <a:off x="642910" y="4643446"/>
            <a:ext cx="7286676" cy="571504"/>
          </a:xfrm>
          <a:prstGeom prst="round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smtClean="0">
                <a:solidFill>
                  <a:schemeClr val="tx1"/>
                </a:solidFill>
              </a:rPr>
              <a:t>تنادي </a:t>
            </a:r>
            <a:r>
              <a:rPr lang="ar-SA" sz="2400" b="1" dirty="0" smtClean="0">
                <a:solidFill>
                  <a:schemeClr val="tx1"/>
                </a:solidFill>
              </a:rPr>
              <a:t>المسلمين إلى ائتلاف          وتدعوهم إلى حلف الفضول</a:t>
            </a:r>
            <a:endParaRPr lang="ar-SA" sz="2400" b="1" dirty="0">
              <a:solidFill>
                <a:schemeClr val="tx1"/>
              </a:solidFill>
            </a:endParaRPr>
          </a:p>
        </p:txBody>
      </p:sp>
      <p:sp>
        <p:nvSpPr>
          <p:cNvPr id="15" name="دمعة 14"/>
          <p:cNvSpPr/>
          <p:nvPr/>
        </p:nvSpPr>
        <p:spPr>
          <a:xfrm>
            <a:off x="6429388" y="257174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4"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to="" calcmode="lin" valueType="num">
                                      <p:cBhvr>
                                        <p:cTn id="15" dur="1" fill="hold"/>
                                        <p:tgtEl>
                                          <p:spTgt spid="6"/>
                                        </p:tgtEl>
                                        <p:attrNameLst>
                                          <p:attrName/>
                                        </p:attrNameLst>
                                      </p:cBhvr>
                                    </p:anim>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to="" calcmode="lin" valueType="num">
                                      <p:cBhvr>
                                        <p:cTn id="20" dur="1" fill="hold"/>
                                        <p:tgtEl>
                                          <p:spTgt spid="8"/>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to="" calcmode="lin" valueType="num">
                                      <p:cBhvr>
                                        <p:cTn id="25" dur="1" fill="hold"/>
                                        <p:tgtEl>
                                          <p:spTgt spid="7"/>
                                        </p:tgtEl>
                                        <p:attrNameLst>
                                          <p:attrName/>
                                        </p:attrNameLst>
                                      </p:cBhvr>
                                    </p:anim>
                                  </p:childTnLst>
                                </p:cTn>
                              </p:par>
                              <p:par>
                                <p:cTn id="26" presetID="37"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3000"/>
                                        <p:tgtEl>
                                          <p:spTgt spid="9"/>
                                        </p:tgtEl>
                                      </p:cBhvr>
                                    </p:animEffect>
                                    <p:anim calcmode="lin" valueType="num">
                                      <p:cBhvr>
                                        <p:cTn id="29" dur="3000" fill="hold"/>
                                        <p:tgtEl>
                                          <p:spTgt spid="9"/>
                                        </p:tgtEl>
                                        <p:attrNameLst>
                                          <p:attrName>ppt_x</p:attrName>
                                        </p:attrNameLst>
                                      </p:cBhvr>
                                      <p:tavLst>
                                        <p:tav tm="0">
                                          <p:val>
                                            <p:strVal val="#ppt_x"/>
                                          </p:val>
                                        </p:tav>
                                        <p:tav tm="100000">
                                          <p:val>
                                            <p:strVal val="#ppt_x"/>
                                          </p:val>
                                        </p:tav>
                                      </p:tavLst>
                                    </p:anim>
                                    <p:anim calcmode="lin" valueType="num">
                                      <p:cBhvr>
                                        <p:cTn id="30" dur="2700" decel="100000" fill="hold"/>
                                        <p:tgtEl>
                                          <p:spTgt spid="9"/>
                                        </p:tgtEl>
                                        <p:attrNameLst>
                                          <p:attrName>ppt_y</p:attrName>
                                        </p:attrNameLst>
                                      </p:cBhvr>
                                      <p:tavLst>
                                        <p:tav tm="0">
                                          <p:val>
                                            <p:strVal val="#ppt_y+1"/>
                                          </p:val>
                                        </p:tav>
                                        <p:tav tm="100000">
                                          <p:val>
                                            <p:strVal val="#ppt_y-.03"/>
                                          </p:val>
                                        </p:tav>
                                      </p:tavLst>
                                    </p:anim>
                                    <p:anim calcmode="lin" valueType="num">
                                      <p:cBhvr>
                                        <p:cTn id="31" dur="300" accel="100000" fill="hold">
                                          <p:stCondLst>
                                            <p:cond delay="2700"/>
                                          </p:stCondLst>
                                        </p:cTn>
                                        <p:tgtEl>
                                          <p:spTgt spid="9"/>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3000"/>
                                        <p:tgtEl>
                                          <p:spTgt spid="11"/>
                                        </p:tgtEl>
                                      </p:cBhvr>
                                    </p:animEffect>
                                    <p:anim calcmode="lin" valueType="num">
                                      <p:cBhvr>
                                        <p:cTn id="35" dur="3000" fill="hold"/>
                                        <p:tgtEl>
                                          <p:spTgt spid="11"/>
                                        </p:tgtEl>
                                        <p:attrNameLst>
                                          <p:attrName>ppt_x</p:attrName>
                                        </p:attrNameLst>
                                      </p:cBhvr>
                                      <p:tavLst>
                                        <p:tav tm="0">
                                          <p:val>
                                            <p:strVal val="#ppt_x"/>
                                          </p:val>
                                        </p:tav>
                                        <p:tav tm="100000">
                                          <p:val>
                                            <p:strVal val="#ppt_x"/>
                                          </p:val>
                                        </p:tav>
                                      </p:tavLst>
                                    </p:anim>
                                    <p:anim calcmode="lin" valueType="num">
                                      <p:cBhvr>
                                        <p:cTn id="36" dur="2700" decel="100000" fill="hold"/>
                                        <p:tgtEl>
                                          <p:spTgt spid="11"/>
                                        </p:tgtEl>
                                        <p:attrNameLst>
                                          <p:attrName>ppt_y</p:attrName>
                                        </p:attrNameLst>
                                      </p:cBhvr>
                                      <p:tavLst>
                                        <p:tav tm="0">
                                          <p:val>
                                            <p:strVal val="#ppt_y+1"/>
                                          </p:val>
                                        </p:tav>
                                        <p:tav tm="100000">
                                          <p:val>
                                            <p:strVal val="#ppt_y-.03"/>
                                          </p:val>
                                        </p:tav>
                                      </p:tavLst>
                                    </p:anim>
                                    <p:anim calcmode="lin" valueType="num">
                                      <p:cBhvr>
                                        <p:cTn id="37"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 to="" calcmode="lin" valueType="num">
                                      <p:cBhvr>
                                        <p:cTn id="42" dur="1" fill="hold"/>
                                        <p:tgtEl>
                                          <p:spTgt spid="12"/>
                                        </p:tgtEl>
                                        <p:attrNameLst>
                                          <p:attrName/>
                                        </p:attrNameLst>
                                      </p:cBhvr>
                                    </p:anim>
                                  </p:childTnLst>
                                </p:cTn>
                              </p:par>
                              <p:par>
                                <p:cTn id="43" presetID="37"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3000"/>
                                        <p:tgtEl>
                                          <p:spTgt spid="13"/>
                                        </p:tgtEl>
                                      </p:cBhvr>
                                    </p:animEffect>
                                    <p:anim calcmode="lin" valueType="num">
                                      <p:cBhvr>
                                        <p:cTn id="46" dur="3000" fill="hold"/>
                                        <p:tgtEl>
                                          <p:spTgt spid="13"/>
                                        </p:tgtEl>
                                        <p:attrNameLst>
                                          <p:attrName>ppt_x</p:attrName>
                                        </p:attrNameLst>
                                      </p:cBhvr>
                                      <p:tavLst>
                                        <p:tav tm="0">
                                          <p:val>
                                            <p:strVal val="#ppt_x"/>
                                          </p:val>
                                        </p:tav>
                                        <p:tav tm="100000">
                                          <p:val>
                                            <p:strVal val="#ppt_x"/>
                                          </p:val>
                                        </p:tav>
                                      </p:tavLst>
                                    </p:anim>
                                    <p:anim calcmode="lin" valueType="num">
                                      <p:cBhvr>
                                        <p:cTn id="47" dur="2700" decel="100000" fill="hold"/>
                                        <p:tgtEl>
                                          <p:spTgt spid="13"/>
                                        </p:tgtEl>
                                        <p:attrNameLst>
                                          <p:attrName>ppt_y</p:attrName>
                                        </p:attrNameLst>
                                      </p:cBhvr>
                                      <p:tavLst>
                                        <p:tav tm="0">
                                          <p:val>
                                            <p:strVal val="#ppt_y+1"/>
                                          </p:val>
                                        </p:tav>
                                        <p:tav tm="100000">
                                          <p:val>
                                            <p:strVal val="#ppt_y-.03"/>
                                          </p:val>
                                        </p:tav>
                                      </p:tavLst>
                                    </p:anim>
                                    <p:anim calcmode="lin" valueType="num">
                                      <p:cBhvr>
                                        <p:cTn id="48" dur="300" accel="100000" fill="hold">
                                          <p:stCondLst>
                                            <p:cond delay="27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 to="" calcmode="lin" valueType="num">
                                      <p:cBhvr>
                                        <p:cTn id="53" dur="1" fill="hold"/>
                                        <p:tgtEl>
                                          <p:spTgt spid="14"/>
                                        </p:tgtEl>
                                        <p:attrNameLst>
                                          <p:attrName/>
                                        </p:attrNameLst>
                                      </p:cBhvr>
                                    </p:anim>
                                  </p:childTnLst>
                                </p:cTn>
                              </p:par>
                              <p:par>
                                <p:cTn id="54" presetID="9"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dissolve">
                                      <p:cBhvr>
                                        <p:cTn id="5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9" grpId="0"/>
      <p:bldP spid="11" grpId="0"/>
      <p:bldP spid="12" grpId="0" animBg="1"/>
      <p:bldP spid="13" grpId="0"/>
      <p:bldP spid="14" grpId="0" animBg="1"/>
      <p:bldP spid="15"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1500166" y="214290"/>
            <a:ext cx="5000660" cy="523220"/>
          </a:xfrm>
          <a:prstGeom prst="rect">
            <a:avLst/>
          </a:prstGeom>
          <a:noFill/>
        </p:spPr>
        <p:txBody>
          <a:bodyPr wrap="square" rtlCol="1">
            <a:spAutoFit/>
          </a:bodyPr>
          <a:lstStyle/>
          <a:p>
            <a:pPr algn="ctr"/>
            <a:r>
              <a:rPr lang="ar-SA" sz="2800" b="1" u="sng" dirty="0" smtClean="0">
                <a:solidFill>
                  <a:srgbClr val="800000"/>
                </a:solidFill>
              </a:rPr>
              <a:t>أحدد البيت الذي أعجبني في القصيدة.</a:t>
            </a:r>
          </a:p>
        </p:txBody>
      </p:sp>
      <p:sp>
        <p:nvSpPr>
          <p:cNvPr id="4" name="مخطط انسيابي: بيانات 3"/>
          <p:cNvSpPr/>
          <p:nvPr/>
        </p:nvSpPr>
        <p:spPr>
          <a:xfrm rot="20694948">
            <a:off x="7586822" y="334443"/>
            <a:ext cx="1163941" cy="813989"/>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نشاط</a:t>
            </a:r>
          </a:p>
          <a:p>
            <a:pPr algn="ctr"/>
            <a:r>
              <a:rPr lang="ar-SA" sz="2400" b="1" dirty="0" smtClean="0">
                <a:solidFill>
                  <a:schemeClr val="tx1"/>
                </a:solidFill>
              </a:rPr>
              <a:t>4</a:t>
            </a:r>
            <a:endParaRPr lang="ar-SA" sz="2400" b="1" dirty="0">
              <a:solidFill>
                <a:schemeClr val="tx1"/>
              </a:solidFill>
            </a:endParaRPr>
          </a:p>
        </p:txBody>
      </p:sp>
      <p:sp>
        <p:nvSpPr>
          <p:cNvPr id="5" name="دمعة 4"/>
          <p:cNvSpPr/>
          <p:nvPr/>
        </p:nvSpPr>
        <p:spPr>
          <a:xfrm>
            <a:off x="6286512" y="285728"/>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أولاً</a:t>
            </a:r>
            <a:endParaRPr lang="ar-SA" sz="2400" b="1" dirty="0"/>
          </a:p>
        </p:txBody>
      </p:sp>
      <p:sp>
        <p:nvSpPr>
          <p:cNvPr id="6" name="مربع نص 5"/>
          <p:cNvSpPr txBox="1"/>
          <p:nvPr/>
        </p:nvSpPr>
        <p:spPr>
          <a:xfrm>
            <a:off x="1285852" y="762640"/>
            <a:ext cx="5000660" cy="523220"/>
          </a:xfrm>
          <a:prstGeom prst="rect">
            <a:avLst/>
          </a:prstGeom>
          <a:noFill/>
        </p:spPr>
        <p:txBody>
          <a:bodyPr wrap="square" rtlCol="1">
            <a:spAutoFit/>
          </a:bodyPr>
          <a:lstStyle/>
          <a:p>
            <a:pPr algn="ctr"/>
            <a:r>
              <a:rPr lang="ar-SA" sz="2800" b="1" u="sng" dirty="0" smtClean="0">
                <a:solidFill>
                  <a:srgbClr val="800000"/>
                </a:solidFill>
              </a:rPr>
              <a:t>بم شُبّه الشيخ ابن باز في البيتين التاليين:</a:t>
            </a:r>
          </a:p>
        </p:txBody>
      </p:sp>
      <p:sp>
        <p:nvSpPr>
          <p:cNvPr id="7" name="دمعة 6"/>
          <p:cNvSpPr/>
          <p:nvPr/>
        </p:nvSpPr>
        <p:spPr>
          <a:xfrm>
            <a:off x="6286512" y="857232"/>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ثانياً</a:t>
            </a:r>
            <a:endParaRPr lang="ar-SA" sz="2400" b="1" dirty="0"/>
          </a:p>
        </p:txBody>
      </p:sp>
      <p:sp>
        <p:nvSpPr>
          <p:cNvPr id="8" name="مستطيل مستدير الزوايا 7"/>
          <p:cNvSpPr/>
          <p:nvPr/>
        </p:nvSpPr>
        <p:spPr>
          <a:xfrm>
            <a:off x="714348" y="1357298"/>
            <a:ext cx="7286676" cy="571504"/>
          </a:xfrm>
          <a:prstGeom prst="round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800" dirty="0" smtClean="0"/>
              <a:t>فقلت لها:ابن باز غاب عنّا       غياب المُزن عن روض مُحيل</a:t>
            </a:r>
            <a:endParaRPr lang="ar-SA" sz="2800" dirty="0"/>
          </a:p>
        </p:txBody>
      </p:sp>
      <p:sp>
        <p:nvSpPr>
          <p:cNvPr id="9" name="مستطيل ذو زوايا قطرية مخدوشة 8"/>
          <p:cNvSpPr/>
          <p:nvPr/>
        </p:nvSpPr>
        <p:spPr>
          <a:xfrm>
            <a:off x="5000628" y="2000240"/>
            <a:ext cx="3000396"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2800" b="1" dirty="0" smtClean="0">
                <a:solidFill>
                  <a:schemeClr val="tx1"/>
                </a:solidFill>
              </a:rPr>
              <a:t>المشبه:ابن باز</a:t>
            </a:r>
            <a:endParaRPr lang="ar-SA" sz="2800" b="1" dirty="0">
              <a:solidFill>
                <a:schemeClr val="tx1"/>
              </a:solidFill>
            </a:endParaRPr>
          </a:p>
        </p:txBody>
      </p:sp>
      <p:sp>
        <p:nvSpPr>
          <p:cNvPr id="10" name="مستطيل ذو زوايا قطرية مخدوشة 9"/>
          <p:cNvSpPr/>
          <p:nvPr/>
        </p:nvSpPr>
        <p:spPr>
          <a:xfrm>
            <a:off x="642910" y="2000240"/>
            <a:ext cx="4071966"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2800" b="1" dirty="0" smtClean="0">
                <a:solidFill>
                  <a:schemeClr val="tx1"/>
                </a:solidFill>
              </a:rPr>
              <a:t>المشبه به:</a:t>
            </a:r>
            <a:endParaRPr lang="ar-SA" sz="2800" b="1" dirty="0">
              <a:solidFill>
                <a:schemeClr val="tx1"/>
              </a:solidFill>
            </a:endParaRPr>
          </a:p>
        </p:txBody>
      </p:sp>
      <p:sp>
        <p:nvSpPr>
          <p:cNvPr id="11" name="مربع نص 10"/>
          <p:cNvSpPr txBox="1"/>
          <p:nvPr/>
        </p:nvSpPr>
        <p:spPr>
          <a:xfrm>
            <a:off x="571472" y="2071678"/>
            <a:ext cx="2857520" cy="461665"/>
          </a:xfrm>
          <a:prstGeom prst="rect">
            <a:avLst/>
          </a:prstGeom>
          <a:noFill/>
        </p:spPr>
        <p:txBody>
          <a:bodyPr wrap="square" rtlCol="1">
            <a:spAutoFit/>
          </a:bodyPr>
          <a:lstStyle/>
          <a:p>
            <a:r>
              <a:rPr lang="ar-SA" sz="2400" b="1" dirty="0" smtClean="0">
                <a:solidFill>
                  <a:srgbClr val="800000"/>
                </a:solidFill>
              </a:rPr>
              <a:t>المزن (السحاب الممطر)</a:t>
            </a:r>
            <a:endParaRPr lang="ar-SA" sz="2400" dirty="0">
              <a:solidFill>
                <a:srgbClr val="800000"/>
              </a:solidFill>
            </a:endParaRPr>
          </a:p>
        </p:txBody>
      </p:sp>
      <p:sp>
        <p:nvSpPr>
          <p:cNvPr id="12" name="مستطيل مستدير الزوايا 11"/>
          <p:cNvSpPr/>
          <p:nvPr/>
        </p:nvSpPr>
        <p:spPr>
          <a:xfrm>
            <a:off x="642910" y="2857496"/>
            <a:ext cx="7286676" cy="571504"/>
          </a:xfrm>
          <a:prstGeom prst="roundRect">
            <a:avLst/>
          </a:prstGeom>
          <a:effectLst>
            <a:outerShdw blurRad="40000" dist="20000" dir="5400000" rotWithShape="0">
              <a:srgbClr val="000000">
                <a:alpha val="38000"/>
              </a:srgbClr>
            </a:outerShdw>
            <a:softEdge rad="127000"/>
          </a:effectLst>
        </p:spPr>
        <p:style>
          <a:lnRef idx="1">
            <a:schemeClr val="accent3"/>
          </a:lnRef>
          <a:fillRef idx="2">
            <a:schemeClr val="accent3"/>
          </a:fillRef>
          <a:effectRef idx="1">
            <a:schemeClr val="accent3"/>
          </a:effectRef>
          <a:fontRef idx="minor">
            <a:schemeClr val="dk1"/>
          </a:fontRef>
        </p:style>
        <p:txBody>
          <a:bodyPr rtlCol="1" anchor="ctr"/>
          <a:lstStyle/>
          <a:p>
            <a:r>
              <a:rPr lang="ar-SA" sz="2800" dirty="0" smtClean="0"/>
              <a:t>جمعً المكارم كلّها فكأنه          جبل عظيم ثابت الأركان</a:t>
            </a:r>
            <a:endParaRPr lang="ar-SA" sz="2800" dirty="0"/>
          </a:p>
        </p:txBody>
      </p:sp>
      <p:sp>
        <p:nvSpPr>
          <p:cNvPr id="13" name="مستطيل ذو زوايا قطرية مخدوشة 12"/>
          <p:cNvSpPr/>
          <p:nvPr/>
        </p:nvSpPr>
        <p:spPr>
          <a:xfrm>
            <a:off x="5000628" y="3500438"/>
            <a:ext cx="3000396"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2800" b="1" dirty="0" smtClean="0">
                <a:solidFill>
                  <a:schemeClr val="tx1"/>
                </a:solidFill>
              </a:rPr>
              <a:t>المشبه:ابن باز</a:t>
            </a:r>
            <a:endParaRPr lang="ar-SA" sz="2800" b="1" dirty="0">
              <a:solidFill>
                <a:schemeClr val="tx1"/>
              </a:solidFill>
            </a:endParaRPr>
          </a:p>
        </p:txBody>
      </p:sp>
      <p:sp>
        <p:nvSpPr>
          <p:cNvPr id="14" name="مستطيل ذو زوايا قطرية مخدوشة 13"/>
          <p:cNvSpPr/>
          <p:nvPr/>
        </p:nvSpPr>
        <p:spPr>
          <a:xfrm>
            <a:off x="642910" y="3500438"/>
            <a:ext cx="4071966" cy="642942"/>
          </a:xfrm>
          <a:prstGeom prst="snip2Diag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ar-SA" sz="2800" b="1" dirty="0" smtClean="0">
                <a:solidFill>
                  <a:schemeClr val="tx1"/>
                </a:solidFill>
              </a:rPr>
              <a:t>المشبه به:</a:t>
            </a:r>
            <a:endParaRPr lang="ar-SA" sz="2800" b="1" dirty="0">
              <a:solidFill>
                <a:schemeClr val="tx1"/>
              </a:solidFill>
            </a:endParaRPr>
          </a:p>
        </p:txBody>
      </p:sp>
      <p:sp>
        <p:nvSpPr>
          <p:cNvPr id="15" name="مربع نص 14"/>
          <p:cNvSpPr txBox="1"/>
          <p:nvPr/>
        </p:nvSpPr>
        <p:spPr>
          <a:xfrm>
            <a:off x="571472" y="3571876"/>
            <a:ext cx="2857520" cy="461665"/>
          </a:xfrm>
          <a:prstGeom prst="rect">
            <a:avLst/>
          </a:prstGeom>
          <a:noFill/>
        </p:spPr>
        <p:txBody>
          <a:bodyPr wrap="square" rtlCol="1">
            <a:spAutoFit/>
          </a:bodyPr>
          <a:lstStyle/>
          <a:p>
            <a:r>
              <a:rPr lang="ar-SA" sz="2400" b="1" dirty="0" smtClean="0">
                <a:solidFill>
                  <a:srgbClr val="800000"/>
                </a:solidFill>
              </a:rPr>
              <a:t>الجبل العظيم ثابت الأركان</a:t>
            </a:r>
            <a:endParaRPr lang="ar-SA" sz="2400" dirty="0">
              <a:solidFill>
                <a:srgbClr val="800000"/>
              </a:solidFill>
            </a:endParaRPr>
          </a:p>
        </p:txBody>
      </p:sp>
      <p:sp>
        <p:nvSpPr>
          <p:cNvPr id="16" name="مربع نص 15"/>
          <p:cNvSpPr txBox="1"/>
          <p:nvPr/>
        </p:nvSpPr>
        <p:spPr>
          <a:xfrm>
            <a:off x="428596" y="4286256"/>
            <a:ext cx="7000924" cy="830997"/>
          </a:xfrm>
          <a:prstGeom prst="rect">
            <a:avLst/>
          </a:prstGeom>
          <a:noFill/>
        </p:spPr>
        <p:txBody>
          <a:bodyPr wrap="square" rtlCol="1">
            <a:spAutoFit/>
          </a:bodyPr>
          <a:lstStyle/>
          <a:p>
            <a:pPr algn="ctr"/>
            <a:r>
              <a:rPr lang="ar-SA" sz="2400" b="1" u="sng" dirty="0" smtClean="0">
                <a:solidFill>
                  <a:srgbClr val="800000"/>
                </a:solidFill>
              </a:rPr>
              <a:t>لو رأيت شخصاً فُجع بموت قريب له،بدرت منه علامات </a:t>
            </a:r>
            <a:r>
              <a:rPr lang="ar-SA" sz="2400" b="1" u="sng" dirty="0" err="1" smtClean="0">
                <a:solidFill>
                  <a:srgbClr val="800000"/>
                </a:solidFill>
              </a:rPr>
              <a:t>التسخط</a:t>
            </a:r>
            <a:r>
              <a:rPr lang="ar-SA" sz="2400" b="1" u="sng" dirty="0" smtClean="0">
                <a:solidFill>
                  <a:srgbClr val="800000"/>
                </a:solidFill>
              </a:rPr>
              <a:t> وعدم الرضا،فما النصيحة التي تقدمها له؟</a:t>
            </a:r>
          </a:p>
        </p:txBody>
      </p:sp>
      <p:sp>
        <p:nvSpPr>
          <p:cNvPr id="17" name="دمعة 16"/>
          <p:cNvSpPr/>
          <p:nvPr/>
        </p:nvSpPr>
        <p:spPr>
          <a:xfrm>
            <a:off x="7500958" y="4357694"/>
            <a:ext cx="1285884" cy="428628"/>
          </a:xfrm>
          <a:prstGeom prst="teardrop">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400" b="1" dirty="0" smtClean="0"/>
              <a:t>ثالثاً</a:t>
            </a:r>
            <a:endParaRPr lang="ar-SA" sz="2400" b="1" dirty="0"/>
          </a:p>
        </p:txBody>
      </p:sp>
      <p:sp>
        <p:nvSpPr>
          <p:cNvPr id="18" name="مستطيل مستدير الزوايا 17"/>
          <p:cNvSpPr/>
          <p:nvPr/>
        </p:nvSpPr>
        <p:spPr>
          <a:xfrm>
            <a:off x="642910" y="5143512"/>
            <a:ext cx="7286676" cy="1071570"/>
          </a:xfrm>
          <a:prstGeom prst="roundRect">
            <a:avLst/>
          </a:prstGeom>
          <a:solidFill>
            <a:schemeClr val="accent5">
              <a:lumMod val="40000"/>
              <a:lumOff val="6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الصبر والتأسي والأيمان بالقضاء والقدر وترديد إنا لله وإنا إليه راجعون ولا حول ولا قوة إلا بالله</a:t>
            </a:r>
            <a:endParaRPr lang="ar-SA" sz="24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3000"/>
                                        <p:tgtEl>
                                          <p:spTgt spid="3"/>
                                        </p:tgtEl>
                                      </p:cBhvr>
                                    </p:animEffect>
                                    <p:anim calcmode="lin" valueType="num">
                                      <p:cBhvr>
                                        <p:cTn id="11" dur="3000" fill="hold"/>
                                        <p:tgtEl>
                                          <p:spTgt spid="3"/>
                                        </p:tgtEl>
                                        <p:attrNameLst>
                                          <p:attrName>ppt_x</p:attrName>
                                        </p:attrNameLst>
                                      </p:cBhvr>
                                      <p:tavLst>
                                        <p:tav tm="0">
                                          <p:val>
                                            <p:strVal val="#ppt_x"/>
                                          </p:val>
                                        </p:tav>
                                        <p:tav tm="100000">
                                          <p:val>
                                            <p:strVal val="#ppt_x"/>
                                          </p:val>
                                        </p:tav>
                                      </p:tavLst>
                                    </p:anim>
                                    <p:anim calcmode="lin" valueType="num">
                                      <p:cBhvr>
                                        <p:cTn id="12" dur="2700" decel="100000" fill="hold"/>
                                        <p:tgtEl>
                                          <p:spTgt spid="3"/>
                                        </p:tgtEl>
                                        <p:attrNameLst>
                                          <p:attrName>ppt_y</p:attrName>
                                        </p:attrNameLst>
                                      </p:cBhvr>
                                      <p:tavLst>
                                        <p:tav tm="0">
                                          <p:val>
                                            <p:strVal val="#ppt_y+1"/>
                                          </p:val>
                                        </p:tav>
                                        <p:tav tm="100000">
                                          <p:val>
                                            <p:strVal val="#ppt_y-.03"/>
                                          </p:val>
                                        </p:tav>
                                      </p:tavLst>
                                    </p:anim>
                                    <p:anim calcmode="lin" valueType="num">
                                      <p:cBhvr>
                                        <p:cTn id="13"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1000"/>
                                        <p:tgtEl>
                                          <p:spTgt spid="7"/>
                                        </p:tgtEl>
                                      </p:cBhvr>
                                    </p:animEffect>
                                  </p:childTnLst>
                                </p:cTn>
                              </p:par>
                              <p:par>
                                <p:cTn id="17" presetID="37"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ppt_x</p:attrName>
                                        </p:attrNameLst>
                                      </p:cBhvr>
                                      <p:tavLst>
                                        <p:tav tm="0">
                                          <p:val>
                                            <p:strVal val="#ppt_x"/>
                                          </p:val>
                                        </p:tav>
                                        <p:tav tm="100000">
                                          <p:val>
                                            <p:strVal val="#ppt_x"/>
                                          </p:val>
                                        </p:tav>
                                      </p:tavLst>
                                    </p:anim>
                                    <p:anim calcmode="lin" valueType="num">
                                      <p:cBhvr>
                                        <p:cTn id="21" dur="2700" decel="100000" fill="hold"/>
                                        <p:tgtEl>
                                          <p:spTgt spid="6"/>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6"/>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24"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to="" calcmode="lin" valueType="num">
                                      <p:cBhvr>
                                        <p:cTn id="26" dur="1" fill="hold"/>
                                        <p:tgtEl>
                                          <p:spTgt spid="8"/>
                                        </p:tgtEl>
                                        <p:attrNameLst>
                                          <p:attrName/>
                                        </p:attrNameLst>
                                      </p:cBhvr>
                                    </p:anim>
                                  </p:childTnLst>
                                </p:cTn>
                              </p:par>
                            </p:childTnLst>
                          </p:cTn>
                        </p:par>
                        <p:par>
                          <p:cTn id="27" fill="hold">
                            <p:stCondLst>
                              <p:cond delay="3000"/>
                            </p:stCondLst>
                            <p:childTnLst>
                              <p:par>
                                <p:cTn id="28" presetID="24" presetClass="entr" presetSubtype="0"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to="" calcmode="lin" valueType="num">
                                      <p:cBhvr>
                                        <p:cTn id="30" dur="1" fill="hold"/>
                                        <p:tgtEl>
                                          <p:spTgt spid="9"/>
                                        </p:tgtEl>
                                        <p:attrNameLst>
                                          <p:attrName/>
                                        </p:attrNameLst>
                                      </p:cBhvr>
                                    </p:anim>
                                  </p:childTnLst>
                                </p:cTn>
                              </p:par>
                            </p:childTnLst>
                          </p:cTn>
                        </p:par>
                        <p:par>
                          <p:cTn id="31" fill="hold">
                            <p:stCondLst>
                              <p:cond delay="3000"/>
                            </p:stCondLst>
                            <p:childTnLst>
                              <p:par>
                                <p:cTn id="32" presetID="24"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to="" calcmode="lin" valueType="num">
                                      <p:cBhvr>
                                        <p:cTn id="34" dur="1" fill="hold"/>
                                        <p:tgtEl>
                                          <p:spTgt spid="10"/>
                                        </p:tgtEl>
                                        <p:attrNameLst>
                                          <p:attrName/>
                                        </p:attrNameLst>
                                      </p:cBhvr>
                                    </p:anim>
                                  </p:childTnLst>
                                </p:cTn>
                              </p:par>
                            </p:childTnLst>
                          </p:cTn>
                        </p:par>
                      </p:childTnLst>
                    </p:cTn>
                  </p:par>
                  <p:par>
                    <p:cTn id="35" fill="hold">
                      <p:stCondLst>
                        <p:cond delay="indefinite"/>
                      </p:stCondLst>
                      <p:childTnLst>
                        <p:par>
                          <p:cTn id="36" fill="hold">
                            <p:stCondLst>
                              <p:cond delay="0"/>
                            </p:stCondLst>
                            <p:childTnLst>
                              <p:par>
                                <p:cTn id="37" presetID="24"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to="" calcmode="lin" valueType="num">
                                      <p:cBhvr>
                                        <p:cTn id="39" dur="1" fill="hold"/>
                                        <p:tgtEl>
                                          <p:spTgt spid="11"/>
                                        </p:tgtEl>
                                        <p:attrNameLst>
                                          <p:attrName/>
                                        </p:attrNameLst>
                                      </p:cBhvr>
                                    </p:anim>
                                  </p:childTnLst>
                                </p:cTn>
                              </p:par>
                            </p:childTnLst>
                          </p:cTn>
                        </p:par>
                        <p:par>
                          <p:cTn id="40" fill="hold">
                            <p:stCondLst>
                              <p:cond delay="0"/>
                            </p:stCondLst>
                            <p:childTnLst>
                              <p:par>
                                <p:cTn id="41" presetID="24"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to="" calcmode="lin" valueType="num">
                                      <p:cBhvr>
                                        <p:cTn id="43" dur="1" fill="hold"/>
                                        <p:tgtEl>
                                          <p:spTgt spid="12"/>
                                        </p:tgtEl>
                                        <p:attrNameLst>
                                          <p:attrName/>
                                        </p:attrNameLst>
                                      </p:cBhvr>
                                    </p:anim>
                                  </p:childTnLst>
                                </p:cTn>
                              </p:par>
                            </p:childTnLst>
                          </p:cTn>
                        </p:par>
                        <p:par>
                          <p:cTn id="44" fill="hold">
                            <p:stCondLst>
                              <p:cond delay="0"/>
                            </p:stCondLst>
                            <p:childTnLst>
                              <p:par>
                                <p:cTn id="45" presetID="24"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to="" calcmode="lin" valueType="num">
                                      <p:cBhvr>
                                        <p:cTn id="47" dur="1" fill="hold"/>
                                        <p:tgtEl>
                                          <p:spTgt spid="13"/>
                                        </p:tgtEl>
                                        <p:attrNameLst>
                                          <p:attrName/>
                                        </p:attrNameLst>
                                      </p:cBhvr>
                                    </p:anim>
                                  </p:childTnLst>
                                </p:cTn>
                              </p:par>
                            </p:childTnLst>
                          </p:cTn>
                        </p:par>
                        <p:par>
                          <p:cTn id="48" fill="hold">
                            <p:stCondLst>
                              <p:cond delay="0"/>
                            </p:stCondLst>
                            <p:childTnLst>
                              <p:par>
                                <p:cTn id="49" presetID="24" presetClass="entr" presetSubtype="0"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to="" calcmode="lin" valueType="num">
                                      <p:cBhvr>
                                        <p:cTn id="51" dur="1" fill="hold"/>
                                        <p:tgtEl>
                                          <p:spTgt spid="14"/>
                                        </p:tgtEl>
                                        <p:attrNameLst>
                                          <p:attrName/>
                                        </p:attrNameLst>
                                      </p:cBhvr>
                                    </p:anim>
                                  </p:childTnLst>
                                </p:cTn>
                              </p:par>
                            </p:childTnLst>
                          </p:cTn>
                        </p:par>
                      </p:childTnLst>
                    </p:cTn>
                  </p:par>
                  <p:par>
                    <p:cTn id="52" fill="hold">
                      <p:stCondLst>
                        <p:cond delay="indefinite"/>
                      </p:stCondLst>
                      <p:childTnLst>
                        <p:par>
                          <p:cTn id="53" fill="hold">
                            <p:stCondLst>
                              <p:cond delay="0"/>
                            </p:stCondLst>
                            <p:childTnLst>
                              <p:par>
                                <p:cTn id="54" presetID="24"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 to="" calcmode="lin" valueType="num">
                                      <p:cBhvr>
                                        <p:cTn id="56" dur="1" fill="hold"/>
                                        <p:tgtEl>
                                          <p:spTgt spid="15"/>
                                        </p:tgtEl>
                                        <p:attrNameLst>
                                          <p:attrName/>
                                        </p:attrNameLst>
                                      </p:cBhvr>
                                    </p:anim>
                                  </p:childTnLst>
                                </p:cTn>
                              </p:par>
                              <p:par>
                                <p:cTn id="57" presetID="9"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dissolve">
                                      <p:cBhvr>
                                        <p:cTn id="59" dur="1000"/>
                                        <p:tgtEl>
                                          <p:spTgt spid="17"/>
                                        </p:tgtEl>
                                      </p:cBhvr>
                                    </p:animEffect>
                                  </p:childTnLst>
                                </p:cTn>
                              </p:par>
                              <p:par>
                                <p:cTn id="60" presetID="37"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3000"/>
                                        <p:tgtEl>
                                          <p:spTgt spid="16"/>
                                        </p:tgtEl>
                                      </p:cBhvr>
                                    </p:animEffect>
                                    <p:anim calcmode="lin" valueType="num">
                                      <p:cBhvr>
                                        <p:cTn id="63" dur="3000" fill="hold"/>
                                        <p:tgtEl>
                                          <p:spTgt spid="16"/>
                                        </p:tgtEl>
                                        <p:attrNameLst>
                                          <p:attrName>ppt_x</p:attrName>
                                        </p:attrNameLst>
                                      </p:cBhvr>
                                      <p:tavLst>
                                        <p:tav tm="0">
                                          <p:val>
                                            <p:strVal val="#ppt_x"/>
                                          </p:val>
                                        </p:tav>
                                        <p:tav tm="100000">
                                          <p:val>
                                            <p:strVal val="#ppt_x"/>
                                          </p:val>
                                        </p:tav>
                                      </p:tavLst>
                                    </p:anim>
                                    <p:anim calcmode="lin" valueType="num">
                                      <p:cBhvr>
                                        <p:cTn id="64" dur="2700" decel="100000" fill="hold"/>
                                        <p:tgtEl>
                                          <p:spTgt spid="16"/>
                                        </p:tgtEl>
                                        <p:attrNameLst>
                                          <p:attrName>ppt_y</p:attrName>
                                        </p:attrNameLst>
                                      </p:cBhvr>
                                      <p:tavLst>
                                        <p:tav tm="0">
                                          <p:val>
                                            <p:strVal val="#ppt_y+1"/>
                                          </p:val>
                                        </p:tav>
                                        <p:tav tm="100000">
                                          <p:val>
                                            <p:strVal val="#ppt_y-.03"/>
                                          </p:val>
                                        </p:tav>
                                      </p:tavLst>
                                    </p:anim>
                                    <p:anim calcmode="lin" valueType="num">
                                      <p:cBhvr>
                                        <p:cTn id="65" dur="300" accel="100000" fill="hold">
                                          <p:stCondLst>
                                            <p:cond delay="27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4" presetClass="entr" presetSubtype="0"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to="" calcmode="lin" valueType="num">
                                      <p:cBhvr>
                                        <p:cTn id="70" dur="1" fill="hold"/>
                                        <p:tgtEl>
                                          <p:spTgt spid="1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animBg="1"/>
      <p:bldP spid="8" grpId="0" animBg="1"/>
      <p:bldP spid="9" grpId="0" animBg="1"/>
      <p:bldP spid="10" grpId="0" animBg="1"/>
      <p:bldP spid="11" grpId="0"/>
      <p:bldP spid="12" grpId="0" animBg="1"/>
      <p:bldP spid="13" grpId="0" animBg="1"/>
      <p:bldP spid="14" grpId="0" animBg="1"/>
      <p:bldP spid="15" grpId="0"/>
      <p:bldP spid="16" grpId="0"/>
      <p:bldP spid="17" grpId="0" animBg="1"/>
      <p:bldP spid="18"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دفء الشتاء\Desktop\دفء الشتاء\هدهد\%20_1_~1.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3" name="عنوان 2"/>
          <p:cNvSpPr txBox="1">
            <a:spLocks/>
          </p:cNvSpPr>
          <p:nvPr/>
        </p:nvSpPr>
        <p:spPr>
          <a:xfrm>
            <a:off x="357158" y="2924181"/>
            <a:ext cx="8358246" cy="1790703"/>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ar-SA" sz="9600" b="0" i="0" u="none" strike="noStrike" kern="1200" cap="none" spc="0" normalizeH="0" baseline="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أمُّ</a:t>
            </a:r>
            <a:r>
              <a:rPr kumimoji="0" lang="ar-SA" sz="9600" b="0" i="0" u="none" strike="noStrike" kern="1200" cap="none" spc="0" normalizeH="0" noProof="0" dirty="0" smtClean="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rPr>
              <a:t> سلَـــــــمــــــــة</a:t>
            </a:r>
            <a:endParaRPr kumimoji="0" lang="ar-SA" sz="9600" b="0" i="0" u="none" strike="noStrike" kern="1200" cap="none" spc="0" normalizeH="0" baseline="0" noProof="0" dirty="0">
              <a:ln>
                <a:noFill/>
              </a:ln>
              <a:solidFill>
                <a:schemeClr val="tx1"/>
              </a:solidFill>
              <a:effectLst>
                <a:glow rad="228600">
                  <a:schemeClr val="accent3">
                    <a:satMod val="175000"/>
                    <a:alpha val="40000"/>
                  </a:schemeClr>
                </a:glow>
              </a:effectLst>
              <a:uLnTx/>
              <a:uFillTx/>
              <a:latin typeface="+mj-lt"/>
              <a:ea typeface="+mj-ea"/>
              <a:cs typeface="DecoType Naskh Variants" pitchFamily="2" charset="-78"/>
            </a:endParaRPr>
          </a:p>
        </p:txBody>
      </p:sp>
      <p:sp>
        <p:nvSpPr>
          <p:cNvPr id="4" name="عنصر نائب للنص 3"/>
          <p:cNvSpPr txBox="1">
            <a:spLocks/>
          </p:cNvSpPr>
          <p:nvPr/>
        </p:nvSpPr>
        <p:spPr>
          <a:xfrm>
            <a:off x="785786" y="1495421"/>
            <a:ext cx="7772400" cy="1500187"/>
          </a:xfrm>
          <a:prstGeom prst="rect">
            <a:avLst/>
          </a:prstGeom>
        </p:spPr>
        <p:txBody>
          <a:bodyPr>
            <a:normAutofit/>
          </a:bodyPr>
          <a:lstStyle/>
          <a:p>
            <a:pPr marL="342900" marR="0" lvl="0" indent="-342900" algn="ctr" defTabSz="914400" rtl="1" eaLnBrk="1" fontAlgn="auto" latinLnBrk="0" hangingPunct="1">
              <a:lnSpc>
                <a:spcPct val="100000"/>
              </a:lnSpc>
              <a:spcBef>
                <a:spcPct val="20000"/>
              </a:spcBef>
              <a:spcAft>
                <a:spcPts val="0"/>
              </a:spcAft>
              <a:buClrTx/>
              <a:buSzTx/>
              <a:tabLst/>
              <a:defRPr/>
            </a:pPr>
            <a:r>
              <a:rPr kumimoji="0" lang="ar-SA" sz="6000" b="0" i="0" u="none" strike="noStrike" kern="1200" cap="none" spc="0" normalizeH="0" baseline="0" noProof="0" dirty="0" smtClean="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rPr>
              <a:t>*النص الإثرائي*</a:t>
            </a:r>
            <a:endParaRPr kumimoji="0" lang="ar-SA" sz="6000" b="0" i="0" u="none" strike="noStrike" kern="1200" cap="none" spc="0" normalizeH="0" baseline="0" noProof="0" dirty="0">
              <a:ln>
                <a:noFill/>
              </a:ln>
              <a:solidFill>
                <a:schemeClr val="tx1">
                  <a:lumMod val="85000"/>
                  <a:lumOff val="15000"/>
                </a:schemeClr>
              </a:solidFill>
              <a:effectLst>
                <a:glow rad="228600">
                  <a:schemeClr val="accent5">
                    <a:satMod val="175000"/>
                    <a:alpha val="40000"/>
                  </a:schemeClr>
                </a:glo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0" fill="hold"/>
                                        <p:tgtEl>
                                          <p:spTgt spid="3"/>
                                        </p:tgtEl>
                                        <p:attrNameLst>
                                          <p:attrName>ppt_x</p:attrName>
                                        </p:attrNameLst>
                                      </p:cBhvr>
                                      <p:tavLst>
                                        <p:tav tm="0">
                                          <p:val>
                                            <p:strVal val="#ppt_x"/>
                                          </p:val>
                                        </p:tav>
                                        <p:tav tm="100000">
                                          <p:val>
                                            <p:strVal val="#ppt_x"/>
                                          </p:val>
                                        </p:tav>
                                      </p:tavLst>
                                    </p:anim>
                                    <p:anim calcmode="lin" valueType="num">
                                      <p:cBhvr additive="base">
                                        <p:cTn id="12"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E:\مجلد جديد ‫‬\75.jpg"/>
          <p:cNvPicPr>
            <a:picLocks noChangeAspect="1" noChangeArrowheads="1"/>
          </p:cNvPicPr>
          <p:nvPr/>
        </p:nvPicPr>
        <p:blipFill>
          <a:blip r:embed="rId2" cstate="print"/>
          <a:srcRect/>
          <a:stretch>
            <a:fillRect/>
          </a:stretch>
        </p:blipFill>
        <p:spPr bwMode="auto">
          <a:xfrm>
            <a:off x="0" y="0"/>
            <a:ext cx="9144000" cy="6858024"/>
          </a:xfrm>
          <a:prstGeom prst="rect">
            <a:avLst/>
          </a:prstGeom>
          <a:noFill/>
        </p:spPr>
      </p:pic>
      <p:sp>
        <p:nvSpPr>
          <p:cNvPr id="3" name="مربع نص 2"/>
          <p:cNvSpPr txBox="1"/>
          <p:nvPr/>
        </p:nvSpPr>
        <p:spPr>
          <a:xfrm>
            <a:off x="428596" y="285728"/>
            <a:ext cx="8143932" cy="523220"/>
          </a:xfrm>
          <a:prstGeom prst="rect">
            <a:avLst/>
          </a:prstGeom>
          <a:noFill/>
        </p:spPr>
        <p:txBody>
          <a:bodyPr wrap="square" rtlCol="1">
            <a:spAutoFit/>
          </a:bodyPr>
          <a:lstStyle/>
          <a:p>
            <a:pPr algn="ctr"/>
            <a:r>
              <a:rPr lang="ar-SA" sz="2800" b="1" u="sng" dirty="0" smtClean="0">
                <a:solidFill>
                  <a:srgbClr val="800000"/>
                </a:solidFill>
              </a:rPr>
              <a:t>أستفيد من نص أم سلمه لملء الفراغات في الخريطة المعرفية:</a:t>
            </a:r>
          </a:p>
        </p:txBody>
      </p:sp>
      <p:sp>
        <p:nvSpPr>
          <p:cNvPr id="4" name="شكل بيضاوي 3"/>
          <p:cNvSpPr/>
          <p:nvPr/>
        </p:nvSpPr>
        <p:spPr>
          <a:xfrm>
            <a:off x="4071934" y="785794"/>
            <a:ext cx="2571768" cy="1785950"/>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6000760" y="2357430"/>
            <a:ext cx="2571768" cy="1785950"/>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5429256" y="4286256"/>
            <a:ext cx="2571768" cy="1785950"/>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2357422" y="4643446"/>
            <a:ext cx="2571768" cy="1785950"/>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شكل بيضاوي 7"/>
          <p:cNvSpPr/>
          <p:nvPr/>
        </p:nvSpPr>
        <p:spPr>
          <a:xfrm>
            <a:off x="428596" y="3000372"/>
            <a:ext cx="2571768" cy="1785950"/>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1071538" y="1071546"/>
            <a:ext cx="2571768" cy="1785950"/>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3500430" y="2919410"/>
            <a:ext cx="1938350" cy="1438284"/>
          </a:xfrm>
          <a:prstGeom prst="ellipse">
            <a:avLst/>
          </a:prstGeom>
          <a:solidFill>
            <a:schemeClr val="accent3">
              <a:lumMod val="75000"/>
            </a:schemeClr>
          </a:solidFill>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3200" b="1" dirty="0" smtClean="0">
                <a:solidFill>
                  <a:schemeClr val="tx1"/>
                </a:solidFill>
              </a:rPr>
              <a:t>قصة أم سلمة</a:t>
            </a:r>
            <a:endParaRPr lang="ar-SA" sz="3200" b="1" dirty="0">
              <a:solidFill>
                <a:schemeClr val="tx1"/>
              </a:solidFill>
            </a:endParaRPr>
          </a:p>
        </p:txBody>
      </p:sp>
      <p:cxnSp>
        <p:nvCxnSpPr>
          <p:cNvPr id="12" name="رابط كسهم مستقيم 11"/>
          <p:cNvCxnSpPr/>
          <p:nvPr/>
        </p:nvCxnSpPr>
        <p:spPr>
          <a:xfrm rot="5400000" flipH="1" flipV="1">
            <a:off x="4607719" y="2678901"/>
            <a:ext cx="357190" cy="14287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4" name="رابط كسهم مستقيم 13"/>
          <p:cNvCxnSpPr/>
          <p:nvPr/>
        </p:nvCxnSpPr>
        <p:spPr>
          <a:xfrm rot="16200000" flipV="1">
            <a:off x="3428993" y="2643182"/>
            <a:ext cx="357191" cy="35718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5" name="رابط كسهم مستقيم 14"/>
          <p:cNvCxnSpPr/>
          <p:nvPr/>
        </p:nvCxnSpPr>
        <p:spPr>
          <a:xfrm flipV="1">
            <a:off x="5500694" y="3393281"/>
            <a:ext cx="500066" cy="10715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6" name="رابط كسهم مستقيم 15"/>
          <p:cNvCxnSpPr/>
          <p:nvPr/>
        </p:nvCxnSpPr>
        <p:spPr>
          <a:xfrm>
            <a:off x="5286380" y="4214818"/>
            <a:ext cx="357190" cy="214314"/>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7" name="رابط كسهم مستقيم 16"/>
          <p:cNvCxnSpPr/>
          <p:nvPr/>
        </p:nvCxnSpPr>
        <p:spPr>
          <a:xfrm rot="5400000">
            <a:off x="3893339" y="4464851"/>
            <a:ext cx="357190" cy="14287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رابط كسهم مستقيم 17"/>
          <p:cNvCxnSpPr/>
          <p:nvPr/>
        </p:nvCxnSpPr>
        <p:spPr>
          <a:xfrm rot="10800000" flipV="1">
            <a:off x="3071804" y="3786190"/>
            <a:ext cx="357188" cy="7143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35" name="مستطيل 34"/>
          <p:cNvSpPr/>
          <p:nvPr/>
        </p:nvSpPr>
        <p:spPr>
          <a:xfrm rot="1903279">
            <a:off x="5710093" y="882618"/>
            <a:ext cx="1071570" cy="2857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b="1" u="sng" dirty="0" smtClean="0">
                <a:solidFill>
                  <a:schemeClr val="tx1"/>
                </a:solidFill>
              </a:rPr>
              <a:t>المـــــكان</a:t>
            </a:r>
            <a:r>
              <a:rPr lang="ar-SA" sz="2000" b="1" dirty="0" smtClean="0">
                <a:solidFill>
                  <a:schemeClr val="tx1"/>
                </a:solidFill>
              </a:rPr>
              <a:t>:</a:t>
            </a:r>
            <a:endParaRPr lang="ar-SA" sz="2000" b="1" dirty="0">
              <a:solidFill>
                <a:schemeClr val="tx1"/>
              </a:solidFill>
            </a:endParaRPr>
          </a:p>
        </p:txBody>
      </p:sp>
      <p:sp>
        <p:nvSpPr>
          <p:cNvPr id="36" name="مستطيل 35"/>
          <p:cNvSpPr/>
          <p:nvPr/>
        </p:nvSpPr>
        <p:spPr>
          <a:xfrm rot="19921259">
            <a:off x="940366" y="1050977"/>
            <a:ext cx="1217837" cy="3532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b="1" u="sng" dirty="0" smtClean="0">
                <a:solidFill>
                  <a:schemeClr val="tx1"/>
                </a:solidFill>
              </a:rPr>
              <a:t>الشخصيات</a:t>
            </a:r>
            <a:endParaRPr lang="ar-SA" sz="2000" b="1" dirty="0">
              <a:solidFill>
                <a:schemeClr val="tx1"/>
              </a:solidFill>
            </a:endParaRPr>
          </a:p>
        </p:txBody>
      </p:sp>
      <p:sp>
        <p:nvSpPr>
          <p:cNvPr id="37" name="مستطيل 36"/>
          <p:cNvSpPr/>
          <p:nvPr/>
        </p:nvSpPr>
        <p:spPr>
          <a:xfrm rot="19548823">
            <a:off x="369453" y="3046425"/>
            <a:ext cx="1071570" cy="2857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b="1" u="sng" dirty="0" smtClean="0">
                <a:solidFill>
                  <a:schemeClr val="tx1"/>
                </a:solidFill>
              </a:rPr>
              <a:t>الزمـــــــان</a:t>
            </a:r>
            <a:endParaRPr lang="ar-SA" sz="2000" b="1" dirty="0">
              <a:solidFill>
                <a:schemeClr val="tx1"/>
              </a:solidFill>
            </a:endParaRPr>
          </a:p>
        </p:txBody>
      </p:sp>
      <p:sp>
        <p:nvSpPr>
          <p:cNvPr id="38" name="مستطيل 37"/>
          <p:cNvSpPr/>
          <p:nvPr/>
        </p:nvSpPr>
        <p:spPr>
          <a:xfrm rot="1903279">
            <a:off x="7331403" y="2391315"/>
            <a:ext cx="1567733" cy="29000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b="1" u="sng" dirty="0" smtClean="0">
                <a:solidFill>
                  <a:schemeClr val="tx1"/>
                </a:solidFill>
              </a:rPr>
              <a:t>المشكلة(العقدة)</a:t>
            </a:r>
            <a:endParaRPr lang="ar-SA" sz="2000" b="1" dirty="0">
              <a:solidFill>
                <a:schemeClr val="tx1"/>
              </a:solidFill>
            </a:endParaRPr>
          </a:p>
        </p:txBody>
      </p:sp>
      <p:sp>
        <p:nvSpPr>
          <p:cNvPr id="39" name="مستطيل 38"/>
          <p:cNvSpPr/>
          <p:nvPr/>
        </p:nvSpPr>
        <p:spPr>
          <a:xfrm rot="1903279">
            <a:off x="7067414" y="4332308"/>
            <a:ext cx="1071570" cy="2857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b="1" u="sng" dirty="0" smtClean="0">
                <a:solidFill>
                  <a:schemeClr val="tx1"/>
                </a:solidFill>
              </a:rPr>
              <a:t>الحــــــــــل</a:t>
            </a:r>
            <a:endParaRPr lang="ar-SA" sz="2000" b="1" dirty="0">
              <a:solidFill>
                <a:schemeClr val="tx1"/>
              </a:solidFill>
            </a:endParaRPr>
          </a:p>
        </p:txBody>
      </p:sp>
      <p:sp>
        <p:nvSpPr>
          <p:cNvPr id="40" name="مستطيل 39"/>
          <p:cNvSpPr/>
          <p:nvPr/>
        </p:nvSpPr>
        <p:spPr>
          <a:xfrm rot="1903279">
            <a:off x="4067018" y="4689497"/>
            <a:ext cx="1071570" cy="2857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1" anchor="ctr"/>
          <a:lstStyle/>
          <a:p>
            <a:pPr algn="ctr"/>
            <a:r>
              <a:rPr lang="ar-SA" sz="2000" b="1" u="sng" dirty="0" smtClean="0">
                <a:solidFill>
                  <a:schemeClr val="tx1"/>
                </a:solidFill>
              </a:rPr>
              <a:t>الأحـــــداث</a:t>
            </a:r>
            <a:endParaRPr lang="ar-SA" sz="2000" b="1" dirty="0">
              <a:solidFill>
                <a:schemeClr val="tx1"/>
              </a:solidFill>
            </a:endParaRPr>
          </a:p>
        </p:txBody>
      </p:sp>
      <p:sp>
        <p:nvSpPr>
          <p:cNvPr id="41" name="مربع نص 40"/>
          <p:cNvSpPr txBox="1"/>
          <p:nvPr/>
        </p:nvSpPr>
        <p:spPr>
          <a:xfrm>
            <a:off x="4286248" y="1071546"/>
            <a:ext cx="2071702" cy="954107"/>
          </a:xfrm>
          <a:prstGeom prst="rect">
            <a:avLst/>
          </a:prstGeom>
          <a:noFill/>
        </p:spPr>
        <p:txBody>
          <a:bodyPr wrap="square" rtlCol="1">
            <a:spAutoFit/>
          </a:bodyPr>
          <a:lstStyle/>
          <a:p>
            <a:pPr algn="ctr"/>
            <a:r>
              <a:rPr lang="ar-SA" sz="2800" b="1" dirty="0" smtClean="0"/>
              <a:t>الأبطح بمكة </a:t>
            </a:r>
          </a:p>
          <a:p>
            <a:pPr algn="ctr"/>
            <a:r>
              <a:rPr lang="ar-SA" sz="2800" b="1" dirty="0" smtClean="0"/>
              <a:t>المدينة(بدر/أحد)</a:t>
            </a:r>
            <a:endParaRPr lang="ar-SA" sz="2800" b="1" dirty="0"/>
          </a:p>
        </p:txBody>
      </p:sp>
      <p:sp>
        <p:nvSpPr>
          <p:cNvPr id="42" name="مربع نص 41"/>
          <p:cNvSpPr txBox="1"/>
          <p:nvPr/>
        </p:nvSpPr>
        <p:spPr>
          <a:xfrm>
            <a:off x="1285852" y="1357298"/>
            <a:ext cx="2071702" cy="1384995"/>
          </a:xfrm>
          <a:prstGeom prst="rect">
            <a:avLst/>
          </a:prstGeom>
          <a:noFill/>
        </p:spPr>
        <p:txBody>
          <a:bodyPr wrap="square" rtlCol="1">
            <a:spAutoFit/>
          </a:bodyPr>
          <a:lstStyle/>
          <a:p>
            <a:pPr algn="ctr"/>
            <a:r>
              <a:rPr lang="ar-SA" sz="2100" b="1" dirty="0" smtClean="0"/>
              <a:t>الرسول/أم سلمة/أبو سلمة/رجل من بني عم أم سلمة/أبو بكر/عمر</a:t>
            </a:r>
          </a:p>
        </p:txBody>
      </p:sp>
      <p:sp>
        <p:nvSpPr>
          <p:cNvPr id="43" name="مربع نص 42"/>
          <p:cNvSpPr txBox="1"/>
          <p:nvPr/>
        </p:nvSpPr>
        <p:spPr>
          <a:xfrm>
            <a:off x="6286512" y="2689207"/>
            <a:ext cx="2071702" cy="954107"/>
          </a:xfrm>
          <a:prstGeom prst="rect">
            <a:avLst/>
          </a:prstGeom>
          <a:noFill/>
        </p:spPr>
        <p:txBody>
          <a:bodyPr wrap="square" rtlCol="1">
            <a:spAutoFit/>
          </a:bodyPr>
          <a:lstStyle/>
          <a:p>
            <a:pPr algn="ctr"/>
            <a:r>
              <a:rPr lang="ar-SA" sz="2800" b="1" dirty="0" smtClean="0"/>
              <a:t>تشتت شمل الأسرة وتمزقه</a:t>
            </a:r>
            <a:endParaRPr lang="ar-SA" sz="2800" b="1" dirty="0"/>
          </a:p>
        </p:txBody>
      </p:sp>
      <p:sp>
        <p:nvSpPr>
          <p:cNvPr id="44" name="مربع نص 43"/>
          <p:cNvSpPr txBox="1"/>
          <p:nvPr/>
        </p:nvSpPr>
        <p:spPr>
          <a:xfrm>
            <a:off x="5643570" y="4618033"/>
            <a:ext cx="2071702" cy="1200329"/>
          </a:xfrm>
          <a:prstGeom prst="rect">
            <a:avLst/>
          </a:prstGeom>
          <a:noFill/>
        </p:spPr>
        <p:txBody>
          <a:bodyPr wrap="square" rtlCol="1">
            <a:spAutoFit/>
          </a:bodyPr>
          <a:lstStyle/>
          <a:p>
            <a:pPr algn="ctr"/>
            <a:r>
              <a:rPr lang="ar-SA" b="1" dirty="0" smtClean="0"/>
              <a:t>استعطاف بني عبد الأسد من قبل قريب لأم سلمة لرد ولدها إليها ثم انطلاقها بولدها للمدينة</a:t>
            </a:r>
            <a:endParaRPr lang="ar-SA" b="1" dirty="0"/>
          </a:p>
        </p:txBody>
      </p:sp>
      <p:sp>
        <p:nvSpPr>
          <p:cNvPr id="45" name="مربع نص 44"/>
          <p:cNvSpPr txBox="1"/>
          <p:nvPr/>
        </p:nvSpPr>
        <p:spPr>
          <a:xfrm>
            <a:off x="2428860" y="4886137"/>
            <a:ext cx="2357454" cy="1400383"/>
          </a:xfrm>
          <a:prstGeom prst="rect">
            <a:avLst/>
          </a:prstGeom>
          <a:noFill/>
        </p:spPr>
        <p:txBody>
          <a:bodyPr wrap="square" rtlCol="1">
            <a:spAutoFit/>
          </a:bodyPr>
          <a:lstStyle/>
          <a:p>
            <a:pPr algn="ctr"/>
            <a:r>
              <a:rPr lang="ar-SA" sz="1700" b="1" dirty="0" smtClean="0"/>
              <a:t>إسلام أم سلمة وزوجها وتعرضهم للعذاب/عدم تمكن أم سلمة من الهجرة/موت أبو سلمة/زواج الرسول من أم سلمة</a:t>
            </a:r>
            <a:endParaRPr lang="ar-SA" sz="1700" b="1" dirty="0"/>
          </a:p>
        </p:txBody>
      </p:sp>
      <p:sp>
        <p:nvSpPr>
          <p:cNvPr id="46" name="مربع نص 45"/>
          <p:cNvSpPr txBox="1"/>
          <p:nvPr/>
        </p:nvSpPr>
        <p:spPr>
          <a:xfrm>
            <a:off x="642910" y="3357562"/>
            <a:ext cx="2071702" cy="954107"/>
          </a:xfrm>
          <a:prstGeom prst="rect">
            <a:avLst/>
          </a:prstGeom>
          <a:noFill/>
        </p:spPr>
        <p:txBody>
          <a:bodyPr wrap="square" rtlCol="1">
            <a:spAutoFit/>
          </a:bodyPr>
          <a:lstStyle/>
          <a:p>
            <a:pPr algn="ctr"/>
            <a:r>
              <a:rPr lang="ar-SA" sz="2800" b="1" dirty="0" smtClean="0"/>
              <a:t>زمن الرسول والصحابة القديم</a:t>
            </a:r>
            <a:endParaRPr lang="ar-SA"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2700" decel="100000" fill="hold"/>
                                        <p:tgtEl>
                                          <p:spTgt spid="3"/>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3000"/>
                            </p:stCondLst>
                            <p:childTnLst>
                              <p:par>
                                <p:cTn id="12" presetID="24" presetClass="entr" presetSubtype="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to="" calcmode="lin" valueType="num">
                                      <p:cBhvr>
                                        <p:cTn id="14" dur="1" fill="hold"/>
                                        <p:tgtEl>
                                          <p:spTgt spid="4"/>
                                        </p:tgtEl>
                                        <p:attrNameLst>
                                          <p:attrName/>
                                        </p:attrNameLst>
                                      </p:cBhvr>
                                    </p:anim>
                                  </p:childTnLst>
                                </p:cTn>
                              </p:par>
                            </p:childTnLst>
                          </p:cTn>
                        </p:par>
                        <p:par>
                          <p:cTn id="15" fill="hold">
                            <p:stCondLst>
                              <p:cond delay="3000"/>
                            </p:stCondLst>
                            <p:childTnLst>
                              <p:par>
                                <p:cTn id="16" presetID="24" presetClass="entr" presetSubtype="0" fill="hold" grpId="0" nodeType="afterEffect">
                                  <p:stCondLst>
                                    <p:cond delay="0"/>
                                  </p:stCondLst>
                                  <p:childTnLst>
                                    <p:set>
                                      <p:cBhvr>
                                        <p:cTn id="17" dur="1" fill="hold">
                                          <p:stCondLst>
                                            <p:cond delay="0"/>
                                          </p:stCondLst>
                                        </p:cTn>
                                        <p:tgtEl>
                                          <p:spTgt spid="35"/>
                                        </p:tgtEl>
                                        <p:attrNameLst>
                                          <p:attrName>style.visibility</p:attrName>
                                        </p:attrNameLst>
                                      </p:cBhvr>
                                      <p:to>
                                        <p:strVal val="visible"/>
                                      </p:to>
                                    </p:set>
                                    <p:anim to="" calcmode="lin" valueType="num">
                                      <p:cBhvr>
                                        <p:cTn id="18" dur="1" fill="hold"/>
                                        <p:tgtEl>
                                          <p:spTgt spid="35"/>
                                        </p:tgtEl>
                                        <p:attrNameLst>
                                          <p:attrName/>
                                        </p:attrNameLst>
                                      </p:cBhvr>
                                    </p:anim>
                                  </p:childTnLst>
                                </p:cTn>
                              </p:par>
                            </p:childTnLst>
                          </p:cTn>
                        </p:par>
                        <p:par>
                          <p:cTn id="19" fill="hold">
                            <p:stCondLst>
                              <p:cond delay="3000"/>
                            </p:stCondLst>
                            <p:childTnLst>
                              <p:par>
                                <p:cTn id="20" presetID="24"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to="" calcmode="lin" valueType="num">
                                      <p:cBhvr>
                                        <p:cTn id="22" dur="1" fill="hold"/>
                                        <p:tgtEl>
                                          <p:spTgt spid="38"/>
                                        </p:tgtEl>
                                        <p:attrNameLst>
                                          <p:attrName/>
                                        </p:attrNameLst>
                                      </p:cBhvr>
                                    </p:anim>
                                  </p:childTnLst>
                                </p:cTn>
                              </p:par>
                            </p:childTnLst>
                          </p:cTn>
                        </p:par>
                        <p:par>
                          <p:cTn id="23" fill="hold">
                            <p:stCondLst>
                              <p:cond delay="3000"/>
                            </p:stCondLst>
                            <p:childTnLst>
                              <p:par>
                                <p:cTn id="24" presetID="24"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to="" calcmode="lin" valueType="num">
                                      <p:cBhvr>
                                        <p:cTn id="26" dur="1" fill="hold"/>
                                        <p:tgtEl>
                                          <p:spTgt spid="5"/>
                                        </p:tgtEl>
                                        <p:attrNameLst>
                                          <p:attrName/>
                                        </p:attrNameLst>
                                      </p:cBhvr>
                                    </p:anim>
                                  </p:childTnLst>
                                </p:cTn>
                              </p:par>
                            </p:childTnLst>
                          </p:cTn>
                        </p:par>
                        <p:par>
                          <p:cTn id="27" fill="hold">
                            <p:stCondLst>
                              <p:cond delay="3000"/>
                            </p:stCondLst>
                            <p:childTnLst>
                              <p:par>
                                <p:cTn id="28" presetID="24"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 to="" calcmode="lin" valueType="num">
                                      <p:cBhvr>
                                        <p:cTn id="30" dur="1" fill="hold"/>
                                        <p:tgtEl>
                                          <p:spTgt spid="39"/>
                                        </p:tgtEl>
                                        <p:attrNameLst>
                                          <p:attrName/>
                                        </p:attrNameLst>
                                      </p:cBhvr>
                                    </p:anim>
                                  </p:childTnLst>
                                </p:cTn>
                              </p:par>
                            </p:childTnLst>
                          </p:cTn>
                        </p:par>
                        <p:par>
                          <p:cTn id="31" fill="hold">
                            <p:stCondLst>
                              <p:cond delay="3000"/>
                            </p:stCondLst>
                            <p:childTnLst>
                              <p:par>
                                <p:cTn id="32" presetID="24" presetClass="entr" presetSubtype="0" fill="hold" grpId="0" nodeType="afterEffect">
                                  <p:stCondLst>
                                    <p:cond delay="0"/>
                                  </p:stCondLst>
                                  <p:childTnLst>
                                    <p:set>
                                      <p:cBhvr>
                                        <p:cTn id="33" dur="1" fill="hold">
                                          <p:stCondLst>
                                            <p:cond delay="0"/>
                                          </p:stCondLst>
                                        </p:cTn>
                                        <p:tgtEl>
                                          <p:spTgt spid="40"/>
                                        </p:tgtEl>
                                        <p:attrNameLst>
                                          <p:attrName>style.visibility</p:attrName>
                                        </p:attrNameLst>
                                      </p:cBhvr>
                                      <p:to>
                                        <p:strVal val="visible"/>
                                      </p:to>
                                    </p:set>
                                    <p:anim to="" calcmode="lin" valueType="num">
                                      <p:cBhvr>
                                        <p:cTn id="34" dur="1" fill="hold"/>
                                        <p:tgtEl>
                                          <p:spTgt spid="40"/>
                                        </p:tgtEl>
                                        <p:attrNameLst>
                                          <p:attrName/>
                                        </p:attrNameLst>
                                      </p:cBhvr>
                                    </p:anim>
                                  </p:childTnLst>
                                </p:cTn>
                              </p:par>
                            </p:childTnLst>
                          </p:cTn>
                        </p:par>
                        <p:par>
                          <p:cTn id="35" fill="hold">
                            <p:stCondLst>
                              <p:cond delay="3000"/>
                            </p:stCondLst>
                            <p:childTnLst>
                              <p:par>
                                <p:cTn id="36" presetID="24" presetClass="entr" presetSubtype="0"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to="" calcmode="lin" valueType="num">
                                      <p:cBhvr>
                                        <p:cTn id="38" dur="1" fill="hold"/>
                                        <p:tgtEl>
                                          <p:spTgt spid="7"/>
                                        </p:tgtEl>
                                        <p:attrNameLst>
                                          <p:attrName/>
                                        </p:attrNameLst>
                                      </p:cBhvr>
                                    </p:anim>
                                  </p:childTnLst>
                                </p:cTn>
                              </p:par>
                            </p:childTnLst>
                          </p:cTn>
                        </p:par>
                        <p:par>
                          <p:cTn id="39" fill="hold">
                            <p:stCondLst>
                              <p:cond delay="3000"/>
                            </p:stCondLst>
                            <p:childTnLst>
                              <p:par>
                                <p:cTn id="40" presetID="24"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to="" calcmode="lin" valueType="num">
                                      <p:cBhvr>
                                        <p:cTn id="42" dur="1" fill="hold"/>
                                        <p:tgtEl>
                                          <p:spTgt spid="37"/>
                                        </p:tgtEl>
                                        <p:attrNameLst>
                                          <p:attrName/>
                                        </p:attrNameLst>
                                      </p:cBhvr>
                                    </p:anim>
                                  </p:childTnLst>
                                </p:cTn>
                              </p:par>
                            </p:childTnLst>
                          </p:cTn>
                        </p:par>
                        <p:par>
                          <p:cTn id="43" fill="hold">
                            <p:stCondLst>
                              <p:cond delay="3000"/>
                            </p:stCondLst>
                            <p:childTnLst>
                              <p:par>
                                <p:cTn id="44" presetID="24" presetClass="entr" presetSubtype="0"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to="" calcmode="lin" valueType="num">
                                      <p:cBhvr>
                                        <p:cTn id="46" dur="1" fill="hold"/>
                                        <p:tgtEl>
                                          <p:spTgt spid="8"/>
                                        </p:tgtEl>
                                        <p:attrNameLst>
                                          <p:attrName/>
                                        </p:attrNameLst>
                                      </p:cBhvr>
                                    </p:anim>
                                  </p:childTnLst>
                                </p:cTn>
                              </p:par>
                            </p:childTnLst>
                          </p:cTn>
                        </p:par>
                        <p:par>
                          <p:cTn id="47" fill="hold">
                            <p:stCondLst>
                              <p:cond delay="3000"/>
                            </p:stCondLst>
                            <p:childTnLst>
                              <p:par>
                                <p:cTn id="48" presetID="24" presetClass="entr" presetSubtype="0" fill="hold" grpId="0" nodeType="afterEffect">
                                  <p:stCondLst>
                                    <p:cond delay="0"/>
                                  </p:stCondLst>
                                  <p:childTnLst>
                                    <p:set>
                                      <p:cBhvr>
                                        <p:cTn id="49" dur="1" fill="hold">
                                          <p:stCondLst>
                                            <p:cond delay="0"/>
                                          </p:stCondLst>
                                        </p:cTn>
                                        <p:tgtEl>
                                          <p:spTgt spid="36"/>
                                        </p:tgtEl>
                                        <p:attrNameLst>
                                          <p:attrName>style.visibility</p:attrName>
                                        </p:attrNameLst>
                                      </p:cBhvr>
                                      <p:to>
                                        <p:strVal val="visible"/>
                                      </p:to>
                                    </p:set>
                                    <p:anim to="" calcmode="lin" valueType="num">
                                      <p:cBhvr>
                                        <p:cTn id="50" dur="1" fill="hold"/>
                                        <p:tgtEl>
                                          <p:spTgt spid="36"/>
                                        </p:tgtEl>
                                        <p:attrNameLst>
                                          <p:attrName/>
                                        </p:attrNameLst>
                                      </p:cBhvr>
                                    </p:anim>
                                  </p:childTnLst>
                                </p:cTn>
                              </p:par>
                            </p:childTnLst>
                          </p:cTn>
                        </p:par>
                        <p:par>
                          <p:cTn id="51" fill="hold">
                            <p:stCondLst>
                              <p:cond delay="3000"/>
                            </p:stCondLst>
                            <p:childTnLst>
                              <p:par>
                                <p:cTn id="52" presetID="24"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to="" calcmode="lin" valueType="num">
                                      <p:cBhvr>
                                        <p:cTn id="54" dur="1" fill="hold"/>
                                        <p:tgtEl>
                                          <p:spTgt spid="9"/>
                                        </p:tgtEl>
                                        <p:attrNameLst>
                                          <p:attrName/>
                                        </p:attrNameLst>
                                      </p:cBhvr>
                                    </p:anim>
                                  </p:childTnLst>
                                </p:cTn>
                              </p:par>
                            </p:childTnLst>
                          </p:cTn>
                        </p:par>
                        <p:par>
                          <p:cTn id="55" fill="hold">
                            <p:stCondLst>
                              <p:cond delay="3000"/>
                            </p:stCondLst>
                            <p:childTnLst>
                              <p:par>
                                <p:cTn id="56" presetID="24" presetClass="entr" presetSubtype="0" fill="hold" nodeType="afterEffect">
                                  <p:stCondLst>
                                    <p:cond delay="0"/>
                                  </p:stCondLst>
                                  <p:childTnLst>
                                    <p:set>
                                      <p:cBhvr>
                                        <p:cTn id="57" dur="1" fill="hold">
                                          <p:stCondLst>
                                            <p:cond delay="0"/>
                                          </p:stCondLst>
                                        </p:cTn>
                                        <p:tgtEl>
                                          <p:spTgt spid="12"/>
                                        </p:tgtEl>
                                        <p:attrNameLst>
                                          <p:attrName>style.visibility</p:attrName>
                                        </p:attrNameLst>
                                      </p:cBhvr>
                                      <p:to>
                                        <p:strVal val="visible"/>
                                      </p:to>
                                    </p:set>
                                    <p:anim to="" calcmode="lin" valueType="num">
                                      <p:cBhvr>
                                        <p:cTn id="58" dur="1" fill="hold"/>
                                        <p:tgtEl>
                                          <p:spTgt spid="12"/>
                                        </p:tgtEl>
                                        <p:attrNameLst>
                                          <p:attrName/>
                                        </p:attrNameLst>
                                      </p:cBhvr>
                                    </p:anim>
                                  </p:childTnLst>
                                </p:cTn>
                              </p:par>
                            </p:childTnLst>
                          </p:cTn>
                        </p:par>
                        <p:par>
                          <p:cTn id="59" fill="hold">
                            <p:stCondLst>
                              <p:cond delay="3000"/>
                            </p:stCondLst>
                            <p:childTnLst>
                              <p:par>
                                <p:cTn id="60" presetID="24" presetClass="entr" presetSubtype="0" fill="hold" nodeType="afterEffect">
                                  <p:stCondLst>
                                    <p:cond delay="0"/>
                                  </p:stCondLst>
                                  <p:childTnLst>
                                    <p:set>
                                      <p:cBhvr>
                                        <p:cTn id="61" dur="1" fill="hold">
                                          <p:stCondLst>
                                            <p:cond delay="0"/>
                                          </p:stCondLst>
                                        </p:cTn>
                                        <p:tgtEl>
                                          <p:spTgt spid="15"/>
                                        </p:tgtEl>
                                        <p:attrNameLst>
                                          <p:attrName>style.visibility</p:attrName>
                                        </p:attrNameLst>
                                      </p:cBhvr>
                                      <p:to>
                                        <p:strVal val="visible"/>
                                      </p:to>
                                    </p:set>
                                    <p:anim to="" calcmode="lin" valueType="num">
                                      <p:cBhvr>
                                        <p:cTn id="62" dur="1" fill="hold"/>
                                        <p:tgtEl>
                                          <p:spTgt spid="15"/>
                                        </p:tgtEl>
                                        <p:attrNameLst>
                                          <p:attrName/>
                                        </p:attrNameLst>
                                      </p:cBhvr>
                                    </p:anim>
                                  </p:childTnLst>
                                </p:cTn>
                              </p:par>
                            </p:childTnLst>
                          </p:cTn>
                        </p:par>
                        <p:par>
                          <p:cTn id="63" fill="hold">
                            <p:stCondLst>
                              <p:cond delay="3000"/>
                            </p:stCondLst>
                            <p:childTnLst>
                              <p:par>
                                <p:cTn id="64" presetID="24" presetClass="entr" presetSubtype="0" fill="hold" nodeType="afterEffect">
                                  <p:stCondLst>
                                    <p:cond delay="0"/>
                                  </p:stCondLst>
                                  <p:childTnLst>
                                    <p:set>
                                      <p:cBhvr>
                                        <p:cTn id="65" dur="1" fill="hold">
                                          <p:stCondLst>
                                            <p:cond delay="0"/>
                                          </p:stCondLst>
                                        </p:cTn>
                                        <p:tgtEl>
                                          <p:spTgt spid="16"/>
                                        </p:tgtEl>
                                        <p:attrNameLst>
                                          <p:attrName>style.visibility</p:attrName>
                                        </p:attrNameLst>
                                      </p:cBhvr>
                                      <p:to>
                                        <p:strVal val="visible"/>
                                      </p:to>
                                    </p:set>
                                    <p:anim to="" calcmode="lin" valueType="num">
                                      <p:cBhvr>
                                        <p:cTn id="66" dur="1" fill="hold"/>
                                        <p:tgtEl>
                                          <p:spTgt spid="16"/>
                                        </p:tgtEl>
                                        <p:attrNameLst>
                                          <p:attrName/>
                                        </p:attrNameLst>
                                      </p:cBhvr>
                                    </p:anim>
                                  </p:childTnLst>
                                </p:cTn>
                              </p:par>
                            </p:childTnLst>
                          </p:cTn>
                        </p:par>
                        <p:par>
                          <p:cTn id="67" fill="hold">
                            <p:stCondLst>
                              <p:cond delay="3000"/>
                            </p:stCondLst>
                            <p:childTnLst>
                              <p:par>
                                <p:cTn id="68" presetID="24" presetClass="entr" presetSubtype="0" fill="hold" grpId="0" nodeType="afterEffect">
                                  <p:stCondLst>
                                    <p:cond delay="0"/>
                                  </p:stCondLst>
                                  <p:childTnLst>
                                    <p:set>
                                      <p:cBhvr>
                                        <p:cTn id="69" dur="1" fill="hold">
                                          <p:stCondLst>
                                            <p:cond delay="0"/>
                                          </p:stCondLst>
                                        </p:cTn>
                                        <p:tgtEl>
                                          <p:spTgt spid="6"/>
                                        </p:tgtEl>
                                        <p:attrNameLst>
                                          <p:attrName>style.visibility</p:attrName>
                                        </p:attrNameLst>
                                      </p:cBhvr>
                                      <p:to>
                                        <p:strVal val="visible"/>
                                      </p:to>
                                    </p:set>
                                    <p:anim to="" calcmode="lin" valueType="num">
                                      <p:cBhvr>
                                        <p:cTn id="70" dur="1" fill="hold"/>
                                        <p:tgtEl>
                                          <p:spTgt spid="6"/>
                                        </p:tgtEl>
                                        <p:attrNameLst>
                                          <p:attrName/>
                                        </p:attrNameLst>
                                      </p:cBhvr>
                                    </p:anim>
                                  </p:childTnLst>
                                </p:cTn>
                              </p:par>
                            </p:childTnLst>
                          </p:cTn>
                        </p:par>
                        <p:par>
                          <p:cTn id="71" fill="hold">
                            <p:stCondLst>
                              <p:cond delay="3000"/>
                            </p:stCondLst>
                            <p:childTnLst>
                              <p:par>
                                <p:cTn id="72" presetID="24"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 to="" calcmode="lin" valueType="num">
                                      <p:cBhvr>
                                        <p:cTn id="74" dur="1" fill="hold"/>
                                        <p:tgtEl>
                                          <p:spTgt spid="10"/>
                                        </p:tgtEl>
                                        <p:attrNameLst>
                                          <p:attrName/>
                                        </p:attrNameLst>
                                      </p:cBhvr>
                                    </p:anim>
                                  </p:childTnLst>
                                </p:cTn>
                              </p:par>
                            </p:childTnLst>
                          </p:cTn>
                        </p:par>
                        <p:par>
                          <p:cTn id="75" fill="hold">
                            <p:stCondLst>
                              <p:cond delay="3000"/>
                            </p:stCondLst>
                            <p:childTnLst>
                              <p:par>
                                <p:cTn id="76" presetID="24" presetClass="entr" presetSubtype="0"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 to="" calcmode="lin" valueType="num">
                                      <p:cBhvr>
                                        <p:cTn id="78" dur="1" fill="hold"/>
                                        <p:tgtEl>
                                          <p:spTgt spid="17"/>
                                        </p:tgtEl>
                                        <p:attrNameLst>
                                          <p:attrName/>
                                        </p:attrNameLst>
                                      </p:cBhvr>
                                    </p:anim>
                                  </p:childTnLst>
                                </p:cTn>
                              </p:par>
                            </p:childTnLst>
                          </p:cTn>
                        </p:par>
                        <p:par>
                          <p:cTn id="79" fill="hold">
                            <p:stCondLst>
                              <p:cond delay="3000"/>
                            </p:stCondLst>
                            <p:childTnLst>
                              <p:par>
                                <p:cTn id="80" presetID="24" presetClass="entr" presetSubtype="0" fill="hold" nodeType="afterEffect">
                                  <p:stCondLst>
                                    <p:cond delay="0"/>
                                  </p:stCondLst>
                                  <p:childTnLst>
                                    <p:set>
                                      <p:cBhvr>
                                        <p:cTn id="81" dur="1" fill="hold">
                                          <p:stCondLst>
                                            <p:cond delay="0"/>
                                          </p:stCondLst>
                                        </p:cTn>
                                        <p:tgtEl>
                                          <p:spTgt spid="18"/>
                                        </p:tgtEl>
                                        <p:attrNameLst>
                                          <p:attrName>style.visibility</p:attrName>
                                        </p:attrNameLst>
                                      </p:cBhvr>
                                      <p:to>
                                        <p:strVal val="visible"/>
                                      </p:to>
                                    </p:set>
                                    <p:anim to="" calcmode="lin" valueType="num">
                                      <p:cBhvr>
                                        <p:cTn id="82" dur="1" fill="hold"/>
                                        <p:tgtEl>
                                          <p:spTgt spid="18"/>
                                        </p:tgtEl>
                                        <p:attrNameLst>
                                          <p:attrName/>
                                        </p:attrNameLst>
                                      </p:cBhvr>
                                    </p:anim>
                                  </p:childTnLst>
                                </p:cTn>
                              </p:par>
                            </p:childTnLst>
                          </p:cTn>
                        </p:par>
                        <p:par>
                          <p:cTn id="83" fill="hold">
                            <p:stCondLst>
                              <p:cond delay="3000"/>
                            </p:stCondLst>
                            <p:childTnLst>
                              <p:par>
                                <p:cTn id="84" presetID="24" presetClass="entr" presetSubtype="0" fill="hold" nodeType="afterEffect">
                                  <p:stCondLst>
                                    <p:cond delay="0"/>
                                  </p:stCondLst>
                                  <p:childTnLst>
                                    <p:set>
                                      <p:cBhvr>
                                        <p:cTn id="85" dur="1" fill="hold">
                                          <p:stCondLst>
                                            <p:cond delay="0"/>
                                          </p:stCondLst>
                                        </p:cTn>
                                        <p:tgtEl>
                                          <p:spTgt spid="14"/>
                                        </p:tgtEl>
                                        <p:attrNameLst>
                                          <p:attrName>style.visibility</p:attrName>
                                        </p:attrNameLst>
                                      </p:cBhvr>
                                      <p:to>
                                        <p:strVal val="visible"/>
                                      </p:to>
                                    </p:set>
                                    <p:anim to="" calcmode="lin" valueType="num">
                                      <p:cBhvr>
                                        <p:cTn id="86" dur="1" fill="hold"/>
                                        <p:tgtEl>
                                          <p:spTgt spid="14"/>
                                        </p:tgtEl>
                                        <p:attrNameLst>
                                          <p:attrName/>
                                        </p:attrNameLst>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grpId="0" nodeType="clickEffect">
                                  <p:stCondLst>
                                    <p:cond delay="0"/>
                                  </p:stCondLst>
                                  <p:childTnLst>
                                    <p:set>
                                      <p:cBhvr>
                                        <p:cTn id="90" dur="1" fill="hold">
                                          <p:stCondLst>
                                            <p:cond delay="0"/>
                                          </p:stCondLst>
                                        </p:cTn>
                                        <p:tgtEl>
                                          <p:spTgt spid="41"/>
                                        </p:tgtEl>
                                        <p:attrNameLst>
                                          <p:attrName>style.visibility</p:attrName>
                                        </p:attrNameLst>
                                      </p:cBhvr>
                                      <p:to>
                                        <p:strVal val="visible"/>
                                      </p:to>
                                    </p:set>
                                    <p:anim to="" calcmode="lin" valueType="num">
                                      <p:cBhvr>
                                        <p:cTn id="91" dur="1" fill="hold"/>
                                        <p:tgtEl>
                                          <p:spTgt spid="41"/>
                                        </p:tgtEl>
                                        <p:attrNameLst>
                                          <p:attrName/>
                                        </p:attrNameLst>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grpId="0" nodeType="clickEffect">
                                  <p:stCondLst>
                                    <p:cond delay="0"/>
                                  </p:stCondLst>
                                  <p:childTnLst>
                                    <p:set>
                                      <p:cBhvr>
                                        <p:cTn id="95" dur="1" fill="hold">
                                          <p:stCondLst>
                                            <p:cond delay="0"/>
                                          </p:stCondLst>
                                        </p:cTn>
                                        <p:tgtEl>
                                          <p:spTgt spid="42"/>
                                        </p:tgtEl>
                                        <p:attrNameLst>
                                          <p:attrName>style.visibility</p:attrName>
                                        </p:attrNameLst>
                                      </p:cBhvr>
                                      <p:to>
                                        <p:strVal val="visible"/>
                                      </p:to>
                                    </p:set>
                                    <p:anim to="" calcmode="lin" valueType="num">
                                      <p:cBhvr>
                                        <p:cTn id="96" dur="1" fill="hold"/>
                                        <p:tgtEl>
                                          <p:spTgt spid="42"/>
                                        </p:tgtEl>
                                        <p:attrNameLst>
                                          <p:attrName/>
                                        </p:attrNameLst>
                                      </p:cBhvr>
                                    </p:anim>
                                  </p:child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46"/>
                                        </p:tgtEl>
                                        <p:attrNameLst>
                                          <p:attrName>style.visibility</p:attrName>
                                        </p:attrNameLst>
                                      </p:cBhvr>
                                      <p:to>
                                        <p:strVal val="visible"/>
                                      </p:to>
                                    </p:set>
                                    <p:anim to="" calcmode="lin" valueType="num">
                                      <p:cBhvr>
                                        <p:cTn id="101" dur="1" fill="hold"/>
                                        <p:tgtEl>
                                          <p:spTgt spid="46"/>
                                        </p:tgtEl>
                                        <p:attrNameLst>
                                          <p:attrName/>
                                        </p:attrNameLst>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grpId="0" nodeType="clickEffect">
                                  <p:stCondLst>
                                    <p:cond delay="0"/>
                                  </p:stCondLst>
                                  <p:childTnLst>
                                    <p:set>
                                      <p:cBhvr>
                                        <p:cTn id="105" dur="1" fill="hold">
                                          <p:stCondLst>
                                            <p:cond delay="0"/>
                                          </p:stCondLst>
                                        </p:cTn>
                                        <p:tgtEl>
                                          <p:spTgt spid="45"/>
                                        </p:tgtEl>
                                        <p:attrNameLst>
                                          <p:attrName>style.visibility</p:attrName>
                                        </p:attrNameLst>
                                      </p:cBhvr>
                                      <p:to>
                                        <p:strVal val="visible"/>
                                      </p:to>
                                    </p:set>
                                    <p:anim to="" calcmode="lin" valueType="num">
                                      <p:cBhvr>
                                        <p:cTn id="106" dur="1" fill="hold"/>
                                        <p:tgtEl>
                                          <p:spTgt spid="45"/>
                                        </p:tgtEl>
                                        <p:attrNameLst>
                                          <p:attrName/>
                                        </p:attrNameLst>
                                      </p:cBhvr>
                                    </p:anim>
                                  </p:childTnLst>
                                </p:cTn>
                              </p:par>
                            </p:childTnLst>
                          </p:cTn>
                        </p:par>
                      </p:childTnLst>
                    </p:cTn>
                  </p:par>
                  <p:par>
                    <p:cTn id="107" fill="hold">
                      <p:stCondLst>
                        <p:cond delay="indefinite"/>
                      </p:stCondLst>
                      <p:childTnLst>
                        <p:par>
                          <p:cTn id="108" fill="hold">
                            <p:stCondLst>
                              <p:cond delay="0"/>
                            </p:stCondLst>
                            <p:childTnLst>
                              <p:par>
                                <p:cTn id="109" presetID="24" presetClass="entr" presetSubtype="0" fill="hold" grpId="0" nodeType="clickEffect">
                                  <p:stCondLst>
                                    <p:cond delay="0"/>
                                  </p:stCondLst>
                                  <p:childTnLst>
                                    <p:set>
                                      <p:cBhvr>
                                        <p:cTn id="110" dur="1" fill="hold">
                                          <p:stCondLst>
                                            <p:cond delay="0"/>
                                          </p:stCondLst>
                                        </p:cTn>
                                        <p:tgtEl>
                                          <p:spTgt spid="44"/>
                                        </p:tgtEl>
                                        <p:attrNameLst>
                                          <p:attrName>style.visibility</p:attrName>
                                        </p:attrNameLst>
                                      </p:cBhvr>
                                      <p:to>
                                        <p:strVal val="visible"/>
                                      </p:to>
                                    </p:set>
                                    <p:anim to="" calcmode="lin" valueType="num">
                                      <p:cBhvr>
                                        <p:cTn id="111" dur="1" fill="hold"/>
                                        <p:tgtEl>
                                          <p:spTgt spid="44"/>
                                        </p:tgtEl>
                                        <p:attrNameLst>
                                          <p:attrName/>
                                        </p:attrNameLst>
                                      </p:cBhvr>
                                    </p:anim>
                                  </p:childTnLst>
                                </p:cTn>
                              </p:par>
                            </p:childTnLst>
                          </p:cTn>
                        </p:par>
                      </p:childTnLst>
                    </p:cTn>
                  </p:par>
                  <p:par>
                    <p:cTn id="112" fill="hold">
                      <p:stCondLst>
                        <p:cond delay="indefinite"/>
                      </p:stCondLst>
                      <p:childTnLst>
                        <p:par>
                          <p:cTn id="113" fill="hold">
                            <p:stCondLst>
                              <p:cond delay="0"/>
                            </p:stCondLst>
                            <p:childTnLst>
                              <p:par>
                                <p:cTn id="114" presetID="24" presetClass="entr" presetSubtype="0" fill="hold" grpId="0" nodeType="clickEffect">
                                  <p:stCondLst>
                                    <p:cond delay="0"/>
                                  </p:stCondLst>
                                  <p:childTnLst>
                                    <p:set>
                                      <p:cBhvr>
                                        <p:cTn id="115" dur="1" fill="hold">
                                          <p:stCondLst>
                                            <p:cond delay="0"/>
                                          </p:stCondLst>
                                        </p:cTn>
                                        <p:tgtEl>
                                          <p:spTgt spid="43"/>
                                        </p:tgtEl>
                                        <p:attrNameLst>
                                          <p:attrName>style.visibility</p:attrName>
                                        </p:attrNameLst>
                                      </p:cBhvr>
                                      <p:to>
                                        <p:strVal val="visible"/>
                                      </p:to>
                                    </p:set>
                                    <p:anim to="" calcmode="lin" valueType="num">
                                      <p:cBhvr>
                                        <p:cTn id="116" dur="1" fill="hold"/>
                                        <p:tgtEl>
                                          <p:spTgt spid="4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P spid="8" grpId="0" animBg="1"/>
      <p:bldP spid="9" grpId="0" animBg="1"/>
      <p:bldP spid="10" grpId="0" animBg="1"/>
      <p:bldP spid="35" grpId="0"/>
      <p:bldP spid="36" grpId="0"/>
      <p:bldP spid="37" grpId="0"/>
      <p:bldP spid="38" grpId="0"/>
      <p:bldP spid="39" grpId="0"/>
      <p:bldP spid="40" grpId="0"/>
      <p:bldP spid="41" grpId="0"/>
      <p:bldP spid="42" grpId="0"/>
      <p:bldP spid="43" grpId="0"/>
      <p:bldP spid="44" grpId="0"/>
      <p:bldP spid="45" grpId="0"/>
      <p:bldP spid="46"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2283</TotalTime>
  <Words>5489</Words>
  <Application>Microsoft Office PowerPoint</Application>
  <PresentationFormat>عرض على الشاشة (3:4)‏</PresentationFormat>
  <Paragraphs>1286</Paragraphs>
  <Slides>98</Slides>
  <Notes>2</Notes>
  <HiddenSlides>0</HiddenSlides>
  <MMClips>1</MMClips>
  <ScaleCrop>false</ScaleCrop>
  <HeadingPairs>
    <vt:vector size="4" baseType="variant">
      <vt:variant>
        <vt:lpstr>سمة</vt:lpstr>
      </vt:variant>
      <vt:variant>
        <vt:i4>1</vt:i4>
      </vt:variant>
      <vt:variant>
        <vt:lpstr>عناوين الشرائح</vt:lpstr>
      </vt:variant>
      <vt:variant>
        <vt:i4>98</vt:i4>
      </vt:variant>
    </vt:vector>
  </HeadingPairs>
  <TitlesOfParts>
    <vt:vector size="99" baseType="lpstr">
      <vt:lpstr>سمة Office</vt:lpstr>
      <vt:lpstr>الأعلام</vt:lpstr>
      <vt:lpstr>الشريحة 2</vt:lpstr>
      <vt:lpstr>الشريحة 3</vt:lpstr>
      <vt:lpstr>الشريحة 4</vt:lpstr>
      <vt:lpstr>الشريحة 5</vt:lpstr>
      <vt:lpstr>الشريحة 6</vt:lpstr>
      <vt:lpstr>الشريحة 7</vt:lpstr>
      <vt:lpstr>الشريحة 8</vt:lpstr>
      <vt:lpstr>محمد خاتم المرسلين صلى الله عليه وسلم</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أعلم أن: الاسم ينقسم من حيث دلالته العددية إلى مفرد ومثنى وجمع. (المفرد):اسم دل على واحد أو واحدة مذكراً كان أو مؤنثاً،نكرة كان أو معرفة. الاسم المفرد ينقسم حسب آخره: * مقصور:آخره ألف لازمة مفتوح ما قبلها. * منقوص:آخره ياء لازمة مكسور ما قبلها. * ممدود:آخره همزة قبلها ألف زائدة. * صحيح:لا يكون مقصوراً ولا منقوصاً ولا ممدوداً</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lpstr>الشريحة 83</vt:lpstr>
      <vt:lpstr>الشريحة 84</vt:lpstr>
      <vt:lpstr>الشريحة 85</vt:lpstr>
      <vt:lpstr>الشريحة 86</vt:lpstr>
      <vt:lpstr>الشريحة 87</vt:lpstr>
      <vt:lpstr>الشريحة 88</vt:lpstr>
      <vt:lpstr>الشريحة 89</vt:lpstr>
      <vt:lpstr>الشريحة 90</vt:lpstr>
      <vt:lpstr>الشريحة 91</vt:lpstr>
      <vt:lpstr>الشريحة 92</vt:lpstr>
      <vt:lpstr>الشريحة 93</vt:lpstr>
      <vt:lpstr>الشريحة 94</vt:lpstr>
      <vt:lpstr>الشريحة 95</vt:lpstr>
      <vt:lpstr>الشريحة 96</vt:lpstr>
      <vt:lpstr>الشريحة 97</vt:lpstr>
      <vt:lpstr>الشريحة 98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الأعلام</dc:title>
  <dc:creator>دفء الشتاء</dc:creator>
  <cp:lastModifiedBy>User</cp:lastModifiedBy>
  <cp:revision>234</cp:revision>
  <dcterms:created xsi:type="dcterms:W3CDTF">2009-09-04T17:30:14Z</dcterms:created>
  <dcterms:modified xsi:type="dcterms:W3CDTF">2011-10-24T04:23:09Z</dcterms:modified>
</cp:coreProperties>
</file>