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5"/>
  </p:notesMasterIdLst>
  <p:sldIdLst>
    <p:sldId id="408" r:id="rId2"/>
    <p:sldId id="374" r:id="rId3"/>
    <p:sldId id="256" r:id="rId4"/>
    <p:sldId id="263" r:id="rId5"/>
    <p:sldId id="283" r:id="rId6"/>
    <p:sldId id="379" r:id="rId7"/>
    <p:sldId id="318" r:id="rId8"/>
    <p:sldId id="348" r:id="rId9"/>
    <p:sldId id="386" r:id="rId10"/>
    <p:sldId id="284" r:id="rId11"/>
    <p:sldId id="319" r:id="rId12"/>
    <p:sldId id="373" r:id="rId13"/>
    <p:sldId id="409" r:id="rId14"/>
    <p:sldId id="275" r:id="rId15"/>
    <p:sldId id="282" r:id="rId16"/>
    <p:sldId id="381" r:id="rId17"/>
    <p:sldId id="380" r:id="rId18"/>
    <p:sldId id="281" r:id="rId19"/>
    <p:sldId id="377" r:id="rId20"/>
    <p:sldId id="285" r:id="rId21"/>
    <p:sldId id="286" r:id="rId22"/>
    <p:sldId id="287" r:id="rId23"/>
    <p:sldId id="393" r:id="rId24"/>
    <p:sldId id="389" r:id="rId25"/>
    <p:sldId id="395" r:id="rId26"/>
    <p:sldId id="396" r:id="rId27"/>
    <p:sldId id="369" r:id="rId28"/>
    <p:sldId id="394" r:id="rId29"/>
    <p:sldId id="387" r:id="rId30"/>
    <p:sldId id="397" r:id="rId31"/>
    <p:sldId id="399" r:id="rId32"/>
    <p:sldId id="398" r:id="rId33"/>
    <p:sldId id="290" r:id="rId34"/>
    <p:sldId id="410" r:id="rId35"/>
    <p:sldId id="375" r:id="rId36"/>
    <p:sldId id="291" r:id="rId37"/>
    <p:sldId id="383" r:id="rId38"/>
    <p:sldId id="382" r:id="rId39"/>
    <p:sldId id="320" r:id="rId40"/>
    <p:sldId id="322" r:id="rId41"/>
    <p:sldId id="323" r:id="rId42"/>
    <p:sldId id="378" r:id="rId43"/>
    <p:sldId id="391" r:id="rId44"/>
    <p:sldId id="401" r:id="rId45"/>
    <p:sldId id="407" r:id="rId46"/>
    <p:sldId id="400" r:id="rId47"/>
    <p:sldId id="325" r:id="rId48"/>
    <p:sldId id="403" r:id="rId49"/>
    <p:sldId id="406" r:id="rId50"/>
    <p:sldId id="404" r:id="rId51"/>
    <p:sldId id="405" r:id="rId52"/>
    <p:sldId id="328" r:id="rId53"/>
    <p:sldId id="411" r:id="rId5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A300"/>
    <a:srgbClr val="FFDF79"/>
    <a:srgbClr val="B4EC70"/>
    <a:srgbClr val="96E537"/>
    <a:srgbClr val="64BC14"/>
    <a:srgbClr val="D58D8B"/>
    <a:srgbClr val="CE7A78"/>
    <a:srgbClr val="C86866"/>
    <a:srgbClr val="F2B8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نمط متوسط 4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479" autoAdjust="0"/>
    <p:restoredTop sz="94660"/>
  </p:normalViewPr>
  <p:slideViewPr>
    <p:cSldViewPr>
      <p:cViewPr varScale="1">
        <p:scale>
          <a:sx n="42" d="100"/>
          <a:sy n="42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77C17E4-62A3-4E4C-A1BE-4D05B86B31B8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F04E93-FB68-483A-AB33-FFA8A285E96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04E93-FB68-483A-AB33-FFA8A285E961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04E93-FB68-483A-AB33-FFA8A285E961}" type="slidenum">
              <a:rPr lang="ar-SA" smtClean="0"/>
              <a:pPr/>
              <a:t>26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04E93-FB68-483A-AB33-FFA8A285E961}" type="slidenum">
              <a:rPr lang="ar-SA" smtClean="0"/>
              <a:pPr/>
              <a:t>52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EBDA9-0BF1-4F9C-BB8E-D8347AA8B416}" type="datetimeFigureOut">
              <a:rPr lang="ar-SA" smtClean="0"/>
              <a:pPr/>
              <a:t>22/03/36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7FC2-1919-4E4F-AE20-C1337D2F644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17.jpeg"/><Relationship Id="rId4" Type="http://schemas.openxmlformats.org/officeDocument/2006/relationships/image" Target="../media/image21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1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5" Type="http://schemas.openxmlformats.org/officeDocument/2006/relationships/image" Target="../media/image15.jpeg"/><Relationship Id="rId4" Type="http://schemas.openxmlformats.org/officeDocument/2006/relationships/image" Target="../media/image17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21.jpeg"/><Relationship Id="rId4" Type="http://schemas.openxmlformats.org/officeDocument/2006/relationships/image" Target="../media/image27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27.jpeg"/><Relationship Id="rId4" Type="http://schemas.openxmlformats.org/officeDocument/2006/relationships/image" Target="../media/image15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8.jpeg"/><Relationship Id="rId4" Type="http://schemas.openxmlformats.org/officeDocument/2006/relationships/image" Target="../media/image15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6.jpeg"/><Relationship Id="rId4" Type="http://schemas.openxmlformats.org/officeDocument/2006/relationships/image" Target="../media/image29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21.jpeg"/><Relationship Id="rId4" Type="http://schemas.openxmlformats.org/officeDocument/2006/relationships/image" Target="../media/image15.jpe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9.jpeg"/><Relationship Id="rId4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19.jpeg"/><Relationship Id="rId4" Type="http://schemas.openxmlformats.org/officeDocument/2006/relationships/image" Target="../media/image16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31.jpe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خلفيات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714480" y="1785926"/>
            <a:ext cx="5643602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العلم النافع</a:t>
            </a:r>
          </a:p>
          <a:p>
            <a:pPr algn="ctr">
              <a:lnSpc>
                <a:spcPct val="200000"/>
              </a:lnSpc>
            </a:pPr>
            <a:r>
              <a:rPr lang="ar-SA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وقف لله تعالى </a:t>
            </a:r>
          </a:p>
          <a:p>
            <a:pPr algn="ctr"/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أ /  زينب </a:t>
            </a:r>
            <a:r>
              <a:rPr lang="ar-SA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ش</a:t>
            </a:r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.</a:t>
            </a:r>
            <a:endParaRPr lang="ar-SA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55468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فصل ( 8 ) </a:t>
            </a:r>
            <a:r>
              <a:rPr lang="ar-SA" sz="3600" b="1" dirty="0" err="1" smtClean="0">
                <a:solidFill>
                  <a:srgbClr val="FF0000"/>
                </a:solidFill>
              </a:rPr>
              <a:t>إستكشاف</a:t>
            </a:r>
            <a:r>
              <a:rPr lang="ar-SA" sz="3600" b="1" dirty="0" smtClean="0">
                <a:solidFill>
                  <a:srgbClr val="FF0000"/>
                </a:solidFill>
              </a:rPr>
              <a:t> الفضاء</a:t>
            </a:r>
          </a:p>
          <a:p>
            <a:pPr algn="ctr">
              <a:buNone/>
            </a:pPr>
            <a:endParaRPr lang="ar-SA" sz="3600" b="1" dirty="0" smtClean="0"/>
          </a:p>
          <a:p>
            <a:pPr algn="ctr">
              <a:buNone/>
            </a:pPr>
            <a:endParaRPr lang="ar-SA" sz="3600" b="1" dirty="0" smtClean="0"/>
          </a:p>
          <a:p>
            <a:pPr algn="ctr">
              <a:buNone/>
            </a:pPr>
            <a:r>
              <a:rPr lang="ar-SA" b="1" dirty="0" smtClean="0">
                <a:solidFill>
                  <a:srgbClr val="0070C0"/>
                </a:solidFill>
              </a:rPr>
              <a:t>الدرس الأول                                         الدرس الثاني</a:t>
            </a:r>
          </a:p>
          <a:p>
            <a:pPr algn="ctr">
              <a:buNone/>
            </a:pPr>
            <a:r>
              <a:rPr lang="ar-SA" b="1" dirty="0" smtClean="0"/>
              <a:t> الأرض والنظام الشمسي                  الفضاء والنجوم والمجرات</a:t>
            </a:r>
          </a:p>
          <a:p>
            <a:pPr algn="ctr">
              <a:buNone/>
            </a:pPr>
            <a:r>
              <a:rPr lang="ar-SA" b="1" dirty="0" smtClean="0"/>
              <a:t>                   </a:t>
            </a:r>
          </a:p>
          <a:p>
            <a:pPr algn="ctr">
              <a:buNone/>
            </a:pPr>
            <a:endParaRPr lang="ar-SA" sz="3600" b="1" dirty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572000" y="1214422"/>
            <a:ext cx="2643206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rot="10800000" flipV="1">
            <a:off x="1357290" y="1214422"/>
            <a:ext cx="2857520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عنوان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25"/>
          </a:xfrm>
          <a:prstGeom prst="cloud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normAutofit fontScale="90000"/>
          </a:bodyPr>
          <a:lstStyle/>
          <a:p>
            <a:pPr algn="ctr"/>
            <a:endParaRPr lang="ar-SA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ar-SA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r"/>
            <a:r>
              <a:rPr lang="ar-SA" sz="4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ar-SA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ar-SA" sz="4900" b="1" dirty="0" smtClean="0">
                <a:solidFill>
                  <a:srgbClr val="D6A300"/>
                </a:solidFill>
              </a:rPr>
              <a:t>تجربة </a:t>
            </a:r>
            <a:r>
              <a:rPr lang="ar-SA" sz="4900" b="1" dirty="0" err="1" smtClean="0">
                <a:solidFill>
                  <a:srgbClr val="D6A300"/>
                </a:solidFill>
              </a:rPr>
              <a:t>إستهلالية</a:t>
            </a:r>
            <a:r>
              <a:rPr lang="ar-SA" sz="4900" b="1" dirty="0" smtClean="0">
                <a:solidFill>
                  <a:srgbClr val="D6A300"/>
                </a:solidFill>
              </a:rPr>
              <a:t>   </a:t>
            </a:r>
            <a:endParaRPr lang="ar-SA" sz="4000" b="1" dirty="0" smtClean="0">
              <a:solidFill>
                <a:srgbClr val="D6A300"/>
              </a:solidFill>
            </a:endParaRPr>
          </a:p>
          <a:p>
            <a:pPr algn="ctr"/>
            <a:endParaRPr lang="ar-SA" sz="4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ar-SA" sz="4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ar-SA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ar-SA" sz="40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2" descr="C:\Users\Public\Pictures\مختب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71480"/>
            <a:ext cx="2000264" cy="1285884"/>
          </a:xfrm>
          <a:prstGeom prst="rect">
            <a:avLst/>
          </a:prstGeom>
          <a:noFill/>
        </p:spPr>
      </p:pic>
      <p:sp>
        <p:nvSpPr>
          <p:cNvPr id="8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2000250"/>
            <a:ext cx="8229600" cy="4525963"/>
          </a:xfrm>
        </p:spPr>
        <p:txBody>
          <a:bodyPr/>
          <a:lstStyle/>
          <a:p>
            <a:pPr>
              <a:buNone/>
            </a:pPr>
            <a:endParaRPr lang="ar-SA" sz="1050" dirty="0" smtClean="0"/>
          </a:p>
          <a:p>
            <a:pPr algn="ctr">
              <a:buNone/>
            </a:pPr>
            <a:r>
              <a:rPr lang="ar-SA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ar-SA" b="1" dirty="0" smtClean="0"/>
              <a:t>مشهد فلكي</a:t>
            </a:r>
            <a:endParaRPr lang="ar-SA" dirty="0"/>
          </a:p>
        </p:txBody>
      </p:sp>
      <p:sp>
        <p:nvSpPr>
          <p:cNvPr id="9" name="تمرير عمودي 8"/>
          <p:cNvSpPr/>
          <p:nvPr/>
        </p:nvSpPr>
        <p:spPr>
          <a:xfrm>
            <a:off x="5072066" y="3071810"/>
            <a:ext cx="3429024" cy="3143272"/>
          </a:xfrm>
          <a:prstGeom prst="verticalScroll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err="1" smtClean="0">
                <a:solidFill>
                  <a:srgbClr val="D6A300"/>
                </a:solidFill>
              </a:rPr>
              <a:t>المطويات</a:t>
            </a:r>
            <a:endParaRPr lang="ar-SA" sz="5400" b="1" dirty="0">
              <a:solidFill>
                <a:srgbClr val="D6A300"/>
              </a:solidFill>
            </a:endParaRPr>
          </a:p>
        </p:txBody>
      </p:sp>
      <p:sp>
        <p:nvSpPr>
          <p:cNvPr id="10" name="وجه ضاحك 9"/>
          <p:cNvSpPr/>
          <p:nvPr/>
        </p:nvSpPr>
        <p:spPr>
          <a:xfrm>
            <a:off x="428596" y="2786058"/>
            <a:ext cx="4286280" cy="3643338"/>
          </a:xfrm>
          <a:prstGeom prst="smileyFace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000" dirty="0" smtClean="0"/>
          </a:p>
          <a:p>
            <a:pPr algn="ctr"/>
            <a:endParaRPr lang="ar-SA" sz="2000" dirty="0" smtClean="0"/>
          </a:p>
          <a:p>
            <a:pPr algn="ctr"/>
            <a:endParaRPr lang="ar-SA" sz="4800" b="1" dirty="0" smtClean="0">
              <a:solidFill>
                <a:srgbClr val="D6A3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ar-SA" sz="4800" b="1" dirty="0" smtClean="0">
                <a:solidFill>
                  <a:srgbClr val="D6A300"/>
                </a:solidFill>
              </a:rPr>
              <a:t>أتهيأ للقراءة</a:t>
            </a:r>
          </a:p>
          <a:p>
            <a:pPr algn="ctr"/>
            <a:r>
              <a:rPr lang="ar-SA" sz="2800" b="1" dirty="0" smtClean="0">
                <a:solidFill>
                  <a:srgbClr val="D6A300"/>
                </a:solidFill>
              </a:rPr>
              <a:t>أسئلة وإجابات</a:t>
            </a:r>
          </a:p>
          <a:p>
            <a:pPr algn="ctr"/>
            <a:endParaRPr lang="ar-SA" sz="2800" b="1" dirty="0" smtClean="0">
              <a:solidFill>
                <a:srgbClr val="D6A300"/>
              </a:solidFill>
            </a:endParaRPr>
          </a:p>
          <a:p>
            <a:pPr algn="ctr"/>
            <a:r>
              <a:rPr lang="ar-SA" sz="2800" b="1" dirty="0" smtClean="0">
                <a:solidFill>
                  <a:srgbClr val="D6A300"/>
                </a:solidFill>
              </a:rPr>
              <a:t>توجيه </a:t>
            </a:r>
            <a:r>
              <a:rPr lang="ar-SA" sz="2800" b="1" dirty="0" err="1" smtClean="0">
                <a:solidFill>
                  <a:srgbClr val="D6A300"/>
                </a:solidFill>
              </a:rPr>
              <a:t>القراءةوتركيزها</a:t>
            </a:r>
            <a:endParaRPr lang="ar-SA" sz="2800" b="1" dirty="0" smtClean="0">
              <a:solidFill>
                <a:srgbClr val="D6A300"/>
              </a:solidFill>
            </a:endParaRPr>
          </a:p>
          <a:p>
            <a:pPr algn="ctr"/>
            <a:endParaRPr lang="ar-SA" sz="2800" b="1" dirty="0">
              <a:solidFill>
                <a:srgbClr val="D6A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خلفيات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714480" y="1785926"/>
            <a:ext cx="5643602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العلم النافع</a:t>
            </a:r>
          </a:p>
          <a:p>
            <a:pPr algn="ctr">
              <a:lnSpc>
                <a:spcPct val="200000"/>
              </a:lnSpc>
            </a:pPr>
            <a:r>
              <a:rPr lang="ar-SA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وقف لله تعالى </a:t>
            </a:r>
          </a:p>
          <a:p>
            <a:pPr algn="ctr"/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أ /  زينب </a:t>
            </a:r>
            <a:r>
              <a:rPr lang="ar-SA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ش</a:t>
            </a:r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.</a:t>
            </a:r>
            <a:endParaRPr lang="ar-SA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لفية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00298" y="714356"/>
            <a:ext cx="6115064" cy="5429288"/>
          </a:xfrm>
        </p:spPr>
        <p:txBody>
          <a:bodyPr>
            <a:normAutofit/>
          </a:bodyPr>
          <a:lstStyle/>
          <a:p>
            <a:r>
              <a:rPr lang="ar-SA" sz="5400" b="1" dirty="0" smtClean="0">
                <a:solidFill>
                  <a:srgbClr val="00B050"/>
                </a:solidFill>
              </a:rPr>
              <a:t>الدرس الأول :</a:t>
            </a:r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SA" sz="8000" b="1" dirty="0" smtClean="0">
                <a:solidFill>
                  <a:srgbClr val="FF0000"/>
                </a:solidFill>
              </a:rPr>
              <a:t>الأرض والنظام الشمسي</a:t>
            </a:r>
            <a:endParaRPr lang="ar-SA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 هجرة الطيور</a:t>
            </a:r>
            <a:endParaRPr lang="ar-SA" sz="3200" b="1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3" name="Picture 2" descr="C:\Users\Public\Pictures\هجرة طيو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00108"/>
            <a:ext cx="8429684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 هجرة الطيور</a:t>
            </a:r>
            <a:endParaRPr lang="ar-SA" sz="3200" b="1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293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ar-SA" sz="2800" b="1" dirty="0" smtClean="0"/>
              <a:t>تظهر الشريحة هجرة أحد أنواع الطيور إلى المملكة العربية السعودية , حيث يبدأ توافد الطيور إلى المملكة في نهاية شهر أغسطس , ويستمر توافد بعض أنواعها إلى فصل الشتاء , حيث تستوطن </a:t>
            </a:r>
            <a:r>
              <a:rPr lang="ar-SA" sz="2800" b="1" dirty="0" err="1" smtClean="0"/>
              <a:t>الجزروالمحميات</a:t>
            </a:r>
            <a:r>
              <a:rPr lang="ar-SA" sz="2800" b="1" dirty="0" smtClean="0"/>
              <a:t> الطبيعية , وتمكث فيها حوالي أربعة أشهر , هي فترة تكاثرها , ثم تستكمل مسيرة حياتها بهجرتها نحو الشمال . وتبدأ الطيور الهجرة من المملكة العربية السعودية في نهاية </a:t>
            </a:r>
            <a:r>
              <a:rPr lang="ar-SA" sz="2800" b="1" dirty="0" err="1" smtClean="0"/>
              <a:t>شهرأبريل</a:t>
            </a:r>
            <a:r>
              <a:rPr lang="ar-SA" sz="2800" b="1" dirty="0" smtClean="0"/>
              <a:t> بسبب بدء </a:t>
            </a:r>
            <a:r>
              <a:rPr lang="ar-SA" sz="2800" b="1" dirty="0" err="1" smtClean="0"/>
              <a:t>إرتفاع</a:t>
            </a:r>
            <a:r>
              <a:rPr lang="ar-SA" sz="2800" b="1" dirty="0" smtClean="0"/>
              <a:t> درجات الحرارة . وهناك آليتان تحفزان هجرة الطيور , هما التغير في طول اليوم , وشدة أشعة الشمس , وكلاهما مرتبط بالتغيرات الفصلية .</a:t>
            </a:r>
            <a:endParaRPr lang="ar-S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 هجرة الطيور</a:t>
            </a:r>
            <a:endParaRPr lang="ar-SA" sz="3200" b="1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098" name="Picture 2" descr="C:\Users\Public\Pictures\هجرة طيور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00108"/>
            <a:ext cx="8358246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ar-SA" b="1" dirty="0" smtClean="0">
                <a:solidFill>
                  <a:srgbClr val="FF0000"/>
                </a:solidFill>
              </a:rPr>
              <a:t>                           ورقة نشاط /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 smtClean="0"/>
              <a:t>في أي الفصول تصل الطيور المهاجرة إلى المملكة العربية السعودية , وفي أيهّا تهاجر منها ؟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أذكري أربعة أنواع من الطيور المهاجرة إلى المملكة العربية السعودية ؟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err="1" smtClean="0"/>
              <a:t>لماذاتهاجر</a:t>
            </a:r>
            <a:r>
              <a:rPr lang="ar-SA" b="1" dirty="0" smtClean="0"/>
              <a:t> الطيور من مكان إلى آخر؟</a:t>
            </a:r>
            <a:endParaRPr lang="en-US" b="1" dirty="0" smtClean="0"/>
          </a:p>
          <a:p>
            <a:pPr>
              <a:buNone/>
            </a:pPr>
            <a:endParaRPr lang="ar-SA" dirty="0"/>
          </a:p>
        </p:txBody>
      </p:sp>
      <p:pic>
        <p:nvPicPr>
          <p:cNvPr id="4" name="Picture 3" descr="C:\Users\Public\Pictures\نشاط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57166"/>
            <a:ext cx="1285884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ar-SA" dirty="0" smtClean="0"/>
          </a:p>
          <a:p>
            <a:pPr>
              <a:lnSpc>
                <a:spcPct val="150000"/>
              </a:lnSpc>
              <a:buNone/>
            </a:pPr>
            <a:endParaRPr lang="ar-SA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توضح دوران الأرض حول محورها وحول الشمس .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تفسر سبب حدوث الفصول السنوية على الأرض .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تعمل نموذجاً مراعية الأبعاد المناسبة لكل من القمر والأرض والشمس , خلال أطوار القمر .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تقارن بين الكواكب وأقمارها في النظام الشمسي .</a:t>
            </a: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ar-SA" b="1" dirty="0" smtClean="0"/>
              <a:t>توضح أن الأرض هي الكوكب الوحيد في المجموعة الشمسية الذي سخرّه الله ليوفر ظروفاً تدعم الحياة .</a:t>
            </a:r>
          </a:p>
          <a:p>
            <a:pPr lvl="0">
              <a:lnSpc>
                <a:spcPct val="150000"/>
              </a:lnSpc>
              <a:buNone/>
            </a:pPr>
            <a:endParaRPr lang="ar-SA" b="1" dirty="0" smtClean="0"/>
          </a:p>
          <a:p>
            <a:pPr>
              <a:lnSpc>
                <a:spcPct val="150000"/>
              </a:lnSpc>
              <a:buNone/>
            </a:pPr>
            <a:endParaRPr lang="en-US" b="1" dirty="0" smtClean="0"/>
          </a:p>
          <a:p>
            <a:pPr lvl="0">
              <a:lnSpc>
                <a:spcPct val="150000"/>
              </a:lnSpc>
              <a:buNone/>
            </a:pPr>
            <a:endParaRPr lang="ar-SA" b="1" dirty="0" smtClean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786050" y="285728"/>
            <a:ext cx="3286148" cy="928694"/>
          </a:xfrm>
          <a:prstGeom prst="roundRect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D6A300"/>
                </a:solidFill>
              </a:rPr>
              <a:t>الأهـــــداف</a:t>
            </a:r>
            <a:r>
              <a:rPr lang="ar-SA" sz="5400" b="1" dirty="0" smtClean="0">
                <a:solidFill>
                  <a:srgbClr val="BD4A47"/>
                </a:solidFill>
              </a:rPr>
              <a:t> </a:t>
            </a:r>
            <a:r>
              <a:rPr lang="ar-SA" b="1" dirty="0" smtClean="0"/>
              <a:t>   </a:t>
            </a:r>
            <a:endParaRPr lang="en-US" dirty="0" smtClean="0"/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lnSpc>
                <a:spcPct val="150000"/>
              </a:lnSpc>
              <a:buNone/>
            </a:pPr>
            <a:endParaRPr lang="ar-SA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(  المدار  /  مرتفعات القمر /  بحار القمر  /  كسوف الشمس  /  خسوف القمر  /  المد والجزر  /  النظام الشمسي  /  </a:t>
            </a:r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الوحدة الفلكية /   المذنّب  /  النيزك  )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214414" y="928670"/>
            <a:ext cx="6215106" cy="928694"/>
          </a:xfrm>
          <a:prstGeom prst="roundRect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D6A300"/>
                </a:solidFill>
              </a:rPr>
              <a:t>المفردات الجديدة</a:t>
            </a:r>
            <a:r>
              <a:rPr lang="ar-SA" sz="5400" b="1" dirty="0" smtClean="0">
                <a:solidFill>
                  <a:srgbClr val="D6A300"/>
                </a:solidFill>
              </a:rPr>
              <a:t> </a:t>
            </a:r>
            <a:r>
              <a:rPr lang="ar-SA" b="1" dirty="0" smtClean="0">
                <a:solidFill>
                  <a:srgbClr val="D6A300"/>
                </a:solidFill>
              </a:rPr>
              <a:t>   </a:t>
            </a:r>
            <a:endParaRPr lang="en-US" dirty="0" smtClean="0">
              <a:solidFill>
                <a:srgbClr val="D6A300"/>
              </a:solidFill>
            </a:endParaRPr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endParaRPr lang="ar-SA" dirty="0" smtClean="0"/>
          </a:p>
          <a:p>
            <a:pPr>
              <a:buNone/>
            </a:pPr>
            <a:r>
              <a:rPr lang="ar-SA" sz="2800" b="1" dirty="0" smtClean="0">
                <a:solidFill>
                  <a:srgbClr val="B60E92"/>
                </a:solidFill>
              </a:rPr>
              <a:t>                ماذا قرأت ؟    </a:t>
            </a:r>
            <a:r>
              <a:rPr lang="ar-SA" sz="2800" b="1" dirty="0" smtClean="0"/>
              <a:t>ص ( 44 )</a:t>
            </a:r>
            <a:endParaRPr lang="ar-SA" dirty="0" smtClean="0"/>
          </a:p>
          <a:p>
            <a:pPr>
              <a:buNone/>
            </a:pPr>
            <a:r>
              <a:rPr lang="ar-SA" sz="2800" dirty="0" smtClean="0"/>
              <a:t>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 smtClean="0"/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( 1 / 2 ) </a:t>
            </a:r>
          </a:p>
          <a:p>
            <a:pPr>
              <a:lnSpc>
                <a:spcPct val="200000"/>
              </a:lnSpc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sz="3600" b="1" dirty="0" smtClean="0">
                <a:solidFill>
                  <a:srgbClr val="00B050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قال تعالى: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( تولج الليل في النهار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وتولج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النهار في الليل ... ) </a:t>
            </a:r>
            <a:r>
              <a:rPr lang="ar-SA" sz="1600" b="1" dirty="0" smtClean="0">
                <a:solidFill>
                  <a:srgbClr val="B60E92"/>
                </a:solidFill>
              </a:rPr>
              <a:t>27 آل عمران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  تجربة  </a:t>
            </a:r>
            <a:r>
              <a:rPr lang="ar-SA" sz="2800" b="1" dirty="0" smtClean="0"/>
              <a:t>(  عمل نموذج لفصول الأرض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 الربط مع المناهج   </a:t>
            </a:r>
            <a:r>
              <a:rPr lang="ar-SA" sz="2800" b="1" dirty="0" smtClean="0"/>
              <a:t>( </a:t>
            </a:r>
            <a:r>
              <a:rPr lang="ar-SA" sz="2800" b="1" dirty="0" err="1" smtClean="0"/>
              <a:t>جفرافيا</a:t>
            </a:r>
            <a:r>
              <a:rPr lang="ar-SA" sz="2800" b="1" dirty="0" smtClean="0"/>
              <a:t> )</a:t>
            </a:r>
          </a:p>
        </p:txBody>
      </p:sp>
      <p:pic>
        <p:nvPicPr>
          <p:cNvPr id="6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85728"/>
            <a:ext cx="1285884" cy="1000132"/>
          </a:xfrm>
          <a:prstGeom prst="rect">
            <a:avLst/>
          </a:prstGeom>
          <a:noFill/>
        </p:spPr>
      </p:pic>
      <p:pic>
        <p:nvPicPr>
          <p:cNvPr id="7" name="Picture 3" descr="C:\Users\Public\Pictures\الربط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5429264"/>
            <a:ext cx="1214446" cy="1000132"/>
          </a:xfrm>
          <a:prstGeom prst="rect">
            <a:avLst/>
          </a:prstGeom>
          <a:noFill/>
        </p:spPr>
      </p:pic>
      <p:pic>
        <p:nvPicPr>
          <p:cNvPr id="8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1428736"/>
            <a:ext cx="1142998" cy="1000132"/>
          </a:xfrm>
          <a:prstGeom prst="rect">
            <a:avLst/>
          </a:prstGeom>
          <a:noFill/>
        </p:spPr>
      </p:pic>
      <p:pic>
        <p:nvPicPr>
          <p:cNvPr id="9" name="Picture 6" descr="C:\Users\Public\Pictures\تجارب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6644" y="4286256"/>
            <a:ext cx="1214446" cy="1000133"/>
          </a:xfrm>
          <a:prstGeom prst="rect">
            <a:avLst/>
          </a:prstGeom>
          <a:noFill/>
        </p:spPr>
      </p:pic>
      <p:pic>
        <p:nvPicPr>
          <p:cNvPr id="10" name="Picture 2" descr="C:\Users\Public\Pictures\قرآن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82" y="2643182"/>
            <a:ext cx="1285884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 algn="l"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المفاهيم الشائعة غير الصحيحة </a:t>
            </a:r>
            <a:r>
              <a:rPr lang="ar-SA" sz="2800" b="1" dirty="0" smtClean="0"/>
              <a:t>( العد عن الشمس )</a:t>
            </a:r>
            <a:r>
              <a:rPr lang="ar-SA" sz="2800" dirty="0" smtClean="0"/>
              <a:t> </a:t>
            </a: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lnSpc>
                <a:spcPct val="200000"/>
              </a:lnSpc>
              <a:buNone/>
            </a:pPr>
            <a:r>
              <a:rPr lang="ar-SA" dirty="0" smtClean="0"/>
              <a:t>              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دفتر العلوم</a:t>
            </a: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( 3)</a:t>
            </a: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Picture 12" descr="C:\Users\Public\Pictures\دفتتتر العل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1785926"/>
            <a:ext cx="1214446" cy="1071570"/>
          </a:xfrm>
          <a:prstGeom prst="rect">
            <a:avLst/>
          </a:prstGeom>
          <a:noFill/>
        </p:spPr>
      </p:pic>
      <p:sp>
        <p:nvSpPr>
          <p:cNvPr id="10" name="مخطط انسيابي: محطة طرفية 9"/>
          <p:cNvSpPr/>
          <p:nvPr/>
        </p:nvSpPr>
        <p:spPr>
          <a:xfrm>
            <a:off x="285720" y="2643182"/>
            <a:ext cx="7358114" cy="1857388"/>
          </a:xfrm>
          <a:prstGeom prst="flowChartTerminator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rgbClr val="D6A300"/>
                </a:solidFill>
              </a:rPr>
              <a:t>قارني بين مرتفعات القمر وبحار القمر على شكل جدول ؟</a:t>
            </a:r>
          </a:p>
          <a:p>
            <a:endParaRPr lang="ar-SA" sz="2800" b="1" dirty="0" smtClean="0">
              <a:solidFill>
                <a:srgbClr val="D6A300"/>
              </a:solidFill>
            </a:endParaRPr>
          </a:p>
          <a:p>
            <a:endParaRPr lang="ar-SA" sz="2800" b="1" dirty="0">
              <a:solidFill>
                <a:srgbClr val="D6A300"/>
              </a:solidFill>
            </a:endParaRPr>
          </a:p>
        </p:txBody>
      </p:sp>
      <p:pic>
        <p:nvPicPr>
          <p:cNvPr id="11" name="Picture 11" descr="C:\Users\Public\Pictures\حل الواجب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5429264"/>
            <a:ext cx="1252537" cy="1000132"/>
          </a:xfrm>
          <a:prstGeom prst="rect">
            <a:avLst/>
          </a:prstGeom>
          <a:noFill/>
        </p:spPr>
      </p:pic>
      <p:sp>
        <p:nvSpPr>
          <p:cNvPr id="12" name="سهم إلى اليمين 11"/>
          <p:cNvSpPr/>
          <p:nvPr/>
        </p:nvSpPr>
        <p:spPr>
          <a:xfrm>
            <a:off x="1571604" y="5214950"/>
            <a:ext cx="5643602" cy="1357322"/>
          </a:xfrm>
          <a:prstGeom prst="rightArrow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D6A300"/>
                </a:solidFill>
              </a:rPr>
              <a:t>الواجب  </a:t>
            </a:r>
            <a:r>
              <a:rPr lang="ar-SA" sz="3200" b="1" dirty="0" err="1" smtClean="0">
                <a:solidFill>
                  <a:srgbClr val="D6A300"/>
                </a:solidFill>
              </a:rPr>
              <a:t>ص</a:t>
            </a:r>
            <a:r>
              <a:rPr lang="ar-SA" sz="3200" b="1" dirty="0" smtClean="0">
                <a:solidFill>
                  <a:srgbClr val="D6A300"/>
                </a:solidFill>
              </a:rPr>
              <a:t> ( 55 )  رقم  ( 1 )</a:t>
            </a:r>
            <a:endParaRPr lang="ar-SA" sz="3200" b="1" dirty="0">
              <a:solidFill>
                <a:srgbClr val="D6A300"/>
              </a:solidFill>
            </a:endParaRPr>
          </a:p>
        </p:txBody>
      </p:sp>
      <p:pic>
        <p:nvPicPr>
          <p:cNvPr id="9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0958" y="4286256"/>
            <a:ext cx="1142998" cy="1000132"/>
          </a:xfrm>
          <a:prstGeom prst="rect">
            <a:avLst/>
          </a:prstGeom>
          <a:noFill/>
        </p:spPr>
      </p:pic>
      <p:pic>
        <p:nvPicPr>
          <p:cNvPr id="13" name="Picture 17" descr="C:\Users\Public\Pictures\مفاهيم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6644" y="428604"/>
            <a:ext cx="1214446" cy="1000132"/>
          </a:xfrm>
          <a:prstGeom prst="rect">
            <a:avLst/>
          </a:prstGeom>
          <a:noFill/>
        </p:spPr>
      </p:pic>
      <p:graphicFrame>
        <p:nvGraphicFramePr>
          <p:cNvPr id="15" name="جدول 14"/>
          <p:cNvGraphicFramePr>
            <a:graphicFrameLocks noGrp="1"/>
          </p:cNvGraphicFramePr>
          <p:nvPr/>
        </p:nvGraphicFramePr>
        <p:xfrm>
          <a:off x="1214414" y="3500438"/>
          <a:ext cx="5592134" cy="808038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722729"/>
                <a:gridCol w="2869405"/>
              </a:tblGrid>
              <a:tr h="43719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    مرتفعات القمر</a:t>
                      </a:r>
                      <a:endParaRPr lang="ar-SA" dirty="0"/>
                    </a:p>
                  </a:txBody>
                  <a:tcPr>
                    <a:solidFill>
                      <a:srgbClr val="D6A3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بحار</a:t>
                      </a:r>
                      <a:r>
                        <a:rPr lang="ar-SA" baseline="0" dirty="0" smtClean="0"/>
                        <a:t> القمر</a:t>
                      </a:r>
                      <a:endParaRPr lang="ar-SA" dirty="0"/>
                    </a:p>
                  </a:txBody>
                  <a:tcPr>
                    <a:solidFill>
                      <a:srgbClr val="D6A3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ublic\Pictures\خلفيات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/>
          </a:bodyPr>
          <a:lstStyle/>
          <a:p>
            <a:r>
              <a:rPr lang="ar-SA" sz="6000" b="1" dirty="0" smtClean="0">
                <a:solidFill>
                  <a:srgbClr val="BD4A47"/>
                </a:solidFill>
              </a:rPr>
              <a:t>تـــابـــــع</a:t>
            </a:r>
            <a:endParaRPr lang="ar-SA" sz="6000" b="1" dirty="0">
              <a:solidFill>
                <a:srgbClr val="BD4A4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A" b="1" dirty="0" smtClean="0">
                <a:solidFill>
                  <a:srgbClr val="A30D83"/>
                </a:solidFill>
              </a:rPr>
              <a:t>الربط مع المعرفة السابقة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1"/>
                </a:solidFill>
              </a:rPr>
              <a:t>( الشمس , الأرض , القمر )</a:t>
            </a:r>
          </a:p>
          <a:p>
            <a:endParaRPr lang="ar-SA" b="1" dirty="0" smtClean="0"/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      أسئلة ومناقشة / </a:t>
            </a:r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         1. ما العلاقة بين الشمس والأرض والقمر ؟  "    عصف ذهني "</a:t>
            </a:r>
            <a:endParaRPr lang="en-US" b="1" dirty="0" smtClean="0"/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         2. ما الأحداث الناتجة عن دوران الأرض أو دوران      القمر ؟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2800" dirty="0" smtClean="0"/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( 4 )</a:t>
            </a:r>
            <a:endParaRPr lang="ar-SA" sz="2800" dirty="0" smtClean="0"/>
          </a:p>
          <a:p>
            <a:pPr>
              <a:buNone/>
            </a:pPr>
            <a:endParaRPr lang="ar-SA" dirty="0"/>
          </a:p>
          <a:p>
            <a:pPr>
              <a:buNone/>
            </a:pPr>
            <a:r>
              <a:rPr lang="ar-SA" dirty="0" smtClean="0"/>
              <a:t>             </a:t>
            </a: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rgbClr val="B60E92"/>
                </a:solidFill>
              </a:rPr>
              <a:t>ماذا قرأت ؟    </a:t>
            </a:r>
            <a:r>
              <a:rPr lang="ar-SA" sz="2800" b="1" dirty="0" smtClean="0"/>
              <a:t>ص ( 47 )</a:t>
            </a:r>
            <a:endParaRPr lang="ar-SA" b="1" dirty="0" smtClean="0"/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FF0000"/>
                </a:solidFill>
              </a:rPr>
              <a:t>إستعمال</a:t>
            </a:r>
            <a:r>
              <a:rPr lang="ar-SA" sz="2800" b="1" dirty="0" smtClean="0">
                <a:solidFill>
                  <a:srgbClr val="FF0000"/>
                </a:solidFill>
              </a:rPr>
              <a:t> المصطلحات العلمية</a:t>
            </a: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ar-SA" sz="2800" b="1" dirty="0" err="1" smtClean="0"/>
              <a:t>أستخدمي</a:t>
            </a:r>
            <a:r>
              <a:rPr lang="ar-SA" sz="2800" b="1" dirty="0" smtClean="0"/>
              <a:t> المعجم العربي </a:t>
            </a:r>
            <a:r>
              <a:rPr lang="ar-SA" sz="2800" b="1" dirty="0" err="1" smtClean="0"/>
              <a:t>وأبحثي</a:t>
            </a:r>
            <a:r>
              <a:rPr lang="ar-SA" sz="2800" b="1" dirty="0" smtClean="0"/>
              <a:t> عن أصل </a:t>
            </a:r>
          </a:p>
          <a:p>
            <a:pPr>
              <a:buNone/>
            </a:pPr>
            <a:r>
              <a:rPr lang="ar-SA" sz="2800" b="1" dirty="0" smtClean="0"/>
              <a:t>              كلمة أحدب , ولماذا </a:t>
            </a:r>
            <a:r>
              <a:rPr lang="ar-SA" sz="2800" b="1" dirty="0" err="1" smtClean="0"/>
              <a:t>أستخدمت</a:t>
            </a:r>
            <a:r>
              <a:rPr lang="ar-SA" sz="2800" b="1" dirty="0" smtClean="0"/>
              <a:t> لوصف أطوار القمر ؟</a:t>
            </a: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300000"/>
              </a:lnSpc>
              <a:buNone/>
            </a:pP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تنوع الثقافات  </a:t>
            </a:r>
            <a:r>
              <a:rPr lang="ar-SA" sz="2800" b="1" dirty="0" smtClean="0"/>
              <a:t>( التقويم الهجري / القمري )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ar-SA" b="1" dirty="0" smtClean="0"/>
          </a:p>
          <a:p>
            <a:pPr>
              <a:buNone/>
            </a:pPr>
            <a:endParaRPr lang="ar-SA" dirty="0" smtClean="0"/>
          </a:p>
        </p:txBody>
      </p:sp>
      <p:pic>
        <p:nvPicPr>
          <p:cNvPr id="6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285728"/>
            <a:ext cx="1142998" cy="1000132"/>
          </a:xfrm>
          <a:prstGeom prst="rect">
            <a:avLst/>
          </a:prstGeom>
          <a:noFill/>
        </p:spPr>
      </p:pic>
      <p:pic>
        <p:nvPicPr>
          <p:cNvPr id="7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1500174"/>
            <a:ext cx="1285884" cy="1000132"/>
          </a:xfrm>
          <a:prstGeom prst="rect">
            <a:avLst/>
          </a:prstGeom>
          <a:noFill/>
        </p:spPr>
      </p:pic>
      <p:pic>
        <p:nvPicPr>
          <p:cNvPr id="11" name="Picture 1" descr="C:\Users\Public\Pictures\مصطلح علمي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2714620"/>
            <a:ext cx="1285884" cy="1000132"/>
          </a:xfrm>
          <a:prstGeom prst="rect">
            <a:avLst/>
          </a:prstGeom>
          <a:noFill/>
        </p:spPr>
      </p:pic>
      <p:pic>
        <p:nvPicPr>
          <p:cNvPr id="12" name="Picture 10" descr="C:\Users\Public\Pictures\تنوع ثقافات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20" y="4857760"/>
            <a:ext cx="1214446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             </a:t>
            </a: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rgbClr val="B60E92"/>
                </a:solidFill>
              </a:rPr>
              <a:t>ماذا قرأت ؟    </a:t>
            </a:r>
            <a:r>
              <a:rPr lang="ar-SA" sz="2800" b="1" dirty="0" smtClean="0"/>
              <a:t>ص ( 48 )</a:t>
            </a: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( 5 / 6 / 7 / 8 )</a:t>
            </a:r>
            <a:endParaRPr lang="ar-SA" b="1" dirty="0" smtClean="0"/>
          </a:p>
          <a:p>
            <a:pPr>
              <a:lnSpc>
                <a:spcPct val="150000"/>
              </a:lnSpc>
              <a:buNone/>
            </a:pP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قال رسول الله صلى الله عليه وسلم :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( إن الشمس والقمر آيتان من آيات الله , يخوف الله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بهما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عباده , وإنهما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لاينخسفان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لموحد أحد من الناس .فإذا رأيتم منها شيئاً فصلوا,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وأدعوا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حتى ينكشف ما بكم )</a:t>
            </a:r>
            <a:endParaRPr lang="ar-SA" dirty="0" smtClean="0"/>
          </a:p>
        </p:txBody>
      </p:sp>
      <p:pic>
        <p:nvPicPr>
          <p:cNvPr id="6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643050"/>
            <a:ext cx="1142998" cy="1000132"/>
          </a:xfrm>
          <a:prstGeom prst="rect">
            <a:avLst/>
          </a:prstGeom>
          <a:noFill/>
        </p:spPr>
      </p:pic>
      <p:pic>
        <p:nvPicPr>
          <p:cNvPr id="7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428604"/>
            <a:ext cx="1285884" cy="1000132"/>
          </a:xfrm>
          <a:prstGeom prst="rect">
            <a:avLst/>
          </a:prstGeom>
          <a:noFill/>
        </p:spPr>
      </p:pic>
      <p:pic>
        <p:nvPicPr>
          <p:cNvPr id="10" name="Picture 3" descr="C:\Users\Public\Pictures\قرآ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2928934"/>
            <a:ext cx="1214446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dirty="0"/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                 دفتر العلوم</a:t>
            </a:r>
            <a:r>
              <a:rPr lang="ar-SA" sz="2800" dirty="0" smtClean="0"/>
              <a:t> </a:t>
            </a:r>
          </a:p>
          <a:p>
            <a:pPr>
              <a:buNone/>
            </a:pPr>
            <a:r>
              <a:rPr lang="ar-SA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ar-SA" dirty="0" smtClean="0"/>
          </a:p>
        </p:txBody>
      </p:sp>
      <p:pic>
        <p:nvPicPr>
          <p:cNvPr id="8" name="Picture 12" descr="C:\Users\Public\Pictures\دفتتتر العل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428604"/>
            <a:ext cx="1214446" cy="1071570"/>
          </a:xfrm>
          <a:prstGeom prst="rect">
            <a:avLst/>
          </a:prstGeom>
          <a:noFill/>
        </p:spPr>
      </p:pic>
      <p:pic>
        <p:nvPicPr>
          <p:cNvPr id="10" name="Picture 11" descr="C:\Users\Public\Pictures\حل الواجب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4000504"/>
            <a:ext cx="1252537" cy="1000132"/>
          </a:xfrm>
          <a:prstGeom prst="rect">
            <a:avLst/>
          </a:prstGeom>
          <a:noFill/>
        </p:spPr>
      </p:pic>
      <p:sp>
        <p:nvSpPr>
          <p:cNvPr id="11" name="سهم إلى اليمين 10"/>
          <p:cNvSpPr/>
          <p:nvPr/>
        </p:nvSpPr>
        <p:spPr>
          <a:xfrm>
            <a:off x="1500166" y="3857628"/>
            <a:ext cx="5643602" cy="1357322"/>
          </a:xfrm>
          <a:prstGeom prst="rightArrow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D6A300"/>
                </a:solidFill>
              </a:rPr>
              <a:t>الواجب  </a:t>
            </a:r>
            <a:r>
              <a:rPr lang="ar-SA" sz="3200" b="1" dirty="0" err="1" smtClean="0">
                <a:solidFill>
                  <a:srgbClr val="D6A300"/>
                </a:solidFill>
              </a:rPr>
              <a:t>ص</a:t>
            </a:r>
            <a:r>
              <a:rPr lang="ar-SA" sz="3200" b="1" dirty="0" smtClean="0">
                <a:solidFill>
                  <a:srgbClr val="D6A300"/>
                </a:solidFill>
              </a:rPr>
              <a:t> ( 55 )  رقم  ( 2 )</a:t>
            </a:r>
            <a:endParaRPr lang="ar-SA" sz="3200" b="1" dirty="0">
              <a:solidFill>
                <a:srgbClr val="D6A300"/>
              </a:solidFill>
            </a:endParaRPr>
          </a:p>
        </p:txBody>
      </p:sp>
      <p:sp>
        <p:nvSpPr>
          <p:cNvPr id="12" name="مخطط انسيابي: محطة طرفية 11"/>
          <p:cNvSpPr/>
          <p:nvPr/>
        </p:nvSpPr>
        <p:spPr>
          <a:xfrm>
            <a:off x="857224" y="1571612"/>
            <a:ext cx="7072362" cy="1857388"/>
          </a:xfrm>
          <a:prstGeom prst="flowChartTerminator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buNone/>
            </a:pPr>
            <a:r>
              <a:rPr lang="ar-SA" sz="2800" b="1" dirty="0" smtClean="0">
                <a:solidFill>
                  <a:srgbClr val="D6A300"/>
                </a:solidFill>
              </a:rPr>
              <a:t>قارني بين المد والجزر على شكل جدول ؟</a:t>
            </a:r>
          </a:p>
          <a:p>
            <a:pPr algn="ctr"/>
            <a:endParaRPr lang="ar-SA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/>
        </p:nvGraphicFramePr>
        <p:xfrm>
          <a:off x="1571604" y="2428868"/>
          <a:ext cx="5592134" cy="808038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722729"/>
                <a:gridCol w="2869405"/>
              </a:tblGrid>
              <a:tr h="43719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    المـــــــد</a:t>
                      </a:r>
                      <a:endParaRPr lang="ar-SA" dirty="0"/>
                    </a:p>
                  </a:txBody>
                  <a:tcPr>
                    <a:solidFill>
                      <a:srgbClr val="D6A3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الجــــــــزر</a:t>
                      </a:r>
                      <a:endParaRPr lang="ar-SA" dirty="0"/>
                    </a:p>
                  </a:txBody>
                  <a:tcPr>
                    <a:solidFill>
                      <a:srgbClr val="D6A3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ublic\Pictures\خلفيات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/>
          </a:bodyPr>
          <a:lstStyle/>
          <a:p>
            <a:r>
              <a:rPr lang="ar-SA" sz="6000" b="1" dirty="0" smtClean="0">
                <a:solidFill>
                  <a:srgbClr val="BD4A47"/>
                </a:solidFill>
              </a:rPr>
              <a:t>تـــابـــــع</a:t>
            </a:r>
            <a:endParaRPr lang="ar-SA" sz="6000" b="1" dirty="0">
              <a:solidFill>
                <a:srgbClr val="BD4A4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ar-SA" b="1" dirty="0" smtClean="0">
                <a:solidFill>
                  <a:srgbClr val="A30D83"/>
                </a:solidFill>
              </a:rPr>
              <a:t>الربط مع المعرفة السابقة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1"/>
                </a:solidFill>
              </a:rPr>
              <a:t>( أخبار الكواكب )</a:t>
            </a:r>
          </a:p>
          <a:p>
            <a:endParaRPr lang="ar-SA" b="1" dirty="0" smtClean="0"/>
          </a:p>
          <a:p>
            <a:pPr>
              <a:buNone/>
            </a:pPr>
            <a:r>
              <a:rPr lang="ar-SA" b="1" dirty="0" smtClean="0"/>
              <a:t>      </a:t>
            </a:r>
            <a:r>
              <a:rPr lang="ar-SA" b="1" dirty="0" smtClean="0">
                <a:solidFill>
                  <a:srgbClr val="FF0000"/>
                </a:solidFill>
              </a:rPr>
              <a:t>أسئلة ومناقشة /  </a:t>
            </a:r>
          </a:p>
          <a:p>
            <a:pPr>
              <a:buNone/>
            </a:pPr>
            <a:r>
              <a:rPr lang="ar-SA" b="1" dirty="0" smtClean="0"/>
              <a:t>1. أذكري أحدث </a:t>
            </a:r>
            <a:r>
              <a:rPr lang="ar-SA" b="1" dirty="0" err="1" smtClean="0"/>
              <a:t>الإكتشافات</a:t>
            </a:r>
            <a:r>
              <a:rPr lang="ar-SA" b="1" dirty="0" smtClean="0"/>
              <a:t> المتعلقة بالكواكب , التي سبق أن ذكرت في الأخبار ؟  </a:t>
            </a:r>
            <a:endParaRPr lang="en-US" b="1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 descr="C:\Users\Public\Pictures\خفيات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428992" y="1643050"/>
            <a:ext cx="4786314" cy="3781436"/>
          </a:xfrm>
        </p:spPr>
        <p:txBody>
          <a:bodyPr>
            <a:noAutofit/>
          </a:bodyPr>
          <a:lstStyle/>
          <a:p>
            <a:r>
              <a:rPr lang="ar-SA" sz="6000" b="1" dirty="0" smtClean="0">
                <a:solidFill>
                  <a:srgbClr val="FF0000"/>
                </a:solidFill>
              </a:rPr>
              <a:t>وحدة ( 4 )</a:t>
            </a:r>
          </a:p>
          <a:p>
            <a:pPr>
              <a:lnSpc>
                <a:spcPct val="150000"/>
              </a:lnSpc>
            </a:pPr>
            <a:endParaRPr lang="ar-SA" sz="800" b="1" dirty="0" smtClean="0">
              <a:solidFill>
                <a:schemeClr val="tx1"/>
              </a:solidFill>
            </a:endParaRPr>
          </a:p>
          <a:p>
            <a:r>
              <a:rPr lang="ar-SA" sz="7200" b="1" dirty="0" smtClean="0">
                <a:solidFill>
                  <a:schemeClr val="tx1"/>
                </a:solidFill>
              </a:rPr>
              <a:t>ما وراء الأرض</a:t>
            </a:r>
            <a:endParaRPr lang="ar-SA" sz="7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endParaRPr lang="ar-SA" dirty="0" smtClean="0"/>
          </a:p>
          <a:p>
            <a:pPr>
              <a:buNone/>
            </a:pPr>
            <a:r>
              <a:rPr lang="ar-SA" sz="2800" b="1" dirty="0" smtClean="0">
                <a:solidFill>
                  <a:srgbClr val="B60E92"/>
                </a:solidFill>
              </a:rPr>
              <a:t>                ماذا قرأت ؟    </a:t>
            </a:r>
            <a:r>
              <a:rPr lang="ar-SA" sz="2800" b="1" dirty="0" smtClean="0"/>
              <a:t>ص ( 50 )</a:t>
            </a:r>
            <a:endParaRPr lang="ar-SA" dirty="0" smtClean="0"/>
          </a:p>
          <a:p>
            <a:pPr>
              <a:buNone/>
            </a:pPr>
            <a:r>
              <a:rPr lang="ar-SA" sz="2800" dirty="0" smtClean="0"/>
              <a:t>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ar-SA" sz="2800" dirty="0" smtClean="0"/>
              <a:t>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عرض عملي </a:t>
            </a:r>
            <a:r>
              <a:rPr lang="ar-SA" sz="2800" b="1" dirty="0" smtClean="0"/>
              <a:t>( ملاحظة شكل المدار </a:t>
            </a:r>
            <a:r>
              <a:rPr lang="ar-SA" sz="2800" b="1" dirty="0" err="1" smtClean="0"/>
              <a:t>الإهليلجي</a:t>
            </a:r>
            <a:r>
              <a:rPr lang="ar-SA" sz="2800" b="1" dirty="0" smtClean="0"/>
              <a:t> )</a:t>
            </a:r>
            <a:endParaRPr lang="ar-SA" sz="2800" dirty="0" smtClean="0"/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دفتر العلوم</a:t>
            </a: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endParaRPr lang="ar-SA" sz="2800" b="1" dirty="0" smtClean="0"/>
          </a:p>
        </p:txBody>
      </p:sp>
      <p:pic>
        <p:nvPicPr>
          <p:cNvPr id="6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85728"/>
            <a:ext cx="1285884" cy="1000132"/>
          </a:xfrm>
          <a:prstGeom prst="rect">
            <a:avLst/>
          </a:prstGeom>
          <a:noFill/>
        </p:spPr>
      </p:pic>
      <p:pic>
        <p:nvPicPr>
          <p:cNvPr id="11" name="Picture 15" descr="C:\Users\Public\Pictures\عرض سريع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500174"/>
            <a:ext cx="1214446" cy="1000132"/>
          </a:xfrm>
          <a:prstGeom prst="rect">
            <a:avLst/>
          </a:prstGeom>
          <a:noFill/>
        </p:spPr>
      </p:pic>
      <p:sp>
        <p:nvSpPr>
          <p:cNvPr id="14" name="مخطط انسيابي: محطة طرفية 13"/>
          <p:cNvSpPr/>
          <p:nvPr/>
        </p:nvSpPr>
        <p:spPr>
          <a:xfrm>
            <a:off x="1000100" y="3571876"/>
            <a:ext cx="6500858" cy="1500198"/>
          </a:xfrm>
          <a:prstGeom prst="flowChartTerminator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800" b="1" dirty="0" smtClean="0">
                <a:solidFill>
                  <a:srgbClr val="D6A300"/>
                </a:solidFill>
              </a:rPr>
              <a:t>صنفي الكواكب الداخلية والخارجية على شكل خريطة مفاهيم ؟ </a:t>
            </a:r>
            <a:endParaRPr lang="ar-SA" sz="2800" b="1" dirty="0">
              <a:solidFill>
                <a:srgbClr val="D6A300"/>
              </a:solidFill>
            </a:endParaRPr>
          </a:p>
        </p:txBody>
      </p:sp>
      <p:sp>
        <p:nvSpPr>
          <p:cNvPr id="15" name="سهم إلى اليمين 14"/>
          <p:cNvSpPr/>
          <p:nvPr/>
        </p:nvSpPr>
        <p:spPr>
          <a:xfrm>
            <a:off x="1357290" y="5143512"/>
            <a:ext cx="5643602" cy="1357322"/>
          </a:xfrm>
          <a:prstGeom prst="rightArrow">
            <a:avLst/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D6A300"/>
                </a:solidFill>
              </a:rPr>
              <a:t>الواجب  </a:t>
            </a:r>
            <a:r>
              <a:rPr lang="ar-SA" sz="3200" b="1" dirty="0" err="1" smtClean="0">
                <a:solidFill>
                  <a:srgbClr val="D6A300"/>
                </a:solidFill>
              </a:rPr>
              <a:t>ص</a:t>
            </a:r>
            <a:r>
              <a:rPr lang="ar-SA" sz="3200" b="1" dirty="0" smtClean="0">
                <a:solidFill>
                  <a:srgbClr val="D6A300"/>
                </a:solidFill>
              </a:rPr>
              <a:t> ( 55 )  رقم  ( 5 )</a:t>
            </a:r>
            <a:endParaRPr lang="ar-SA" sz="3200" b="1" dirty="0">
              <a:solidFill>
                <a:srgbClr val="D6A300"/>
              </a:solidFill>
            </a:endParaRPr>
          </a:p>
        </p:txBody>
      </p:sp>
      <p:pic>
        <p:nvPicPr>
          <p:cNvPr id="16" name="Picture 11" descr="C:\Users\Public\Pictures\حل الواجب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5286388"/>
            <a:ext cx="1252537" cy="1000132"/>
          </a:xfrm>
          <a:prstGeom prst="rect">
            <a:avLst/>
          </a:prstGeom>
          <a:noFill/>
        </p:spPr>
      </p:pic>
      <p:pic>
        <p:nvPicPr>
          <p:cNvPr id="17" name="Picture 12" descr="C:\Users\Public\Pictures\دفتتتر العلوم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20" y="2714620"/>
            <a:ext cx="1214446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2800" b="1" dirty="0" smtClean="0">
                <a:solidFill>
                  <a:srgbClr val="B60E92"/>
                </a:solidFill>
              </a:rPr>
              <a:t>            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2800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قال تعالى: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( إنّا زيّنّا السماء الدنيا بزينةِ الكواكب ) </a:t>
            </a:r>
            <a:r>
              <a:rPr lang="ar-SA" sz="1600" b="1" dirty="0" smtClean="0">
                <a:solidFill>
                  <a:srgbClr val="B60E92"/>
                </a:solidFill>
              </a:rPr>
              <a:t>6 الصّافات</a:t>
            </a:r>
            <a:endParaRPr lang="ar-SA" sz="2800" dirty="0" smtClean="0"/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( 9 / 10 / 11 / 12 ) </a:t>
            </a: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smtClean="0">
                <a:solidFill>
                  <a:srgbClr val="B60E92"/>
                </a:solidFill>
              </a:rPr>
              <a:t>ماذا قرأت ؟    </a:t>
            </a:r>
            <a:r>
              <a:rPr lang="ar-SA" sz="2800" b="1" dirty="0" smtClean="0"/>
              <a:t>ص ( 51 / 52 )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</a:t>
            </a: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عرض سريع </a:t>
            </a:r>
            <a:r>
              <a:rPr lang="ar-SA" sz="2800" b="1" dirty="0" smtClean="0"/>
              <a:t>( كوكب الماء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 </a:t>
            </a:r>
            <a:endParaRPr lang="ar-SA" sz="2800" b="1" dirty="0" smtClean="0"/>
          </a:p>
        </p:txBody>
      </p:sp>
      <p:pic>
        <p:nvPicPr>
          <p:cNvPr id="8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2643182"/>
            <a:ext cx="1142998" cy="1000132"/>
          </a:xfrm>
          <a:prstGeom prst="rect">
            <a:avLst/>
          </a:prstGeom>
          <a:noFill/>
        </p:spPr>
      </p:pic>
      <p:pic>
        <p:nvPicPr>
          <p:cNvPr id="12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3929066"/>
            <a:ext cx="1285884" cy="1000132"/>
          </a:xfrm>
          <a:prstGeom prst="rect">
            <a:avLst/>
          </a:prstGeom>
          <a:noFill/>
        </p:spPr>
      </p:pic>
      <p:pic>
        <p:nvPicPr>
          <p:cNvPr id="13" name="Picture 15" descr="C:\Users\Public\Pictures\عرض سريع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0958" y="5286388"/>
            <a:ext cx="1214446" cy="1000132"/>
          </a:xfrm>
          <a:prstGeom prst="rect">
            <a:avLst/>
          </a:prstGeom>
          <a:noFill/>
        </p:spPr>
      </p:pic>
      <p:pic>
        <p:nvPicPr>
          <p:cNvPr id="9" name="Picture 2" descr="C:\Users\Public\Pictures\قرآن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357166"/>
            <a:ext cx="1285884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endParaRPr lang="ar-SA" dirty="0" smtClean="0"/>
          </a:p>
          <a:p>
            <a:pPr>
              <a:buNone/>
            </a:pPr>
            <a:r>
              <a:rPr lang="ar-SA" sz="2800" b="1" dirty="0" smtClean="0">
                <a:solidFill>
                  <a:srgbClr val="B60E92"/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( 14 / 15 / 16 / 17)</a:t>
            </a:r>
            <a:endParaRPr lang="ar-SA" dirty="0" smtClean="0"/>
          </a:p>
          <a:p>
            <a:pPr>
              <a:buNone/>
            </a:pPr>
            <a:r>
              <a:rPr lang="ar-SA" sz="2800" dirty="0" smtClean="0"/>
              <a:t>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/>
              <a:t> 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طرائق تدريس متنوعة </a:t>
            </a:r>
            <a:r>
              <a:rPr lang="ar-SA" sz="2800" b="1" dirty="0" smtClean="0"/>
              <a:t>( متقدم / المنظار الفلكي )</a:t>
            </a: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المفاهيم الشائعة غير الصحيحة </a:t>
            </a:r>
            <a:r>
              <a:rPr lang="ar-SA" sz="2800" b="1" dirty="0" smtClean="0"/>
              <a:t>( الكواكب في النظام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/>
              <a:t>                      الشمسي )  ( الكواكب والنجوم 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مناقشة   </a:t>
            </a:r>
            <a:r>
              <a:rPr lang="ar-SA" sz="2800" b="1" dirty="0" smtClean="0"/>
              <a:t>( بلوتو )</a:t>
            </a:r>
          </a:p>
          <a:p>
            <a:pPr>
              <a:lnSpc>
                <a:spcPct val="110000"/>
              </a:lnSpc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</a:t>
            </a:r>
            <a:r>
              <a:rPr lang="ar-SA" sz="2800" b="1" dirty="0" smtClean="0">
                <a:solidFill>
                  <a:srgbClr val="B60E92"/>
                </a:solidFill>
              </a:rPr>
              <a:t>ماذا قرأت ؟    </a:t>
            </a:r>
            <a:r>
              <a:rPr lang="ar-SA" sz="2800" b="1" dirty="0" smtClean="0"/>
              <a:t>ص ( 54 )</a:t>
            </a:r>
            <a:r>
              <a:rPr lang="ar-SA" sz="2800" b="1" dirty="0" smtClean="0">
                <a:solidFill>
                  <a:srgbClr val="00B050"/>
                </a:solidFill>
              </a:rPr>
              <a:t> </a:t>
            </a:r>
            <a:endParaRPr lang="ar-SA" sz="2800" b="1" dirty="0" smtClean="0"/>
          </a:p>
        </p:txBody>
      </p:sp>
      <p:pic>
        <p:nvPicPr>
          <p:cNvPr id="8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428604"/>
            <a:ext cx="1142998" cy="1000132"/>
          </a:xfrm>
          <a:prstGeom prst="rect">
            <a:avLst/>
          </a:prstGeom>
          <a:noFill/>
        </p:spPr>
      </p:pic>
      <p:pic>
        <p:nvPicPr>
          <p:cNvPr id="12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5357826"/>
            <a:ext cx="1285884" cy="1000132"/>
          </a:xfrm>
          <a:prstGeom prst="rect">
            <a:avLst/>
          </a:prstGeom>
          <a:noFill/>
        </p:spPr>
      </p:pic>
      <p:pic>
        <p:nvPicPr>
          <p:cNvPr id="9" name="Picture 14" descr="C:\Users\Public\Pictures\طرائق متنوعة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1643050"/>
            <a:ext cx="1214446" cy="1000132"/>
          </a:xfrm>
          <a:prstGeom prst="rect">
            <a:avLst/>
          </a:prstGeom>
          <a:noFill/>
        </p:spPr>
      </p:pic>
      <p:pic>
        <p:nvPicPr>
          <p:cNvPr id="10" name="Picture 17" descr="C:\Users\Public\Pictures\مفاهيم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6644" y="2786058"/>
            <a:ext cx="1214446" cy="1000132"/>
          </a:xfrm>
          <a:prstGeom prst="rect">
            <a:avLst/>
          </a:prstGeom>
          <a:noFill/>
        </p:spPr>
      </p:pic>
      <p:pic>
        <p:nvPicPr>
          <p:cNvPr id="14" name="Picture 2" descr="C:\Users\Public\Pictures\مناقشة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86644" y="4071942"/>
            <a:ext cx="1214446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lnSpc>
                <a:spcPct val="300000"/>
              </a:lnSpc>
              <a:buNone/>
            </a:pPr>
            <a:r>
              <a:rPr lang="ar-SA" sz="2800" dirty="0" smtClean="0"/>
              <a:t>   </a:t>
            </a:r>
            <a:r>
              <a:rPr lang="ar-SA" sz="2800" b="1" dirty="0" smtClean="0"/>
              <a:t>              </a:t>
            </a: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                  التحقق من الفهم</a:t>
            </a:r>
            <a:endParaRPr lang="en-US" sz="2800" b="1" dirty="0" smtClean="0"/>
          </a:p>
          <a:p>
            <a:pPr lvl="0">
              <a:buNone/>
            </a:pPr>
            <a:endParaRPr lang="ar-SA" sz="2800" b="1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ar-SA" sz="2800" b="1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ar-SA" sz="2800" b="1" dirty="0" smtClean="0">
                <a:solidFill>
                  <a:srgbClr val="FF0000"/>
                </a:solidFill>
              </a:rPr>
              <a:t>                إعادة التدريس ( </a:t>
            </a:r>
            <a:r>
              <a:rPr lang="ar-SA" sz="2800" b="1" dirty="0" err="1" smtClean="0">
                <a:solidFill>
                  <a:srgbClr val="FF0000"/>
                </a:solidFill>
              </a:rPr>
              <a:t>الإنقلاب</a:t>
            </a:r>
            <a:r>
              <a:rPr lang="ar-SA" sz="2800" b="1" dirty="0" smtClean="0">
                <a:solidFill>
                  <a:srgbClr val="FF0000"/>
                </a:solidFill>
              </a:rPr>
              <a:t> الصيفي والشتوي )</a:t>
            </a:r>
            <a:r>
              <a:rPr lang="ar-SA" sz="2800" b="1" dirty="0" smtClean="0"/>
              <a:t> </a:t>
            </a:r>
            <a:endParaRPr lang="en-US" sz="2800" b="1" dirty="0" smtClean="0"/>
          </a:p>
          <a:p>
            <a:pPr lvl="0">
              <a:buNone/>
            </a:pPr>
            <a:endParaRPr lang="ar-SA" dirty="0" smtClean="0"/>
          </a:p>
        </p:txBody>
      </p:sp>
      <p:pic>
        <p:nvPicPr>
          <p:cNvPr id="6" name="Picture 2" descr="C:\Users\Public\Pictures\إعادة التدريس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3571876"/>
            <a:ext cx="1214446" cy="1000132"/>
          </a:xfrm>
          <a:prstGeom prst="rect">
            <a:avLst/>
          </a:prstGeom>
          <a:noFill/>
        </p:spPr>
      </p:pic>
      <p:pic>
        <p:nvPicPr>
          <p:cNvPr id="7" name="Picture 6" descr="C:\Users\Public\Pictures\عق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1785926"/>
            <a:ext cx="135732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خلفيات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714480" y="1785926"/>
            <a:ext cx="5643602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العلم النافع</a:t>
            </a:r>
          </a:p>
          <a:p>
            <a:pPr algn="ctr">
              <a:lnSpc>
                <a:spcPct val="200000"/>
              </a:lnSpc>
            </a:pPr>
            <a:r>
              <a:rPr lang="ar-SA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وقف لله تعالى </a:t>
            </a:r>
          </a:p>
          <a:p>
            <a:pPr algn="ctr"/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أ /  زينب </a:t>
            </a:r>
            <a:r>
              <a:rPr lang="ar-SA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ش</a:t>
            </a:r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.</a:t>
            </a:r>
            <a:endParaRPr lang="ar-SA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لفية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00298" y="714356"/>
            <a:ext cx="6115064" cy="5429288"/>
          </a:xfrm>
        </p:spPr>
        <p:txBody>
          <a:bodyPr>
            <a:normAutofit/>
          </a:bodyPr>
          <a:lstStyle/>
          <a:p>
            <a:r>
              <a:rPr lang="ar-SA" sz="5400" b="1" dirty="0" smtClean="0">
                <a:solidFill>
                  <a:srgbClr val="00B050"/>
                </a:solidFill>
              </a:rPr>
              <a:t>الدرس الثاني :</a:t>
            </a:r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SA" sz="6600" b="1" dirty="0" smtClean="0"/>
              <a:t/>
            </a:r>
            <a:br>
              <a:rPr lang="ar-SA" sz="6600" b="1" dirty="0" smtClean="0"/>
            </a:br>
            <a:r>
              <a:rPr lang="ar-SA" sz="8000" b="1" dirty="0" smtClean="0">
                <a:solidFill>
                  <a:srgbClr val="FF0000"/>
                </a:solidFill>
              </a:rPr>
              <a:t>الفضاء والنجوم والمجرات</a:t>
            </a:r>
            <a:endParaRPr lang="ar-SA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الشمس المستعرة</a:t>
            </a:r>
            <a:endParaRPr lang="ar-SA" sz="3200" b="1" dirty="0"/>
          </a:p>
        </p:txBody>
      </p:sp>
      <p:pic>
        <p:nvPicPr>
          <p:cNvPr id="2" name="Picture 2" descr="C:\Users\Public\Pictures\شمس ملتهبة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857232"/>
            <a:ext cx="8215370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785794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الشمس المستعرة</a:t>
            </a:r>
            <a:endParaRPr lang="ar-SA" sz="3200" b="1" dirty="0"/>
          </a:p>
        </p:txBody>
      </p:sp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37147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      </a:t>
            </a:r>
            <a:r>
              <a:rPr lang="ar-SA" b="1" dirty="0" smtClean="0"/>
              <a:t>الشمس أقرب نجم إلى الأرض . ويعتقد العلماء أن عمرها 6,4 مليارات سنة تقريباً , والشمس نجم متوسط الحجم مقارنة بسائر النجوم .</a:t>
            </a:r>
            <a:endParaRPr lang="en-US" b="1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شريحة التركيز / </a:t>
            </a:r>
            <a:r>
              <a:rPr lang="ar-SA" sz="3200" b="1" dirty="0" smtClean="0"/>
              <a:t>الشمس المستعرة</a:t>
            </a:r>
            <a:endParaRPr lang="ar-SA" sz="3200" b="1" dirty="0"/>
          </a:p>
        </p:txBody>
      </p:sp>
      <p:pic>
        <p:nvPicPr>
          <p:cNvPr id="5122" name="Picture 2" descr="C:\Users\Public\Pictures\شمس ملتهبة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928670"/>
            <a:ext cx="7072362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Public\Pictures\خلفيات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5357850" cy="6000792"/>
          </a:xfrm>
        </p:spPr>
        <p:txBody>
          <a:bodyPr>
            <a:noAutofit/>
          </a:bodyPr>
          <a:lstStyle/>
          <a:p>
            <a:r>
              <a:rPr lang="ar-SA" sz="6600" b="1" dirty="0" smtClean="0">
                <a:solidFill>
                  <a:srgbClr val="FF0000"/>
                </a:solidFill>
              </a:rPr>
              <a:t/>
            </a:r>
            <a:br>
              <a:rPr lang="ar-SA" sz="6600" b="1" dirty="0" smtClean="0">
                <a:solidFill>
                  <a:srgbClr val="FF0000"/>
                </a:solidFill>
              </a:rPr>
            </a:br>
            <a:r>
              <a:rPr lang="ar-SA" sz="6600" b="1" dirty="0" smtClean="0">
                <a:solidFill>
                  <a:srgbClr val="FF0000"/>
                </a:solidFill>
              </a:rPr>
              <a:t>فصل ( 8 )</a:t>
            </a:r>
            <a:br>
              <a:rPr lang="ar-SA" sz="6600" b="1" dirty="0" smtClean="0">
                <a:solidFill>
                  <a:srgbClr val="FF0000"/>
                </a:solidFill>
              </a:rPr>
            </a:br>
            <a:r>
              <a:rPr lang="ar-SA" sz="8000" b="1" dirty="0" smtClean="0"/>
              <a:t/>
            </a:r>
            <a:br>
              <a:rPr lang="ar-SA" sz="8000" b="1" dirty="0" smtClean="0"/>
            </a:br>
            <a:r>
              <a:rPr lang="ar-SA" sz="8000" b="1" dirty="0" err="1" smtClean="0"/>
              <a:t>إستكشاف</a:t>
            </a:r>
            <a:r>
              <a:rPr lang="ar-SA" sz="8000" b="1" dirty="0" smtClean="0"/>
              <a:t> الفضاء</a:t>
            </a:r>
            <a:endParaRPr lang="ar-SA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                              </a:t>
            </a:r>
            <a:r>
              <a:rPr lang="ar-SA" sz="3500" b="1" dirty="0" smtClean="0">
                <a:solidFill>
                  <a:srgbClr val="FF0000"/>
                </a:solidFill>
              </a:rPr>
              <a:t>ورقة نشاط /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 smtClean="0"/>
              <a:t>كيف تبدو الشمس من مجرة بعيدة ؟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كيف يضع الناس النجوم في مجموعاتها ؟</a:t>
            </a:r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ar-SA" b="1" dirty="0" smtClean="0"/>
              <a:t>لماذا تبدو بعض النجوم مضيئة أكثر من غيرها ؟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endParaRPr lang="ar-SA" dirty="0"/>
          </a:p>
        </p:txBody>
      </p:sp>
      <p:pic>
        <p:nvPicPr>
          <p:cNvPr id="7" name="Picture 3" descr="C:\Users\Public\Pictures\نشاط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785794"/>
            <a:ext cx="1285884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86866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ar-SA" dirty="0" smtClean="0"/>
          </a:p>
          <a:p>
            <a:pPr lvl="0">
              <a:buNone/>
            </a:pPr>
            <a:endParaRPr lang="ar-SA" dirty="0" smtClean="0"/>
          </a:p>
          <a:p>
            <a:pPr lvl="0">
              <a:buNone/>
            </a:pPr>
            <a:endParaRPr lang="ar-SA" dirty="0" smtClean="0"/>
          </a:p>
          <a:p>
            <a:pPr lvl="0">
              <a:buNone/>
            </a:pPr>
            <a:endParaRPr lang="ar-SA" dirty="0" smtClean="0"/>
          </a:p>
          <a:p>
            <a:pPr lvl="0">
              <a:lnSpc>
                <a:spcPct val="320000"/>
              </a:lnSpc>
              <a:buNone/>
            </a:pPr>
            <a:endParaRPr lang="ar-SA" sz="1600" dirty="0" smtClean="0"/>
          </a:p>
          <a:p>
            <a:pPr lvl="0">
              <a:lnSpc>
                <a:spcPct val="160000"/>
              </a:lnSpc>
            </a:pPr>
            <a:r>
              <a:rPr lang="ar-SA" sz="9800" b="1" dirty="0" smtClean="0"/>
              <a:t>توضح المقصود بالطيف الكهرومغناطيسي .</a:t>
            </a:r>
            <a:endParaRPr lang="en-US" sz="9800" b="1" dirty="0" smtClean="0"/>
          </a:p>
          <a:p>
            <a:pPr lvl="0">
              <a:lnSpc>
                <a:spcPct val="160000"/>
              </a:lnSpc>
            </a:pPr>
            <a:r>
              <a:rPr lang="ar-SA" sz="9800" b="1" dirty="0" smtClean="0"/>
              <a:t>تحدد الفرق بين المنظار الفلكي العاكس والمنظار الفلكي الكاسر .</a:t>
            </a:r>
            <a:endParaRPr lang="en-US" sz="9800" b="1" dirty="0" smtClean="0"/>
          </a:p>
          <a:p>
            <a:pPr lvl="0">
              <a:lnSpc>
                <a:spcPct val="160000"/>
              </a:lnSpc>
            </a:pPr>
            <a:r>
              <a:rPr lang="ar-SA" sz="9800" b="1" dirty="0" smtClean="0"/>
              <a:t>تقارن بين المنظار الفلكي البصري والمنظار </a:t>
            </a:r>
            <a:r>
              <a:rPr lang="ar-SA" sz="9800" b="1" dirty="0" err="1" smtClean="0"/>
              <a:t>الراديوي</a:t>
            </a:r>
            <a:r>
              <a:rPr lang="ar-SA" sz="9800" b="1" dirty="0" smtClean="0"/>
              <a:t> .</a:t>
            </a:r>
            <a:endParaRPr lang="en-US" sz="9800" b="1" dirty="0" smtClean="0"/>
          </a:p>
          <a:p>
            <a:pPr lvl="0">
              <a:lnSpc>
                <a:spcPct val="160000"/>
              </a:lnSpc>
            </a:pPr>
            <a:r>
              <a:rPr lang="ar-SA" sz="9800" b="1" dirty="0" smtClean="0"/>
              <a:t>تفسر لماذا تبدو لنا النجوم وكأنها تتحرك في السماء .</a:t>
            </a:r>
            <a:endParaRPr lang="en-US" sz="9800" b="1" dirty="0" smtClean="0"/>
          </a:p>
          <a:p>
            <a:pPr lvl="0">
              <a:lnSpc>
                <a:spcPct val="160000"/>
              </a:lnSpc>
            </a:pPr>
            <a:r>
              <a:rPr lang="ar-SA" sz="9800" b="1" dirty="0" smtClean="0"/>
              <a:t>تصف بعض المجموعات </a:t>
            </a:r>
            <a:r>
              <a:rPr lang="ar-SA" sz="9800" b="1" dirty="0" err="1" smtClean="0"/>
              <a:t>النجمية</a:t>
            </a:r>
            <a:r>
              <a:rPr lang="ar-SA" sz="9800" b="1" dirty="0" smtClean="0"/>
              <a:t> .</a:t>
            </a:r>
            <a:endParaRPr lang="en-US" sz="9800" b="1" dirty="0" smtClean="0"/>
          </a:p>
          <a:p>
            <a:pPr>
              <a:lnSpc>
                <a:spcPct val="160000"/>
              </a:lnSpc>
            </a:pPr>
            <a:r>
              <a:rPr lang="ar-SA" sz="9800" b="1" dirty="0" smtClean="0"/>
              <a:t>توضح دورة حياة النجوم .</a:t>
            </a:r>
          </a:p>
          <a:p>
            <a:pPr lvl="0">
              <a:lnSpc>
                <a:spcPct val="150000"/>
              </a:lnSpc>
              <a:buNone/>
            </a:pPr>
            <a:endParaRPr lang="ar-SA" b="1" dirty="0" smtClean="0"/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     </a:t>
            </a:r>
            <a:endParaRPr lang="ar-SA" b="1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786050" y="0"/>
            <a:ext cx="3286148" cy="928694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الأهـــــداف</a:t>
            </a:r>
            <a:r>
              <a:rPr lang="ar-SA" sz="5400" b="1" dirty="0" smtClean="0">
                <a:solidFill>
                  <a:srgbClr val="BD4A47"/>
                </a:solidFill>
              </a:rPr>
              <a:t> </a:t>
            </a:r>
            <a:r>
              <a:rPr lang="ar-SA" b="1" dirty="0" smtClean="0"/>
              <a:t>   </a:t>
            </a:r>
            <a:endParaRPr lang="en-US" dirty="0" smtClean="0"/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86866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50109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 lvl="0">
              <a:buNone/>
            </a:pPr>
            <a:endParaRPr lang="ar-SA" dirty="0" smtClean="0"/>
          </a:p>
          <a:p>
            <a:pPr lvl="0">
              <a:buNone/>
            </a:pPr>
            <a:endParaRPr lang="ar-SA" sz="1600" dirty="0" smtClean="0"/>
          </a:p>
          <a:p>
            <a:pPr lvl="0">
              <a:lnSpc>
                <a:spcPct val="150000"/>
              </a:lnSpc>
              <a:buNone/>
            </a:pPr>
            <a:endParaRPr lang="ar-SA" b="1" dirty="0" smtClean="0"/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  (  المنظار الكهرومغناطيسي  /  المنظار الفلكي الكاسر  /  المنظار الفلكي العاكس  /  المنظار الفلكي </a:t>
            </a:r>
            <a:r>
              <a:rPr lang="ar-SA" b="1" dirty="0" err="1" smtClean="0"/>
              <a:t>الراديوي</a:t>
            </a:r>
            <a:r>
              <a:rPr lang="ar-SA" b="1" dirty="0" smtClean="0"/>
              <a:t>  / </a:t>
            </a:r>
          </a:p>
          <a:p>
            <a:pPr>
              <a:lnSpc>
                <a:spcPct val="150000"/>
              </a:lnSpc>
              <a:buNone/>
            </a:pPr>
            <a:r>
              <a:rPr lang="ar-SA" b="1" dirty="0" smtClean="0"/>
              <a:t>   المرصد  /  المجموعات </a:t>
            </a:r>
            <a:r>
              <a:rPr lang="ar-SA" b="1" dirty="0" err="1" smtClean="0"/>
              <a:t>النجمية</a:t>
            </a:r>
            <a:r>
              <a:rPr lang="ar-SA" b="1" dirty="0" smtClean="0"/>
              <a:t>  /  النجم فوق المستعر /  المجّرة  /  السنة الضوئية  ) </a:t>
            </a:r>
            <a:endParaRPr lang="ar-SA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428728" y="1000108"/>
            <a:ext cx="6215106" cy="928694"/>
          </a:xfrm>
          <a:prstGeom prst="round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6">
                    <a:lumMod val="50000"/>
                  </a:schemeClr>
                </a:solidFill>
              </a:rPr>
              <a:t>المفردات الجديدة</a:t>
            </a:r>
            <a:r>
              <a:rPr lang="ar-SA" sz="5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ar-SA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ctr">
              <a:buNone/>
            </a:pPr>
            <a:r>
              <a:rPr lang="ar-SA" b="1" dirty="0" smtClean="0">
                <a:solidFill>
                  <a:srgbClr val="A30D83"/>
                </a:solidFill>
              </a:rPr>
              <a:t>الربط مع المعرفة السابقة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1"/>
                </a:solidFill>
              </a:rPr>
              <a:t>( الموجات الكهرومغناطيسية )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ar-SA" b="1" dirty="0" smtClean="0"/>
          </a:p>
          <a:p>
            <a:pPr>
              <a:buNone/>
            </a:pPr>
            <a:r>
              <a:rPr lang="ar-SA" b="1" dirty="0" smtClean="0"/>
              <a:t>     </a:t>
            </a:r>
            <a:r>
              <a:rPr lang="ar-SA" b="1" dirty="0" smtClean="0">
                <a:solidFill>
                  <a:srgbClr val="FF0000"/>
                </a:solidFill>
              </a:rPr>
              <a:t>أسئلة ومناقشة / </a:t>
            </a:r>
          </a:p>
          <a:p>
            <a:pPr>
              <a:buNone/>
            </a:pPr>
            <a:r>
              <a:rPr lang="ar-SA" b="1" dirty="0" smtClean="0"/>
              <a:t>        1. هل </a:t>
            </a:r>
            <a:r>
              <a:rPr lang="ar-SA" b="1" dirty="0" err="1" smtClean="0"/>
              <a:t>أستعملتّن</a:t>
            </a:r>
            <a:r>
              <a:rPr lang="ar-SA" b="1" dirty="0" smtClean="0"/>
              <a:t> أشعة كهرومغناطيسية ؟</a:t>
            </a:r>
            <a:endParaRPr lang="en-US" b="1" dirty="0" smtClean="0"/>
          </a:p>
          <a:p>
            <a:pPr>
              <a:buNone/>
            </a:pPr>
            <a:r>
              <a:rPr lang="ar-SA" b="1" dirty="0" smtClean="0"/>
              <a:t>        2. كم طالبة تعرضت لأشعة سينية ؟ وهل </a:t>
            </a:r>
            <a:r>
              <a:rPr lang="ar-SA" b="1" dirty="0" err="1" smtClean="0"/>
              <a:t>أستعملتّن</a:t>
            </a:r>
            <a:r>
              <a:rPr lang="ar-SA" b="1" dirty="0" smtClean="0"/>
              <a:t>     الميكروويف ؟</a:t>
            </a:r>
          </a:p>
          <a:p>
            <a:pPr>
              <a:buNone/>
            </a:pPr>
            <a:r>
              <a:rPr lang="ar-SA" b="1" dirty="0" smtClean="0"/>
              <a:t>        3. هل </a:t>
            </a:r>
            <a:r>
              <a:rPr lang="ar-SA" b="1" dirty="0" err="1" smtClean="0"/>
              <a:t>أستعملتّن</a:t>
            </a:r>
            <a:r>
              <a:rPr lang="ar-SA" b="1" dirty="0" smtClean="0"/>
              <a:t> الراديو؟هل شاهدتّن شروق الشمس </a:t>
            </a:r>
            <a:r>
              <a:rPr lang="ar-SA" b="1" dirty="0" err="1" smtClean="0"/>
              <a:t>أوشعرتّن</a:t>
            </a:r>
            <a:r>
              <a:rPr lang="ar-SA" b="1" dirty="0" smtClean="0"/>
              <a:t> بحرارتها ؟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( 18 )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000" b="1" dirty="0" smtClean="0">
                <a:solidFill>
                  <a:srgbClr val="00B050"/>
                </a:solidFill>
              </a:rPr>
              <a:t>       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مناقشة   </a:t>
            </a:r>
            <a:r>
              <a:rPr lang="ar-SA" sz="2800" b="1" dirty="0" smtClean="0"/>
              <a:t>( الموجات في الفراغ )</a:t>
            </a:r>
            <a:endParaRPr lang="ar-SA" sz="2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b="1" dirty="0" smtClean="0">
                <a:solidFill>
                  <a:srgbClr val="00B050"/>
                </a:solidFill>
              </a:rPr>
              <a:t>            </a:t>
            </a:r>
          </a:p>
          <a:p>
            <a:pPr>
              <a:lnSpc>
                <a:spcPct val="150000"/>
              </a:lnSpc>
              <a:buNone/>
            </a:pP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الربط مع علم الصحة  </a:t>
            </a:r>
            <a:r>
              <a:rPr lang="ar-SA" sz="2800" b="1" dirty="0" smtClean="0"/>
              <a:t>( الأشعة فوق البنفسجية )</a:t>
            </a:r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</a:t>
            </a:r>
            <a:r>
              <a:rPr lang="ar-SA" sz="2800" b="1" dirty="0" smtClean="0"/>
              <a:t>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دفتر العلوم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</a:t>
            </a:r>
          </a:p>
        </p:txBody>
      </p:sp>
      <p:pic>
        <p:nvPicPr>
          <p:cNvPr id="11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285728"/>
            <a:ext cx="1142998" cy="1000132"/>
          </a:xfrm>
          <a:prstGeom prst="rect">
            <a:avLst/>
          </a:prstGeom>
          <a:noFill/>
        </p:spPr>
      </p:pic>
      <p:pic>
        <p:nvPicPr>
          <p:cNvPr id="12" name="Picture 2" descr="C:\Users\Public\Pictures\مناقشة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1500174"/>
            <a:ext cx="1214446" cy="1000132"/>
          </a:xfrm>
          <a:prstGeom prst="rect">
            <a:avLst/>
          </a:prstGeom>
          <a:noFill/>
        </p:spPr>
      </p:pic>
      <p:pic>
        <p:nvPicPr>
          <p:cNvPr id="14" name="Picture 3" descr="C:\Users\Public\Pictures\الربط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2643182"/>
            <a:ext cx="1214446" cy="1000132"/>
          </a:xfrm>
          <a:prstGeom prst="rect">
            <a:avLst/>
          </a:prstGeom>
          <a:noFill/>
        </p:spPr>
      </p:pic>
      <p:sp>
        <p:nvSpPr>
          <p:cNvPr id="17" name="مخطط انسيابي: محطة طرفية 16"/>
          <p:cNvSpPr/>
          <p:nvPr/>
        </p:nvSpPr>
        <p:spPr>
          <a:xfrm>
            <a:off x="714348" y="4714884"/>
            <a:ext cx="7072362" cy="1857388"/>
          </a:xfrm>
          <a:prstGeom prst="flowChartTerminator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قارني بين المنظار الفلكي الكاسر والعاكس في جدول؟</a:t>
            </a:r>
          </a:p>
          <a:p>
            <a:pPr algn="ctr"/>
            <a:endParaRPr lang="ar-SA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9" name="Picture 12" descr="C:\Users\Public\Pictures\دفتتتر العلوم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20" y="3857628"/>
            <a:ext cx="1214446" cy="1071570"/>
          </a:xfrm>
          <a:prstGeom prst="rect">
            <a:avLst/>
          </a:prstGeom>
          <a:noFill/>
        </p:spPr>
      </p:pic>
      <p:graphicFrame>
        <p:nvGraphicFramePr>
          <p:cNvPr id="10" name="جدول 9"/>
          <p:cNvGraphicFramePr>
            <a:graphicFrameLocks noGrp="1"/>
          </p:cNvGraphicFramePr>
          <p:nvPr/>
        </p:nvGraphicFramePr>
        <p:xfrm>
          <a:off x="1500166" y="5572140"/>
          <a:ext cx="5592134" cy="808038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722729"/>
                <a:gridCol w="2869405"/>
              </a:tblGrid>
              <a:tr h="437198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    المنظار الكاسر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          المنظار العاكس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</a:p>
          <a:p>
            <a:pPr>
              <a:buNone/>
            </a:pPr>
            <a:endParaRPr lang="ar-SA" sz="2000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b="1" dirty="0" smtClean="0">
                <a:solidFill>
                  <a:srgbClr val="00B050"/>
                </a:solidFill>
              </a:rPr>
              <a:t>            </a:t>
            </a:r>
          </a:p>
          <a:p>
            <a:pPr>
              <a:lnSpc>
                <a:spcPct val="150000"/>
              </a:lnSpc>
              <a:buNone/>
            </a:pPr>
            <a:r>
              <a:rPr lang="ar-SA" sz="2400" dirty="0" smtClean="0"/>
              <a:t>      </a:t>
            </a:r>
            <a:r>
              <a:rPr lang="ar-SA" sz="2400" b="1" dirty="0" smtClean="0">
                <a:solidFill>
                  <a:srgbClr val="FF0000"/>
                </a:solidFill>
              </a:rPr>
              <a:t>قال تعالى : </a:t>
            </a:r>
            <a:r>
              <a:rPr lang="ar-SA" sz="2800" b="1" dirty="0" smtClean="0">
                <a:solidFill>
                  <a:schemeClr val="tx2"/>
                </a:solidFill>
              </a:rPr>
              <a:t>( والسماء </a:t>
            </a:r>
            <a:r>
              <a:rPr lang="ar-SA" sz="2800" b="1" dirty="0" err="1" smtClean="0">
                <a:solidFill>
                  <a:schemeClr val="tx2"/>
                </a:solidFill>
              </a:rPr>
              <a:t>بنيناها</a:t>
            </a:r>
            <a:r>
              <a:rPr lang="ar-SA" sz="2800" b="1" dirty="0" smtClean="0">
                <a:solidFill>
                  <a:schemeClr val="tx2"/>
                </a:solidFill>
              </a:rPr>
              <a:t> </a:t>
            </a:r>
            <a:r>
              <a:rPr lang="ar-SA" sz="2800" b="1" dirty="0" err="1" smtClean="0">
                <a:solidFill>
                  <a:schemeClr val="tx2"/>
                </a:solidFill>
              </a:rPr>
              <a:t>بأييد</a:t>
            </a:r>
            <a:r>
              <a:rPr lang="ar-SA" sz="2800" b="1" dirty="0" smtClean="0">
                <a:solidFill>
                  <a:schemeClr val="tx2"/>
                </a:solidFill>
              </a:rPr>
              <a:t> وإنا لموسعون ) </a:t>
            </a:r>
            <a:r>
              <a:rPr lang="ar-SA" sz="1600" b="1" dirty="0" smtClean="0">
                <a:solidFill>
                  <a:srgbClr val="B60E92"/>
                </a:solidFill>
              </a:rPr>
              <a:t>47 </a:t>
            </a:r>
            <a:r>
              <a:rPr lang="ar-SA" sz="1600" b="1" dirty="0" err="1" smtClean="0">
                <a:solidFill>
                  <a:srgbClr val="B60E92"/>
                </a:solidFill>
              </a:rPr>
              <a:t>الذّاريات</a:t>
            </a:r>
            <a:endParaRPr lang="ar-SA" sz="2800" b="1" dirty="0" smtClean="0"/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( 19 / 20 )</a:t>
            </a:r>
          </a:p>
          <a:p>
            <a:pPr>
              <a:buNone/>
            </a:pP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</a:t>
            </a:r>
            <a:r>
              <a:rPr lang="ar-SA" sz="2800" b="1" dirty="0" smtClean="0">
                <a:solidFill>
                  <a:srgbClr val="A30D83"/>
                </a:solidFill>
              </a:rPr>
              <a:t>ماذا قرأت ؟    </a:t>
            </a:r>
            <a:r>
              <a:rPr lang="ar-SA" sz="2800" b="1" dirty="0" smtClean="0"/>
              <a:t>ص ( 58 )</a:t>
            </a:r>
            <a:endParaRPr lang="ar-SA" sz="2800" b="1" dirty="0" smtClean="0">
              <a:solidFill>
                <a:srgbClr val="00B050"/>
              </a:solidFill>
            </a:endParaRPr>
          </a:p>
        </p:txBody>
      </p:sp>
      <p:pic>
        <p:nvPicPr>
          <p:cNvPr id="15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4357694"/>
            <a:ext cx="1142998" cy="1000132"/>
          </a:xfrm>
          <a:prstGeom prst="rect">
            <a:avLst/>
          </a:prstGeom>
          <a:noFill/>
        </p:spPr>
      </p:pic>
      <p:pic>
        <p:nvPicPr>
          <p:cNvPr id="16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5572140"/>
            <a:ext cx="1214446" cy="1000132"/>
          </a:xfrm>
          <a:prstGeom prst="rect">
            <a:avLst/>
          </a:prstGeom>
          <a:noFill/>
        </p:spPr>
      </p:pic>
      <p:pic>
        <p:nvPicPr>
          <p:cNvPr id="9" name="Picture 11" descr="C:\Users\Public\Pictures\حل الواجب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500042"/>
            <a:ext cx="1252537" cy="1000132"/>
          </a:xfrm>
          <a:prstGeom prst="rect">
            <a:avLst/>
          </a:prstGeom>
          <a:noFill/>
        </p:spPr>
      </p:pic>
      <p:sp>
        <p:nvSpPr>
          <p:cNvPr id="10" name="سهم إلى اليمين 9"/>
          <p:cNvSpPr/>
          <p:nvPr/>
        </p:nvSpPr>
        <p:spPr>
          <a:xfrm>
            <a:off x="1571604" y="357166"/>
            <a:ext cx="5643602" cy="1357322"/>
          </a:xfrm>
          <a:prstGeom prst="right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الواجب  </a:t>
            </a:r>
            <a:r>
              <a:rPr lang="ar-SA" sz="3200" b="1" dirty="0" err="1" smtClean="0">
                <a:solidFill>
                  <a:schemeClr val="accent6">
                    <a:lumMod val="50000"/>
                  </a:schemeClr>
                </a:solidFill>
              </a:rPr>
              <a:t>ص</a:t>
            </a:r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 ( 65 )  رقم  ( 1 )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Picture 2" descr="C:\Users\Public\Pictures\قرآن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9520" y="1857364"/>
            <a:ext cx="1285884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ublic\Pictures\خلفيات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/>
          </a:bodyPr>
          <a:lstStyle/>
          <a:p>
            <a:r>
              <a:rPr lang="ar-SA" sz="6000" b="1" dirty="0" smtClean="0">
                <a:solidFill>
                  <a:srgbClr val="BD4A47"/>
                </a:solidFill>
              </a:rPr>
              <a:t>تـــابـــــع</a:t>
            </a:r>
            <a:endParaRPr lang="ar-SA" sz="6000" b="1" dirty="0">
              <a:solidFill>
                <a:srgbClr val="BD4A4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 algn="ctr">
              <a:buNone/>
            </a:pPr>
            <a:r>
              <a:rPr lang="ar-SA" b="1" dirty="0" smtClean="0">
                <a:solidFill>
                  <a:srgbClr val="A30D83"/>
                </a:solidFill>
              </a:rPr>
              <a:t>الربط مع المعرفة السابقة</a:t>
            </a:r>
          </a:p>
          <a:p>
            <a:pPr algn="ctr">
              <a:buNone/>
            </a:pPr>
            <a:r>
              <a:rPr lang="ar-SA" b="1" dirty="0" smtClean="0">
                <a:solidFill>
                  <a:schemeClr val="accent1"/>
                </a:solidFill>
              </a:rPr>
              <a:t>( المجموعات </a:t>
            </a:r>
            <a:r>
              <a:rPr lang="ar-SA" b="1" dirty="0" err="1" smtClean="0">
                <a:solidFill>
                  <a:schemeClr val="accent1"/>
                </a:solidFill>
              </a:rPr>
              <a:t>النجمية</a:t>
            </a:r>
            <a:r>
              <a:rPr lang="ar-SA" b="1" dirty="0" smtClean="0">
                <a:solidFill>
                  <a:schemeClr val="accent1"/>
                </a:solidFill>
              </a:rPr>
              <a:t> )</a:t>
            </a:r>
          </a:p>
          <a:p>
            <a:endParaRPr lang="ar-SA" b="1" dirty="0" smtClean="0"/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    أسئلة ومناقشة / </a:t>
            </a: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</a:rPr>
              <a:t>   </a:t>
            </a:r>
            <a:r>
              <a:rPr lang="ar-SA" b="1" dirty="0" smtClean="0"/>
              <a:t>1. هل نظرت إلى السماء في ليلة صافية لرؤية النجوم , هل </a:t>
            </a:r>
            <a:r>
              <a:rPr lang="ar-SA" b="1" dirty="0" err="1" smtClean="0"/>
              <a:t>أستطعت</a:t>
            </a:r>
            <a:r>
              <a:rPr lang="ar-SA" b="1" dirty="0" smtClean="0"/>
              <a:t> تمييز بعض أشكالها ؟</a:t>
            </a:r>
          </a:p>
          <a:p>
            <a:pPr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( 21 )</a:t>
            </a:r>
            <a:endParaRPr lang="ar-SA" sz="2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ar-SA" sz="2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ar-SA" b="1" dirty="0" smtClean="0">
                <a:solidFill>
                  <a:srgbClr val="00B050"/>
                </a:solidFill>
              </a:rPr>
              <a:t>              </a:t>
            </a:r>
            <a:r>
              <a:rPr lang="ar-SA" sz="2800" b="1" dirty="0" smtClean="0">
                <a:solidFill>
                  <a:srgbClr val="A30D83"/>
                </a:solidFill>
              </a:rPr>
              <a:t>ماذا قرأت ؟    </a:t>
            </a:r>
            <a:r>
              <a:rPr lang="ar-SA" sz="2800" b="1" dirty="0" smtClean="0"/>
              <a:t>ص ( 60 )</a:t>
            </a:r>
            <a:endParaRPr lang="ar-SA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b="1" dirty="0" smtClean="0">
                <a:solidFill>
                  <a:srgbClr val="00B050"/>
                </a:solidFill>
              </a:rPr>
              <a:t>              </a:t>
            </a:r>
            <a:r>
              <a:rPr lang="ar-SA" sz="2800" b="1" dirty="0" err="1" smtClean="0">
                <a:solidFill>
                  <a:srgbClr val="00B050"/>
                </a:solidFill>
              </a:rPr>
              <a:t>إستخدام</a:t>
            </a:r>
            <a:r>
              <a:rPr lang="ar-SA" sz="2800" b="1" dirty="0" smtClean="0">
                <a:solidFill>
                  <a:srgbClr val="00B050"/>
                </a:solidFill>
              </a:rPr>
              <a:t> الصور والرسوم </a:t>
            </a:r>
            <a:r>
              <a:rPr lang="ar-SA" sz="2800" b="1" dirty="0" smtClean="0"/>
              <a:t> /  شكل ( 22 / 23 / 24 )</a:t>
            </a: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/>
              <a:t>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الربط مع المناهج   </a:t>
            </a:r>
            <a:r>
              <a:rPr lang="ar-SA" sz="2800" b="1" dirty="0" smtClean="0"/>
              <a:t>( الرياضيات )</a:t>
            </a: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/>
              <a:t>                 </a:t>
            </a:r>
            <a:r>
              <a:rPr lang="ar-SA" sz="2800" b="1" dirty="0" smtClean="0">
                <a:solidFill>
                  <a:schemeClr val="accent5">
                    <a:lumMod val="75000"/>
                  </a:schemeClr>
                </a:solidFill>
              </a:rPr>
              <a:t>دفتر العلوم</a:t>
            </a:r>
            <a:endParaRPr lang="ar-SA" sz="2800" b="1" dirty="0" smtClean="0"/>
          </a:p>
          <a:p>
            <a:pPr algn="ctr">
              <a:buNone/>
            </a:pP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1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357166"/>
            <a:ext cx="1142998" cy="1000132"/>
          </a:xfrm>
          <a:prstGeom prst="rect">
            <a:avLst/>
          </a:prstGeom>
          <a:noFill/>
        </p:spPr>
      </p:pic>
      <p:pic>
        <p:nvPicPr>
          <p:cNvPr id="12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1428736"/>
            <a:ext cx="1214446" cy="1000132"/>
          </a:xfrm>
          <a:prstGeom prst="rect">
            <a:avLst/>
          </a:prstGeom>
          <a:noFill/>
        </p:spPr>
      </p:pic>
      <p:pic>
        <p:nvPicPr>
          <p:cNvPr id="13" name="Picture 13" descr="C:\Users\Public\Pictures\صور ورس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2571744"/>
            <a:ext cx="1142998" cy="1000132"/>
          </a:xfrm>
          <a:prstGeom prst="rect">
            <a:avLst/>
          </a:prstGeom>
          <a:noFill/>
        </p:spPr>
      </p:pic>
      <p:pic>
        <p:nvPicPr>
          <p:cNvPr id="10" name="Picture 3" descr="C:\Users\Public\Pictures\الربط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3786190"/>
            <a:ext cx="1214446" cy="1000132"/>
          </a:xfrm>
          <a:prstGeom prst="rect">
            <a:avLst/>
          </a:prstGeom>
          <a:noFill/>
        </p:spPr>
      </p:pic>
      <p:pic>
        <p:nvPicPr>
          <p:cNvPr id="15" name="Picture 12" descr="C:\Users\Public\Pictures\دفتتتر العلوم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4929198"/>
            <a:ext cx="1214446" cy="1071570"/>
          </a:xfrm>
          <a:prstGeom prst="rect">
            <a:avLst/>
          </a:prstGeom>
          <a:noFill/>
        </p:spPr>
      </p:pic>
      <p:sp>
        <p:nvSpPr>
          <p:cNvPr id="16" name="مخطط انسيابي: محطة طرفية 15"/>
          <p:cNvSpPr/>
          <p:nvPr/>
        </p:nvSpPr>
        <p:spPr>
          <a:xfrm>
            <a:off x="642910" y="5572140"/>
            <a:ext cx="6715172" cy="1000132"/>
          </a:xfrm>
          <a:prstGeom prst="flowChartTerminator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صنفي أنواع المجّرات الثلاثة على شكل</a:t>
            </a:r>
          </a:p>
          <a:p>
            <a:pPr algn="ctr"/>
            <a:r>
              <a:rPr lang="ar-SA" sz="2800" b="1" dirty="0" smtClean="0">
                <a:solidFill>
                  <a:schemeClr val="accent6">
                    <a:lumMod val="50000"/>
                  </a:schemeClr>
                </a:solidFill>
              </a:rPr>
              <a:t> خريطة مفاهيم ؟                             </a:t>
            </a:r>
            <a:endParaRPr lang="ar-SA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endParaRPr lang="ar-SA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إثــــــــــــــــــــــــراء علــــــــم</a:t>
            </a:r>
          </a:p>
          <a:p>
            <a:pPr>
              <a:buNone/>
            </a:pPr>
            <a:r>
              <a:rPr lang="ar-SA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</a:t>
            </a:r>
            <a:r>
              <a:rPr lang="ar-SA" sz="2800" b="1" dirty="0" smtClean="0"/>
              <a:t>(   </a:t>
            </a:r>
            <a:r>
              <a:rPr lang="ar-SA" sz="2800" b="1" dirty="0" err="1" smtClean="0"/>
              <a:t>انواع</a:t>
            </a:r>
            <a:r>
              <a:rPr lang="ar-SA" sz="2800" b="1" dirty="0" smtClean="0"/>
              <a:t> المجّرات شكل 25  )</a:t>
            </a:r>
          </a:p>
          <a:p>
            <a:pPr>
              <a:buNone/>
            </a:pPr>
            <a:endParaRPr lang="ar-SA" sz="2800" b="1" dirty="0" smtClean="0"/>
          </a:p>
          <a:p>
            <a:pPr>
              <a:buNone/>
            </a:pPr>
            <a:endParaRPr lang="ar-SA" sz="2800" b="1" dirty="0" smtClean="0"/>
          </a:p>
          <a:p>
            <a:pPr>
              <a:lnSpc>
                <a:spcPct val="150000"/>
              </a:lnSpc>
              <a:buNone/>
            </a:pPr>
            <a:r>
              <a:rPr lang="ar-SA" sz="2000" dirty="0" smtClean="0"/>
              <a:t>              </a:t>
            </a:r>
            <a:r>
              <a:rPr lang="ar-SA" sz="2400" b="1" dirty="0" smtClean="0">
                <a:solidFill>
                  <a:srgbClr val="FF0000"/>
                </a:solidFill>
              </a:rPr>
              <a:t>قال تعالى :</a:t>
            </a:r>
            <a:r>
              <a:rPr lang="ar-SA" sz="2800" b="1" dirty="0" smtClean="0">
                <a:solidFill>
                  <a:srgbClr val="FF0000"/>
                </a:solidFill>
              </a:rPr>
              <a:t> </a:t>
            </a:r>
            <a:r>
              <a:rPr lang="ar-SA" sz="2800" b="1" dirty="0" smtClean="0">
                <a:solidFill>
                  <a:schemeClr val="tx2"/>
                </a:solidFill>
              </a:rPr>
              <a:t>( فلا أقسم بمواقع النجوم ) </a:t>
            </a:r>
            <a:r>
              <a:rPr lang="ar-SA" sz="1800" b="1" dirty="0" smtClean="0">
                <a:solidFill>
                  <a:srgbClr val="B60E92"/>
                </a:solidFill>
              </a:rPr>
              <a:t>75 الواقعة</a:t>
            </a:r>
          </a:p>
          <a:p>
            <a:pPr>
              <a:buNone/>
            </a:pPr>
            <a:endParaRPr lang="ar-SA" sz="1800" b="1" dirty="0" smtClean="0">
              <a:solidFill>
                <a:srgbClr val="B60E92"/>
              </a:solidFill>
            </a:endParaRPr>
          </a:p>
          <a:p>
            <a:pPr>
              <a:buNone/>
            </a:pPr>
            <a:r>
              <a:rPr lang="ar-SA" sz="1800" b="1" dirty="0" smtClean="0">
                <a:solidFill>
                  <a:srgbClr val="B60E92"/>
                </a:solidFill>
              </a:rPr>
              <a:t>                            </a:t>
            </a:r>
            <a:r>
              <a:rPr lang="ar-SA" sz="2800" b="1" dirty="0" err="1" smtClean="0">
                <a:solidFill>
                  <a:srgbClr val="B60E92"/>
                </a:solidFill>
              </a:rPr>
              <a:t>ماذ</a:t>
            </a:r>
            <a:r>
              <a:rPr lang="ar-SA" sz="2800" b="1" dirty="0" smtClean="0">
                <a:solidFill>
                  <a:srgbClr val="B60E92"/>
                </a:solidFill>
              </a:rPr>
              <a:t> قرأت ؟    </a:t>
            </a:r>
            <a:r>
              <a:rPr lang="ar-SA" sz="2800" b="1" dirty="0" smtClean="0"/>
              <a:t>ص ( 62 )</a:t>
            </a:r>
          </a:p>
          <a:p>
            <a:pPr algn="ctr">
              <a:buNone/>
            </a:pP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4" name="Picture 18" descr="C:\Users\Public\Pictures\منننناقشة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2071678"/>
            <a:ext cx="1214446" cy="1000132"/>
          </a:xfrm>
          <a:prstGeom prst="rect">
            <a:avLst/>
          </a:prstGeom>
          <a:noFill/>
        </p:spPr>
      </p:pic>
      <p:pic>
        <p:nvPicPr>
          <p:cNvPr id="9" name="Picture 11" descr="C:\Users\Public\Pictures\حل الواجب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571480"/>
            <a:ext cx="1252537" cy="1000132"/>
          </a:xfrm>
          <a:prstGeom prst="rect">
            <a:avLst/>
          </a:prstGeom>
          <a:noFill/>
        </p:spPr>
      </p:pic>
      <p:sp>
        <p:nvSpPr>
          <p:cNvPr id="15" name="سهم إلى اليمين 14"/>
          <p:cNvSpPr/>
          <p:nvPr/>
        </p:nvSpPr>
        <p:spPr>
          <a:xfrm>
            <a:off x="1357290" y="500042"/>
            <a:ext cx="5715040" cy="1357322"/>
          </a:xfrm>
          <a:prstGeom prst="right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الواجب </a:t>
            </a:r>
            <a:r>
              <a:rPr lang="ar-SA" sz="3200" b="1" dirty="0" err="1" smtClean="0">
                <a:solidFill>
                  <a:schemeClr val="accent6">
                    <a:lumMod val="50000"/>
                  </a:schemeClr>
                </a:solidFill>
              </a:rPr>
              <a:t>ص</a:t>
            </a:r>
            <a:r>
              <a:rPr lang="ar-SA" sz="3200" b="1" dirty="0" smtClean="0">
                <a:solidFill>
                  <a:schemeClr val="accent6">
                    <a:lumMod val="50000"/>
                  </a:schemeClr>
                </a:solidFill>
              </a:rPr>
              <a:t> ( 65 )  رقم ( 3 )</a:t>
            </a:r>
            <a:endParaRPr lang="ar-SA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6" name="Picture 2" descr="C:\Users\Public\Pictures\قرآن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206" y="3429000"/>
            <a:ext cx="1285884" cy="857256"/>
          </a:xfrm>
          <a:prstGeom prst="rect">
            <a:avLst/>
          </a:prstGeom>
          <a:noFill/>
        </p:spPr>
      </p:pic>
      <p:pic>
        <p:nvPicPr>
          <p:cNvPr id="17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5357826"/>
            <a:ext cx="1214446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ar-SA" sz="3600" b="1" dirty="0" smtClean="0">
                <a:solidFill>
                  <a:srgbClr val="00B050"/>
                </a:solidFill>
              </a:rPr>
              <a:t>نهاية ملتهبة لنجم أو ولادة نجم جديد ؟</a:t>
            </a:r>
            <a:endParaRPr lang="ar-SA" sz="3600" b="1" dirty="0">
              <a:solidFill>
                <a:srgbClr val="00B050"/>
              </a:solidFill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3" name="Picture 2" descr="C:\Users\Public\Pictures\مجرة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00108"/>
            <a:ext cx="8286808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ublic\Pictures\خلفيات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/>
          </a:bodyPr>
          <a:lstStyle/>
          <a:p>
            <a:r>
              <a:rPr lang="ar-SA" sz="6000" b="1" dirty="0" smtClean="0">
                <a:solidFill>
                  <a:srgbClr val="BD4A47"/>
                </a:solidFill>
              </a:rPr>
              <a:t>تـــابـــــع</a:t>
            </a:r>
            <a:endParaRPr lang="ar-SA" sz="6000" b="1" dirty="0">
              <a:solidFill>
                <a:srgbClr val="BD4A4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buNone/>
            </a:pPr>
            <a:endParaRPr lang="ar-SA" sz="800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>
                <a:solidFill>
                  <a:srgbClr val="00B050"/>
                </a:solidFill>
              </a:rPr>
              <a:t>                 نشاط   </a:t>
            </a:r>
            <a:r>
              <a:rPr lang="ar-SA" sz="2800" b="1" dirty="0" smtClean="0"/>
              <a:t>( </a:t>
            </a:r>
            <a:r>
              <a:rPr lang="ar-SA" sz="2800" b="1" dirty="0" err="1" smtClean="0"/>
              <a:t>نمذجة</a:t>
            </a:r>
            <a:r>
              <a:rPr lang="ar-SA" sz="2800" b="1" dirty="0" smtClean="0"/>
              <a:t> المجّرات )</a:t>
            </a:r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/>
              <a:t>                </a:t>
            </a:r>
            <a:r>
              <a:rPr lang="ar-SA" sz="2800" b="1" dirty="0" smtClean="0">
                <a:solidFill>
                  <a:srgbClr val="00B050"/>
                </a:solidFill>
              </a:rPr>
              <a:t>الربط مع الفيزياء  </a:t>
            </a:r>
            <a:r>
              <a:rPr lang="ar-SA" sz="2800" b="1" dirty="0" smtClean="0"/>
              <a:t>( </a:t>
            </a:r>
            <a:r>
              <a:rPr lang="ar-SA" sz="2800" b="1" dirty="0" err="1" smtClean="0"/>
              <a:t>الإنزياح</a:t>
            </a:r>
            <a:r>
              <a:rPr lang="ar-SA" sz="2800" b="1" dirty="0" smtClean="0"/>
              <a:t> نحو الأحمر )</a:t>
            </a:r>
          </a:p>
          <a:p>
            <a:pPr>
              <a:lnSpc>
                <a:spcPct val="200000"/>
              </a:lnSpc>
              <a:buNone/>
            </a:pPr>
            <a:r>
              <a:rPr lang="ar-SA" sz="2800" b="1" dirty="0" smtClean="0"/>
              <a:t>                 </a:t>
            </a:r>
            <a:r>
              <a:rPr lang="ar-SA" sz="2800" b="1" dirty="0" smtClean="0">
                <a:solidFill>
                  <a:srgbClr val="A30D83"/>
                </a:solidFill>
              </a:rPr>
              <a:t>ماذا قرأت ؟    </a:t>
            </a:r>
            <a:r>
              <a:rPr lang="ar-SA" sz="2800" b="1" dirty="0" smtClean="0"/>
              <a:t>ص ( 64 )</a:t>
            </a:r>
          </a:p>
          <a:p>
            <a:pPr>
              <a:buNone/>
            </a:pPr>
            <a:r>
              <a:rPr lang="ar-SA" sz="2800" b="1" dirty="0" smtClean="0"/>
              <a:t>               </a:t>
            </a:r>
          </a:p>
          <a:p>
            <a:pPr>
              <a:lnSpc>
                <a:spcPct val="150000"/>
              </a:lnSpc>
              <a:buNone/>
            </a:pPr>
            <a:endParaRPr lang="ar-SA" sz="2800" b="1" dirty="0" smtClean="0"/>
          </a:p>
          <a:p>
            <a:pPr>
              <a:buNone/>
            </a:pPr>
            <a:r>
              <a:rPr lang="ar-SA" sz="2800" b="1" dirty="0" smtClean="0"/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قال تعالى: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( إن في خلق السموات والأرض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وإختلاف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الليل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والنهارلآيات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للأولي الألباب * الذين يذكرون الله قياماً وقعوداً وعلى جنوبهم ويتفكرون في خلق السموات والأرض ربنا </a:t>
            </a:r>
            <a:r>
              <a:rPr lang="ar-SA" sz="2800" b="1" dirty="0" err="1" smtClean="0">
                <a:solidFill>
                  <a:schemeClr val="accent1">
                    <a:lumMod val="75000"/>
                  </a:schemeClr>
                </a:solidFill>
              </a:rPr>
              <a:t>ماخلقت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 هذا باطلاً ... ) </a:t>
            </a:r>
          </a:p>
          <a:p>
            <a:pPr>
              <a:buNone/>
            </a:pPr>
            <a:r>
              <a:rPr lang="ar-SA" sz="1800" b="1" dirty="0" smtClean="0">
                <a:solidFill>
                  <a:srgbClr val="B60E92"/>
                </a:solidFill>
              </a:rPr>
              <a:t>                                  190 / 191 آل عمران</a:t>
            </a:r>
            <a:endParaRPr lang="ar-SA" sz="28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Picture 16" descr="C:\Users\Public\Pictures\ماذا قرأت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2714620"/>
            <a:ext cx="1214446" cy="1000132"/>
          </a:xfrm>
          <a:prstGeom prst="rect">
            <a:avLst/>
          </a:prstGeom>
          <a:noFill/>
        </p:spPr>
      </p:pic>
      <p:pic>
        <p:nvPicPr>
          <p:cNvPr id="10" name="Picture 3" descr="C:\Users\Public\Pictures\الربط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500174"/>
            <a:ext cx="1214446" cy="1000132"/>
          </a:xfrm>
          <a:prstGeom prst="rect">
            <a:avLst/>
          </a:prstGeom>
          <a:noFill/>
        </p:spPr>
      </p:pic>
      <p:pic>
        <p:nvPicPr>
          <p:cNvPr id="15" name="Picture 2" descr="C:\Users\Public\Pictures\قرآن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6644" y="3929066"/>
            <a:ext cx="1285884" cy="857256"/>
          </a:xfrm>
          <a:prstGeom prst="rect">
            <a:avLst/>
          </a:prstGeom>
          <a:noFill/>
        </p:spPr>
      </p:pic>
      <p:pic>
        <p:nvPicPr>
          <p:cNvPr id="16" name="Picture 4" descr="C:\Users\Public\Pictures\نشاط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285728"/>
            <a:ext cx="1285884" cy="1071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/>
          <a:lstStyle/>
          <a:p>
            <a:pPr>
              <a:lnSpc>
                <a:spcPct val="300000"/>
              </a:lnSpc>
              <a:buNone/>
            </a:pPr>
            <a:endParaRPr lang="ar-SA" sz="2800" b="1" dirty="0" smtClean="0"/>
          </a:p>
          <a:p>
            <a:pPr>
              <a:lnSpc>
                <a:spcPct val="300000"/>
              </a:lnSpc>
              <a:buNone/>
            </a:pPr>
            <a:r>
              <a:rPr lang="ar-SA" sz="2800" b="1" dirty="0" smtClean="0"/>
              <a:t>                 </a:t>
            </a:r>
            <a:r>
              <a:rPr lang="ar-SA" sz="2800" b="1" dirty="0" smtClean="0">
                <a:solidFill>
                  <a:srgbClr val="FF0000"/>
                </a:solidFill>
              </a:rPr>
              <a:t>التحقق من الفهم</a:t>
            </a:r>
            <a:endParaRPr lang="ar-SA" sz="2800" dirty="0" smtClean="0"/>
          </a:p>
          <a:p>
            <a:pPr>
              <a:buNone/>
            </a:pPr>
            <a:endParaRPr lang="ar-SA" sz="1100" dirty="0" smtClean="0"/>
          </a:p>
        </p:txBody>
      </p:sp>
      <p:pic>
        <p:nvPicPr>
          <p:cNvPr id="10" name="Picture 6" descr="C:\Users\Public\Pictures\عقل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1500174"/>
            <a:ext cx="1285884" cy="1000132"/>
          </a:xfrm>
          <a:prstGeom prst="rect">
            <a:avLst/>
          </a:prstGeom>
          <a:noFill/>
        </p:spPr>
      </p:pic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152400" y="152400"/>
            <a:ext cx="8686800" cy="68580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3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</a:p>
          <a:p>
            <a:pPr marL="342900" marR="0" lvl="0" indent="-342900" algn="r" defTabSz="914400" rtl="1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إعادة التدريس (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أنواع المجّرات  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 descr="C:\Users\Public\Pictures\إعادة التدريس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68" y="3357562"/>
            <a:ext cx="1214446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ublic\Pictures\خلفيات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714480" y="1785926"/>
            <a:ext cx="5643602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العلم النافع</a:t>
            </a:r>
          </a:p>
          <a:p>
            <a:pPr algn="ctr">
              <a:lnSpc>
                <a:spcPct val="200000"/>
              </a:lnSpc>
            </a:pPr>
            <a:r>
              <a:rPr lang="ar-SA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وقف لله تعالى </a:t>
            </a:r>
          </a:p>
          <a:p>
            <a:pPr algn="ctr"/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أ /  زينب </a:t>
            </a:r>
            <a:r>
              <a:rPr lang="ar-SA" sz="2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ش</a:t>
            </a:r>
            <a:r>
              <a:rPr lang="ar-SA" sz="2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.</a:t>
            </a:r>
            <a:endParaRPr lang="ar-SA" sz="2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ar-SA" sz="3600" b="1" dirty="0" smtClean="0">
                <a:solidFill>
                  <a:srgbClr val="00B050"/>
                </a:solidFill>
              </a:rPr>
              <a:t>نهاية ملتهبة لنجم أو ولادة نجم جديد ؟</a:t>
            </a:r>
            <a:endParaRPr lang="ar-SA" sz="3600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Public\Pictures\مجرة درب التبانة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928670"/>
            <a:ext cx="4071966" cy="5357850"/>
          </a:xfrm>
          <a:prstGeom prst="rect">
            <a:avLst/>
          </a:prstGeom>
          <a:noFill/>
        </p:spPr>
      </p:pic>
      <p:pic>
        <p:nvPicPr>
          <p:cNvPr id="2051" name="Picture 3" descr="C:\Users\Public\Pictures\مجرة1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28596" y="928670"/>
            <a:ext cx="4071966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عنصر نائب للمحتوى 2"/>
          <p:cNvSpPr>
            <a:spLocks noGrp="1"/>
          </p:cNvSpPr>
          <p:nvPr>
            <p:ph idx="1"/>
          </p:nvPr>
        </p:nvSpPr>
        <p:spPr>
          <a:xfrm>
            <a:off x="357188" y="357166"/>
            <a:ext cx="8286750" cy="6143647"/>
          </a:xfrm>
        </p:spPr>
        <p:txBody>
          <a:bodyPr/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dirty="0" smtClean="0"/>
              <a:t>             </a:t>
            </a:r>
          </a:p>
          <a:p>
            <a:pPr>
              <a:buNone/>
            </a:pPr>
            <a:endParaRPr lang="ar-SA" dirty="0" smtClean="0"/>
          </a:p>
          <a:p>
            <a:pPr algn="ctr">
              <a:buNone/>
            </a:pPr>
            <a:r>
              <a:rPr lang="ar-SA" sz="4400" b="1" dirty="0" smtClean="0"/>
              <a:t>   </a:t>
            </a:r>
          </a:p>
          <a:p>
            <a:pPr algn="ctr">
              <a:buNone/>
            </a:pPr>
            <a:r>
              <a:rPr lang="ar-SA" sz="4400" b="1" dirty="0" smtClean="0"/>
              <a:t> </a:t>
            </a:r>
            <a:r>
              <a:rPr lang="ar-SA" sz="4800" b="1" dirty="0" smtClean="0"/>
              <a:t>س / هل يستحق </a:t>
            </a:r>
            <a:r>
              <a:rPr lang="ar-SA" sz="4800" b="1" dirty="0" err="1" smtClean="0"/>
              <a:t>إكتشاف</a:t>
            </a:r>
            <a:r>
              <a:rPr lang="ar-SA" sz="4800" b="1" dirty="0" smtClean="0"/>
              <a:t> الفضاء كل هذه المخاطر والتكاليف الباهظة ؟    </a:t>
            </a:r>
            <a:endParaRPr lang="ar-SA" sz="4400" b="1" dirty="0"/>
          </a:p>
        </p:txBody>
      </p:sp>
      <p:sp>
        <p:nvSpPr>
          <p:cNvPr id="8" name="سهم إلى اليسار 7"/>
          <p:cNvSpPr/>
          <p:nvPr/>
        </p:nvSpPr>
        <p:spPr>
          <a:xfrm>
            <a:off x="928662" y="357166"/>
            <a:ext cx="6429420" cy="2428892"/>
          </a:xfrm>
          <a:prstGeom prst="leftArrow">
            <a:avLst>
              <a:gd name="adj1" fmla="val 53764"/>
              <a:gd name="adj2" fmla="val 148823"/>
            </a:avLst>
          </a:prstGeom>
          <a:solidFill>
            <a:srgbClr val="FFDF79"/>
          </a:solidFill>
          <a:ln>
            <a:solidFill>
              <a:srgbClr val="D6A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5400" b="1" dirty="0" smtClean="0">
                <a:solidFill>
                  <a:srgbClr val="D6A300"/>
                </a:solidFill>
              </a:rPr>
              <a:t> دفتر العلوم</a:t>
            </a:r>
            <a:endParaRPr lang="ar-SA" sz="5400" b="1" dirty="0">
              <a:solidFill>
                <a:srgbClr val="D6A300"/>
              </a:solidFill>
            </a:endParaRPr>
          </a:p>
        </p:txBody>
      </p:sp>
      <p:pic>
        <p:nvPicPr>
          <p:cNvPr id="9" name="Picture 2" descr="C:\Users\Public\Pictures\فتر العلوم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000108"/>
            <a:ext cx="1714512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48311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                  </a:t>
            </a:r>
            <a:r>
              <a:rPr lang="ar-SA" sz="2800" b="1" dirty="0" smtClean="0">
                <a:solidFill>
                  <a:srgbClr val="FF0000"/>
                </a:solidFill>
              </a:rPr>
              <a:t>قال تعالى : </a:t>
            </a:r>
            <a:r>
              <a:rPr lang="ar-SA" sz="3600" b="1" dirty="0" smtClean="0"/>
              <a:t>(  </a:t>
            </a:r>
            <a:r>
              <a:rPr lang="ar-SA" sz="3600" b="1" dirty="0" err="1" smtClean="0"/>
              <a:t>النذجم</a:t>
            </a:r>
            <a:r>
              <a:rPr lang="ar-SA" sz="3600" b="1" dirty="0" smtClean="0"/>
              <a:t> الثّاقب ) </a:t>
            </a:r>
            <a:r>
              <a:rPr lang="ar-SA" sz="1800" b="1" dirty="0" smtClean="0">
                <a:solidFill>
                  <a:srgbClr val="B60E92"/>
                </a:solidFill>
              </a:rPr>
              <a:t>3 الطارق</a:t>
            </a:r>
          </a:p>
          <a:p>
            <a:pPr>
              <a:lnSpc>
                <a:spcPct val="150000"/>
              </a:lnSpc>
              <a:buNone/>
            </a:pPr>
            <a:endParaRPr lang="ar-SA" sz="1800" b="1" dirty="0" smtClean="0">
              <a:solidFill>
                <a:srgbClr val="B60E9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ublic\Pictures\خفيات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6436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ar-SA" sz="3600" b="1" dirty="0" smtClean="0">
                <a:solidFill>
                  <a:srgbClr val="00B050"/>
                </a:solidFill>
              </a:rPr>
              <a:t>الفكرة العامة /</a:t>
            </a:r>
          </a:p>
          <a:p>
            <a:pPr algn="ctr">
              <a:lnSpc>
                <a:spcPct val="150000"/>
              </a:lnSpc>
              <a:buNone/>
            </a:pPr>
            <a:r>
              <a:rPr lang="ar-SA" b="1" dirty="0" smtClean="0"/>
              <a:t>تدور الأرض حول الشمس في النظام الشمسي داخل مجرة درب التّبانة , وهي إحدى مليارات المجرات التي تشكل الكون .</a:t>
            </a:r>
          </a:p>
          <a:p>
            <a:pPr algn="ctr">
              <a:lnSpc>
                <a:spcPct val="150000"/>
              </a:lnSpc>
              <a:buNone/>
            </a:pPr>
            <a:r>
              <a:rPr lang="ar-SA" b="1" dirty="0" smtClean="0"/>
              <a:t>ويرسل العلماء مركبات جديدة إلى الفضاء لمعرفة المزيد عن نظامنا الشمسي الذي </a:t>
            </a:r>
            <a:r>
              <a:rPr lang="ar-SA" b="1" dirty="0" err="1" smtClean="0"/>
              <a:t>أكتشفوا</a:t>
            </a:r>
            <a:r>
              <a:rPr lang="ar-SA" b="1" dirty="0" smtClean="0"/>
              <a:t> جزءاً منه بالمنظار الفلكي </a:t>
            </a:r>
          </a:p>
          <a:p>
            <a:pPr algn="ctr">
              <a:lnSpc>
                <a:spcPct val="150000"/>
              </a:lnSpc>
              <a:buNone/>
            </a:pPr>
            <a:r>
              <a:rPr lang="ar-SA" b="1" dirty="0" smtClean="0"/>
              <a:t>( التلسكوب )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1344</Words>
  <Application>Microsoft Office PowerPoint</Application>
  <PresentationFormat>عرض على الشاشة (3:4)‏</PresentationFormat>
  <Paragraphs>274</Paragraphs>
  <Slides>53</Slides>
  <Notes>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53</vt:i4>
      </vt:variant>
    </vt:vector>
  </HeadingPairs>
  <TitlesOfParts>
    <vt:vector size="54" baseType="lpstr">
      <vt:lpstr>سمة Office</vt:lpstr>
      <vt:lpstr>الشريحة 1</vt:lpstr>
      <vt:lpstr>الشريحة 2</vt:lpstr>
      <vt:lpstr>الشريحة 3</vt:lpstr>
      <vt:lpstr> فصل ( 8 )  إستكشاف الفضاء</vt:lpstr>
      <vt:lpstr>نهاية ملتهبة لنجم أو ولادة نجم جديد ؟</vt:lpstr>
      <vt:lpstr>نهاية ملتهبة لنجم أو ولادة نجم جديد ؟</vt:lpstr>
      <vt:lpstr>الشريحة 7</vt:lpstr>
      <vt:lpstr>الشريحة 8</vt:lpstr>
      <vt:lpstr>الشريحة 9</vt:lpstr>
      <vt:lpstr>الشريحة 10</vt:lpstr>
      <vt:lpstr>   تجربة إستهلالية      </vt:lpstr>
      <vt:lpstr>الشريحة 12</vt:lpstr>
      <vt:lpstr>الشريحة 13</vt:lpstr>
      <vt:lpstr>الدرس الأول :  الأرض والنظام الشمسي</vt:lpstr>
      <vt:lpstr>شريحة التركيز /  هجرة الطيور</vt:lpstr>
      <vt:lpstr>شريحة التركيز /  هجرة الطيور</vt:lpstr>
      <vt:lpstr>شريحة التركيز /  هجرة الطيور</vt:lpstr>
      <vt:lpstr>الشريحة 18</vt:lpstr>
      <vt:lpstr>الشريحة 19</vt:lpstr>
      <vt:lpstr>الشريحة 20</vt:lpstr>
      <vt:lpstr>الشريحة 21</vt:lpstr>
      <vt:lpstr>الشريحة 22</vt:lpstr>
      <vt:lpstr>تـــابـــــع</vt:lpstr>
      <vt:lpstr>الشريحة 24</vt:lpstr>
      <vt:lpstr>الشريحة 25</vt:lpstr>
      <vt:lpstr>الشريحة 26</vt:lpstr>
      <vt:lpstr>الشريحة 27</vt:lpstr>
      <vt:lpstr>تـــابـــــع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الدرس الثاني :  الفضاء والنجوم والمجرات</vt:lpstr>
      <vt:lpstr>شريحة التركيز / الشمس المستعرة</vt:lpstr>
      <vt:lpstr>شريحة التركيز / الشمس المستعرة</vt:lpstr>
      <vt:lpstr>شريحة التركيز / الشمس المستعرة</vt:lpstr>
      <vt:lpstr>الشريحة 40</vt:lpstr>
      <vt:lpstr>الشريحة 41</vt:lpstr>
      <vt:lpstr>الشريحة 42</vt:lpstr>
      <vt:lpstr>الشريحة 43</vt:lpstr>
      <vt:lpstr>الشريحة 44</vt:lpstr>
      <vt:lpstr>الشريحة 45</vt:lpstr>
      <vt:lpstr>تـــابـــــع</vt:lpstr>
      <vt:lpstr>الشريحة 47</vt:lpstr>
      <vt:lpstr>الشريحة 48</vt:lpstr>
      <vt:lpstr>الشريحة 49</vt:lpstr>
      <vt:lpstr>تـــابـــــع</vt:lpstr>
      <vt:lpstr>الشريحة 51</vt:lpstr>
      <vt:lpstr>الشريحة 52</vt:lpstr>
      <vt:lpstr>الشريحة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زين</dc:creator>
  <cp:lastModifiedBy>زين</cp:lastModifiedBy>
  <cp:revision>179</cp:revision>
  <dcterms:created xsi:type="dcterms:W3CDTF">2014-08-17T14:54:14Z</dcterms:created>
  <dcterms:modified xsi:type="dcterms:W3CDTF">2015-01-12T04:50:37Z</dcterms:modified>
</cp:coreProperties>
</file>