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8" r:id="rId2"/>
    <p:sldId id="272" r:id="rId3"/>
    <p:sldId id="256" r:id="rId4"/>
    <p:sldId id="271" r:id="rId5"/>
    <p:sldId id="276" r:id="rId6"/>
    <p:sldId id="27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9B2"/>
    <a:srgbClr val="0FAD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97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A0413E8-C587-4FF0-8F37-A5E6C44DB0E1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89DF7DC-0511-4D37-B726-3CDADE83D4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7825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69670A-0E1F-F9F7-3DED-D8FA96B3B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8C09873-A10A-719C-EF77-C96833FE0A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EB8FB04-0C52-EAED-E052-3F7EF08B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81D741-422C-2F3B-3096-039749999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F7CC86-3AE2-6234-E984-863CFD786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557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91F3FF-B9B2-3090-88E0-AB384BB83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4A8F408-EAAF-6469-6C53-8A3DC02C3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45BC54-FC7F-3201-0BFB-B02C5B37E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EE0ACA-9B6B-3BFB-285B-D31C08B8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47501F-6C75-CDEC-5F49-BECA47C67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327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26CDCC5-7524-A07E-541E-46E79FEC5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5947787-DB23-ABE3-A582-CCAA4FE802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CD0582-0B59-3832-5AEC-25A5DC1D3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361D1CD-E424-19A3-120D-E15ECE3A9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29144E0-04C4-2580-3A38-33A21D0AF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880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C63A2A-A865-F7C8-F359-AAE73FC73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4DBB4F-69F5-DA21-BCA5-4C264C1EA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C4B856-A173-C617-844C-D5402546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8666A7-0C11-EDF5-ED97-02949F05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2FFDC9-6084-0407-4322-6D7847424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345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E9DC37-BA92-C015-4926-B4F40D331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5EE71D2-36D6-914A-8365-C36CD0C5E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F720BD-DCFC-C7C4-C979-93462612C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95154B-431B-29A4-E350-AEE0C0EC4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577FDC-92F2-C0B1-F173-AE1E13FCD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687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F74C8F-A6D0-864C-5BB7-CE85827AB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D27238-259C-59F1-C39A-EB745BCEB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2966FB5-695F-5E64-0D7A-2B1AF840F8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57530F-D25C-B5FC-ABE2-7DBC4B51F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279AC62-E2EA-A6AA-48B8-B94E8B77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5CAC6B5-3BB4-7A86-8CAD-C8B1B6C86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054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C67147-31D0-0A8E-48FB-E1976BD2F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8664A1-E360-F8E5-88A7-48EB48EC2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256EADD-2D68-40BF-69A1-1FAAE84DB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8A0FF81-D255-09C8-6A50-59D81A6E91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DAB4C1D-8545-1D9E-2217-B07582EA5F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BAEB84D-2346-B629-F4FC-B572BDE32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FCD40A8-F0A9-0DC7-FC5D-0B623A66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FD958AE-425D-A48C-7A08-CCD7C76CE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923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758353-F84E-E24D-F630-95BB13B2E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3AA50C5-0119-A0C2-7E15-789713B1D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12E6DD7-2AA3-A014-B10E-913338E7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31F733F-B79F-3A80-306E-EF609A96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465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6659F5B-F757-0BDB-200D-2234CFB64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BD2252-0322-3917-2D11-A647A86B1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C977BF7-14A3-B869-7F7C-2B8D2D786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204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229577-4745-ACD4-7BF9-6C4E37DB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9AAAC7A-738C-33EB-012D-2260C678E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D1FA304-1AB1-F3F7-97CB-0F110F78B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354182E-3BF4-4CA5-EE55-79AFFA96B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3F9EBB7-E8A2-F7E0-9ED8-39A1AA0C5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97DDE7D-FC7A-A7DC-E4BA-0689D3DE1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299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09F4C1-A6D5-5F33-4183-CDBBFE891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0113993-6DAE-93EE-850B-9FC696F80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24ACD22-EEA9-F2DC-6B1A-4A5186A6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9B1EA9-4EF1-07BE-9644-BDE713F76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9A04DCF-AD85-ED5A-5DDD-70B78C3C5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77C4109-A8F8-E690-5C6B-8773175B7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787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8110ED3-47E7-A0BF-C9BE-72BA86BF3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C40785C-1AEE-CB7A-D84A-BF612C933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F69A09-06B4-4BE3-CF51-7C3892579A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326DCC-6E9F-DCD1-9EF0-AA7D82563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A0E488-E86A-1553-B0F6-43A69B109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309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03ABC-E00E-036C-FD39-279444013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B533CAA4-F532-7526-E43C-1BBC99CC1D44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pic>
        <p:nvPicPr>
          <p:cNvPr id="2" name="صورة 1" descr="صورة تحتوي على لقطة شاشة, دائرة, خط, الرسومات&#10;&#10;تم إنشاء الوصف تلقائياً">
            <a:extLst>
              <a:ext uri="{FF2B5EF4-FFF2-40B4-BE49-F238E27FC236}">
                <a16:creationId xmlns:a16="http://schemas.microsoft.com/office/drawing/2014/main" id="{9F7CC981-FD59-4040-DEAF-5C866CBE7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80"/>
          <a:stretch/>
        </p:blipFill>
        <p:spPr>
          <a:xfrm>
            <a:off x="3352951" y="1547049"/>
            <a:ext cx="5847693" cy="4335861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25D4561B-68C4-C8EE-6166-A9AEB4971C72}"/>
              </a:ext>
            </a:extLst>
          </p:cNvPr>
          <p:cNvSpPr/>
          <p:nvPr/>
        </p:nvSpPr>
        <p:spPr>
          <a:xfrm>
            <a:off x="4108841" y="623719"/>
            <a:ext cx="4075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Kufi Extended Outline" panose="04010401010101010101" pitchFamily="82" charset="-78"/>
              </a:rPr>
              <a:t>الإحصـــــاء</a:t>
            </a:r>
            <a:endParaRPr lang="ar-SA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cs typeface="Kufi Extended Outline" panose="04010401010101010101" pitchFamily="8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3E24B4B-3EA4-EADC-C215-37642D4A71FB}"/>
              </a:ext>
            </a:extLst>
          </p:cNvPr>
          <p:cNvSpPr txBox="1"/>
          <p:nvPr/>
        </p:nvSpPr>
        <p:spPr>
          <a:xfrm>
            <a:off x="5142413" y="1903410"/>
            <a:ext cx="200801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التمثيل بالنقاط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F1980EF7-7D13-A11E-E566-CB0DD2D68EBB}"/>
              </a:ext>
            </a:extLst>
          </p:cNvPr>
          <p:cNvSpPr txBox="1"/>
          <p:nvPr/>
        </p:nvSpPr>
        <p:spPr>
          <a:xfrm>
            <a:off x="3514873" y="2723370"/>
            <a:ext cx="44838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مقاييس النزعة المركزية والمدى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A163B5CD-6A01-57CB-2F9D-93DF5FA1CE18}"/>
              </a:ext>
            </a:extLst>
          </p:cNvPr>
          <p:cNvSpPr txBox="1"/>
          <p:nvPr/>
        </p:nvSpPr>
        <p:spPr>
          <a:xfrm>
            <a:off x="3854079" y="3582415"/>
            <a:ext cx="44838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التمثيل بالأعمدة والمدرجات التكرارية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8638B30E-1BFA-7B3D-EC4C-8D4B5F45FDAE}"/>
              </a:ext>
            </a:extLst>
          </p:cNvPr>
          <p:cNvSpPr txBox="1"/>
          <p:nvPr/>
        </p:nvSpPr>
        <p:spPr>
          <a:xfrm>
            <a:off x="3700154" y="4361355"/>
            <a:ext cx="4483842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600" b="1" dirty="0"/>
              <a:t>استعمال التمثيلات البيانية للتنبؤ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9C14A4CF-DE73-3914-09E9-05C90EF3FB41}"/>
              </a:ext>
            </a:extLst>
          </p:cNvPr>
          <p:cNvSpPr txBox="1"/>
          <p:nvPr/>
        </p:nvSpPr>
        <p:spPr>
          <a:xfrm>
            <a:off x="4216782" y="5219625"/>
            <a:ext cx="412003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استراتيجية حل المسألة: </a:t>
            </a:r>
            <a:r>
              <a:rPr lang="ar-SA" sz="2200" b="1" dirty="0"/>
              <a:t>استعمال التمثيل البياني</a:t>
            </a:r>
          </a:p>
        </p:txBody>
      </p:sp>
    </p:spTree>
    <p:extLst>
      <p:ext uri="{BB962C8B-B14F-4D97-AF65-F5344CB8AC3E}">
        <p14:creationId xmlns:p14="http://schemas.microsoft.com/office/powerpoint/2010/main" val="63789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34" grpId="0"/>
      <p:bldP spid="35" grpId="0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10;p31">
            <a:extLst>
              <a:ext uri="{FF2B5EF4-FFF2-40B4-BE49-F238E27FC236}">
                <a16:creationId xmlns:a16="http://schemas.microsoft.com/office/drawing/2014/main" id="{12918F6C-2C72-8DDE-519F-2BEA37C3F559}"/>
              </a:ext>
            </a:extLst>
          </p:cNvPr>
          <p:cNvSpPr txBox="1">
            <a:spLocks/>
          </p:cNvSpPr>
          <p:nvPr/>
        </p:nvSpPr>
        <p:spPr>
          <a:xfrm>
            <a:off x="3484517" y="1092792"/>
            <a:ext cx="8546700" cy="33580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b" anchorCtr="0"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5500" b="1" dirty="0">
                <a:solidFill>
                  <a:schemeClr val="bg1"/>
                </a:solidFill>
                <a:highlight>
                  <a:srgbClr val="0699B2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التهيئة</a:t>
            </a:r>
            <a:r>
              <a:rPr lang="ar-SA" sz="5500" b="1" dirty="0">
                <a:solidFill>
                  <a:schemeClr val="l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ar-SA" sz="5500" b="1" dirty="0">
                <a:solidFill>
                  <a:schemeClr val="lt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5500" b="1" dirty="0">
                <a:solidFill>
                  <a:srgbClr val="0699B2"/>
                </a:solidFill>
                <a:latin typeface="Biome" panose="020B0503030204020804" pitchFamily="34" charset="0"/>
                <a:cs typeface="Kufi Extended Outline" panose="04010401010101010101" pitchFamily="82" charset="-78"/>
              </a:rPr>
              <a:t>للفصل السادس</a:t>
            </a:r>
            <a:br>
              <a:rPr lang="ar-SA" sz="5500" b="1" dirty="0">
                <a:latin typeface="Biome" panose="020B0503030204020804" pitchFamily="34" charset="0"/>
                <a:cs typeface="Kufi Extended Outline" panose="04010401010101010101" pitchFamily="82" charset="-78"/>
              </a:rPr>
            </a:br>
            <a:r>
              <a:rPr lang="ar-SA" sz="5500" b="1" dirty="0">
                <a:solidFill>
                  <a:srgbClr val="C00000"/>
                </a:solidFill>
                <a:latin typeface="Biome" panose="020B0503030204020804" pitchFamily="34" charset="0"/>
                <a:cs typeface="Kufi Extended Outline" panose="04010401010101010101" pitchFamily="82" charset="-78"/>
              </a:rPr>
              <a:t>الإحصــــــــــــاء</a:t>
            </a:r>
          </a:p>
        </p:txBody>
      </p:sp>
      <p:sp>
        <p:nvSpPr>
          <p:cNvPr id="5" name="Google Shape;1287;p61">
            <a:extLst>
              <a:ext uri="{FF2B5EF4-FFF2-40B4-BE49-F238E27FC236}">
                <a16:creationId xmlns:a16="http://schemas.microsoft.com/office/drawing/2014/main" id="{0A1128B1-093B-BDFC-6F5E-964C42187B83}"/>
              </a:ext>
            </a:extLst>
          </p:cNvPr>
          <p:cNvSpPr/>
          <p:nvPr/>
        </p:nvSpPr>
        <p:spPr>
          <a:xfrm>
            <a:off x="4345416" y="1324811"/>
            <a:ext cx="6922007" cy="4440397"/>
          </a:xfrm>
          <a:custGeom>
            <a:avLst/>
            <a:gdLst/>
            <a:ahLst/>
            <a:cxnLst/>
            <a:rect l="l" t="t" r="r" b="b"/>
            <a:pathLst>
              <a:path w="131696" h="100673" extrusionOk="0">
                <a:moveTo>
                  <a:pt x="128192" y="0"/>
                </a:moveTo>
                <a:lnTo>
                  <a:pt x="3504" y="0"/>
                </a:lnTo>
                <a:lnTo>
                  <a:pt x="3504" y="0"/>
                </a:lnTo>
                <a:lnTo>
                  <a:pt x="2821" y="0"/>
                </a:lnTo>
                <a:lnTo>
                  <a:pt x="2137" y="257"/>
                </a:lnTo>
                <a:lnTo>
                  <a:pt x="1624" y="598"/>
                </a:lnTo>
                <a:lnTo>
                  <a:pt x="1026" y="1026"/>
                </a:lnTo>
                <a:lnTo>
                  <a:pt x="599" y="1538"/>
                </a:lnTo>
                <a:lnTo>
                  <a:pt x="342" y="2137"/>
                </a:lnTo>
                <a:lnTo>
                  <a:pt x="86" y="2735"/>
                </a:lnTo>
                <a:lnTo>
                  <a:pt x="0" y="3504"/>
                </a:lnTo>
                <a:lnTo>
                  <a:pt x="0" y="79991"/>
                </a:lnTo>
                <a:lnTo>
                  <a:pt x="0" y="79991"/>
                </a:lnTo>
                <a:lnTo>
                  <a:pt x="86" y="80675"/>
                </a:lnTo>
                <a:lnTo>
                  <a:pt x="342" y="81359"/>
                </a:lnTo>
                <a:lnTo>
                  <a:pt x="599" y="81957"/>
                </a:lnTo>
                <a:lnTo>
                  <a:pt x="1026" y="82470"/>
                </a:lnTo>
                <a:lnTo>
                  <a:pt x="1624" y="82897"/>
                </a:lnTo>
                <a:lnTo>
                  <a:pt x="2137" y="83239"/>
                </a:lnTo>
                <a:lnTo>
                  <a:pt x="2821" y="83410"/>
                </a:lnTo>
                <a:lnTo>
                  <a:pt x="3504" y="83495"/>
                </a:lnTo>
                <a:lnTo>
                  <a:pt x="52132" y="83495"/>
                </a:lnTo>
                <a:lnTo>
                  <a:pt x="51191" y="89990"/>
                </a:lnTo>
                <a:lnTo>
                  <a:pt x="51191" y="89990"/>
                </a:lnTo>
                <a:lnTo>
                  <a:pt x="50850" y="91272"/>
                </a:lnTo>
                <a:lnTo>
                  <a:pt x="50251" y="92640"/>
                </a:lnTo>
                <a:lnTo>
                  <a:pt x="49910" y="93238"/>
                </a:lnTo>
                <a:lnTo>
                  <a:pt x="49482" y="93836"/>
                </a:lnTo>
                <a:lnTo>
                  <a:pt x="49055" y="94349"/>
                </a:lnTo>
                <a:lnTo>
                  <a:pt x="48628" y="94862"/>
                </a:lnTo>
                <a:lnTo>
                  <a:pt x="43842" y="98024"/>
                </a:lnTo>
                <a:lnTo>
                  <a:pt x="43842" y="98024"/>
                </a:lnTo>
                <a:lnTo>
                  <a:pt x="43585" y="98280"/>
                </a:lnTo>
                <a:lnTo>
                  <a:pt x="43415" y="98536"/>
                </a:lnTo>
                <a:lnTo>
                  <a:pt x="43329" y="98878"/>
                </a:lnTo>
                <a:lnTo>
                  <a:pt x="43244" y="99220"/>
                </a:lnTo>
                <a:lnTo>
                  <a:pt x="43329" y="99562"/>
                </a:lnTo>
                <a:lnTo>
                  <a:pt x="43415" y="99818"/>
                </a:lnTo>
                <a:lnTo>
                  <a:pt x="43585" y="100160"/>
                </a:lnTo>
                <a:lnTo>
                  <a:pt x="43842" y="100417"/>
                </a:lnTo>
                <a:lnTo>
                  <a:pt x="43842" y="100417"/>
                </a:lnTo>
                <a:lnTo>
                  <a:pt x="44269" y="100588"/>
                </a:lnTo>
                <a:lnTo>
                  <a:pt x="44782" y="100673"/>
                </a:lnTo>
                <a:lnTo>
                  <a:pt x="65891" y="100673"/>
                </a:lnTo>
                <a:lnTo>
                  <a:pt x="86914" y="100673"/>
                </a:lnTo>
                <a:lnTo>
                  <a:pt x="86914" y="100673"/>
                </a:lnTo>
                <a:lnTo>
                  <a:pt x="87427" y="100588"/>
                </a:lnTo>
                <a:lnTo>
                  <a:pt x="87854" y="100417"/>
                </a:lnTo>
                <a:lnTo>
                  <a:pt x="87854" y="100417"/>
                </a:lnTo>
                <a:lnTo>
                  <a:pt x="88111" y="100160"/>
                </a:lnTo>
                <a:lnTo>
                  <a:pt x="88281" y="99818"/>
                </a:lnTo>
                <a:lnTo>
                  <a:pt x="88367" y="99562"/>
                </a:lnTo>
                <a:lnTo>
                  <a:pt x="88452" y="99220"/>
                </a:lnTo>
                <a:lnTo>
                  <a:pt x="88367" y="98878"/>
                </a:lnTo>
                <a:lnTo>
                  <a:pt x="88281" y="98536"/>
                </a:lnTo>
                <a:lnTo>
                  <a:pt x="88111" y="98280"/>
                </a:lnTo>
                <a:lnTo>
                  <a:pt x="87854" y="98024"/>
                </a:lnTo>
                <a:lnTo>
                  <a:pt x="83154" y="94862"/>
                </a:lnTo>
                <a:lnTo>
                  <a:pt x="83154" y="94862"/>
                </a:lnTo>
                <a:lnTo>
                  <a:pt x="83068" y="94862"/>
                </a:lnTo>
                <a:lnTo>
                  <a:pt x="83068" y="94862"/>
                </a:lnTo>
                <a:lnTo>
                  <a:pt x="82556" y="94349"/>
                </a:lnTo>
                <a:lnTo>
                  <a:pt x="82128" y="93836"/>
                </a:lnTo>
                <a:lnTo>
                  <a:pt x="81786" y="93238"/>
                </a:lnTo>
                <a:lnTo>
                  <a:pt x="81445" y="92640"/>
                </a:lnTo>
                <a:lnTo>
                  <a:pt x="80846" y="91272"/>
                </a:lnTo>
                <a:lnTo>
                  <a:pt x="80505" y="89990"/>
                </a:lnTo>
                <a:lnTo>
                  <a:pt x="79564" y="83495"/>
                </a:lnTo>
                <a:lnTo>
                  <a:pt x="128192" y="83495"/>
                </a:lnTo>
                <a:lnTo>
                  <a:pt x="128192" y="83495"/>
                </a:lnTo>
                <a:lnTo>
                  <a:pt x="128875" y="83410"/>
                </a:lnTo>
                <a:lnTo>
                  <a:pt x="129559" y="83239"/>
                </a:lnTo>
                <a:lnTo>
                  <a:pt x="130157" y="82897"/>
                </a:lnTo>
                <a:lnTo>
                  <a:pt x="130670" y="82470"/>
                </a:lnTo>
                <a:lnTo>
                  <a:pt x="131097" y="81957"/>
                </a:lnTo>
                <a:lnTo>
                  <a:pt x="131354" y="81359"/>
                </a:lnTo>
                <a:lnTo>
                  <a:pt x="131610" y="80675"/>
                </a:lnTo>
                <a:lnTo>
                  <a:pt x="131696" y="79991"/>
                </a:lnTo>
                <a:lnTo>
                  <a:pt x="131696" y="3504"/>
                </a:lnTo>
                <a:lnTo>
                  <a:pt x="131696" y="3504"/>
                </a:lnTo>
                <a:lnTo>
                  <a:pt x="131610" y="2735"/>
                </a:lnTo>
                <a:lnTo>
                  <a:pt x="131354" y="2137"/>
                </a:lnTo>
                <a:lnTo>
                  <a:pt x="131097" y="1538"/>
                </a:lnTo>
                <a:lnTo>
                  <a:pt x="130670" y="1026"/>
                </a:lnTo>
                <a:lnTo>
                  <a:pt x="130157" y="598"/>
                </a:lnTo>
                <a:lnTo>
                  <a:pt x="129559" y="257"/>
                </a:lnTo>
                <a:lnTo>
                  <a:pt x="128875" y="0"/>
                </a:lnTo>
                <a:lnTo>
                  <a:pt x="128192" y="0"/>
                </a:lnTo>
                <a:lnTo>
                  <a:pt x="128192" y="0"/>
                </a:lnTo>
                <a:close/>
                <a:moveTo>
                  <a:pt x="65891" y="80932"/>
                </a:moveTo>
                <a:lnTo>
                  <a:pt x="65891" y="80932"/>
                </a:lnTo>
                <a:lnTo>
                  <a:pt x="65463" y="80846"/>
                </a:lnTo>
                <a:lnTo>
                  <a:pt x="65036" y="80761"/>
                </a:lnTo>
                <a:lnTo>
                  <a:pt x="64694" y="80504"/>
                </a:lnTo>
                <a:lnTo>
                  <a:pt x="64352" y="80248"/>
                </a:lnTo>
                <a:lnTo>
                  <a:pt x="64096" y="79991"/>
                </a:lnTo>
                <a:lnTo>
                  <a:pt x="63925" y="79650"/>
                </a:lnTo>
                <a:lnTo>
                  <a:pt x="63840" y="79222"/>
                </a:lnTo>
                <a:lnTo>
                  <a:pt x="63754" y="78795"/>
                </a:lnTo>
                <a:lnTo>
                  <a:pt x="63754" y="78795"/>
                </a:lnTo>
                <a:lnTo>
                  <a:pt x="63840" y="78368"/>
                </a:lnTo>
                <a:lnTo>
                  <a:pt x="63925" y="78026"/>
                </a:lnTo>
                <a:lnTo>
                  <a:pt x="64096" y="77599"/>
                </a:lnTo>
                <a:lnTo>
                  <a:pt x="64352" y="77342"/>
                </a:lnTo>
                <a:lnTo>
                  <a:pt x="64694" y="77086"/>
                </a:lnTo>
                <a:lnTo>
                  <a:pt x="65036" y="76915"/>
                </a:lnTo>
                <a:lnTo>
                  <a:pt x="65463" y="76744"/>
                </a:lnTo>
                <a:lnTo>
                  <a:pt x="65891" y="76744"/>
                </a:lnTo>
                <a:lnTo>
                  <a:pt x="65891" y="76744"/>
                </a:lnTo>
                <a:lnTo>
                  <a:pt x="66233" y="76744"/>
                </a:lnTo>
                <a:lnTo>
                  <a:pt x="66660" y="76915"/>
                </a:lnTo>
                <a:lnTo>
                  <a:pt x="67002" y="77086"/>
                </a:lnTo>
                <a:lnTo>
                  <a:pt x="67344" y="77342"/>
                </a:lnTo>
                <a:lnTo>
                  <a:pt x="67600" y="77599"/>
                </a:lnTo>
                <a:lnTo>
                  <a:pt x="67771" y="78026"/>
                </a:lnTo>
                <a:lnTo>
                  <a:pt x="67856" y="78368"/>
                </a:lnTo>
                <a:lnTo>
                  <a:pt x="67942" y="78795"/>
                </a:lnTo>
                <a:lnTo>
                  <a:pt x="67942" y="78795"/>
                </a:lnTo>
                <a:lnTo>
                  <a:pt x="67856" y="79222"/>
                </a:lnTo>
                <a:lnTo>
                  <a:pt x="67771" y="79650"/>
                </a:lnTo>
                <a:lnTo>
                  <a:pt x="67600" y="79991"/>
                </a:lnTo>
                <a:lnTo>
                  <a:pt x="67344" y="80248"/>
                </a:lnTo>
                <a:lnTo>
                  <a:pt x="67002" y="80504"/>
                </a:lnTo>
                <a:lnTo>
                  <a:pt x="66660" y="80761"/>
                </a:lnTo>
                <a:lnTo>
                  <a:pt x="66233" y="80846"/>
                </a:lnTo>
                <a:lnTo>
                  <a:pt x="65891" y="80932"/>
                </a:lnTo>
                <a:lnTo>
                  <a:pt x="65891" y="80932"/>
                </a:lnTo>
                <a:close/>
                <a:moveTo>
                  <a:pt x="126568" y="74009"/>
                </a:moveTo>
                <a:lnTo>
                  <a:pt x="5128" y="74009"/>
                </a:lnTo>
                <a:lnTo>
                  <a:pt x="5128" y="4871"/>
                </a:lnTo>
                <a:lnTo>
                  <a:pt x="126568" y="4871"/>
                </a:lnTo>
                <a:lnTo>
                  <a:pt x="126568" y="74009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CBC55150-E004-FB4E-E251-F8CE2299E5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190" b="8336"/>
          <a:stretch/>
        </p:blipFill>
        <p:spPr>
          <a:xfrm>
            <a:off x="4677190" y="1634848"/>
            <a:ext cx="1060056" cy="962696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BF81AFC3-0C95-93A6-B2DC-EC0A6A80B523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pic>
        <p:nvPicPr>
          <p:cNvPr id="1028" name="Picture 4" descr="إحصائيات png">
            <a:extLst>
              <a:ext uri="{FF2B5EF4-FFF2-40B4-BE49-F238E27FC236}">
                <a16:creationId xmlns:a16="http://schemas.microsoft.com/office/drawing/2014/main" id="{D6E444F2-2929-92F7-CABB-806B46D9F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81" y="355425"/>
            <a:ext cx="3314700" cy="277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A6FF892D-AEB7-A0E1-FE7C-478DEC9522C2}"/>
              </a:ext>
            </a:extLst>
          </p:cNvPr>
          <p:cNvSpPr txBox="1"/>
          <p:nvPr/>
        </p:nvSpPr>
        <p:spPr>
          <a:xfrm>
            <a:off x="733503" y="3269182"/>
            <a:ext cx="3337958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الإحصاء :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هو فرع من فروع الرياضيات </a:t>
            </a:r>
            <a:r>
              <a:rPr lang="ar-SA" b="1" dirty="0"/>
              <a:t>، ويخدم مجالات وتخصصات عده منها العلوم الفيزيائية والاجتماعية ،وكذلك في الأعمال والعلوم الإنسانية .وهو علم يهتم بجمع المعلومات الرقمية ، مثل الإحصاءات وحوادث مكافحة الجرائم والجراثيم والمؤسسات التعليمية وما إلى ذلك.</a:t>
            </a:r>
          </a:p>
        </p:txBody>
      </p:sp>
      <p:sp>
        <p:nvSpPr>
          <p:cNvPr id="6" name="مخطط انسيابي: معالجة متعاقبة 5">
            <a:extLst>
              <a:ext uri="{FF2B5EF4-FFF2-40B4-BE49-F238E27FC236}">
                <a16:creationId xmlns:a16="http://schemas.microsoft.com/office/drawing/2014/main" id="{0F9A3DE5-50F5-0C2A-B65D-6BC8CD81DD64}"/>
              </a:ext>
            </a:extLst>
          </p:cNvPr>
          <p:cNvSpPr/>
          <p:nvPr/>
        </p:nvSpPr>
        <p:spPr>
          <a:xfrm>
            <a:off x="743335" y="3107730"/>
            <a:ext cx="3383638" cy="2349672"/>
          </a:xfrm>
          <a:prstGeom prst="flowChartAlternateProcess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640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3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36B87C06-2F63-FFBB-A506-ABDAFF864C2A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sp>
        <p:nvSpPr>
          <p:cNvPr id="2" name="Google Shape;1287;p61">
            <a:extLst>
              <a:ext uri="{FF2B5EF4-FFF2-40B4-BE49-F238E27FC236}">
                <a16:creationId xmlns:a16="http://schemas.microsoft.com/office/drawing/2014/main" id="{128713E0-7DBA-04CA-0063-0CD866C9BEDE}"/>
              </a:ext>
            </a:extLst>
          </p:cNvPr>
          <p:cNvSpPr/>
          <p:nvPr/>
        </p:nvSpPr>
        <p:spPr>
          <a:xfrm>
            <a:off x="1399032" y="855406"/>
            <a:ext cx="9381744" cy="5030941"/>
          </a:xfrm>
          <a:custGeom>
            <a:avLst/>
            <a:gdLst/>
            <a:ahLst/>
            <a:cxnLst/>
            <a:rect l="l" t="t" r="r" b="b"/>
            <a:pathLst>
              <a:path w="131696" h="100673" extrusionOk="0">
                <a:moveTo>
                  <a:pt x="128192" y="0"/>
                </a:moveTo>
                <a:lnTo>
                  <a:pt x="3504" y="0"/>
                </a:lnTo>
                <a:lnTo>
                  <a:pt x="3504" y="0"/>
                </a:lnTo>
                <a:lnTo>
                  <a:pt x="2821" y="0"/>
                </a:lnTo>
                <a:lnTo>
                  <a:pt x="2137" y="257"/>
                </a:lnTo>
                <a:lnTo>
                  <a:pt x="1624" y="598"/>
                </a:lnTo>
                <a:lnTo>
                  <a:pt x="1026" y="1026"/>
                </a:lnTo>
                <a:lnTo>
                  <a:pt x="599" y="1538"/>
                </a:lnTo>
                <a:lnTo>
                  <a:pt x="342" y="2137"/>
                </a:lnTo>
                <a:lnTo>
                  <a:pt x="86" y="2735"/>
                </a:lnTo>
                <a:lnTo>
                  <a:pt x="0" y="3504"/>
                </a:lnTo>
                <a:lnTo>
                  <a:pt x="0" y="79991"/>
                </a:lnTo>
                <a:lnTo>
                  <a:pt x="0" y="79991"/>
                </a:lnTo>
                <a:lnTo>
                  <a:pt x="86" y="80675"/>
                </a:lnTo>
                <a:lnTo>
                  <a:pt x="342" y="81359"/>
                </a:lnTo>
                <a:lnTo>
                  <a:pt x="599" y="81957"/>
                </a:lnTo>
                <a:lnTo>
                  <a:pt x="1026" y="82470"/>
                </a:lnTo>
                <a:lnTo>
                  <a:pt x="1624" y="82897"/>
                </a:lnTo>
                <a:lnTo>
                  <a:pt x="2137" y="83239"/>
                </a:lnTo>
                <a:lnTo>
                  <a:pt x="2821" y="83410"/>
                </a:lnTo>
                <a:lnTo>
                  <a:pt x="3504" y="83495"/>
                </a:lnTo>
                <a:lnTo>
                  <a:pt x="52132" y="83495"/>
                </a:lnTo>
                <a:lnTo>
                  <a:pt x="51191" y="89990"/>
                </a:lnTo>
                <a:lnTo>
                  <a:pt x="51191" y="89990"/>
                </a:lnTo>
                <a:lnTo>
                  <a:pt x="50850" y="91272"/>
                </a:lnTo>
                <a:lnTo>
                  <a:pt x="50251" y="92640"/>
                </a:lnTo>
                <a:lnTo>
                  <a:pt x="49910" y="93238"/>
                </a:lnTo>
                <a:lnTo>
                  <a:pt x="49482" y="93836"/>
                </a:lnTo>
                <a:lnTo>
                  <a:pt x="49055" y="94349"/>
                </a:lnTo>
                <a:lnTo>
                  <a:pt x="48628" y="94862"/>
                </a:lnTo>
                <a:lnTo>
                  <a:pt x="43842" y="98024"/>
                </a:lnTo>
                <a:lnTo>
                  <a:pt x="43842" y="98024"/>
                </a:lnTo>
                <a:lnTo>
                  <a:pt x="43585" y="98280"/>
                </a:lnTo>
                <a:lnTo>
                  <a:pt x="43415" y="98536"/>
                </a:lnTo>
                <a:lnTo>
                  <a:pt x="43329" y="98878"/>
                </a:lnTo>
                <a:lnTo>
                  <a:pt x="43244" y="99220"/>
                </a:lnTo>
                <a:lnTo>
                  <a:pt x="43329" y="99562"/>
                </a:lnTo>
                <a:lnTo>
                  <a:pt x="43415" y="99818"/>
                </a:lnTo>
                <a:lnTo>
                  <a:pt x="43585" y="100160"/>
                </a:lnTo>
                <a:lnTo>
                  <a:pt x="43842" y="100417"/>
                </a:lnTo>
                <a:lnTo>
                  <a:pt x="43842" y="100417"/>
                </a:lnTo>
                <a:lnTo>
                  <a:pt x="44269" y="100588"/>
                </a:lnTo>
                <a:lnTo>
                  <a:pt x="44782" y="100673"/>
                </a:lnTo>
                <a:lnTo>
                  <a:pt x="65891" y="100673"/>
                </a:lnTo>
                <a:lnTo>
                  <a:pt x="86914" y="100673"/>
                </a:lnTo>
                <a:lnTo>
                  <a:pt x="86914" y="100673"/>
                </a:lnTo>
                <a:lnTo>
                  <a:pt x="87427" y="100588"/>
                </a:lnTo>
                <a:lnTo>
                  <a:pt x="87854" y="100417"/>
                </a:lnTo>
                <a:lnTo>
                  <a:pt x="87854" y="100417"/>
                </a:lnTo>
                <a:lnTo>
                  <a:pt x="88111" y="100160"/>
                </a:lnTo>
                <a:lnTo>
                  <a:pt x="88281" y="99818"/>
                </a:lnTo>
                <a:lnTo>
                  <a:pt x="88367" y="99562"/>
                </a:lnTo>
                <a:lnTo>
                  <a:pt x="88452" y="99220"/>
                </a:lnTo>
                <a:lnTo>
                  <a:pt x="88367" y="98878"/>
                </a:lnTo>
                <a:lnTo>
                  <a:pt x="88281" y="98536"/>
                </a:lnTo>
                <a:lnTo>
                  <a:pt x="88111" y="98280"/>
                </a:lnTo>
                <a:lnTo>
                  <a:pt x="87854" y="98024"/>
                </a:lnTo>
                <a:lnTo>
                  <a:pt x="83154" y="94862"/>
                </a:lnTo>
                <a:lnTo>
                  <a:pt x="83154" y="94862"/>
                </a:lnTo>
                <a:lnTo>
                  <a:pt x="83068" y="94862"/>
                </a:lnTo>
                <a:lnTo>
                  <a:pt x="83068" y="94862"/>
                </a:lnTo>
                <a:lnTo>
                  <a:pt x="82556" y="94349"/>
                </a:lnTo>
                <a:lnTo>
                  <a:pt x="82128" y="93836"/>
                </a:lnTo>
                <a:lnTo>
                  <a:pt x="81786" y="93238"/>
                </a:lnTo>
                <a:lnTo>
                  <a:pt x="81445" y="92640"/>
                </a:lnTo>
                <a:lnTo>
                  <a:pt x="80846" y="91272"/>
                </a:lnTo>
                <a:lnTo>
                  <a:pt x="80505" y="89990"/>
                </a:lnTo>
                <a:lnTo>
                  <a:pt x="79564" y="83495"/>
                </a:lnTo>
                <a:lnTo>
                  <a:pt x="128192" y="83495"/>
                </a:lnTo>
                <a:lnTo>
                  <a:pt x="128192" y="83495"/>
                </a:lnTo>
                <a:lnTo>
                  <a:pt x="128875" y="83410"/>
                </a:lnTo>
                <a:lnTo>
                  <a:pt x="129559" y="83239"/>
                </a:lnTo>
                <a:lnTo>
                  <a:pt x="130157" y="82897"/>
                </a:lnTo>
                <a:lnTo>
                  <a:pt x="130670" y="82470"/>
                </a:lnTo>
                <a:lnTo>
                  <a:pt x="131097" y="81957"/>
                </a:lnTo>
                <a:lnTo>
                  <a:pt x="131354" y="81359"/>
                </a:lnTo>
                <a:lnTo>
                  <a:pt x="131610" y="80675"/>
                </a:lnTo>
                <a:lnTo>
                  <a:pt x="131696" y="79991"/>
                </a:lnTo>
                <a:lnTo>
                  <a:pt x="131696" y="3504"/>
                </a:lnTo>
                <a:lnTo>
                  <a:pt x="131696" y="3504"/>
                </a:lnTo>
                <a:lnTo>
                  <a:pt x="131610" y="2735"/>
                </a:lnTo>
                <a:lnTo>
                  <a:pt x="131354" y="2137"/>
                </a:lnTo>
                <a:lnTo>
                  <a:pt x="131097" y="1538"/>
                </a:lnTo>
                <a:lnTo>
                  <a:pt x="130670" y="1026"/>
                </a:lnTo>
                <a:lnTo>
                  <a:pt x="130157" y="598"/>
                </a:lnTo>
                <a:lnTo>
                  <a:pt x="129559" y="257"/>
                </a:lnTo>
                <a:lnTo>
                  <a:pt x="128875" y="0"/>
                </a:lnTo>
                <a:lnTo>
                  <a:pt x="128192" y="0"/>
                </a:lnTo>
                <a:lnTo>
                  <a:pt x="128192" y="0"/>
                </a:lnTo>
                <a:close/>
                <a:moveTo>
                  <a:pt x="65891" y="80932"/>
                </a:moveTo>
                <a:lnTo>
                  <a:pt x="65891" y="80932"/>
                </a:lnTo>
                <a:lnTo>
                  <a:pt x="65463" y="80846"/>
                </a:lnTo>
                <a:lnTo>
                  <a:pt x="65036" y="80761"/>
                </a:lnTo>
                <a:lnTo>
                  <a:pt x="64694" y="80504"/>
                </a:lnTo>
                <a:lnTo>
                  <a:pt x="64352" y="80248"/>
                </a:lnTo>
                <a:lnTo>
                  <a:pt x="64096" y="79991"/>
                </a:lnTo>
                <a:lnTo>
                  <a:pt x="63925" y="79650"/>
                </a:lnTo>
                <a:lnTo>
                  <a:pt x="63840" y="79222"/>
                </a:lnTo>
                <a:lnTo>
                  <a:pt x="63754" y="78795"/>
                </a:lnTo>
                <a:lnTo>
                  <a:pt x="63754" y="78795"/>
                </a:lnTo>
                <a:lnTo>
                  <a:pt x="63840" y="78368"/>
                </a:lnTo>
                <a:lnTo>
                  <a:pt x="63925" y="78026"/>
                </a:lnTo>
                <a:lnTo>
                  <a:pt x="64096" y="77599"/>
                </a:lnTo>
                <a:lnTo>
                  <a:pt x="64352" y="77342"/>
                </a:lnTo>
                <a:lnTo>
                  <a:pt x="64694" y="77086"/>
                </a:lnTo>
                <a:lnTo>
                  <a:pt x="65036" y="76915"/>
                </a:lnTo>
                <a:lnTo>
                  <a:pt x="65463" y="76744"/>
                </a:lnTo>
                <a:lnTo>
                  <a:pt x="65891" y="76744"/>
                </a:lnTo>
                <a:lnTo>
                  <a:pt x="65891" y="76744"/>
                </a:lnTo>
                <a:lnTo>
                  <a:pt x="66233" y="76744"/>
                </a:lnTo>
                <a:lnTo>
                  <a:pt x="66660" y="76915"/>
                </a:lnTo>
                <a:lnTo>
                  <a:pt x="67002" y="77086"/>
                </a:lnTo>
                <a:lnTo>
                  <a:pt x="67344" y="77342"/>
                </a:lnTo>
                <a:lnTo>
                  <a:pt x="67600" y="77599"/>
                </a:lnTo>
                <a:lnTo>
                  <a:pt x="67771" y="78026"/>
                </a:lnTo>
                <a:lnTo>
                  <a:pt x="67856" y="78368"/>
                </a:lnTo>
                <a:lnTo>
                  <a:pt x="67942" y="78795"/>
                </a:lnTo>
                <a:lnTo>
                  <a:pt x="67942" y="78795"/>
                </a:lnTo>
                <a:lnTo>
                  <a:pt x="67856" y="79222"/>
                </a:lnTo>
                <a:lnTo>
                  <a:pt x="67771" y="79650"/>
                </a:lnTo>
                <a:lnTo>
                  <a:pt x="67600" y="79991"/>
                </a:lnTo>
                <a:lnTo>
                  <a:pt x="67344" y="80248"/>
                </a:lnTo>
                <a:lnTo>
                  <a:pt x="67002" y="80504"/>
                </a:lnTo>
                <a:lnTo>
                  <a:pt x="66660" y="80761"/>
                </a:lnTo>
                <a:lnTo>
                  <a:pt x="66233" y="80846"/>
                </a:lnTo>
                <a:lnTo>
                  <a:pt x="65891" y="80932"/>
                </a:lnTo>
                <a:lnTo>
                  <a:pt x="65891" y="80932"/>
                </a:lnTo>
                <a:close/>
                <a:moveTo>
                  <a:pt x="126568" y="74009"/>
                </a:moveTo>
                <a:lnTo>
                  <a:pt x="5128" y="74009"/>
                </a:lnTo>
                <a:lnTo>
                  <a:pt x="5128" y="4871"/>
                </a:lnTo>
                <a:lnTo>
                  <a:pt x="126568" y="4871"/>
                </a:lnTo>
                <a:lnTo>
                  <a:pt x="126568" y="74009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3AF50CCD-A80F-8C30-0C14-EE45398716BF}"/>
              </a:ext>
            </a:extLst>
          </p:cNvPr>
          <p:cNvGrpSpPr/>
          <p:nvPr/>
        </p:nvGrpSpPr>
        <p:grpSpPr>
          <a:xfrm>
            <a:off x="1772156" y="1225296"/>
            <a:ext cx="8478268" cy="3378835"/>
            <a:chOff x="1938528" y="1225296"/>
            <a:chExt cx="8311896" cy="3378835"/>
          </a:xfrm>
        </p:grpSpPr>
        <p:pic>
          <p:nvPicPr>
            <p:cNvPr id="5" name="Picture 2" descr="مخلد الروقي on X: &quot;🚨استراتيجية جدول التعلم KWL ▫️المعرفة ...">
              <a:extLst>
                <a:ext uri="{FF2B5EF4-FFF2-40B4-BE49-F238E27FC236}">
                  <a16:creationId xmlns:a16="http://schemas.microsoft.com/office/drawing/2014/main" id="{92A0F3A8-0C13-E3AB-7F4E-DF3F6E071A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768"/>
            <a:stretch/>
          </p:blipFill>
          <p:spPr bwMode="auto">
            <a:xfrm>
              <a:off x="1938528" y="1225296"/>
              <a:ext cx="8311896" cy="3378835"/>
            </a:xfrm>
            <a:prstGeom prst="rect">
              <a:avLst/>
            </a:prstGeom>
            <a:noFill/>
          </p:spPr>
        </p:pic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1A4A1534-F570-A030-25A6-C107D4F353A4}"/>
                </a:ext>
              </a:extLst>
            </p:cNvPr>
            <p:cNvCxnSpPr/>
            <p:nvPr/>
          </p:nvCxnSpPr>
          <p:spPr>
            <a:xfrm flipH="1">
              <a:off x="7772400" y="4590288"/>
              <a:ext cx="246888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رابط مستقيم 6">
              <a:extLst>
                <a:ext uri="{FF2B5EF4-FFF2-40B4-BE49-F238E27FC236}">
                  <a16:creationId xmlns:a16="http://schemas.microsoft.com/office/drawing/2014/main" id="{EA16BF35-DBBE-4233-9082-6AABC3CFD6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64608" y="4591939"/>
              <a:ext cx="2566416" cy="12192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رابط مستقيم 7">
              <a:extLst>
                <a:ext uri="{FF2B5EF4-FFF2-40B4-BE49-F238E27FC236}">
                  <a16:creationId xmlns:a16="http://schemas.microsoft.com/office/drawing/2014/main" id="{A6064BC7-ADF3-AB94-61C5-861D7D6AE5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02536" y="4594987"/>
              <a:ext cx="2313432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DF81A5B-09A5-83DB-9039-64632AFB0DE0}"/>
              </a:ext>
            </a:extLst>
          </p:cNvPr>
          <p:cNvSpPr txBox="1"/>
          <p:nvPr/>
        </p:nvSpPr>
        <p:spPr>
          <a:xfrm>
            <a:off x="7882128" y="2532888"/>
            <a:ext cx="2231136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1400" b="1" dirty="0">
                <a:cs typeface="+mj-cs"/>
              </a:rPr>
              <a:t>عرض البيانات وتحليلها بالتمثيل بالأعمدة وبالخطوط.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1400" b="1" dirty="0">
                <a:cs typeface="+mj-cs"/>
              </a:rPr>
              <a:t>عرض البيانات وتحليلها وتفسيرها باستعمال التمثيل بالنقاط.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1400" b="1" dirty="0">
                <a:cs typeface="+mj-cs"/>
              </a:rPr>
              <a:t>إيجاد المتوسط الحسابي والوسيط والمنوال والمدى لمجموعة بيانات.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03870F6-CE3E-21C2-8E71-9F4A7AB0B6F7}"/>
              </a:ext>
            </a:extLst>
          </p:cNvPr>
          <p:cNvSpPr txBox="1"/>
          <p:nvPr/>
        </p:nvSpPr>
        <p:spPr>
          <a:xfrm>
            <a:off x="4690036" y="2572917"/>
            <a:ext cx="2773680" cy="20005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1600" b="1" dirty="0">
                <a:cs typeface="+mj-cs"/>
              </a:rPr>
              <a:t>وصف مجموعة البيانات باستعمال مقاييس النزعة المركزية والمدى.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1600" b="1" dirty="0">
                <a:cs typeface="+mj-cs"/>
              </a:rPr>
              <a:t>عرض البيانات وتحليلها باستعمال التمثيل بالأعمدة والمدرج التكراري.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1600" b="1" dirty="0">
                <a:cs typeface="+mj-cs"/>
              </a:rPr>
              <a:t>تحليل التمثيل بالخطوط وشكل الانتشار للوصول إلى تنبؤات واستنتاجات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ar-SA" sz="12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322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13371-84DE-EEFE-ABB6-9AD9D160B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7DD50F97-77F3-4D7B-FE96-1A3F5C71FAAF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F010F2C2-7FC9-ED48-A346-5678EDE50AC0}"/>
              </a:ext>
            </a:extLst>
          </p:cNvPr>
          <p:cNvGrpSpPr/>
          <p:nvPr/>
        </p:nvGrpSpPr>
        <p:grpSpPr>
          <a:xfrm>
            <a:off x="9484363" y="351380"/>
            <a:ext cx="2066415" cy="6195693"/>
            <a:chOff x="9605718" y="351380"/>
            <a:chExt cx="1945063" cy="6195693"/>
          </a:xfrm>
        </p:grpSpPr>
        <p:pic>
          <p:nvPicPr>
            <p:cNvPr id="20" name="صورة 19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4D37610F-40C6-BF91-190C-A1B89C97D39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43802" y="351380"/>
              <a:ext cx="1864615" cy="123490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4" name="صورة 23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39F6F042-B1B6-4247-003E-8D9ED490D2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590476"/>
              <a:ext cx="1929354" cy="1956597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5" name="صورة 24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A1BC23D8-4522-5CAE-62AA-64DD278EDC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13332" y="1582186"/>
              <a:ext cx="1913165" cy="3008289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6" name="مربع نص 25">
              <a:extLst>
                <a:ext uri="{FF2B5EF4-FFF2-40B4-BE49-F238E27FC236}">
                  <a16:creationId xmlns:a16="http://schemas.microsoft.com/office/drawing/2014/main" id="{95E39642-4F8B-97ED-1832-4ACFAB905FD0}"/>
                </a:ext>
              </a:extLst>
            </p:cNvPr>
            <p:cNvSpPr txBox="1"/>
            <p:nvPr/>
          </p:nvSpPr>
          <p:spPr>
            <a:xfrm>
              <a:off x="9829145" y="967021"/>
              <a:ext cx="143229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>
                  <a:solidFill>
                    <a:srgbClr val="C00000"/>
                  </a:solidFill>
                </a:rPr>
                <a:t>الإحصـــــــاء</a:t>
              </a:r>
            </a:p>
          </p:txBody>
        </p:sp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5FD60BDA-706D-E2DE-4B40-2F75A4F17239}"/>
                </a:ext>
              </a:extLst>
            </p:cNvPr>
            <p:cNvSpPr txBox="1"/>
            <p:nvPr/>
          </p:nvSpPr>
          <p:spPr>
            <a:xfrm>
              <a:off x="9798677" y="629528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/>
                <a:t>الفصل (6)</a:t>
              </a:r>
            </a:p>
          </p:txBody>
        </p:sp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CC74B931-8694-85D2-DDE8-8D1D7CA1DB0F}"/>
                </a:ext>
              </a:extLst>
            </p:cNvPr>
            <p:cNvSpPr txBox="1"/>
            <p:nvPr/>
          </p:nvSpPr>
          <p:spPr>
            <a:xfrm>
              <a:off x="9848007" y="173940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الفكرة العامة:</a:t>
              </a:r>
            </a:p>
          </p:txBody>
        </p:sp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25829D64-7864-AC59-7481-8922A58FA153}"/>
                </a:ext>
              </a:extLst>
            </p:cNvPr>
            <p:cNvSpPr txBox="1"/>
            <p:nvPr/>
          </p:nvSpPr>
          <p:spPr>
            <a:xfrm>
              <a:off x="9605718" y="4666771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3B236E74-DA9B-67CB-9EA0-9E02C1A4373D}"/>
                </a:ext>
              </a:extLst>
            </p:cNvPr>
            <p:cNvSpPr txBox="1"/>
            <p:nvPr/>
          </p:nvSpPr>
          <p:spPr>
            <a:xfrm>
              <a:off x="9755190" y="2378093"/>
              <a:ext cx="1625901" cy="212365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ar-SA" sz="1600" b="1" dirty="0"/>
                <a:t>أستعمل مقاييس النزعة المركزية والمدى لوصف البيانات.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ar-SA" sz="1600" b="1" dirty="0"/>
                <a:t>أنشئ التمثيلات البيانية التي تصف البيانات، وأقرائها.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ar-SA" sz="2000" b="1" dirty="0"/>
            </a:p>
          </p:txBody>
        </p:sp>
      </p:grpSp>
      <p:pic>
        <p:nvPicPr>
          <p:cNvPr id="5" name="صورة 4">
            <a:extLst>
              <a:ext uri="{FF2B5EF4-FFF2-40B4-BE49-F238E27FC236}">
                <a16:creationId xmlns:a16="http://schemas.microsoft.com/office/drawing/2014/main" id="{93E778F2-2458-A65D-4E11-68133F2293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197" y="1740919"/>
            <a:ext cx="3666711" cy="285764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68A88F09-8EC5-BA78-3F3D-3645D48C43C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38877" t="-1181" r="1" b="87963"/>
          <a:stretch/>
        </p:blipFill>
        <p:spPr>
          <a:xfrm>
            <a:off x="5796596" y="1093164"/>
            <a:ext cx="3363340" cy="489549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5BC33DB2-E976-55A6-8523-2751F95B3B5B}"/>
              </a:ext>
            </a:extLst>
          </p:cNvPr>
          <p:cNvSpPr txBox="1"/>
          <p:nvPr/>
        </p:nvSpPr>
        <p:spPr>
          <a:xfrm>
            <a:off x="9689361" y="5110521"/>
            <a:ext cx="151575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highlight>
                  <a:srgbClr val="FFFF00"/>
                </a:highlight>
              </a:rPr>
              <a:t>مقاييس النزعة المركزية</a:t>
            </a:r>
          </a:p>
          <a:p>
            <a:endParaRPr lang="ar-SA" b="1" dirty="0">
              <a:highlight>
                <a:srgbClr val="FFFF00"/>
              </a:highlight>
            </a:endParaRPr>
          </a:p>
          <a:p>
            <a:r>
              <a:rPr lang="ar-SA" b="1" dirty="0">
                <a:highlight>
                  <a:srgbClr val="FFFF00"/>
                </a:highlight>
              </a:rPr>
              <a:t>المدرج التكراري</a:t>
            </a:r>
          </a:p>
        </p:txBody>
      </p:sp>
      <p:sp>
        <p:nvSpPr>
          <p:cNvPr id="3" name="Google Shape;1287;p61">
            <a:extLst>
              <a:ext uri="{FF2B5EF4-FFF2-40B4-BE49-F238E27FC236}">
                <a16:creationId xmlns:a16="http://schemas.microsoft.com/office/drawing/2014/main" id="{9A4F69B7-C473-AE93-E8FC-BF52A128598D}"/>
              </a:ext>
            </a:extLst>
          </p:cNvPr>
          <p:cNvSpPr/>
          <p:nvPr/>
        </p:nvSpPr>
        <p:spPr>
          <a:xfrm>
            <a:off x="686229" y="1379713"/>
            <a:ext cx="4079980" cy="4562752"/>
          </a:xfrm>
          <a:custGeom>
            <a:avLst/>
            <a:gdLst/>
            <a:ahLst/>
            <a:cxnLst/>
            <a:rect l="l" t="t" r="r" b="b"/>
            <a:pathLst>
              <a:path w="131696" h="100673" extrusionOk="0">
                <a:moveTo>
                  <a:pt x="128192" y="0"/>
                </a:moveTo>
                <a:lnTo>
                  <a:pt x="3504" y="0"/>
                </a:lnTo>
                <a:lnTo>
                  <a:pt x="3504" y="0"/>
                </a:lnTo>
                <a:lnTo>
                  <a:pt x="2821" y="0"/>
                </a:lnTo>
                <a:lnTo>
                  <a:pt x="2137" y="257"/>
                </a:lnTo>
                <a:lnTo>
                  <a:pt x="1624" y="598"/>
                </a:lnTo>
                <a:lnTo>
                  <a:pt x="1026" y="1026"/>
                </a:lnTo>
                <a:lnTo>
                  <a:pt x="599" y="1538"/>
                </a:lnTo>
                <a:lnTo>
                  <a:pt x="342" y="2137"/>
                </a:lnTo>
                <a:lnTo>
                  <a:pt x="86" y="2735"/>
                </a:lnTo>
                <a:lnTo>
                  <a:pt x="0" y="3504"/>
                </a:lnTo>
                <a:lnTo>
                  <a:pt x="0" y="79991"/>
                </a:lnTo>
                <a:lnTo>
                  <a:pt x="0" y="79991"/>
                </a:lnTo>
                <a:lnTo>
                  <a:pt x="86" y="80675"/>
                </a:lnTo>
                <a:lnTo>
                  <a:pt x="342" y="81359"/>
                </a:lnTo>
                <a:lnTo>
                  <a:pt x="599" y="81957"/>
                </a:lnTo>
                <a:lnTo>
                  <a:pt x="1026" y="82470"/>
                </a:lnTo>
                <a:lnTo>
                  <a:pt x="1624" y="82897"/>
                </a:lnTo>
                <a:lnTo>
                  <a:pt x="2137" y="83239"/>
                </a:lnTo>
                <a:lnTo>
                  <a:pt x="2821" y="83410"/>
                </a:lnTo>
                <a:lnTo>
                  <a:pt x="3504" y="83495"/>
                </a:lnTo>
                <a:lnTo>
                  <a:pt x="52132" y="83495"/>
                </a:lnTo>
                <a:lnTo>
                  <a:pt x="51191" y="89990"/>
                </a:lnTo>
                <a:lnTo>
                  <a:pt x="51191" y="89990"/>
                </a:lnTo>
                <a:lnTo>
                  <a:pt x="50850" y="91272"/>
                </a:lnTo>
                <a:lnTo>
                  <a:pt x="50251" y="92640"/>
                </a:lnTo>
                <a:lnTo>
                  <a:pt x="49910" y="93238"/>
                </a:lnTo>
                <a:lnTo>
                  <a:pt x="49482" y="93836"/>
                </a:lnTo>
                <a:lnTo>
                  <a:pt x="49055" y="94349"/>
                </a:lnTo>
                <a:lnTo>
                  <a:pt x="48628" y="94862"/>
                </a:lnTo>
                <a:lnTo>
                  <a:pt x="43842" y="98024"/>
                </a:lnTo>
                <a:lnTo>
                  <a:pt x="43842" y="98024"/>
                </a:lnTo>
                <a:lnTo>
                  <a:pt x="43585" y="98280"/>
                </a:lnTo>
                <a:lnTo>
                  <a:pt x="43415" y="98536"/>
                </a:lnTo>
                <a:lnTo>
                  <a:pt x="43329" y="98878"/>
                </a:lnTo>
                <a:lnTo>
                  <a:pt x="43244" y="99220"/>
                </a:lnTo>
                <a:lnTo>
                  <a:pt x="43329" y="99562"/>
                </a:lnTo>
                <a:lnTo>
                  <a:pt x="43415" y="99818"/>
                </a:lnTo>
                <a:lnTo>
                  <a:pt x="43585" y="100160"/>
                </a:lnTo>
                <a:lnTo>
                  <a:pt x="43842" y="100417"/>
                </a:lnTo>
                <a:lnTo>
                  <a:pt x="43842" y="100417"/>
                </a:lnTo>
                <a:lnTo>
                  <a:pt x="44269" y="100588"/>
                </a:lnTo>
                <a:lnTo>
                  <a:pt x="44782" y="100673"/>
                </a:lnTo>
                <a:lnTo>
                  <a:pt x="65891" y="100673"/>
                </a:lnTo>
                <a:lnTo>
                  <a:pt x="86914" y="100673"/>
                </a:lnTo>
                <a:lnTo>
                  <a:pt x="86914" y="100673"/>
                </a:lnTo>
                <a:lnTo>
                  <a:pt x="87427" y="100588"/>
                </a:lnTo>
                <a:lnTo>
                  <a:pt x="87854" y="100417"/>
                </a:lnTo>
                <a:lnTo>
                  <a:pt x="87854" y="100417"/>
                </a:lnTo>
                <a:lnTo>
                  <a:pt x="88111" y="100160"/>
                </a:lnTo>
                <a:lnTo>
                  <a:pt x="88281" y="99818"/>
                </a:lnTo>
                <a:lnTo>
                  <a:pt x="88367" y="99562"/>
                </a:lnTo>
                <a:lnTo>
                  <a:pt x="88452" y="99220"/>
                </a:lnTo>
                <a:lnTo>
                  <a:pt x="88367" y="98878"/>
                </a:lnTo>
                <a:lnTo>
                  <a:pt x="88281" y="98536"/>
                </a:lnTo>
                <a:lnTo>
                  <a:pt x="88111" y="98280"/>
                </a:lnTo>
                <a:lnTo>
                  <a:pt x="87854" y="98024"/>
                </a:lnTo>
                <a:lnTo>
                  <a:pt x="83154" y="94862"/>
                </a:lnTo>
                <a:lnTo>
                  <a:pt x="83154" y="94862"/>
                </a:lnTo>
                <a:lnTo>
                  <a:pt x="83068" y="94862"/>
                </a:lnTo>
                <a:lnTo>
                  <a:pt x="83068" y="94862"/>
                </a:lnTo>
                <a:lnTo>
                  <a:pt x="82556" y="94349"/>
                </a:lnTo>
                <a:lnTo>
                  <a:pt x="82128" y="93836"/>
                </a:lnTo>
                <a:lnTo>
                  <a:pt x="81786" y="93238"/>
                </a:lnTo>
                <a:lnTo>
                  <a:pt x="81445" y="92640"/>
                </a:lnTo>
                <a:lnTo>
                  <a:pt x="80846" y="91272"/>
                </a:lnTo>
                <a:lnTo>
                  <a:pt x="80505" y="89990"/>
                </a:lnTo>
                <a:lnTo>
                  <a:pt x="79564" y="83495"/>
                </a:lnTo>
                <a:lnTo>
                  <a:pt x="128192" y="83495"/>
                </a:lnTo>
                <a:lnTo>
                  <a:pt x="128192" y="83495"/>
                </a:lnTo>
                <a:lnTo>
                  <a:pt x="128875" y="83410"/>
                </a:lnTo>
                <a:lnTo>
                  <a:pt x="129559" y="83239"/>
                </a:lnTo>
                <a:lnTo>
                  <a:pt x="130157" y="82897"/>
                </a:lnTo>
                <a:lnTo>
                  <a:pt x="130670" y="82470"/>
                </a:lnTo>
                <a:lnTo>
                  <a:pt x="131097" y="81957"/>
                </a:lnTo>
                <a:lnTo>
                  <a:pt x="131354" y="81359"/>
                </a:lnTo>
                <a:lnTo>
                  <a:pt x="131610" y="80675"/>
                </a:lnTo>
                <a:lnTo>
                  <a:pt x="131696" y="79991"/>
                </a:lnTo>
                <a:lnTo>
                  <a:pt x="131696" y="3504"/>
                </a:lnTo>
                <a:lnTo>
                  <a:pt x="131696" y="3504"/>
                </a:lnTo>
                <a:lnTo>
                  <a:pt x="131610" y="2735"/>
                </a:lnTo>
                <a:lnTo>
                  <a:pt x="131354" y="2137"/>
                </a:lnTo>
                <a:lnTo>
                  <a:pt x="131097" y="1538"/>
                </a:lnTo>
                <a:lnTo>
                  <a:pt x="130670" y="1026"/>
                </a:lnTo>
                <a:lnTo>
                  <a:pt x="130157" y="598"/>
                </a:lnTo>
                <a:lnTo>
                  <a:pt x="129559" y="257"/>
                </a:lnTo>
                <a:lnTo>
                  <a:pt x="128875" y="0"/>
                </a:lnTo>
                <a:lnTo>
                  <a:pt x="128192" y="0"/>
                </a:lnTo>
                <a:lnTo>
                  <a:pt x="128192" y="0"/>
                </a:lnTo>
                <a:close/>
                <a:moveTo>
                  <a:pt x="65891" y="80932"/>
                </a:moveTo>
                <a:lnTo>
                  <a:pt x="65891" y="80932"/>
                </a:lnTo>
                <a:lnTo>
                  <a:pt x="65463" y="80846"/>
                </a:lnTo>
                <a:lnTo>
                  <a:pt x="65036" y="80761"/>
                </a:lnTo>
                <a:lnTo>
                  <a:pt x="64694" y="80504"/>
                </a:lnTo>
                <a:lnTo>
                  <a:pt x="64352" y="80248"/>
                </a:lnTo>
                <a:lnTo>
                  <a:pt x="64096" y="79991"/>
                </a:lnTo>
                <a:lnTo>
                  <a:pt x="63925" y="79650"/>
                </a:lnTo>
                <a:lnTo>
                  <a:pt x="63840" y="79222"/>
                </a:lnTo>
                <a:lnTo>
                  <a:pt x="63754" y="78795"/>
                </a:lnTo>
                <a:lnTo>
                  <a:pt x="63754" y="78795"/>
                </a:lnTo>
                <a:lnTo>
                  <a:pt x="63840" y="78368"/>
                </a:lnTo>
                <a:lnTo>
                  <a:pt x="63925" y="78026"/>
                </a:lnTo>
                <a:lnTo>
                  <a:pt x="64096" y="77599"/>
                </a:lnTo>
                <a:lnTo>
                  <a:pt x="64352" y="77342"/>
                </a:lnTo>
                <a:lnTo>
                  <a:pt x="64694" y="77086"/>
                </a:lnTo>
                <a:lnTo>
                  <a:pt x="65036" y="76915"/>
                </a:lnTo>
                <a:lnTo>
                  <a:pt x="65463" y="76744"/>
                </a:lnTo>
                <a:lnTo>
                  <a:pt x="65891" y="76744"/>
                </a:lnTo>
                <a:lnTo>
                  <a:pt x="65891" y="76744"/>
                </a:lnTo>
                <a:lnTo>
                  <a:pt x="66233" y="76744"/>
                </a:lnTo>
                <a:lnTo>
                  <a:pt x="66660" y="76915"/>
                </a:lnTo>
                <a:lnTo>
                  <a:pt x="67002" y="77086"/>
                </a:lnTo>
                <a:lnTo>
                  <a:pt x="67344" y="77342"/>
                </a:lnTo>
                <a:lnTo>
                  <a:pt x="67600" y="77599"/>
                </a:lnTo>
                <a:lnTo>
                  <a:pt x="67771" y="78026"/>
                </a:lnTo>
                <a:lnTo>
                  <a:pt x="67856" y="78368"/>
                </a:lnTo>
                <a:lnTo>
                  <a:pt x="67942" y="78795"/>
                </a:lnTo>
                <a:lnTo>
                  <a:pt x="67942" y="78795"/>
                </a:lnTo>
                <a:lnTo>
                  <a:pt x="67856" y="79222"/>
                </a:lnTo>
                <a:lnTo>
                  <a:pt x="67771" y="79650"/>
                </a:lnTo>
                <a:lnTo>
                  <a:pt x="67600" y="79991"/>
                </a:lnTo>
                <a:lnTo>
                  <a:pt x="67344" y="80248"/>
                </a:lnTo>
                <a:lnTo>
                  <a:pt x="67002" y="80504"/>
                </a:lnTo>
                <a:lnTo>
                  <a:pt x="66660" y="80761"/>
                </a:lnTo>
                <a:lnTo>
                  <a:pt x="66233" y="80846"/>
                </a:lnTo>
                <a:lnTo>
                  <a:pt x="65891" y="80932"/>
                </a:lnTo>
                <a:lnTo>
                  <a:pt x="65891" y="80932"/>
                </a:lnTo>
                <a:close/>
                <a:moveTo>
                  <a:pt x="126568" y="74009"/>
                </a:moveTo>
                <a:lnTo>
                  <a:pt x="5128" y="74009"/>
                </a:lnTo>
                <a:lnTo>
                  <a:pt x="5128" y="4871"/>
                </a:lnTo>
                <a:lnTo>
                  <a:pt x="126568" y="4871"/>
                </a:lnTo>
                <a:lnTo>
                  <a:pt x="126568" y="74009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مستطيل مستدير الزوايا">
            <a:extLst>
              <a:ext uri="{FF2B5EF4-FFF2-40B4-BE49-F238E27FC236}">
                <a16:creationId xmlns:a16="http://schemas.microsoft.com/office/drawing/2014/main" id="{2EE4D95E-E7AB-E82E-627C-3F1FB32C5316}"/>
              </a:ext>
            </a:extLst>
          </p:cNvPr>
          <p:cNvSpPr/>
          <p:nvPr/>
        </p:nvSpPr>
        <p:spPr>
          <a:xfrm rot="20809516">
            <a:off x="718065" y="584603"/>
            <a:ext cx="1971293" cy="50700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defTabSz="410751">
              <a:defRPr sz="2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2800" b="1" dirty="0"/>
              <a:t> </a:t>
            </a:r>
            <a:r>
              <a:rPr lang="ar-SA" sz="2600" b="1" dirty="0"/>
              <a:t>مراجعة </a:t>
            </a:r>
            <a:r>
              <a:rPr lang="ar-SA" sz="2600" b="1" dirty="0">
                <a:solidFill>
                  <a:srgbClr val="FFFF00"/>
                </a:solidFill>
              </a:rPr>
              <a:t>سريعة</a:t>
            </a:r>
            <a:r>
              <a:rPr lang="ar-SA" sz="2600" b="1" dirty="0"/>
              <a:t> </a:t>
            </a:r>
            <a:endParaRPr sz="2600" b="1" dirty="0"/>
          </a:p>
        </p:txBody>
      </p:sp>
      <p:sp>
        <p:nvSpPr>
          <p:cNvPr id="7" name="مستطيل مستدير الزوايا">
            <a:extLst>
              <a:ext uri="{FF2B5EF4-FFF2-40B4-BE49-F238E27FC236}">
                <a16:creationId xmlns:a16="http://schemas.microsoft.com/office/drawing/2014/main" id="{7ECD5316-1988-1C43-C885-3817C6F282D2}"/>
              </a:ext>
            </a:extLst>
          </p:cNvPr>
          <p:cNvSpPr/>
          <p:nvPr/>
        </p:nvSpPr>
        <p:spPr>
          <a:xfrm>
            <a:off x="6190407" y="372337"/>
            <a:ext cx="1848807" cy="594683"/>
          </a:xfrm>
          <a:prstGeom prst="roundRect">
            <a:avLst>
              <a:gd name="adj" fmla="val 45540"/>
            </a:avLst>
          </a:prstGeom>
          <a:solidFill>
            <a:schemeClr val="bg1">
              <a:lumMod val="85000"/>
            </a:schemeClr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defTabSz="410751">
              <a:defRPr sz="2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2800" b="1" dirty="0"/>
              <a:t> </a:t>
            </a:r>
            <a:r>
              <a:rPr lang="ar-SA" sz="2600" b="1" dirty="0">
                <a:solidFill>
                  <a:schemeClr val="bg1"/>
                </a:solidFill>
              </a:rPr>
              <a:t>اختبار</a:t>
            </a:r>
            <a:r>
              <a:rPr lang="ar-SA" sz="2600" b="1" dirty="0"/>
              <a:t> </a:t>
            </a:r>
            <a:r>
              <a:rPr lang="ar-SA" sz="2600" b="1" dirty="0">
                <a:solidFill>
                  <a:srgbClr val="FFFF00"/>
                </a:solidFill>
              </a:rPr>
              <a:t>سريع</a:t>
            </a:r>
            <a:endParaRPr sz="2600" b="1" dirty="0">
              <a:solidFill>
                <a:srgbClr val="FFFF00"/>
              </a:solidFill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C2C471B-DC61-655B-AC98-8E6E924F158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34000" t="14385" b="73766"/>
          <a:stretch/>
        </p:blipFill>
        <p:spPr>
          <a:xfrm>
            <a:off x="6296384" y="1615147"/>
            <a:ext cx="2863552" cy="49746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A67F3EF-4984-0B97-FBF1-6649A17D3D5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31910" t="29919" b="60548"/>
          <a:stretch/>
        </p:blipFill>
        <p:spPr>
          <a:xfrm>
            <a:off x="6199501" y="2540604"/>
            <a:ext cx="2960831" cy="42887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85D42CA-3B33-3DF3-9E28-653F046FB31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38310" t="42022" b="47177"/>
          <a:stretch/>
        </p:blipFill>
        <p:spPr>
          <a:xfrm>
            <a:off x="6385223" y="3233012"/>
            <a:ext cx="2774713" cy="456224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C4391804-1647-F8A2-BDCD-C33C5319528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55170"/>
          <a:stretch/>
        </p:blipFill>
        <p:spPr>
          <a:xfrm>
            <a:off x="5217752" y="4106694"/>
            <a:ext cx="3942184" cy="1594427"/>
          </a:xfrm>
          <a:prstGeom prst="rect">
            <a:avLst/>
          </a:prstGeom>
        </p:spPr>
      </p:pic>
      <p:sp>
        <p:nvSpPr>
          <p:cNvPr id="12" name="مخطط انسيابي: معالجة متعاقبة 11">
            <a:extLst>
              <a:ext uri="{FF2B5EF4-FFF2-40B4-BE49-F238E27FC236}">
                <a16:creationId xmlns:a16="http://schemas.microsoft.com/office/drawing/2014/main" id="{7ECCE82D-B2F8-99F8-713D-6AC9E151F1D8}"/>
              </a:ext>
            </a:extLst>
          </p:cNvPr>
          <p:cNvSpPr/>
          <p:nvPr/>
        </p:nvSpPr>
        <p:spPr>
          <a:xfrm>
            <a:off x="4984693" y="1047412"/>
            <a:ext cx="4346185" cy="5426216"/>
          </a:xfrm>
          <a:prstGeom prst="flowChartAlternateProcess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702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B800D-B189-C065-7F92-59AF04131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C08BBF1F-EDE0-8D7D-89AD-5349250D0E1F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63EEEAA8-BC9A-2E85-B45E-E0AC2F52BC4A}"/>
              </a:ext>
            </a:extLst>
          </p:cNvPr>
          <p:cNvGrpSpPr/>
          <p:nvPr/>
        </p:nvGrpSpPr>
        <p:grpSpPr>
          <a:xfrm>
            <a:off x="9484363" y="351380"/>
            <a:ext cx="2066415" cy="6195693"/>
            <a:chOff x="9605718" y="351380"/>
            <a:chExt cx="1945063" cy="6195693"/>
          </a:xfrm>
        </p:grpSpPr>
        <p:pic>
          <p:nvPicPr>
            <p:cNvPr id="20" name="صورة 19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64203D8D-7910-0123-B76D-959BB829521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43802" y="351380"/>
              <a:ext cx="1864615" cy="123490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4" name="صورة 23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9BEEE7BE-9163-47B1-1CB7-B5DB7396FA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590476"/>
              <a:ext cx="1929354" cy="1956597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5" name="صورة 24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521A20F9-9CA9-E9F1-5F20-7D08CE519E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13332" y="1582186"/>
              <a:ext cx="1913165" cy="3008289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6" name="مربع نص 25">
              <a:extLst>
                <a:ext uri="{FF2B5EF4-FFF2-40B4-BE49-F238E27FC236}">
                  <a16:creationId xmlns:a16="http://schemas.microsoft.com/office/drawing/2014/main" id="{2B558FD3-6182-E23D-8799-9F29421298BB}"/>
                </a:ext>
              </a:extLst>
            </p:cNvPr>
            <p:cNvSpPr txBox="1"/>
            <p:nvPr/>
          </p:nvSpPr>
          <p:spPr>
            <a:xfrm>
              <a:off x="9829145" y="967021"/>
              <a:ext cx="143229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>
                  <a:solidFill>
                    <a:srgbClr val="C00000"/>
                  </a:solidFill>
                </a:rPr>
                <a:t>الإحصـــــــاء</a:t>
              </a:r>
            </a:p>
          </p:txBody>
        </p:sp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BD12C095-23D5-9BA8-6937-D03517EBEA89}"/>
                </a:ext>
              </a:extLst>
            </p:cNvPr>
            <p:cNvSpPr txBox="1"/>
            <p:nvPr/>
          </p:nvSpPr>
          <p:spPr>
            <a:xfrm>
              <a:off x="9798677" y="629528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/>
                <a:t>الفصل (6)</a:t>
              </a:r>
            </a:p>
          </p:txBody>
        </p:sp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81AEB1F5-D146-4924-8471-C7DDAFE2B85D}"/>
                </a:ext>
              </a:extLst>
            </p:cNvPr>
            <p:cNvSpPr txBox="1"/>
            <p:nvPr/>
          </p:nvSpPr>
          <p:spPr>
            <a:xfrm>
              <a:off x="9848007" y="173940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الفكرة العامة:</a:t>
              </a:r>
            </a:p>
          </p:txBody>
        </p:sp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6E165400-4AB5-E17B-10C1-138BE2BD7434}"/>
                </a:ext>
              </a:extLst>
            </p:cNvPr>
            <p:cNvSpPr txBox="1"/>
            <p:nvPr/>
          </p:nvSpPr>
          <p:spPr>
            <a:xfrm>
              <a:off x="9605718" y="4666771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B0DA192C-C3BC-F8C4-C2BC-B7340EEDD245}"/>
                </a:ext>
              </a:extLst>
            </p:cNvPr>
            <p:cNvSpPr txBox="1"/>
            <p:nvPr/>
          </p:nvSpPr>
          <p:spPr>
            <a:xfrm>
              <a:off x="9755190" y="2378093"/>
              <a:ext cx="1625901" cy="212365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ar-SA" sz="1600" b="1" dirty="0"/>
                <a:t>أستعمل مقاييس النزعة المركزية والمدى لوصف البيانات.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ar-SA" sz="1600" b="1" dirty="0"/>
                <a:t>أنشئ التمثيلات البيانية التي تصف البيانات، وأقرائها.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ar-SA" sz="2000" b="1" dirty="0"/>
            </a:p>
          </p:txBody>
        </p:sp>
      </p:grp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6B8C81A-1F2A-F403-1A54-D9E143102695}"/>
              </a:ext>
            </a:extLst>
          </p:cNvPr>
          <p:cNvSpPr txBox="1"/>
          <p:nvPr/>
        </p:nvSpPr>
        <p:spPr>
          <a:xfrm>
            <a:off x="9689361" y="5126705"/>
            <a:ext cx="151575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highlight>
                  <a:srgbClr val="FFFF00"/>
                </a:highlight>
              </a:rPr>
              <a:t>مقاييس النزعة المركزية</a:t>
            </a:r>
          </a:p>
          <a:p>
            <a:endParaRPr lang="ar-SA" b="1" dirty="0"/>
          </a:p>
          <a:p>
            <a:r>
              <a:rPr lang="ar-SA" b="1" dirty="0">
                <a:highlight>
                  <a:srgbClr val="FFFF00"/>
                </a:highlight>
              </a:rPr>
              <a:t>المدرج التكراري</a:t>
            </a:r>
          </a:p>
        </p:txBody>
      </p:sp>
      <p:sp>
        <p:nvSpPr>
          <p:cNvPr id="3" name="Google Shape;1287;p61">
            <a:extLst>
              <a:ext uri="{FF2B5EF4-FFF2-40B4-BE49-F238E27FC236}">
                <a16:creationId xmlns:a16="http://schemas.microsoft.com/office/drawing/2014/main" id="{00386DC0-E6EE-0A19-2BDB-B063467B5749}"/>
              </a:ext>
            </a:extLst>
          </p:cNvPr>
          <p:cNvSpPr/>
          <p:nvPr/>
        </p:nvSpPr>
        <p:spPr>
          <a:xfrm>
            <a:off x="686229" y="1582185"/>
            <a:ext cx="4079980" cy="3888031"/>
          </a:xfrm>
          <a:custGeom>
            <a:avLst/>
            <a:gdLst/>
            <a:ahLst/>
            <a:cxnLst/>
            <a:rect l="l" t="t" r="r" b="b"/>
            <a:pathLst>
              <a:path w="131696" h="100673" extrusionOk="0">
                <a:moveTo>
                  <a:pt x="128192" y="0"/>
                </a:moveTo>
                <a:lnTo>
                  <a:pt x="3504" y="0"/>
                </a:lnTo>
                <a:lnTo>
                  <a:pt x="3504" y="0"/>
                </a:lnTo>
                <a:lnTo>
                  <a:pt x="2821" y="0"/>
                </a:lnTo>
                <a:lnTo>
                  <a:pt x="2137" y="257"/>
                </a:lnTo>
                <a:lnTo>
                  <a:pt x="1624" y="598"/>
                </a:lnTo>
                <a:lnTo>
                  <a:pt x="1026" y="1026"/>
                </a:lnTo>
                <a:lnTo>
                  <a:pt x="599" y="1538"/>
                </a:lnTo>
                <a:lnTo>
                  <a:pt x="342" y="2137"/>
                </a:lnTo>
                <a:lnTo>
                  <a:pt x="86" y="2735"/>
                </a:lnTo>
                <a:lnTo>
                  <a:pt x="0" y="3504"/>
                </a:lnTo>
                <a:lnTo>
                  <a:pt x="0" y="79991"/>
                </a:lnTo>
                <a:lnTo>
                  <a:pt x="0" y="79991"/>
                </a:lnTo>
                <a:lnTo>
                  <a:pt x="86" y="80675"/>
                </a:lnTo>
                <a:lnTo>
                  <a:pt x="342" y="81359"/>
                </a:lnTo>
                <a:lnTo>
                  <a:pt x="599" y="81957"/>
                </a:lnTo>
                <a:lnTo>
                  <a:pt x="1026" y="82470"/>
                </a:lnTo>
                <a:lnTo>
                  <a:pt x="1624" y="82897"/>
                </a:lnTo>
                <a:lnTo>
                  <a:pt x="2137" y="83239"/>
                </a:lnTo>
                <a:lnTo>
                  <a:pt x="2821" y="83410"/>
                </a:lnTo>
                <a:lnTo>
                  <a:pt x="3504" y="83495"/>
                </a:lnTo>
                <a:lnTo>
                  <a:pt x="52132" y="83495"/>
                </a:lnTo>
                <a:lnTo>
                  <a:pt x="51191" y="89990"/>
                </a:lnTo>
                <a:lnTo>
                  <a:pt x="51191" y="89990"/>
                </a:lnTo>
                <a:lnTo>
                  <a:pt x="50850" y="91272"/>
                </a:lnTo>
                <a:lnTo>
                  <a:pt x="50251" y="92640"/>
                </a:lnTo>
                <a:lnTo>
                  <a:pt x="49910" y="93238"/>
                </a:lnTo>
                <a:lnTo>
                  <a:pt x="49482" y="93836"/>
                </a:lnTo>
                <a:lnTo>
                  <a:pt x="49055" y="94349"/>
                </a:lnTo>
                <a:lnTo>
                  <a:pt x="48628" y="94862"/>
                </a:lnTo>
                <a:lnTo>
                  <a:pt x="43842" y="98024"/>
                </a:lnTo>
                <a:lnTo>
                  <a:pt x="43842" y="98024"/>
                </a:lnTo>
                <a:lnTo>
                  <a:pt x="43585" y="98280"/>
                </a:lnTo>
                <a:lnTo>
                  <a:pt x="43415" y="98536"/>
                </a:lnTo>
                <a:lnTo>
                  <a:pt x="43329" y="98878"/>
                </a:lnTo>
                <a:lnTo>
                  <a:pt x="43244" y="99220"/>
                </a:lnTo>
                <a:lnTo>
                  <a:pt x="43329" y="99562"/>
                </a:lnTo>
                <a:lnTo>
                  <a:pt x="43415" y="99818"/>
                </a:lnTo>
                <a:lnTo>
                  <a:pt x="43585" y="100160"/>
                </a:lnTo>
                <a:lnTo>
                  <a:pt x="43842" y="100417"/>
                </a:lnTo>
                <a:lnTo>
                  <a:pt x="43842" y="100417"/>
                </a:lnTo>
                <a:lnTo>
                  <a:pt x="44269" y="100588"/>
                </a:lnTo>
                <a:lnTo>
                  <a:pt x="44782" y="100673"/>
                </a:lnTo>
                <a:lnTo>
                  <a:pt x="65891" y="100673"/>
                </a:lnTo>
                <a:lnTo>
                  <a:pt x="86914" y="100673"/>
                </a:lnTo>
                <a:lnTo>
                  <a:pt x="86914" y="100673"/>
                </a:lnTo>
                <a:lnTo>
                  <a:pt x="87427" y="100588"/>
                </a:lnTo>
                <a:lnTo>
                  <a:pt x="87854" y="100417"/>
                </a:lnTo>
                <a:lnTo>
                  <a:pt x="87854" y="100417"/>
                </a:lnTo>
                <a:lnTo>
                  <a:pt x="88111" y="100160"/>
                </a:lnTo>
                <a:lnTo>
                  <a:pt x="88281" y="99818"/>
                </a:lnTo>
                <a:lnTo>
                  <a:pt x="88367" y="99562"/>
                </a:lnTo>
                <a:lnTo>
                  <a:pt x="88452" y="99220"/>
                </a:lnTo>
                <a:lnTo>
                  <a:pt x="88367" y="98878"/>
                </a:lnTo>
                <a:lnTo>
                  <a:pt x="88281" y="98536"/>
                </a:lnTo>
                <a:lnTo>
                  <a:pt x="88111" y="98280"/>
                </a:lnTo>
                <a:lnTo>
                  <a:pt x="87854" y="98024"/>
                </a:lnTo>
                <a:lnTo>
                  <a:pt x="83154" y="94862"/>
                </a:lnTo>
                <a:lnTo>
                  <a:pt x="83154" y="94862"/>
                </a:lnTo>
                <a:lnTo>
                  <a:pt x="83068" y="94862"/>
                </a:lnTo>
                <a:lnTo>
                  <a:pt x="83068" y="94862"/>
                </a:lnTo>
                <a:lnTo>
                  <a:pt x="82556" y="94349"/>
                </a:lnTo>
                <a:lnTo>
                  <a:pt x="82128" y="93836"/>
                </a:lnTo>
                <a:lnTo>
                  <a:pt x="81786" y="93238"/>
                </a:lnTo>
                <a:lnTo>
                  <a:pt x="81445" y="92640"/>
                </a:lnTo>
                <a:lnTo>
                  <a:pt x="80846" y="91272"/>
                </a:lnTo>
                <a:lnTo>
                  <a:pt x="80505" y="89990"/>
                </a:lnTo>
                <a:lnTo>
                  <a:pt x="79564" y="83495"/>
                </a:lnTo>
                <a:lnTo>
                  <a:pt x="128192" y="83495"/>
                </a:lnTo>
                <a:lnTo>
                  <a:pt x="128192" y="83495"/>
                </a:lnTo>
                <a:lnTo>
                  <a:pt x="128875" y="83410"/>
                </a:lnTo>
                <a:lnTo>
                  <a:pt x="129559" y="83239"/>
                </a:lnTo>
                <a:lnTo>
                  <a:pt x="130157" y="82897"/>
                </a:lnTo>
                <a:lnTo>
                  <a:pt x="130670" y="82470"/>
                </a:lnTo>
                <a:lnTo>
                  <a:pt x="131097" y="81957"/>
                </a:lnTo>
                <a:lnTo>
                  <a:pt x="131354" y="81359"/>
                </a:lnTo>
                <a:lnTo>
                  <a:pt x="131610" y="80675"/>
                </a:lnTo>
                <a:lnTo>
                  <a:pt x="131696" y="79991"/>
                </a:lnTo>
                <a:lnTo>
                  <a:pt x="131696" y="3504"/>
                </a:lnTo>
                <a:lnTo>
                  <a:pt x="131696" y="3504"/>
                </a:lnTo>
                <a:lnTo>
                  <a:pt x="131610" y="2735"/>
                </a:lnTo>
                <a:lnTo>
                  <a:pt x="131354" y="2137"/>
                </a:lnTo>
                <a:lnTo>
                  <a:pt x="131097" y="1538"/>
                </a:lnTo>
                <a:lnTo>
                  <a:pt x="130670" y="1026"/>
                </a:lnTo>
                <a:lnTo>
                  <a:pt x="130157" y="598"/>
                </a:lnTo>
                <a:lnTo>
                  <a:pt x="129559" y="257"/>
                </a:lnTo>
                <a:lnTo>
                  <a:pt x="128875" y="0"/>
                </a:lnTo>
                <a:lnTo>
                  <a:pt x="128192" y="0"/>
                </a:lnTo>
                <a:lnTo>
                  <a:pt x="128192" y="0"/>
                </a:lnTo>
                <a:close/>
                <a:moveTo>
                  <a:pt x="65891" y="80932"/>
                </a:moveTo>
                <a:lnTo>
                  <a:pt x="65891" y="80932"/>
                </a:lnTo>
                <a:lnTo>
                  <a:pt x="65463" y="80846"/>
                </a:lnTo>
                <a:lnTo>
                  <a:pt x="65036" y="80761"/>
                </a:lnTo>
                <a:lnTo>
                  <a:pt x="64694" y="80504"/>
                </a:lnTo>
                <a:lnTo>
                  <a:pt x="64352" y="80248"/>
                </a:lnTo>
                <a:lnTo>
                  <a:pt x="64096" y="79991"/>
                </a:lnTo>
                <a:lnTo>
                  <a:pt x="63925" y="79650"/>
                </a:lnTo>
                <a:lnTo>
                  <a:pt x="63840" y="79222"/>
                </a:lnTo>
                <a:lnTo>
                  <a:pt x="63754" y="78795"/>
                </a:lnTo>
                <a:lnTo>
                  <a:pt x="63754" y="78795"/>
                </a:lnTo>
                <a:lnTo>
                  <a:pt x="63840" y="78368"/>
                </a:lnTo>
                <a:lnTo>
                  <a:pt x="63925" y="78026"/>
                </a:lnTo>
                <a:lnTo>
                  <a:pt x="64096" y="77599"/>
                </a:lnTo>
                <a:lnTo>
                  <a:pt x="64352" y="77342"/>
                </a:lnTo>
                <a:lnTo>
                  <a:pt x="64694" y="77086"/>
                </a:lnTo>
                <a:lnTo>
                  <a:pt x="65036" y="76915"/>
                </a:lnTo>
                <a:lnTo>
                  <a:pt x="65463" y="76744"/>
                </a:lnTo>
                <a:lnTo>
                  <a:pt x="65891" y="76744"/>
                </a:lnTo>
                <a:lnTo>
                  <a:pt x="65891" y="76744"/>
                </a:lnTo>
                <a:lnTo>
                  <a:pt x="66233" y="76744"/>
                </a:lnTo>
                <a:lnTo>
                  <a:pt x="66660" y="76915"/>
                </a:lnTo>
                <a:lnTo>
                  <a:pt x="67002" y="77086"/>
                </a:lnTo>
                <a:lnTo>
                  <a:pt x="67344" y="77342"/>
                </a:lnTo>
                <a:lnTo>
                  <a:pt x="67600" y="77599"/>
                </a:lnTo>
                <a:lnTo>
                  <a:pt x="67771" y="78026"/>
                </a:lnTo>
                <a:lnTo>
                  <a:pt x="67856" y="78368"/>
                </a:lnTo>
                <a:lnTo>
                  <a:pt x="67942" y="78795"/>
                </a:lnTo>
                <a:lnTo>
                  <a:pt x="67942" y="78795"/>
                </a:lnTo>
                <a:lnTo>
                  <a:pt x="67856" y="79222"/>
                </a:lnTo>
                <a:lnTo>
                  <a:pt x="67771" y="79650"/>
                </a:lnTo>
                <a:lnTo>
                  <a:pt x="67600" y="79991"/>
                </a:lnTo>
                <a:lnTo>
                  <a:pt x="67344" y="80248"/>
                </a:lnTo>
                <a:lnTo>
                  <a:pt x="67002" y="80504"/>
                </a:lnTo>
                <a:lnTo>
                  <a:pt x="66660" y="80761"/>
                </a:lnTo>
                <a:lnTo>
                  <a:pt x="66233" y="80846"/>
                </a:lnTo>
                <a:lnTo>
                  <a:pt x="65891" y="80932"/>
                </a:lnTo>
                <a:lnTo>
                  <a:pt x="65891" y="80932"/>
                </a:lnTo>
                <a:close/>
                <a:moveTo>
                  <a:pt x="126568" y="74009"/>
                </a:moveTo>
                <a:lnTo>
                  <a:pt x="5128" y="74009"/>
                </a:lnTo>
                <a:lnTo>
                  <a:pt x="5128" y="4871"/>
                </a:lnTo>
                <a:lnTo>
                  <a:pt x="126568" y="4871"/>
                </a:lnTo>
                <a:lnTo>
                  <a:pt x="126568" y="74009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مستطيل مستدير الزوايا">
            <a:extLst>
              <a:ext uri="{FF2B5EF4-FFF2-40B4-BE49-F238E27FC236}">
                <a16:creationId xmlns:a16="http://schemas.microsoft.com/office/drawing/2014/main" id="{6777B838-7E82-933B-4218-0FD3D396BA10}"/>
              </a:ext>
            </a:extLst>
          </p:cNvPr>
          <p:cNvSpPr/>
          <p:nvPr/>
        </p:nvSpPr>
        <p:spPr>
          <a:xfrm rot="20809516">
            <a:off x="1028935" y="818588"/>
            <a:ext cx="1971293" cy="50700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defTabSz="410751">
              <a:defRPr sz="2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2800" b="1" dirty="0"/>
              <a:t> </a:t>
            </a:r>
            <a:r>
              <a:rPr lang="ar-SA" sz="2600" b="1" dirty="0"/>
              <a:t>مراجعة </a:t>
            </a:r>
            <a:r>
              <a:rPr lang="ar-SA" sz="2600" b="1" dirty="0">
                <a:solidFill>
                  <a:srgbClr val="FFFF00"/>
                </a:solidFill>
              </a:rPr>
              <a:t>سريعة</a:t>
            </a:r>
            <a:r>
              <a:rPr lang="ar-SA" sz="2600" b="1" dirty="0"/>
              <a:t> </a:t>
            </a:r>
            <a:endParaRPr sz="2600" b="1" dirty="0"/>
          </a:p>
        </p:txBody>
      </p:sp>
      <p:sp>
        <p:nvSpPr>
          <p:cNvPr id="7" name="مستطيل مستدير الزوايا">
            <a:extLst>
              <a:ext uri="{FF2B5EF4-FFF2-40B4-BE49-F238E27FC236}">
                <a16:creationId xmlns:a16="http://schemas.microsoft.com/office/drawing/2014/main" id="{E1E52178-8D2A-5A33-A6E7-7CD5399F7593}"/>
              </a:ext>
            </a:extLst>
          </p:cNvPr>
          <p:cNvSpPr/>
          <p:nvPr/>
        </p:nvSpPr>
        <p:spPr>
          <a:xfrm>
            <a:off x="6190407" y="372337"/>
            <a:ext cx="1848807" cy="594683"/>
          </a:xfrm>
          <a:prstGeom prst="roundRect">
            <a:avLst>
              <a:gd name="adj" fmla="val 45540"/>
            </a:avLst>
          </a:prstGeom>
          <a:solidFill>
            <a:schemeClr val="bg1">
              <a:lumMod val="85000"/>
            </a:schemeClr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defTabSz="410751">
              <a:defRPr sz="2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r>
              <a:rPr lang="ar-SA" sz="2800" b="1" dirty="0"/>
              <a:t> </a:t>
            </a:r>
            <a:r>
              <a:rPr lang="ar-SA" sz="2600" b="1" dirty="0">
                <a:solidFill>
                  <a:schemeClr val="bg1"/>
                </a:solidFill>
              </a:rPr>
              <a:t>اختبار</a:t>
            </a:r>
            <a:r>
              <a:rPr lang="ar-SA" sz="2600" b="1" dirty="0"/>
              <a:t> </a:t>
            </a:r>
            <a:r>
              <a:rPr lang="ar-SA" sz="2600" b="1" dirty="0">
                <a:solidFill>
                  <a:srgbClr val="FFFF00"/>
                </a:solidFill>
              </a:rPr>
              <a:t>سريع</a:t>
            </a:r>
            <a:endParaRPr sz="2600" b="1" dirty="0">
              <a:solidFill>
                <a:srgbClr val="FFFF00"/>
              </a:solidFill>
            </a:endParaRPr>
          </a:p>
        </p:txBody>
      </p:sp>
      <p:sp>
        <p:nvSpPr>
          <p:cNvPr id="12" name="مخطط انسيابي: معالجة متعاقبة 11">
            <a:extLst>
              <a:ext uri="{FF2B5EF4-FFF2-40B4-BE49-F238E27FC236}">
                <a16:creationId xmlns:a16="http://schemas.microsoft.com/office/drawing/2014/main" id="{9A2B825E-72EB-0F5C-4107-924A5A282136}"/>
              </a:ext>
            </a:extLst>
          </p:cNvPr>
          <p:cNvSpPr/>
          <p:nvPr/>
        </p:nvSpPr>
        <p:spPr>
          <a:xfrm>
            <a:off x="4984693" y="1047412"/>
            <a:ext cx="4346185" cy="5426216"/>
          </a:xfrm>
          <a:prstGeom prst="flowChartAlternateProcess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F1B52F8E-B95A-5BF4-A482-36DA00F2D1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774" y="1828801"/>
            <a:ext cx="3742410" cy="257326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CFBD1B78-43E2-E050-77BF-DB8860AB25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32215" y="1428686"/>
            <a:ext cx="3897414" cy="357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77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1B083-56D8-81F8-ED62-534BC2C97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E4D9F341-9319-A648-E73A-22C16FBE2F8E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sp>
        <p:nvSpPr>
          <p:cNvPr id="2" name="Google Shape;1287;p61">
            <a:extLst>
              <a:ext uri="{FF2B5EF4-FFF2-40B4-BE49-F238E27FC236}">
                <a16:creationId xmlns:a16="http://schemas.microsoft.com/office/drawing/2014/main" id="{271554E6-D34A-460B-057B-C41F4E2A24A1}"/>
              </a:ext>
            </a:extLst>
          </p:cNvPr>
          <p:cNvSpPr/>
          <p:nvPr/>
        </p:nvSpPr>
        <p:spPr>
          <a:xfrm>
            <a:off x="3184002" y="631788"/>
            <a:ext cx="8276477" cy="5503542"/>
          </a:xfrm>
          <a:custGeom>
            <a:avLst/>
            <a:gdLst/>
            <a:ahLst/>
            <a:cxnLst/>
            <a:rect l="l" t="t" r="r" b="b"/>
            <a:pathLst>
              <a:path w="131696" h="100673" extrusionOk="0">
                <a:moveTo>
                  <a:pt x="128192" y="0"/>
                </a:moveTo>
                <a:lnTo>
                  <a:pt x="3504" y="0"/>
                </a:lnTo>
                <a:lnTo>
                  <a:pt x="3504" y="0"/>
                </a:lnTo>
                <a:lnTo>
                  <a:pt x="2821" y="0"/>
                </a:lnTo>
                <a:lnTo>
                  <a:pt x="2137" y="257"/>
                </a:lnTo>
                <a:lnTo>
                  <a:pt x="1624" y="598"/>
                </a:lnTo>
                <a:lnTo>
                  <a:pt x="1026" y="1026"/>
                </a:lnTo>
                <a:lnTo>
                  <a:pt x="599" y="1538"/>
                </a:lnTo>
                <a:lnTo>
                  <a:pt x="342" y="2137"/>
                </a:lnTo>
                <a:lnTo>
                  <a:pt x="86" y="2735"/>
                </a:lnTo>
                <a:lnTo>
                  <a:pt x="0" y="3504"/>
                </a:lnTo>
                <a:lnTo>
                  <a:pt x="0" y="79991"/>
                </a:lnTo>
                <a:lnTo>
                  <a:pt x="0" y="79991"/>
                </a:lnTo>
                <a:lnTo>
                  <a:pt x="86" y="80675"/>
                </a:lnTo>
                <a:lnTo>
                  <a:pt x="342" y="81359"/>
                </a:lnTo>
                <a:lnTo>
                  <a:pt x="599" y="81957"/>
                </a:lnTo>
                <a:lnTo>
                  <a:pt x="1026" y="82470"/>
                </a:lnTo>
                <a:lnTo>
                  <a:pt x="1624" y="82897"/>
                </a:lnTo>
                <a:lnTo>
                  <a:pt x="2137" y="83239"/>
                </a:lnTo>
                <a:lnTo>
                  <a:pt x="2821" y="83410"/>
                </a:lnTo>
                <a:lnTo>
                  <a:pt x="3504" y="83495"/>
                </a:lnTo>
                <a:lnTo>
                  <a:pt x="52132" y="83495"/>
                </a:lnTo>
                <a:lnTo>
                  <a:pt x="51191" y="89990"/>
                </a:lnTo>
                <a:lnTo>
                  <a:pt x="51191" y="89990"/>
                </a:lnTo>
                <a:lnTo>
                  <a:pt x="50850" y="91272"/>
                </a:lnTo>
                <a:lnTo>
                  <a:pt x="50251" y="92640"/>
                </a:lnTo>
                <a:lnTo>
                  <a:pt x="49910" y="93238"/>
                </a:lnTo>
                <a:lnTo>
                  <a:pt x="49482" y="93836"/>
                </a:lnTo>
                <a:lnTo>
                  <a:pt x="49055" y="94349"/>
                </a:lnTo>
                <a:lnTo>
                  <a:pt x="48628" y="94862"/>
                </a:lnTo>
                <a:lnTo>
                  <a:pt x="43842" y="98024"/>
                </a:lnTo>
                <a:lnTo>
                  <a:pt x="43842" y="98024"/>
                </a:lnTo>
                <a:lnTo>
                  <a:pt x="43585" y="98280"/>
                </a:lnTo>
                <a:lnTo>
                  <a:pt x="43415" y="98536"/>
                </a:lnTo>
                <a:lnTo>
                  <a:pt x="43329" y="98878"/>
                </a:lnTo>
                <a:lnTo>
                  <a:pt x="43244" y="99220"/>
                </a:lnTo>
                <a:lnTo>
                  <a:pt x="43329" y="99562"/>
                </a:lnTo>
                <a:lnTo>
                  <a:pt x="43415" y="99818"/>
                </a:lnTo>
                <a:lnTo>
                  <a:pt x="43585" y="100160"/>
                </a:lnTo>
                <a:lnTo>
                  <a:pt x="43842" y="100417"/>
                </a:lnTo>
                <a:lnTo>
                  <a:pt x="43842" y="100417"/>
                </a:lnTo>
                <a:lnTo>
                  <a:pt x="44269" y="100588"/>
                </a:lnTo>
                <a:lnTo>
                  <a:pt x="44782" y="100673"/>
                </a:lnTo>
                <a:lnTo>
                  <a:pt x="65891" y="100673"/>
                </a:lnTo>
                <a:lnTo>
                  <a:pt x="86914" y="100673"/>
                </a:lnTo>
                <a:lnTo>
                  <a:pt x="86914" y="100673"/>
                </a:lnTo>
                <a:lnTo>
                  <a:pt x="87427" y="100588"/>
                </a:lnTo>
                <a:lnTo>
                  <a:pt x="87854" y="100417"/>
                </a:lnTo>
                <a:lnTo>
                  <a:pt x="87854" y="100417"/>
                </a:lnTo>
                <a:lnTo>
                  <a:pt x="88111" y="100160"/>
                </a:lnTo>
                <a:lnTo>
                  <a:pt x="88281" y="99818"/>
                </a:lnTo>
                <a:lnTo>
                  <a:pt x="88367" y="99562"/>
                </a:lnTo>
                <a:lnTo>
                  <a:pt x="88452" y="99220"/>
                </a:lnTo>
                <a:lnTo>
                  <a:pt x="88367" y="98878"/>
                </a:lnTo>
                <a:lnTo>
                  <a:pt x="88281" y="98536"/>
                </a:lnTo>
                <a:lnTo>
                  <a:pt x="88111" y="98280"/>
                </a:lnTo>
                <a:lnTo>
                  <a:pt x="87854" y="98024"/>
                </a:lnTo>
                <a:lnTo>
                  <a:pt x="83154" y="94862"/>
                </a:lnTo>
                <a:lnTo>
                  <a:pt x="83154" y="94862"/>
                </a:lnTo>
                <a:lnTo>
                  <a:pt x="83068" y="94862"/>
                </a:lnTo>
                <a:lnTo>
                  <a:pt x="83068" y="94862"/>
                </a:lnTo>
                <a:lnTo>
                  <a:pt x="82556" y="94349"/>
                </a:lnTo>
                <a:lnTo>
                  <a:pt x="82128" y="93836"/>
                </a:lnTo>
                <a:lnTo>
                  <a:pt x="81786" y="93238"/>
                </a:lnTo>
                <a:lnTo>
                  <a:pt x="81445" y="92640"/>
                </a:lnTo>
                <a:lnTo>
                  <a:pt x="80846" y="91272"/>
                </a:lnTo>
                <a:lnTo>
                  <a:pt x="80505" y="89990"/>
                </a:lnTo>
                <a:lnTo>
                  <a:pt x="79564" y="83495"/>
                </a:lnTo>
                <a:lnTo>
                  <a:pt x="128192" y="83495"/>
                </a:lnTo>
                <a:lnTo>
                  <a:pt x="128192" y="83495"/>
                </a:lnTo>
                <a:lnTo>
                  <a:pt x="128875" y="83410"/>
                </a:lnTo>
                <a:lnTo>
                  <a:pt x="129559" y="83239"/>
                </a:lnTo>
                <a:lnTo>
                  <a:pt x="130157" y="82897"/>
                </a:lnTo>
                <a:lnTo>
                  <a:pt x="130670" y="82470"/>
                </a:lnTo>
                <a:lnTo>
                  <a:pt x="131097" y="81957"/>
                </a:lnTo>
                <a:lnTo>
                  <a:pt x="131354" y="81359"/>
                </a:lnTo>
                <a:lnTo>
                  <a:pt x="131610" y="80675"/>
                </a:lnTo>
                <a:lnTo>
                  <a:pt x="131696" y="79991"/>
                </a:lnTo>
                <a:lnTo>
                  <a:pt x="131696" y="3504"/>
                </a:lnTo>
                <a:lnTo>
                  <a:pt x="131696" y="3504"/>
                </a:lnTo>
                <a:lnTo>
                  <a:pt x="131610" y="2735"/>
                </a:lnTo>
                <a:lnTo>
                  <a:pt x="131354" y="2137"/>
                </a:lnTo>
                <a:lnTo>
                  <a:pt x="131097" y="1538"/>
                </a:lnTo>
                <a:lnTo>
                  <a:pt x="130670" y="1026"/>
                </a:lnTo>
                <a:lnTo>
                  <a:pt x="130157" y="598"/>
                </a:lnTo>
                <a:lnTo>
                  <a:pt x="129559" y="257"/>
                </a:lnTo>
                <a:lnTo>
                  <a:pt x="128875" y="0"/>
                </a:lnTo>
                <a:lnTo>
                  <a:pt x="128192" y="0"/>
                </a:lnTo>
                <a:lnTo>
                  <a:pt x="128192" y="0"/>
                </a:lnTo>
                <a:close/>
                <a:moveTo>
                  <a:pt x="65891" y="80932"/>
                </a:moveTo>
                <a:lnTo>
                  <a:pt x="65891" y="80932"/>
                </a:lnTo>
                <a:lnTo>
                  <a:pt x="65463" y="80846"/>
                </a:lnTo>
                <a:lnTo>
                  <a:pt x="65036" y="80761"/>
                </a:lnTo>
                <a:lnTo>
                  <a:pt x="64694" y="80504"/>
                </a:lnTo>
                <a:lnTo>
                  <a:pt x="64352" y="80248"/>
                </a:lnTo>
                <a:lnTo>
                  <a:pt x="64096" y="79991"/>
                </a:lnTo>
                <a:lnTo>
                  <a:pt x="63925" y="79650"/>
                </a:lnTo>
                <a:lnTo>
                  <a:pt x="63840" y="79222"/>
                </a:lnTo>
                <a:lnTo>
                  <a:pt x="63754" y="78795"/>
                </a:lnTo>
                <a:lnTo>
                  <a:pt x="63754" y="78795"/>
                </a:lnTo>
                <a:lnTo>
                  <a:pt x="63840" y="78368"/>
                </a:lnTo>
                <a:lnTo>
                  <a:pt x="63925" y="78026"/>
                </a:lnTo>
                <a:lnTo>
                  <a:pt x="64096" y="77599"/>
                </a:lnTo>
                <a:lnTo>
                  <a:pt x="64352" y="77342"/>
                </a:lnTo>
                <a:lnTo>
                  <a:pt x="64694" y="77086"/>
                </a:lnTo>
                <a:lnTo>
                  <a:pt x="65036" y="76915"/>
                </a:lnTo>
                <a:lnTo>
                  <a:pt x="65463" y="76744"/>
                </a:lnTo>
                <a:lnTo>
                  <a:pt x="65891" y="76744"/>
                </a:lnTo>
                <a:lnTo>
                  <a:pt x="65891" y="76744"/>
                </a:lnTo>
                <a:lnTo>
                  <a:pt x="66233" y="76744"/>
                </a:lnTo>
                <a:lnTo>
                  <a:pt x="66660" y="76915"/>
                </a:lnTo>
                <a:lnTo>
                  <a:pt x="67002" y="77086"/>
                </a:lnTo>
                <a:lnTo>
                  <a:pt x="67344" y="77342"/>
                </a:lnTo>
                <a:lnTo>
                  <a:pt x="67600" y="77599"/>
                </a:lnTo>
                <a:lnTo>
                  <a:pt x="67771" y="78026"/>
                </a:lnTo>
                <a:lnTo>
                  <a:pt x="67856" y="78368"/>
                </a:lnTo>
                <a:lnTo>
                  <a:pt x="67942" y="78795"/>
                </a:lnTo>
                <a:lnTo>
                  <a:pt x="67942" y="78795"/>
                </a:lnTo>
                <a:lnTo>
                  <a:pt x="67856" y="79222"/>
                </a:lnTo>
                <a:lnTo>
                  <a:pt x="67771" y="79650"/>
                </a:lnTo>
                <a:lnTo>
                  <a:pt x="67600" y="79991"/>
                </a:lnTo>
                <a:lnTo>
                  <a:pt x="67344" y="80248"/>
                </a:lnTo>
                <a:lnTo>
                  <a:pt x="67002" y="80504"/>
                </a:lnTo>
                <a:lnTo>
                  <a:pt x="66660" y="80761"/>
                </a:lnTo>
                <a:lnTo>
                  <a:pt x="66233" y="80846"/>
                </a:lnTo>
                <a:lnTo>
                  <a:pt x="65891" y="80932"/>
                </a:lnTo>
                <a:lnTo>
                  <a:pt x="65891" y="80932"/>
                </a:lnTo>
                <a:close/>
                <a:moveTo>
                  <a:pt x="126568" y="74009"/>
                </a:moveTo>
                <a:lnTo>
                  <a:pt x="5128" y="74009"/>
                </a:lnTo>
                <a:lnTo>
                  <a:pt x="5128" y="4871"/>
                </a:lnTo>
                <a:lnTo>
                  <a:pt x="126568" y="4871"/>
                </a:lnTo>
                <a:lnTo>
                  <a:pt x="126568" y="74009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 defTabSz="1219170" rtl="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مستطيل مستدير الزوايا">
            <a:extLst>
              <a:ext uri="{FF2B5EF4-FFF2-40B4-BE49-F238E27FC236}">
                <a16:creationId xmlns:a16="http://schemas.microsoft.com/office/drawing/2014/main" id="{3C04C1F3-14CB-ADE0-E454-55EC4BC1350B}"/>
              </a:ext>
            </a:extLst>
          </p:cNvPr>
          <p:cNvSpPr/>
          <p:nvPr/>
        </p:nvSpPr>
        <p:spPr>
          <a:xfrm>
            <a:off x="937153" y="1233166"/>
            <a:ext cx="1838415" cy="1683769"/>
          </a:xfrm>
          <a:prstGeom prst="roundRect">
            <a:avLst>
              <a:gd name="adj" fmla="val 23356"/>
            </a:avLst>
          </a:prstGeom>
          <a:solidFill>
            <a:schemeClr val="bg2">
              <a:lumMod val="90000"/>
            </a:schemeClr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defTabSz="410751">
              <a:defRPr sz="2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sz="1547"/>
          </a:p>
        </p:txBody>
      </p:sp>
      <p:sp>
        <p:nvSpPr>
          <p:cNvPr id="9" name="مستطيل مستدير الزوايا">
            <a:extLst>
              <a:ext uri="{FF2B5EF4-FFF2-40B4-BE49-F238E27FC236}">
                <a16:creationId xmlns:a16="http://schemas.microsoft.com/office/drawing/2014/main" id="{E1F45400-C097-1912-AA90-8DB364DA8992}"/>
              </a:ext>
            </a:extLst>
          </p:cNvPr>
          <p:cNvSpPr/>
          <p:nvPr/>
        </p:nvSpPr>
        <p:spPr>
          <a:xfrm>
            <a:off x="1167643" y="1413518"/>
            <a:ext cx="1389801" cy="1293106"/>
          </a:xfrm>
          <a:prstGeom prst="roundRect">
            <a:avLst>
              <a:gd name="adj" fmla="val 33333"/>
            </a:avLst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defTabSz="410751">
              <a:defRPr sz="2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  <a:endParaRPr sz="1547"/>
          </a:p>
        </p:txBody>
      </p:sp>
      <p:sp>
        <p:nvSpPr>
          <p:cNvPr id="12" name="الواجب">
            <a:extLst>
              <a:ext uri="{FF2B5EF4-FFF2-40B4-BE49-F238E27FC236}">
                <a16:creationId xmlns:a16="http://schemas.microsoft.com/office/drawing/2014/main" id="{5CA0B7FF-21F4-5433-11EE-2AE1FFFC8A5C}"/>
              </a:ext>
            </a:extLst>
          </p:cNvPr>
          <p:cNvSpPr txBox="1"/>
          <p:nvPr/>
        </p:nvSpPr>
        <p:spPr>
          <a:xfrm>
            <a:off x="1012567" y="1534906"/>
            <a:ext cx="1389801" cy="9954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2311906">
              <a:defRPr sz="9900">
                <a:solidFill>
                  <a:srgbClr val="000000"/>
                </a:solidFill>
                <a:latin typeface="Muna Bold"/>
                <a:ea typeface="Muna Bold"/>
                <a:cs typeface="Muna Bold"/>
                <a:sym typeface="Muna Bold"/>
              </a:defRPr>
            </a:lvl1pPr>
          </a:lstStyle>
          <a:p>
            <a:pPr rtl="0">
              <a:defRPr/>
            </a:pPr>
            <a:r>
              <a:rPr lang="ar-SA" sz="3000" b="1" dirty="0"/>
              <a:t>الواجب </a:t>
            </a:r>
          </a:p>
          <a:p>
            <a:pPr rtl="0">
              <a:defRPr/>
            </a:pPr>
            <a:r>
              <a:rPr lang="ar-SA" sz="3000" b="1" dirty="0"/>
              <a:t>بالمنصة</a:t>
            </a:r>
            <a:r>
              <a:rPr sz="3000" b="1" dirty="0"/>
              <a:t> </a:t>
            </a:r>
          </a:p>
        </p:txBody>
      </p:sp>
      <p:pic>
        <p:nvPicPr>
          <p:cNvPr id="13" name="IMG_4499.jpeg" descr="IMG_4499.jpeg">
            <a:extLst>
              <a:ext uri="{FF2B5EF4-FFF2-40B4-BE49-F238E27FC236}">
                <a16:creationId xmlns:a16="http://schemas.microsoft.com/office/drawing/2014/main" id="{B2864637-6B5C-1812-FAFA-E7312FF747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570"/>
          <a:stretch/>
        </p:blipFill>
        <p:spPr>
          <a:xfrm>
            <a:off x="1012567" y="3218675"/>
            <a:ext cx="1620291" cy="1596086"/>
          </a:xfrm>
          <a:prstGeom prst="rect">
            <a:avLst/>
          </a:prstGeom>
          <a:ln w="50800">
            <a:solidFill>
              <a:srgbClr val="FFFFFF"/>
            </a:solidFill>
            <a:prstDash val="sysDot"/>
            <a:miter lim="400000"/>
          </a:ln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BA669E3E-5369-9BCF-BD7D-36F869AAA5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08" t="2867" r="-1"/>
          <a:stretch/>
        </p:blipFill>
        <p:spPr>
          <a:xfrm>
            <a:off x="3528127" y="922492"/>
            <a:ext cx="7587320" cy="371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36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9" grpId="0" animBg="1"/>
      <p:bldP spid="1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4701</TotalTime>
  <Words>224</Words>
  <Application>Microsoft Office PowerPoint</Application>
  <PresentationFormat>شاشة عريضة</PresentationFormat>
  <Paragraphs>44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Biome</vt:lpstr>
      <vt:lpstr>Calibri</vt:lpstr>
      <vt:lpstr>Kufi Extended Outline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Abdullah Almohandes</dc:creator>
  <cp:lastModifiedBy>Abdullah Almohandes</cp:lastModifiedBy>
  <cp:revision>161</cp:revision>
  <dcterms:created xsi:type="dcterms:W3CDTF">2024-12-22T13:45:54Z</dcterms:created>
  <dcterms:modified xsi:type="dcterms:W3CDTF">2025-01-10T08:55:28Z</dcterms:modified>
</cp:coreProperties>
</file>