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5" r:id="rId8"/>
    <p:sldId id="266" r:id="rId9"/>
    <p:sldId id="264" r:id="rId10"/>
    <p:sldId id="267" r:id="rId11"/>
    <p:sldId id="269" r:id="rId12"/>
    <p:sldId id="270" r:id="rId13"/>
    <p:sldId id="271" r:id="rId14"/>
    <p:sldId id="272" r:id="rId15"/>
    <p:sldId id="268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04968C6-5925-4EEC-B824-EB1A2215A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15411" cy="1743607"/>
          </a:xfrm>
          <a:prstGeom prst="rect">
            <a:avLst/>
          </a:prstGeom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77B030D0-5CC1-498E-AA21-3C56E3752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013"/>
            <a:ext cx="8991600" cy="1646237"/>
          </a:xfrm>
        </p:spPr>
        <p:txBody>
          <a:bodyPr/>
          <a:lstStyle/>
          <a:p>
            <a: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t>السلام عليكم ورحمة الله وبركاته </a:t>
            </a:r>
            <a:b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</a:br>
            <a: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t>أهلاً وسهلاً بكم طالباتي العزيزات</a:t>
            </a:r>
            <a:endParaRPr lang="ar-SA" dirty="0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3F1679F9-CE77-483A-9BD1-4381A00FBD45}"/>
              </a:ext>
            </a:extLst>
          </p:cNvPr>
          <p:cNvSpPr txBox="1">
            <a:spLocks/>
          </p:cNvSpPr>
          <p:nvPr/>
        </p:nvSpPr>
        <p:spPr>
          <a:xfrm>
            <a:off x="3344090" y="4930239"/>
            <a:ext cx="5290459" cy="8304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cs typeface="Arial" panose="020B0604020202020204" pitchFamily="34" charset="0"/>
              </a:rPr>
              <a:t>الأستاذة : خلود العتيبي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8210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D32D0E-EEED-4D36-8065-86E16719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025" y="285423"/>
            <a:ext cx="8523950" cy="1188720"/>
          </a:xfrm>
        </p:spPr>
        <p:txBody>
          <a:bodyPr>
            <a:normAutofit fontScale="90000"/>
          </a:bodyPr>
          <a:lstStyle/>
          <a:p>
            <a:r>
              <a:rPr lang="ar-SA" sz="3600" dirty="0"/>
              <a:t>طالبتي المجتهدة بعد مشاهدتك للمقطع ما هو معنى الحســد؟</a:t>
            </a:r>
          </a:p>
        </p:txBody>
      </p:sp>
      <p:pic>
        <p:nvPicPr>
          <p:cNvPr id="4" name="Facebook वाचमा _Habib majeedحبيب مجيد_">
            <a:hlinkClick r:id="" action="ppaction://media"/>
            <a:extLst>
              <a:ext uri="{FF2B5EF4-FFF2-40B4-BE49-F238E27FC236}">
                <a16:creationId xmlns:a16="http://schemas.microsoft.com/office/drawing/2014/main" id="{1AAEA6A3-4E6F-462E-BDB1-8100FA7DE78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9002" y="1606732"/>
            <a:ext cx="7619637" cy="4965846"/>
          </a:xfr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C313816-EE77-40F3-8288-773B1F40D21D}"/>
              </a:ext>
            </a:extLst>
          </p:cNvPr>
          <p:cNvSpPr/>
          <p:nvPr/>
        </p:nvSpPr>
        <p:spPr>
          <a:xfrm>
            <a:off x="548640" y="2233749"/>
            <a:ext cx="3082834" cy="43388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الحسد</a:t>
            </a:r>
          </a:p>
          <a:p>
            <a:pPr algn="ctr"/>
            <a:r>
              <a:rPr lang="ar-SA" sz="5400" dirty="0"/>
              <a:t>تمني زوال النعمــة عن أخيه المسلم . </a:t>
            </a:r>
          </a:p>
        </p:txBody>
      </p:sp>
    </p:spTree>
    <p:extLst>
      <p:ext uri="{BB962C8B-B14F-4D97-AF65-F5344CB8AC3E}">
        <p14:creationId xmlns:p14="http://schemas.microsoft.com/office/powerpoint/2010/main" val="20489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9BAEFA-2DAF-4123-93D3-05B7208BF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671" y="363800"/>
            <a:ext cx="9294658" cy="1713193"/>
          </a:xfrm>
        </p:spPr>
        <p:txBody>
          <a:bodyPr>
            <a:noAutofit/>
          </a:bodyPr>
          <a:lstStyle/>
          <a:p>
            <a:r>
              <a:rPr lang="ar-SA" sz="4000" dirty="0"/>
              <a:t>طالبتي المجتهدة مثلي لأعمال قلبيــه تسبب العداوة والبغضاء ؟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8E4FAD2-8BA5-4E64-8D0D-6F19EA554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2556727"/>
            <a:ext cx="10169870" cy="3684379"/>
          </a:xfrm>
        </p:spPr>
        <p:txBody>
          <a:bodyPr>
            <a:noAutofit/>
          </a:bodyPr>
          <a:lstStyle/>
          <a:p>
            <a:pPr algn="ctr"/>
            <a:r>
              <a:rPr lang="ar-SA" sz="6000" dirty="0"/>
              <a:t>الحقد </a:t>
            </a:r>
          </a:p>
          <a:p>
            <a:pPr algn="ctr"/>
            <a:r>
              <a:rPr lang="ar-SA" sz="6000" dirty="0"/>
              <a:t>الحسد </a:t>
            </a:r>
          </a:p>
          <a:p>
            <a:pPr algn="ctr"/>
            <a:r>
              <a:rPr lang="ar-SA" sz="6000" dirty="0"/>
              <a:t>الاتهام بدون دليل و إنما مجرد ظنون وشكوك</a:t>
            </a:r>
          </a:p>
        </p:txBody>
      </p:sp>
      <p:pic>
        <p:nvPicPr>
          <p:cNvPr id="2050" name="Picture 2" descr="تعرف على قلب الإنسان بالصور - ويب طب">
            <a:extLst>
              <a:ext uri="{FF2B5EF4-FFF2-40B4-BE49-F238E27FC236}">
                <a16:creationId xmlns:a16="http://schemas.microsoft.com/office/drawing/2014/main" id="{0E23236C-A834-4BFE-A549-98F36C88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9" y="1050906"/>
            <a:ext cx="2352763" cy="3011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4A2F55-6058-4504-AD72-0E2B22F4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224" y="523612"/>
            <a:ext cx="9879874" cy="1605633"/>
          </a:xfrm>
        </p:spPr>
        <p:txBody>
          <a:bodyPr>
            <a:normAutofit/>
          </a:bodyPr>
          <a:lstStyle/>
          <a:p>
            <a:r>
              <a:rPr lang="ar-SA" sz="4000" dirty="0"/>
              <a:t>طالبتي المجتهدة مثلي لأعمال بدنيــة مفسدة للمودة والمحبة والصلة   ؟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218BF7-C573-4AAF-940F-FCF9BE541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372" y="2481290"/>
            <a:ext cx="8393321" cy="4050139"/>
          </a:xfrm>
        </p:spPr>
        <p:txBody>
          <a:bodyPr>
            <a:normAutofit/>
          </a:bodyPr>
          <a:lstStyle/>
          <a:p>
            <a:pPr algn="ctr"/>
            <a:r>
              <a:rPr lang="ar-SA" sz="4000" dirty="0"/>
              <a:t>التهاجر</a:t>
            </a:r>
          </a:p>
          <a:p>
            <a:pPr algn="ctr"/>
            <a:r>
              <a:rPr lang="ar-SA" sz="4000" dirty="0"/>
              <a:t>القطيعة </a:t>
            </a:r>
          </a:p>
          <a:p>
            <a:pPr algn="ctr"/>
            <a:r>
              <a:rPr lang="ar-SA" sz="4000" dirty="0"/>
              <a:t>ترك التزاور </a:t>
            </a:r>
          </a:p>
          <a:p>
            <a:pPr algn="ctr"/>
            <a:r>
              <a:rPr lang="ar-SA" sz="4000" dirty="0"/>
              <a:t>السلام </a:t>
            </a:r>
          </a:p>
          <a:p>
            <a:pPr algn="ctr"/>
            <a:r>
              <a:rPr lang="ar-SA" sz="4000" dirty="0" err="1"/>
              <a:t>الإعتداء</a:t>
            </a:r>
            <a:r>
              <a:rPr lang="ar-SA" sz="4000" dirty="0"/>
              <a:t> بالضرب</a:t>
            </a:r>
          </a:p>
        </p:txBody>
      </p:sp>
      <p:pic>
        <p:nvPicPr>
          <p:cNvPr id="3074" name="Picture 2" descr="صور كف يد , كف اليد و علاقته بالحياه بالصور - احلى كلام">
            <a:extLst>
              <a:ext uri="{FF2B5EF4-FFF2-40B4-BE49-F238E27FC236}">
                <a16:creationId xmlns:a16="http://schemas.microsoft.com/office/drawing/2014/main" id="{758CB081-F6C9-4F01-B4B7-4EEAE955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2" y="1398679"/>
            <a:ext cx="2386040" cy="376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431A30-692E-4256-AAE4-17EE262F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705" y="363801"/>
            <a:ext cx="9072590" cy="1451936"/>
          </a:xfrm>
        </p:spPr>
        <p:txBody>
          <a:bodyPr>
            <a:noAutofit/>
          </a:bodyPr>
          <a:lstStyle/>
          <a:p>
            <a:r>
              <a:rPr lang="ar-SA" sz="4000" dirty="0"/>
              <a:t>طالبتي المجتهدة مثلي لأعمال اللسان مفسدة للمودة والمحبة والصلة ؟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08ED821-EBAD-4DC6-A31D-029205FE7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623" y="2638044"/>
            <a:ext cx="7753241" cy="3971762"/>
          </a:xfrm>
        </p:spPr>
        <p:txBody>
          <a:bodyPr>
            <a:normAutofit/>
          </a:bodyPr>
          <a:lstStyle/>
          <a:p>
            <a:pPr algn="ctr"/>
            <a:r>
              <a:rPr lang="ar-SA" sz="4000" dirty="0"/>
              <a:t>والسب والشتم</a:t>
            </a:r>
          </a:p>
          <a:p>
            <a:pPr algn="ctr"/>
            <a:r>
              <a:rPr lang="ar-SA" sz="4000" dirty="0"/>
              <a:t>اللعن </a:t>
            </a:r>
          </a:p>
          <a:p>
            <a:pPr algn="ctr"/>
            <a:r>
              <a:rPr lang="ar-SA" sz="4000" dirty="0"/>
              <a:t>الغيبة والنميمة </a:t>
            </a:r>
          </a:p>
          <a:p>
            <a:pPr algn="ctr"/>
            <a:r>
              <a:rPr lang="ar-SA" sz="4000" dirty="0"/>
              <a:t>الكذب </a:t>
            </a:r>
          </a:p>
          <a:p>
            <a:pPr algn="ctr"/>
            <a:r>
              <a:rPr lang="ar-SA" sz="4000" dirty="0"/>
              <a:t>السخرية </a:t>
            </a:r>
            <a:r>
              <a:rPr lang="ar-SA" sz="4000" dirty="0" err="1"/>
              <a:t>والإستهزاء</a:t>
            </a:r>
            <a:r>
              <a:rPr lang="ar-SA" sz="4000" dirty="0"/>
              <a:t> </a:t>
            </a:r>
          </a:p>
        </p:txBody>
      </p:sp>
      <p:pic>
        <p:nvPicPr>
          <p:cNvPr id="4100" name="Picture 4" descr="اللسان, الشفاه, أيقونات الكمبيوتر صورة بابوا نيو غينيا">
            <a:extLst>
              <a:ext uri="{FF2B5EF4-FFF2-40B4-BE49-F238E27FC236}">
                <a16:creationId xmlns:a16="http://schemas.microsoft.com/office/drawing/2014/main" id="{C3796E33-3548-4712-BE4F-B59E3569B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30" y="1217241"/>
            <a:ext cx="2565164" cy="3341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3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ECDB73-7FD3-47FC-8810-BC8BAF0D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/>
              <a:t>لماذا وصف الظن بأنه أكذب الحديث ؟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612A8B-FB7A-458E-A45E-577110081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dirty="0"/>
              <a:t>يقصد به سوء الظن بغير دليل ووصف بأنه أكذب الحديث , لأنه حديث نفس يخالف الواقع من غير استناد إلى أماره .</a:t>
            </a:r>
          </a:p>
        </p:txBody>
      </p:sp>
      <p:pic>
        <p:nvPicPr>
          <p:cNvPr id="5122" name="Picture 2" descr="المصباح الكهربائي مليء بالأفكار والتفكير الإبداعي التفكير التحليلي لمعالجة  رمز المصباح, اللمبة المرسومة, تفكير الأيقونات, أيقونات خفيفة PNG والمتجهات  للتحميل مجانا">
            <a:extLst>
              <a:ext uri="{FF2B5EF4-FFF2-40B4-BE49-F238E27FC236}">
                <a16:creationId xmlns:a16="http://schemas.microsoft.com/office/drawing/2014/main" id="{8AAC2A54-8475-41ED-9E28-0F686BFE5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1" y="1117973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0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013586-2071-497C-8AF5-57077739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8486"/>
            <a:ext cx="7729728" cy="1188720"/>
          </a:xfrm>
        </p:spPr>
        <p:txBody>
          <a:bodyPr>
            <a:normAutofit/>
          </a:bodyPr>
          <a:lstStyle/>
          <a:p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معاني الحديث وإرشاداته </a:t>
            </a:r>
            <a:endParaRPr lang="ar-SA" sz="44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F43C7C-F5E1-4A3B-AC2C-7E1FC1F23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815737"/>
            <a:ext cx="11247120" cy="4519749"/>
          </a:xfrm>
        </p:spPr>
        <p:txBody>
          <a:bodyPr>
            <a:normAutofit fontScale="92500"/>
          </a:bodyPr>
          <a:lstStyle/>
          <a:p>
            <a:r>
              <a:rPr lang="ar-SA" sz="3200" dirty="0"/>
              <a:t>1</a:t>
            </a:r>
            <a:r>
              <a:rPr lang="ar-SA" sz="4400" dirty="0"/>
              <a:t>-</a:t>
            </a:r>
            <a:r>
              <a:rPr lang="ar-SA" sz="2800" dirty="0"/>
              <a:t> الإسلام دين محبــة وتوادٍ وصلة , وضرب أروع الأمثلة في ذلك, وحث عليها المسلمين وجعلها من أسباب الترابط بينهم .</a:t>
            </a:r>
          </a:p>
          <a:p>
            <a:r>
              <a:rPr lang="ar-SA" sz="2800" dirty="0"/>
              <a:t>2- حذر الإسلام من الأعمال التي تسبب العداوة والبغضاء بين المسلمين , سواء أكانت بالقلب أم بالبدن أم باللسان. </a:t>
            </a:r>
          </a:p>
          <a:p>
            <a:r>
              <a:rPr lang="ar-SA" sz="2800" dirty="0"/>
              <a:t>3- من الأعمال القلبية المفسدة للمودة والمحبة والصلــة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2800" dirty="0"/>
              <a:t> الاتهام بدون دليل , وإنما لمجرد ظنون وشكوك.</a:t>
            </a:r>
          </a:p>
          <a:p>
            <a:r>
              <a:rPr lang="ar-SA" sz="2800" dirty="0"/>
              <a:t>من الأعمال البدنيــة المفسدة للمودة والمحبة والصلة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2800" dirty="0"/>
              <a:t>التهاجر والقطيعـة بترك التزاور والسلام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2800" dirty="0"/>
              <a:t>الاعتداء بالضرب, والسباب باللسان .</a:t>
            </a:r>
          </a:p>
        </p:txBody>
      </p:sp>
    </p:spTree>
    <p:extLst>
      <p:ext uri="{BB962C8B-B14F-4D97-AF65-F5344CB8AC3E}">
        <p14:creationId xmlns:p14="http://schemas.microsoft.com/office/powerpoint/2010/main" val="4226903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46819C74-96B4-4685-8A1B-F6D9DB0D9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1" y="442444"/>
            <a:ext cx="5878287" cy="1239894"/>
          </a:xfrm>
        </p:spPr>
        <p:txBody>
          <a:bodyPr/>
          <a:lstStyle/>
          <a:p>
            <a:r>
              <a:rPr kumimoji="0" lang="ar-SA" sz="3600" b="0" i="0" u="none" strike="noStrike" kern="1200" cap="none" spc="80" normalizeH="0" baseline="0" noProof="0" dirty="0">
                <a:ln w="0"/>
                <a:solidFill>
                  <a:srgbClr val="373545"/>
                </a:solidFill>
                <a:effectLst/>
                <a:uLnTx/>
                <a:uFillTx/>
                <a:latin typeface="ae_AlMothnna" panose="020B0803030604020204" pitchFamily="34" charset="-78"/>
                <a:ea typeface="+mn-ea"/>
                <a:cs typeface="ae_AlMothnna" panose="020B0803030604020204" pitchFamily="34" charset="-78"/>
              </a:rPr>
              <a:t>استراتيجية أرسل  سؤالاً</a:t>
            </a: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67B371E-A64E-49AB-B28C-E7EAB14F2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224" y="2024521"/>
            <a:ext cx="4640119" cy="4656046"/>
          </a:xfrm>
          <a:prstGeom prst="rect">
            <a:avLst/>
          </a:prstGeom>
        </p:spPr>
      </p:pic>
      <p:pic>
        <p:nvPicPr>
          <p:cNvPr id="6" name="Picture 2" descr="بوابة:الحديث النبوي - ويكيبيديا">
            <a:extLst>
              <a:ext uri="{FF2B5EF4-FFF2-40B4-BE49-F238E27FC236}">
                <a16:creationId xmlns:a16="http://schemas.microsoft.com/office/drawing/2014/main" id="{41AD433A-70CF-4AD7-B884-8CA07AD09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7775"/>
            <a:ext cx="2095500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92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EC3A631-01F5-4543-9C27-377772BE3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بوابة:الحديث النبوي - ويكيبيديا">
            <a:extLst>
              <a:ext uri="{FF2B5EF4-FFF2-40B4-BE49-F238E27FC236}">
                <a16:creationId xmlns:a16="http://schemas.microsoft.com/office/drawing/2014/main" id="{116AF412-B7E1-4269-99E9-555D15ADC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7775"/>
            <a:ext cx="2095500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062824AF-0F9A-4EC3-B88D-9CEC46227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5194" y="439647"/>
            <a:ext cx="6257217" cy="1239895"/>
          </a:xfrm>
        </p:spPr>
        <p:txBody>
          <a:bodyPr/>
          <a:lstStyle/>
          <a:p>
            <a:r>
              <a:rPr kumimoji="0" lang="ar-SA" sz="4000" b="0" i="0" u="none" strike="noStrike" kern="1200" cap="none" spc="8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الواجب المنزلي</a:t>
            </a: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7BC4628-FD50-4ACD-AD12-1BCBC9FA1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08" y="2441670"/>
            <a:ext cx="7421584" cy="337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114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AEEAC3F-89D4-4CC5-BCC4-3927A0C51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23EDF31-3B9C-4B61-9451-31EFB15FD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003" y="-215538"/>
            <a:ext cx="8053994" cy="72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4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4">
            <a:extLst>
              <a:ext uri="{FF2B5EF4-FFF2-40B4-BE49-F238E27FC236}">
                <a16:creationId xmlns:a16="http://schemas.microsoft.com/office/drawing/2014/main" id="{F418195B-D1B6-4322-9BA7-8C2D9FD0F7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0438" y="965200"/>
            <a:ext cx="7731125" cy="1187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ar-SA" sz="540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Tahoma" panose="020B0604030504040204" pitchFamily="34" charset="0"/>
                <a:cs typeface="Arial" panose="020B0604020202020204" pitchFamily="34" charset="0"/>
              </a:rPr>
              <a:t>شريـــط الذكريات </a:t>
            </a:r>
            <a:endParaRPr kumimoji="0" lang="ar-SA" sz="540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عنصر نائب للمحتوى 3">
            <a:extLst>
              <a:ext uri="{FF2B5EF4-FFF2-40B4-BE49-F238E27FC236}">
                <a16:creationId xmlns:a16="http://schemas.microsoft.com/office/drawing/2014/main" id="{3C41BC36-1B1F-4083-B2AB-D372F55D3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1380" y="2638425"/>
            <a:ext cx="5989241" cy="310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A9533D0-5C1B-419F-A8E2-28909A905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181" y="5692729"/>
            <a:ext cx="7754784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5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E8BAA6-8311-4160-A8D0-7E7E77DC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423" y="2925427"/>
            <a:ext cx="8955024" cy="2587099"/>
          </a:xfrm>
        </p:spPr>
        <p:txBody>
          <a:bodyPr>
            <a:normAutofit/>
          </a:bodyPr>
          <a:lstStyle/>
          <a:p>
            <a:pPr algn="ctr"/>
            <a:r>
              <a:rPr lang="ar-SA" sz="7200" dirty="0">
                <a:solidFill>
                  <a:schemeClr val="accent2"/>
                </a:solidFill>
              </a:rPr>
              <a:t>مفسدات التواد والتراحم والصلة بين المسلمين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C8D7145B-1BE4-4FF1-A8CE-8509C4A1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7" y="1253196"/>
            <a:ext cx="7731125" cy="1187450"/>
          </a:xfrm>
        </p:spPr>
        <p:txBody>
          <a:bodyPr>
            <a:normAutofit/>
          </a:bodyPr>
          <a:lstStyle/>
          <a:p>
            <a:r>
              <a:rPr lang="ar-SA" sz="5400" b="1" dirty="0"/>
              <a:t>موضوع الدرس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9B17454-9E74-4824-BCDD-BBEE9BE62E99}"/>
              </a:ext>
            </a:extLst>
          </p:cNvPr>
          <p:cNvSpPr txBox="1"/>
          <p:nvPr/>
        </p:nvSpPr>
        <p:spPr>
          <a:xfrm>
            <a:off x="5759568" y="0"/>
            <a:ext cx="6340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المادة: تفسيـــر</a:t>
            </a:r>
            <a:br>
              <a:rPr lang="ar-SA" sz="24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lang="ar-SA" sz="24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اليــوم: الأثنين</a:t>
            </a:r>
            <a:br>
              <a:rPr lang="ar-SA" sz="24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lang="ar-SA" sz="24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التاريخ:9/4/ 1446 هـ</a:t>
            </a:r>
          </a:p>
        </p:txBody>
      </p:sp>
      <p:pic>
        <p:nvPicPr>
          <p:cNvPr id="6" name="Picture 2" descr="بوابة:الحديث النبوي - ويكيبيديا">
            <a:extLst>
              <a:ext uri="{FF2B5EF4-FFF2-40B4-BE49-F238E27FC236}">
                <a16:creationId xmlns:a16="http://schemas.microsoft.com/office/drawing/2014/main" id="{C5FBBC46-011B-47E8-90F4-53D913E35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1" y="4979991"/>
            <a:ext cx="2095500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8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D888A7-2490-4BA2-9C3E-0608D2454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22" y="2416629"/>
            <a:ext cx="10202092" cy="3958045"/>
          </a:xfrm>
        </p:spPr>
        <p:txBody>
          <a:bodyPr>
            <a:normAutofit lnSpcReduction="10000"/>
          </a:bodyPr>
          <a:lstStyle/>
          <a:p>
            <a:r>
              <a:rPr lang="ar-SA" sz="4000" dirty="0"/>
              <a:t>الفرقة والاختلاف شر و ضعف </a:t>
            </a:r>
          </a:p>
          <a:p>
            <a:r>
              <a:rPr lang="ar-SA" sz="4000" dirty="0"/>
              <a:t>والاجتماع والائتلاف خير وقوة </a:t>
            </a:r>
          </a:p>
          <a:p>
            <a:pPr marL="0" indent="0" algn="ctr">
              <a:buNone/>
            </a:pPr>
            <a:r>
              <a:rPr lang="ar-SA" sz="7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لـــــــــــــــذا </a:t>
            </a:r>
          </a:p>
          <a:p>
            <a:pPr marL="0" indent="0">
              <a:buNone/>
            </a:pPr>
            <a:r>
              <a:rPr lang="ar-SA" sz="4000" dirty="0"/>
              <a:t>حرص الإسلام على ما يقوي أواصر المحبة والأخوة وحذر مما يؤدي للفرقـة والاختلاف .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974247D7-8679-41EE-9243-2812EC50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8" y="965200"/>
            <a:ext cx="7731125" cy="1187450"/>
          </a:xfrm>
        </p:spPr>
        <p:txBody>
          <a:bodyPr>
            <a:normAutofit/>
          </a:bodyPr>
          <a:lstStyle/>
          <a:p>
            <a:r>
              <a:rPr lang="ar-SA" sz="5400" dirty="0">
                <a:solidFill>
                  <a:schemeClr val="tx1"/>
                </a:solidFill>
              </a:rPr>
              <a:t>التمهــــيد</a:t>
            </a:r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val="195128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E95EA5B0-646F-4B77-B019-706F238D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8" y="965200"/>
            <a:ext cx="7731125" cy="1187450"/>
          </a:xfrm>
        </p:spPr>
        <p:txBody>
          <a:bodyPr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SA" sz="5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أهداف الدرس </a:t>
            </a:r>
            <a:endParaRPr lang="ar-SA" sz="6000" dirty="0"/>
          </a:p>
        </p:txBody>
      </p:sp>
      <p:pic>
        <p:nvPicPr>
          <p:cNvPr id="5" name="رسم 4" descr="نقطة الهدف خطوط عريضة">
            <a:extLst>
              <a:ext uri="{FF2B5EF4-FFF2-40B4-BE49-F238E27FC236}">
                <a16:creationId xmlns:a16="http://schemas.microsoft.com/office/drawing/2014/main" id="{EB1E71CB-A4F5-4842-AFD9-8E7EF7393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675" y="1284277"/>
            <a:ext cx="1399866" cy="1370570"/>
          </a:xfrm>
          <a:prstGeom prst="rect">
            <a:avLst/>
          </a:prstGeom>
        </p:spPr>
      </p:pic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89B25285-0602-468C-BAA2-D7C6D884F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069" y="2654847"/>
            <a:ext cx="9890239" cy="2766239"/>
          </a:xfrm>
        </p:spPr>
        <p:txBody>
          <a:bodyPr>
            <a:normAutofit fontScale="92500"/>
          </a:bodyPr>
          <a:lstStyle/>
          <a:p>
            <a:r>
              <a:rPr kumimoji="0" lang="ar-SA" sz="6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طالبتي المجتهدة تصفحي كتابك صفحة 92لمعرفة أهداف درسنا لهذا اليوم ..</a:t>
            </a:r>
            <a:endParaRPr lang="ar-SA" sz="6600" dirty="0">
              <a:solidFill>
                <a:schemeClr val="tx1"/>
              </a:solidFill>
            </a:endParaRPr>
          </a:p>
        </p:txBody>
      </p:sp>
      <p:pic>
        <p:nvPicPr>
          <p:cNvPr id="7" name="Picture 2" descr="صورة مجانية لكتاب مفتوح ، قم بتنزيل قصاصة فنية مجانية ، قصاصة فنية مجانية -  آخر">
            <a:extLst>
              <a:ext uri="{FF2B5EF4-FFF2-40B4-BE49-F238E27FC236}">
                <a16:creationId xmlns:a16="http://schemas.microsoft.com/office/drawing/2014/main" id="{53352532-B05A-449E-97A0-D7F8BCBA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7" y="5028978"/>
            <a:ext cx="2981325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3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حديث ١م ف٢ «إِيَّاكُمْ وَالظَّنَّ . . . .»">
            <a:hlinkClick r:id="" action="ppaction://media"/>
            <a:extLst>
              <a:ext uri="{FF2B5EF4-FFF2-40B4-BE49-F238E27FC236}">
                <a16:creationId xmlns:a16="http://schemas.microsoft.com/office/drawing/2014/main" id="{898FE224-DD58-41E9-8730-565E401DA43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2050" y="0"/>
            <a:ext cx="10479950" cy="6858000"/>
          </a:xfrm>
        </p:spPr>
      </p:pic>
      <p:pic>
        <p:nvPicPr>
          <p:cNvPr id="4" name="عنصر نائب للمحتوى 5">
            <a:extLst>
              <a:ext uri="{FF2B5EF4-FFF2-40B4-BE49-F238E27FC236}">
                <a16:creationId xmlns:a16="http://schemas.microsoft.com/office/drawing/2014/main" id="{68EECB79-A430-45A2-B92A-02F18F72C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02017"/>
            <a:ext cx="1712051" cy="12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D7DCF5-2CA4-4710-B0B1-65C4A81B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6235"/>
            <a:ext cx="7729728" cy="1046988"/>
          </a:xfrm>
        </p:spPr>
        <p:txBody>
          <a:bodyPr>
            <a:normAutofit/>
          </a:bodyPr>
          <a:lstStyle/>
          <a:p>
            <a:r>
              <a:rPr lang="ar-SA" sz="4800" dirty="0"/>
              <a:t>مُنظم الراوي</a:t>
            </a:r>
          </a:p>
        </p:txBody>
      </p:sp>
      <p:pic>
        <p:nvPicPr>
          <p:cNvPr id="1026" name="Picture 2" descr="تعرف على ابا هريرة رضي الله عنه - الكامل للحلول">
            <a:extLst>
              <a:ext uri="{FF2B5EF4-FFF2-40B4-BE49-F238E27FC236}">
                <a16:creationId xmlns:a16="http://schemas.microsoft.com/office/drawing/2014/main" id="{F85D4EB6-6987-46A7-8009-D2059862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39" y="2340211"/>
            <a:ext cx="8245275" cy="43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CD4F9C-C1FD-40BF-A610-B1E9BFB47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171" y="469174"/>
            <a:ext cx="1648097" cy="1648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5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81C9E3-0610-48B5-9C3B-2821736CC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B5523CBC-42DE-40BF-88D3-910F3604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3804"/>
            <a:ext cx="7731125" cy="1187450"/>
          </a:xfrm>
        </p:spPr>
        <p:txBody>
          <a:bodyPr>
            <a:normAutofit/>
          </a:bodyPr>
          <a:lstStyle/>
          <a:p>
            <a:r>
              <a:rPr lang="ar-SA" sz="4000" dirty="0"/>
              <a:t>معاني الكلمــات </a:t>
            </a:r>
          </a:p>
        </p:txBody>
      </p:sp>
      <p:pic>
        <p:nvPicPr>
          <p:cNvPr id="5" name="Picture 4" descr="صور اسم معانى 2022 , احلى صور اسم معانى رمزية , احلى خلفيات اسامى | صقور  الإبدآع">
            <a:extLst>
              <a:ext uri="{FF2B5EF4-FFF2-40B4-BE49-F238E27FC236}">
                <a16:creationId xmlns:a16="http://schemas.microsoft.com/office/drawing/2014/main" id="{FD494AC3-7EE4-4E34-A18E-3DF969AF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1254" cy="1501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زخرفة عربية , اجمل صور الزخرفة العربية الاصيلة - كارز">
            <a:extLst>
              <a:ext uri="{FF2B5EF4-FFF2-40B4-BE49-F238E27FC236}">
                <a16:creationId xmlns:a16="http://schemas.microsoft.com/office/drawing/2014/main" id="{CD6B8735-2DFE-4860-8B1F-034A7E2A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0" y="1820641"/>
            <a:ext cx="10945504" cy="436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323751E-EF9D-405B-9289-6CD5518610CE}"/>
              </a:ext>
            </a:extLst>
          </p:cNvPr>
          <p:cNvSpPr txBox="1"/>
          <p:nvPr/>
        </p:nvSpPr>
        <p:spPr>
          <a:xfrm>
            <a:off x="7482451" y="1995308"/>
            <a:ext cx="31481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الظن</a:t>
            </a:r>
            <a:r>
              <a:rPr lang="ar-SA" dirty="0"/>
              <a:t>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88A08A7-8F86-4286-925F-8B3BD7B0B63F}"/>
              </a:ext>
            </a:extLst>
          </p:cNvPr>
          <p:cNvSpPr txBox="1"/>
          <p:nvPr/>
        </p:nvSpPr>
        <p:spPr>
          <a:xfrm>
            <a:off x="7482450" y="2816625"/>
            <a:ext cx="31481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لا تجسسوا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86BB64E-B0EB-4D49-BF66-31B0A2884B03}"/>
              </a:ext>
            </a:extLst>
          </p:cNvPr>
          <p:cNvSpPr txBox="1"/>
          <p:nvPr/>
        </p:nvSpPr>
        <p:spPr>
          <a:xfrm>
            <a:off x="7482450" y="3678805"/>
            <a:ext cx="31481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لا تحسسوا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382E874-677E-4F50-9D6C-64D8BE198C83}"/>
              </a:ext>
            </a:extLst>
          </p:cNvPr>
          <p:cNvSpPr txBox="1"/>
          <p:nvPr/>
        </p:nvSpPr>
        <p:spPr>
          <a:xfrm>
            <a:off x="7482450" y="4540985"/>
            <a:ext cx="31481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لا تناجشوا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D272C20-5B75-47F8-962B-32515AB5A74A}"/>
              </a:ext>
            </a:extLst>
          </p:cNvPr>
          <p:cNvSpPr txBox="1"/>
          <p:nvPr/>
        </p:nvSpPr>
        <p:spPr>
          <a:xfrm>
            <a:off x="7482449" y="5348277"/>
            <a:ext cx="31481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لا تدابروا</a:t>
            </a:r>
            <a:r>
              <a:rPr lang="ar-SA" dirty="0"/>
              <a:t>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D3534BE-23C1-4A4B-8AAB-D8BC1850D0FC}"/>
              </a:ext>
            </a:extLst>
          </p:cNvPr>
          <p:cNvSpPr txBox="1"/>
          <p:nvPr/>
        </p:nvSpPr>
        <p:spPr>
          <a:xfrm>
            <a:off x="1110344" y="1995308"/>
            <a:ext cx="3879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التهمـة بلا دليل </a:t>
            </a:r>
            <a:r>
              <a:rPr lang="ar-SA" dirty="0"/>
              <a:t>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55D2883-574D-4CE9-A8E8-620D639F63AD}"/>
              </a:ext>
            </a:extLst>
          </p:cNvPr>
          <p:cNvSpPr txBox="1"/>
          <p:nvPr/>
        </p:nvSpPr>
        <p:spPr>
          <a:xfrm>
            <a:off x="1110344" y="2807297"/>
            <a:ext cx="3879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التجسس: البحث عن العورات 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5B8DFA-440D-4762-9A55-BBBB63E621DB}"/>
              </a:ext>
            </a:extLst>
          </p:cNvPr>
          <p:cNvSpPr txBox="1"/>
          <p:nvPr/>
        </p:nvSpPr>
        <p:spPr>
          <a:xfrm>
            <a:off x="300447" y="3574328"/>
            <a:ext cx="53296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التحسس: الاستماع لحديث القوم دون علمهم 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072B62E-14C8-4F62-8DC1-1F24A5996016}"/>
              </a:ext>
            </a:extLst>
          </p:cNvPr>
          <p:cNvSpPr txBox="1"/>
          <p:nvPr/>
        </p:nvSpPr>
        <p:spPr>
          <a:xfrm>
            <a:off x="394030" y="4431167"/>
            <a:ext cx="52360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لا تزيدوا في السوم على سلعة لا تريدون شراءها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8D6D8B8-033B-49EA-8C77-2189EBC7A6DD}"/>
              </a:ext>
            </a:extLst>
          </p:cNvPr>
          <p:cNvSpPr txBox="1"/>
          <p:nvPr/>
        </p:nvSpPr>
        <p:spPr>
          <a:xfrm>
            <a:off x="1110345" y="5263563"/>
            <a:ext cx="39535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لا تقاطعوا </a:t>
            </a:r>
          </a:p>
        </p:txBody>
      </p:sp>
    </p:spTree>
    <p:extLst>
      <p:ext uri="{BB962C8B-B14F-4D97-AF65-F5344CB8AC3E}">
        <p14:creationId xmlns:p14="http://schemas.microsoft.com/office/powerpoint/2010/main" val="5554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رزمة">
  <a:themeElements>
    <a:clrScheme name="أصفر برتقالي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TM10001115[[fn=رزمة]]</Template>
  <TotalTime>80</TotalTime>
  <Words>308</Words>
  <Application>Microsoft Office PowerPoint</Application>
  <PresentationFormat>شاشة عريضة</PresentationFormat>
  <Paragraphs>56</Paragraphs>
  <Slides>17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6" baseType="lpstr">
      <vt:lpstr>ae_AlMothnna</vt:lpstr>
      <vt:lpstr>Arial</vt:lpstr>
      <vt:lpstr>Garamond</vt:lpstr>
      <vt:lpstr>Gill Sans MT</vt:lpstr>
      <vt:lpstr>Tahoma</vt:lpstr>
      <vt:lpstr>Tw Cen MT</vt:lpstr>
      <vt:lpstr>Tw Cen MT Condensed</vt:lpstr>
      <vt:lpstr>Wingdings</vt:lpstr>
      <vt:lpstr>رزمة</vt:lpstr>
      <vt:lpstr>السلام عليكم ورحمة الله وبركاته  أهلاً وسهلاً بكم طالباتي العزيزات</vt:lpstr>
      <vt:lpstr>عرض تقديمي في PowerPoint</vt:lpstr>
      <vt:lpstr>شريـــط الذكريات </vt:lpstr>
      <vt:lpstr>موضوع الدرس </vt:lpstr>
      <vt:lpstr>التمهــــيد</vt:lpstr>
      <vt:lpstr>أهداف الدرس </vt:lpstr>
      <vt:lpstr>عرض تقديمي في PowerPoint</vt:lpstr>
      <vt:lpstr>مُنظم الراوي</vt:lpstr>
      <vt:lpstr>معاني الكلمــات </vt:lpstr>
      <vt:lpstr>طالبتي المجتهدة بعد مشاهدتك للمقطع ما هو معنى الحســد؟</vt:lpstr>
      <vt:lpstr>طالبتي المجتهدة مثلي لأعمال قلبيــه تسبب العداوة والبغضاء ؟</vt:lpstr>
      <vt:lpstr>طالبتي المجتهدة مثلي لأعمال بدنيــة مفسدة للمودة والمحبة والصلة   ؟</vt:lpstr>
      <vt:lpstr>طالبتي المجتهدة مثلي لأعمال اللسان مفسدة للمودة والمحبة والصلة ؟ </vt:lpstr>
      <vt:lpstr>لماذا وصف الظن بأنه أكذب الحديث ؟ </vt:lpstr>
      <vt:lpstr>من معاني الحديث وإرشاداته </vt:lpstr>
      <vt:lpstr>استراتيجية أرسل  سؤالاً</vt:lpstr>
      <vt:lpstr>الواجب المنزلي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  أهلاً وسهلاً بكم طالباتي العزيزات</dc:title>
  <dc:creator>خلود بنت الغربي</dc:creator>
  <cp:lastModifiedBy>خلود الغربي</cp:lastModifiedBy>
  <cp:revision>7</cp:revision>
  <dcterms:created xsi:type="dcterms:W3CDTF">2022-04-12T19:37:52Z</dcterms:created>
  <dcterms:modified xsi:type="dcterms:W3CDTF">2025-03-07T16:30:12Z</dcterms:modified>
</cp:coreProperties>
</file>