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92" r:id="rId2"/>
    <p:sldId id="287" r:id="rId3"/>
    <p:sldId id="435" r:id="rId4"/>
    <p:sldId id="366" r:id="rId5"/>
    <p:sldId id="436" r:id="rId6"/>
    <p:sldId id="315" r:id="rId7"/>
    <p:sldId id="437" r:id="rId8"/>
    <p:sldId id="379" r:id="rId9"/>
    <p:sldId id="438" r:id="rId10"/>
    <p:sldId id="439" r:id="rId11"/>
    <p:sldId id="440" r:id="rId12"/>
    <p:sldId id="418" r:id="rId13"/>
    <p:sldId id="441" r:id="rId14"/>
    <p:sldId id="424" r:id="rId15"/>
    <p:sldId id="384" r:id="rId16"/>
    <p:sldId id="383" r:id="rId17"/>
    <p:sldId id="303" r:id="rId1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8923658-A838-4284-BB44-0CC5D7E3F458}" type="datetimeFigureOut">
              <a:rPr lang="ar-SA" smtClean="0"/>
              <a:t>01/09/43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8897BD3-AFD7-4CFF-A7E4-F336C4B32CD9}" type="slidenum">
              <a:rPr lang="ar-SA" smtClean="0"/>
              <a:t>‹#›</a:t>
            </a:fld>
            <a:endParaRPr lang="ar-SA"/>
          </a:p>
        </p:txBody>
      </p:sp>
    </p:spTree>
    <p:extLst>
      <p:ext uri="{BB962C8B-B14F-4D97-AF65-F5344CB8AC3E}">
        <p14:creationId xmlns:p14="http://schemas.microsoft.com/office/powerpoint/2010/main" val="34701369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ACD1AC-E409-4C6F-B3E5-2A48A27147D4}"/>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9638307C-C5A5-4CF7-AE74-D02B0D234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A09F3238-B4B3-4FA4-81DB-19AA23BE7177}"/>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5" name="عنصر نائب للتذييل 4">
            <a:extLst>
              <a:ext uri="{FF2B5EF4-FFF2-40B4-BE49-F238E27FC236}">
                <a16:creationId xmlns:a16="http://schemas.microsoft.com/office/drawing/2014/main" id="{FC21A36E-1D8D-44D6-8E33-22B4B26B8B8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41E184B-3995-4DE0-A022-A94A7727ADF7}"/>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227789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F57C28-4971-4053-8161-22DF5A7A6A8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F27680E-4B9A-440D-A354-18321CEAAB95}"/>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1700D79-A2DF-42CD-9C56-960694E89843}"/>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5" name="عنصر نائب للتذييل 4">
            <a:extLst>
              <a:ext uri="{FF2B5EF4-FFF2-40B4-BE49-F238E27FC236}">
                <a16:creationId xmlns:a16="http://schemas.microsoft.com/office/drawing/2014/main" id="{5ECD22C6-78A2-47D9-8D6B-AFB5D5A2980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CEEADB9-6FB5-4F5C-85BA-E050D8B78A8E}"/>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191502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4DA06AD-D6E3-4A5D-9345-FEC01B7383AD}"/>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E8524C0-0081-422D-8E85-68D995506F2D}"/>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6F2854B-91ED-4429-BBEB-5390842F0D7D}"/>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5" name="عنصر نائب للتذييل 4">
            <a:extLst>
              <a:ext uri="{FF2B5EF4-FFF2-40B4-BE49-F238E27FC236}">
                <a16:creationId xmlns:a16="http://schemas.microsoft.com/office/drawing/2014/main" id="{B17DEB1F-C958-40BE-B293-9C7F9C595B5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1D8ABE-DFD2-433E-8E67-A89169E3DB2A}"/>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145113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D4987E-069F-4BFD-8605-AF108AB5EFE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1C3E1C9-E828-4D72-BB2D-F830AF6B0140}"/>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75E0CD7-4E52-47D2-B5C5-B4DD8C2AF454}"/>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5" name="عنصر نائب للتذييل 4">
            <a:extLst>
              <a:ext uri="{FF2B5EF4-FFF2-40B4-BE49-F238E27FC236}">
                <a16:creationId xmlns:a16="http://schemas.microsoft.com/office/drawing/2014/main" id="{467DD28E-E566-42BF-AB29-39F9A57C883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7843C21-33EC-4E63-8D80-97B9F2DAD895}"/>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179300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695FD9-B8C3-42F2-A42C-39930B859AA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2471F6E-32CB-4F3E-8703-48A1325FF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AF50B396-C5EA-4200-A261-0E8A4F632CA6}"/>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5" name="عنصر نائب للتذييل 4">
            <a:extLst>
              <a:ext uri="{FF2B5EF4-FFF2-40B4-BE49-F238E27FC236}">
                <a16:creationId xmlns:a16="http://schemas.microsoft.com/office/drawing/2014/main" id="{DDFA2962-70B8-45BB-AF85-7679C1B94F3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80A64A7-F9F5-4591-9D92-FD22AE4270A7}"/>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420599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045161-7CFC-4744-8588-D265BF6FF144}"/>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164A113-A8C5-4882-93C2-CA8CE43CE37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514B0554-4E0A-448C-AB82-E31C4564522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4B2A432-CE6C-4A0A-A04D-FCD12B716879}"/>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6" name="عنصر نائب للتذييل 5">
            <a:extLst>
              <a:ext uri="{FF2B5EF4-FFF2-40B4-BE49-F238E27FC236}">
                <a16:creationId xmlns:a16="http://schemas.microsoft.com/office/drawing/2014/main" id="{2E29816E-C4CB-45E8-A0CF-F70E94891C6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B0CAE20-5155-4015-AA9F-1EE51F3E481C}"/>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6759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7972D1-FB56-4C20-A20D-CA14E035341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EC15EF8-C2DE-4551-A5C3-6E5AFC343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7BA6090-AD00-44D8-B58D-3E925925EF77}"/>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C20CFD31-B62E-407E-A071-8439DF9BE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0E7A358-8CEE-4A39-8852-CCF1C718347A}"/>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E41F5D58-801C-4FFD-BE56-E0759C95C63A}"/>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8" name="عنصر نائب للتذييل 7">
            <a:extLst>
              <a:ext uri="{FF2B5EF4-FFF2-40B4-BE49-F238E27FC236}">
                <a16:creationId xmlns:a16="http://schemas.microsoft.com/office/drawing/2014/main" id="{31ED7182-4AAF-432B-AE6E-D94107AA006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60943411-3BF2-4519-85C7-4794036488AE}"/>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74181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B6CC85-70F9-4E10-86D8-EC040318FC0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9BCB497-7FCB-4FED-A87A-B52EFFCCDCA5}"/>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4" name="عنصر نائب للتذييل 3">
            <a:extLst>
              <a:ext uri="{FF2B5EF4-FFF2-40B4-BE49-F238E27FC236}">
                <a16:creationId xmlns:a16="http://schemas.microsoft.com/office/drawing/2014/main" id="{B7089CD1-5155-4E3A-8DB9-98780423AE9E}"/>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E1C3876B-9FC0-4A77-9B8E-B19D7EAB40B8}"/>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175749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79D988C-EC80-4D4E-9080-58903511DDA5}"/>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3" name="عنصر نائب للتذييل 2">
            <a:extLst>
              <a:ext uri="{FF2B5EF4-FFF2-40B4-BE49-F238E27FC236}">
                <a16:creationId xmlns:a16="http://schemas.microsoft.com/office/drawing/2014/main" id="{1BD5D7AC-2792-4FDC-8E2E-2BD24B3B3E61}"/>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D14C0CA8-29A8-48B9-A31C-DBE4DEF1B9E5}"/>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173477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872A7F-F8F3-45DF-8D7C-D73CD13D43D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2EDF82E-E0DF-4A9B-B839-308690450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F62C423-D349-4A70-B301-DDFC81515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232125B-5A1D-42CF-892F-E1A74E650435}"/>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6" name="عنصر نائب للتذييل 5">
            <a:extLst>
              <a:ext uri="{FF2B5EF4-FFF2-40B4-BE49-F238E27FC236}">
                <a16:creationId xmlns:a16="http://schemas.microsoft.com/office/drawing/2014/main" id="{B63CEAAE-87AA-4A86-962B-D364357E06F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BCD1D754-E150-4974-84DF-34E8DFAB5CCE}"/>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168570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CDD17A-CE67-4289-AD5E-2824DE3E973A}"/>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733DC3C-2FF3-4C4E-80F7-16649EA19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BADD3DE8-E17D-4027-A1BD-6F8542C66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20DA3F0-4A2D-4AE5-B64E-8C5682DC1864}"/>
              </a:ext>
            </a:extLst>
          </p:cNvPr>
          <p:cNvSpPr>
            <a:spLocks noGrp="1"/>
          </p:cNvSpPr>
          <p:nvPr>
            <p:ph type="dt" sz="half" idx="10"/>
          </p:nvPr>
        </p:nvSpPr>
        <p:spPr/>
        <p:txBody>
          <a:bodyPr/>
          <a:lstStyle/>
          <a:p>
            <a:fld id="{6D479E0D-74BE-461C-B8E9-DC35D6352973}" type="datetimeFigureOut">
              <a:rPr lang="ar-SA" smtClean="0"/>
              <a:t>01/09/43</a:t>
            </a:fld>
            <a:endParaRPr lang="ar-SA"/>
          </a:p>
        </p:txBody>
      </p:sp>
      <p:sp>
        <p:nvSpPr>
          <p:cNvPr id="6" name="عنصر نائب للتذييل 5">
            <a:extLst>
              <a:ext uri="{FF2B5EF4-FFF2-40B4-BE49-F238E27FC236}">
                <a16:creationId xmlns:a16="http://schemas.microsoft.com/office/drawing/2014/main" id="{4D102B18-66F3-4C02-A77E-F248DE81538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E3B931D-AEAE-4020-8F96-384A8F811A36}"/>
              </a:ext>
            </a:extLst>
          </p:cNvPr>
          <p:cNvSpPr>
            <a:spLocks noGrp="1"/>
          </p:cNvSpPr>
          <p:nvPr>
            <p:ph type="sldNum" sz="quarter" idx="12"/>
          </p:nvPr>
        </p:nvSpPr>
        <p:spPr/>
        <p:txBody>
          <a:bodyPr/>
          <a:lstStyle/>
          <a:p>
            <a:fld id="{54AF9D52-F8A1-4499-81F4-4217D577C6B7}" type="slidenum">
              <a:rPr lang="ar-SA" smtClean="0"/>
              <a:t>‹#›</a:t>
            </a:fld>
            <a:endParaRPr lang="ar-SA"/>
          </a:p>
        </p:txBody>
      </p:sp>
    </p:spTree>
    <p:extLst>
      <p:ext uri="{BB962C8B-B14F-4D97-AF65-F5344CB8AC3E}">
        <p14:creationId xmlns:p14="http://schemas.microsoft.com/office/powerpoint/2010/main" val="210412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261AD02-14B2-4D3F-B725-7DA944BD5BD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28A301D-E1B4-4264-9927-2C01FC39B9E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30928AB-BDC5-46C6-8F66-328D26373F0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D479E0D-74BE-461C-B8E9-DC35D6352973}" type="datetimeFigureOut">
              <a:rPr lang="ar-SA" smtClean="0"/>
              <a:t>01/09/43</a:t>
            </a:fld>
            <a:endParaRPr lang="ar-SA"/>
          </a:p>
        </p:txBody>
      </p:sp>
      <p:sp>
        <p:nvSpPr>
          <p:cNvPr id="5" name="عنصر نائب للتذييل 4">
            <a:extLst>
              <a:ext uri="{FF2B5EF4-FFF2-40B4-BE49-F238E27FC236}">
                <a16:creationId xmlns:a16="http://schemas.microsoft.com/office/drawing/2014/main" id="{E1C91092-9E6D-4A70-8FFB-ED84A198A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D944162-C970-4E58-AA26-DA2E16DAEE5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4AF9D52-F8A1-4499-81F4-4217D577C6B7}" type="slidenum">
              <a:rPr lang="ar-SA" smtClean="0"/>
              <a:t>‹#›</a:t>
            </a:fld>
            <a:endParaRPr lang="ar-SA"/>
          </a:p>
        </p:txBody>
      </p:sp>
    </p:spTree>
    <p:extLst>
      <p:ext uri="{BB962C8B-B14F-4D97-AF65-F5344CB8AC3E}">
        <p14:creationId xmlns:p14="http://schemas.microsoft.com/office/powerpoint/2010/main" val="3481527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6;p29"/>
          <p:cNvSpPr txBox="1">
            <a:spLocks/>
          </p:cNvSpPr>
          <p:nvPr/>
        </p:nvSpPr>
        <p:spPr>
          <a:xfrm>
            <a:off x="1098004" y="2312053"/>
            <a:ext cx="5088565" cy="1342704"/>
          </a:xfrm>
          <a:prstGeom prst="rect">
            <a:avLst/>
          </a:prstGeom>
          <a:noFill/>
          <a:ln>
            <a:noFill/>
          </a:ln>
        </p:spPr>
        <p:txBody>
          <a:bodyPr spcFirstLastPara="1" wrap="square" lIns="121900" tIns="121900" rIns="121900" bIns="121900" anchor="b" anchorCtr="0">
            <a:noAutofit/>
          </a:bodyPr>
          <a:lstStyle/>
          <a:p>
            <a:pPr algn="ctr" defTabSz="1219170" eaLnBrk="1" fontAlgn="auto" hangingPunct="1">
              <a:spcBef>
                <a:spcPts val="0"/>
              </a:spcBef>
              <a:spcAft>
                <a:spcPts val="0"/>
              </a:spcAft>
              <a:buClr>
                <a:srgbClr val="434343"/>
              </a:buClr>
              <a:buSzPts val="2800"/>
              <a:defRPr/>
            </a:pPr>
            <a:r>
              <a:rPr lang="ar-SA" sz="3733" dirty="0">
                <a:ln w="0"/>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rPr>
              <a:t>الفصل الدراسي الثالث</a:t>
            </a:r>
            <a:br>
              <a:rPr lang="ar-SA" sz="3733" kern="0" dirty="0">
                <a:ln w="0"/>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rPr>
            </a:br>
            <a:r>
              <a:rPr lang="ar-SA" sz="3200" kern="0" dirty="0">
                <a:ln w="0"/>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rPr>
              <a:t>حديث الصف الأول متوسط </a:t>
            </a:r>
          </a:p>
        </p:txBody>
      </p:sp>
      <p:pic>
        <p:nvPicPr>
          <p:cNvPr id="14" name="Google Shape;181;p29"/>
          <p:cNvPicPr preferRelativeResize="0"/>
          <p:nvPr/>
        </p:nvPicPr>
        <p:blipFill rotWithShape="1">
          <a:blip r:embed="rId2">
            <a:alphaModFix/>
            <a:duotone>
              <a:prstClr val="black"/>
              <a:schemeClr val="accent3">
                <a:tint val="45000"/>
                <a:satMod val="400000"/>
              </a:schemeClr>
            </a:duotone>
          </a:blip>
          <a:srcRect t="16970" r="8892" b="21025"/>
          <a:stretch/>
        </p:blipFill>
        <p:spPr>
          <a:xfrm>
            <a:off x="-308045" y="5103633"/>
            <a:ext cx="5555975" cy="1080368"/>
          </a:xfrm>
          <a:prstGeom prst="rect">
            <a:avLst/>
          </a:prstGeom>
          <a:noFill/>
          <a:ln>
            <a:noFill/>
          </a:ln>
        </p:spPr>
      </p:pic>
      <p:sp>
        <p:nvSpPr>
          <p:cNvPr id="13" name="Google Shape;177;p29"/>
          <p:cNvSpPr txBox="1">
            <a:spLocks/>
          </p:cNvSpPr>
          <p:nvPr/>
        </p:nvSpPr>
        <p:spPr>
          <a:xfrm>
            <a:off x="1089688" y="5430569"/>
            <a:ext cx="3164697" cy="357264"/>
          </a:xfrm>
          <a:prstGeom prst="rect">
            <a:avLst/>
          </a:prstGeom>
        </p:spPr>
        <p:txBody>
          <a:bodyPr spcFirstLastPara="1" wrap="square" lIns="121900" tIns="121900" rIns="121900" bIns="121900" anchor="t" anchorCtr="0">
            <a:noAutofit/>
          </a:bodyPr>
          <a:lstStyle/>
          <a:p>
            <a:pPr algn="ctr" defTabSz="1219170" eaLnBrk="1" fontAlgn="auto" hangingPunct="1">
              <a:spcBef>
                <a:spcPts val="0"/>
              </a:spcBef>
              <a:spcAft>
                <a:spcPts val="0"/>
              </a:spcAft>
              <a:buClr>
                <a:srgbClr val="000000"/>
              </a:buClr>
              <a:defRPr/>
            </a:pPr>
            <a:r>
              <a:rPr lang="ar-SA" b="1" kern="0" dirty="0">
                <a:solidFill>
                  <a:srgbClr val="000000"/>
                </a:solidFill>
                <a:latin typeface="Calibri" pitchFamily="34" charset="0"/>
                <a:cs typeface="Calibri" pitchFamily="34" charset="0"/>
                <a:sym typeface="Arial"/>
              </a:rPr>
              <a:t>قناة البيان للعروض والعلوم الشرعية </a:t>
            </a:r>
          </a:p>
        </p:txBody>
      </p:sp>
      <p:pic>
        <p:nvPicPr>
          <p:cNvPr id="11" name="884AEA23-EA58-47EB-8C88-9CE646949802-L0-001.png" descr="884AEA23-EA58-47EB-8C88-9CE646949802-L0-001.png">
            <a:hlinkClick r:id="rId3"/>
          </p:cNvPr>
          <p:cNvPicPr>
            <a:picLocks noChangeAspect="1"/>
          </p:cNvPicPr>
          <p:nvPr/>
        </p:nvPicPr>
        <p:blipFill>
          <a:blip r:embed="rId4" cstate="print"/>
          <a:stretch>
            <a:fillRect/>
          </a:stretch>
        </p:blipFill>
        <p:spPr>
          <a:xfrm>
            <a:off x="801655" y="5499801"/>
            <a:ext cx="288032" cy="288033"/>
          </a:xfrm>
          <a:prstGeom prst="rect">
            <a:avLst/>
          </a:prstGeom>
          <a:ln w="12700" cap="flat">
            <a:noFill/>
            <a:miter lim="400000"/>
          </a:ln>
          <a:effectLst/>
        </p:spPr>
      </p:pic>
      <p:sp>
        <p:nvSpPr>
          <p:cNvPr id="12" name="Google Shape;176;p29">
            <a:extLst>
              <a:ext uri="{FF2B5EF4-FFF2-40B4-BE49-F238E27FC236}">
                <a16:creationId xmlns:a16="http://schemas.microsoft.com/office/drawing/2014/main" id="{FEA7F39D-2D72-4953-BAE4-3D2130E0A966}"/>
              </a:ext>
            </a:extLst>
          </p:cNvPr>
          <p:cNvSpPr txBox="1">
            <a:spLocks/>
          </p:cNvSpPr>
          <p:nvPr/>
        </p:nvSpPr>
        <p:spPr>
          <a:xfrm>
            <a:off x="960005" y="3647763"/>
            <a:ext cx="2658477" cy="639055"/>
          </a:xfrm>
          <a:prstGeom prst="rect">
            <a:avLst/>
          </a:prstGeom>
          <a:noFill/>
          <a:ln>
            <a:noFill/>
          </a:ln>
        </p:spPr>
        <p:txBody>
          <a:bodyPr spcFirstLastPara="1" wrap="square" lIns="121900" tIns="121900" rIns="121900" bIns="121900" anchor="b" anchorCtr="0">
            <a:noAutofit/>
          </a:bodyPr>
          <a:lstStyle/>
          <a:p>
            <a:pPr algn="ctr" defTabSz="1219170" eaLnBrk="1" fontAlgn="auto" hangingPunct="1">
              <a:spcBef>
                <a:spcPts val="0"/>
              </a:spcBef>
              <a:spcAft>
                <a:spcPts val="0"/>
              </a:spcAft>
              <a:buClr>
                <a:srgbClr val="434343"/>
              </a:buClr>
              <a:buSzPts val="2800"/>
              <a:defRPr/>
            </a:pPr>
            <a:r>
              <a:rPr lang="ar-SA" sz="2400" dirty="0">
                <a:ln w="0"/>
                <a:solidFill>
                  <a:schemeClr val="accent6">
                    <a:lumMod val="75000"/>
                  </a:schemeClr>
                </a:solidFill>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rPr>
              <a:t>إعداد </a:t>
            </a:r>
            <a:r>
              <a:rPr lang="ar-SA" sz="2400" dirty="0" err="1">
                <a:ln w="0"/>
                <a:solidFill>
                  <a:schemeClr val="accent6">
                    <a:lumMod val="75000"/>
                  </a:schemeClr>
                </a:solidFill>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rPr>
              <a:t>أ.لؤلؤة</a:t>
            </a:r>
            <a:r>
              <a:rPr lang="ar-SA" sz="2400" dirty="0">
                <a:ln w="0"/>
                <a:solidFill>
                  <a:schemeClr val="accent6">
                    <a:lumMod val="75000"/>
                  </a:schemeClr>
                </a:solidFill>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rPr>
              <a:t> العتيق </a:t>
            </a:r>
            <a:endParaRPr lang="ar-SA" sz="2133" kern="0" dirty="0">
              <a:ln w="0"/>
              <a:solidFill>
                <a:schemeClr val="accent6">
                  <a:lumMod val="75000"/>
                </a:schemeClr>
              </a:solidFill>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endParaRPr>
          </a:p>
        </p:txBody>
      </p:sp>
      <p:pic>
        <p:nvPicPr>
          <p:cNvPr id="3" name="صورة 2" descr="صورة تحتوي على قيشان, كوب, المائدة الخزف, فنجان قهوة&#10;&#10;تم إنشاء الوصف تلقائياً">
            <a:extLst>
              <a:ext uri="{FF2B5EF4-FFF2-40B4-BE49-F238E27FC236}">
                <a16:creationId xmlns:a16="http://schemas.microsoft.com/office/drawing/2014/main" id="{BAC994E9-21AB-4B73-8FF5-7AE637A725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052457"/>
            <a:ext cx="5006312" cy="5006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5A1EC36-484A-4183-A2F9-920082D8EC7D}"/>
              </a:ext>
            </a:extLst>
          </p:cNvPr>
          <p:cNvSpPr txBox="1"/>
          <p:nvPr/>
        </p:nvSpPr>
        <p:spPr>
          <a:xfrm>
            <a:off x="5450840" y="292277"/>
            <a:ext cx="6639560" cy="1754326"/>
          </a:xfrm>
          <a:prstGeom prst="rect">
            <a:avLst/>
          </a:prstGeom>
          <a:noFill/>
        </p:spPr>
        <p:txBody>
          <a:bodyPr wrap="square">
            <a:spAutoFit/>
          </a:bodyPr>
          <a:lstStyle/>
          <a:p>
            <a:pPr algn="ctr" eaLnBrk="1" hangingPunct="1">
              <a:defRPr/>
            </a:pPr>
            <a:r>
              <a:rPr lang="ar-SA" sz="3600" b="1" dirty="0">
                <a:solidFill>
                  <a:srgbClr val="C00000"/>
                </a:solidFill>
                <a:latin typeface="29LT Zarid Serif Rg" panose="00000100000000000000" pitchFamily="2" charset="-78"/>
                <a:cs typeface="29LT Zarid Serif Rg" panose="00000100000000000000" pitchFamily="2" charset="-78"/>
              </a:rPr>
              <a:t>طالبتي الغالية</a:t>
            </a:r>
          </a:p>
          <a:p>
            <a:pPr algn="ctr" eaLnBrk="1" hangingPunct="1">
              <a:defRPr/>
            </a:pPr>
            <a:r>
              <a:rPr lang="ar-SA" sz="3600" b="1" dirty="0">
                <a:solidFill>
                  <a:srgbClr val="C00000"/>
                </a:solidFill>
                <a:latin typeface="29LT Zarid Serif Rg" panose="00000100000000000000" pitchFamily="2" charset="-78"/>
                <a:cs typeface="29LT Zarid Serif Rg" panose="00000100000000000000" pitchFamily="2" charset="-78"/>
              </a:rPr>
              <a:t> كيف يكون المؤمنون مع بعضهم كالجسد الواحد</a:t>
            </a:r>
            <a:endParaRPr lang="en-US" sz="3600" dirty="0">
              <a:solidFill>
                <a:srgbClr val="C00000"/>
              </a:solidFill>
              <a:latin typeface="29LT Zarid Serif Rg" panose="00000100000000000000" pitchFamily="2" charset="-78"/>
              <a:cs typeface="29LT Zarid Serif Rg" panose="00000100000000000000" pitchFamily="2" charset="-78"/>
            </a:endParaRPr>
          </a:p>
        </p:txBody>
      </p:sp>
      <p:pic>
        <p:nvPicPr>
          <p:cNvPr id="4" name="صورة 3" descr="صورة تحتوي على نص, سبورة بيضاء&#10;&#10;تم إنشاء الوصف تلقائياً">
            <a:extLst>
              <a:ext uri="{FF2B5EF4-FFF2-40B4-BE49-F238E27FC236}">
                <a16:creationId xmlns:a16="http://schemas.microsoft.com/office/drawing/2014/main" id="{FB87919A-3C82-47E2-94BD-ACC8639A3684}"/>
              </a:ext>
            </a:extLst>
          </p:cNvPr>
          <p:cNvPicPr>
            <a:picLocks noChangeAspect="1"/>
          </p:cNvPicPr>
          <p:nvPr/>
        </p:nvPicPr>
        <p:blipFill rotWithShape="1">
          <a:blip r:embed="rId2">
            <a:extLst>
              <a:ext uri="{28A0092B-C50C-407E-A947-70E740481C1C}">
                <a14:useLocalDpi xmlns:a14="http://schemas.microsoft.com/office/drawing/2010/main" val="0"/>
              </a:ext>
            </a:extLst>
          </a:blip>
          <a:srcRect b="14370"/>
          <a:stretch/>
        </p:blipFill>
        <p:spPr>
          <a:xfrm>
            <a:off x="602943" y="579120"/>
            <a:ext cx="4847897" cy="5872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مربع نص 5">
            <a:extLst>
              <a:ext uri="{FF2B5EF4-FFF2-40B4-BE49-F238E27FC236}">
                <a16:creationId xmlns:a16="http://schemas.microsoft.com/office/drawing/2014/main" id="{690E10C4-EA02-419E-AA2B-5E1E283F381C}"/>
              </a:ext>
            </a:extLst>
          </p:cNvPr>
          <p:cNvSpPr txBox="1"/>
          <p:nvPr/>
        </p:nvSpPr>
        <p:spPr>
          <a:xfrm>
            <a:off x="6096000" y="6266934"/>
            <a:ext cx="6096000" cy="369332"/>
          </a:xfrm>
          <a:prstGeom prst="rect">
            <a:avLst/>
          </a:prstGeom>
          <a:solidFill>
            <a:schemeClr val="accent6">
              <a:lumMod val="20000"/>
              <a:lumOff val="80000"/>
            </a:schemeClr>
          </a:solidFill>
        </p:spPr>
        <p:txBody>
          <a:bodyPr wrap="square">
            <a:spAutoFit/>
          </a:bodyPr>
          <a:lstStyle/>
          <a:p>
            <a:pPr algn="ctr" eaLnBrk="1" hangingPunct="1">
              <a:defRPr/>
            </a:pPr>
            <a:r>
              <a:rPr lang="ar-SA" sz="1800" b="1" dirty="0">
                <a:solidFill>
                  <a:schemeClr val="accent6"/>
                </a:solidFill>
                <a:latin typeface="29LT Zarid Serif Rg" panose="00000100000000000000" pitchFamily="2" charset="-78"/>
                <a:cs typeface="29LT Zarid Serif Rg" panose="00000100000000000000" pitchFamily="2" charset="-78"/>
              </a:rPr>
              <a:t>استراتيجية الحوار والمناقشة من خلال الصور </a:t>
            </a:r>
          </a:p>
        </p:txBody>
      </p:sp>
      <p:pic>
        <p:nvPicPr>
          <p:cNvPr id="7" name="Picture 2">
            <a:extLst>
              <a:ext uri="{FF2B5EF4-FFF2-40B4-BE49-F238E27FC236}">
                <a16:creationId xmlns:a16="http://schemas.microsoft.com/office/drawing/2014/main" id="{4E35A526-10DE-4520-B557-BB6E88E635F8}"/>
              </a:ext>
            </a:extLst>
          </p:cNvPr>
          <p:cNvPicPr>
            <a:picLocks noChangeAspect="1" noChangeArrowheads="1"/>
          </p:cNvPicPr>
          <p:nvPr/>
        </p:nvPicPr>
        <p:blipFill>
          <a:blip r:embed="rId3" cstate="print">
            <a:lum bright="-12000" contrast="24000"/>
          </a:blip>
          <a:srcRect/>
          <a:stretch>
            <a:fillRect/>
          </a:stretch>
        </p:blipFill>
        <p:spPr bwMode="auto">
          <a:xfrm>
            <a:off x="9915525" y="1992492"/>
            <a:ext cx="1885950" cy="1752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3">
            <a:extLst>
              <a:ext uri="{FF2B5EF4-FFF2-40B4-BE49-F238E27FC236}">
                <a16:creationId xmlns:a16="http://schemas.microsoft.com/office/drawing/2014/main" id="{8C43F975-2A87-432B-88D9-A7C695380665}"/>
              </a:ext>
            </a:extLst>
          </p:cNvPr>
          <p:cNvPicPr>
            <a:picLocks noChangeAspect="1" noChangeArrowheads="1"/>
          </p:cNvPicPr>
          <p:nvPr/>
        </p:nvPicPr>
        <p:blipFill>
          <a:blip r:embed="rId4" cstate="print">
            <a:lum bright="-2000" contrast="19000"/>
          </a:blip>
          <a:srcRect/>
          <a:stretch>
            <a:fillRect/>
          </a:stretch>
        </p:blipFill>
        <p:spPr bwMode="auto">
          <a:xfrm>
            <a:off x="8770620" y="3785800"/>
            <a:ext cx="1943100" cy="1790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
            <a:extLst>
              <a:ext uri="{FF2B5EF4-FFF2-40B4-BE49-F238E27FC236}">
                <a16:creationId xmlns:a16="http://schemas.microsoft.com/office/drawing/2014/main" id="{785B6822-72A5-4057-915C-EC55C80BB5DE}"/>
              </a:ext>
            </a:extLst>
          </p:cNvPr>
          <p:cNvPicPr>
            <a:picLocks noChangeAspect="1" noChangeArrowheads="1"/>
          </p:cNvPicPr>
          <p:nvPr/>
        </p:nvPicPr>
        <p:blipFill>
          <a:blip r:embed="rId5" cstate="print">
            <a:lum bright="-2000" contrast="19000"/>
          </a:blip>
          <a:srcRect/>
          <a:stretch>
            <a:fillRect/>
          </a:stretch>
        </p:blipFill>
        <p:spPr bwMode="auto">
          <a:xfrm>
            <a:off x="6627178" y="2208130"/>
            <a:ext cx="1905000" cy="1752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5">
            <a:extLst>
              <a:ext uri="{FF2B5EF4-FFF2-40B4-BE49-F238E27FC236}">
                <a16:creationId xmlns:a16="http://schemas.microsoft.com/office/drawing/2014/main" id="{55F65BF3-C7C4-478B-B48D-AFCF355D8D66}"/>
              </a:ext>
            </a:extLst>
          </p:cNvPr>
          <p:cNvPicPr>
            <a:picLocks noChangeAspect="1" noChangeArrowheads="1"/>
          </p:cNvPicPr>
          <p:nvPr/>
        </p:nvPicPr>
        <p:blipFill>
          <a:blip r:embed="rId6" cstate="print">
            <a:lum bright="-2000" contrast="19000"/>
          </a:blip>
          <a:srcRect/>
          <a:stretch>
            <a:fillRect/>
          </a:stretch>
        </p:blipFill>
        <p:spPr bwMode="auto">
          <a:xfrm>
            <a:off x="6090127" y="3804850"/>
            <a:ext cx="1905000" cy="1771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77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AA5260A-8E56-4BDF-B614-475D2D9C46AC}"/>
              </a:ext>
            </a:extLst>
          </p:cNvPr>
          <p:cNvSpPr txBox="1"/>
          <p:nvPr/>
        </p:nvSpPr>
        <p:spPr>
          <a:xfrm>
            <a:off x="1772920" y="767080"/>
            <a:ext cx="9611360" cy="1569660"/>
          </a:xfrm>
          <a:prstGeom prst="rect">
            <a:avLst/>
          </a:prstGeom>
          <a:noFill/>
        </p:spPr>
        <p:txBody>
          <a:bodyPr wrap="square">
            <a:spAutoFit/>
          </a:bodyPr>
          <a:lstStyle/>
          <a:p>
            <a:pPr algn="ctr"/>
            <a:r>
              <a:rPr lang="ar-SA" sz="3200" b="1" i="0" dirty="0">
                <a:solidFill>
                  <a:schemeClr val="accent1">
                    <a:lumMod val="75000"/>
                  </a:schemeClr>
                </a:solidFill>
                <a:effectLst/>
                <a:latin typeface="29LT Zarid Serif Rg" panose="00000100000000000000" pitchFamily="2" charset="-78"/>
                <a:cs typeface="29LT Zarid Serif Rg" panose="00000100000000000000" pitchFamily="2" charset="-78"/>
              </a:rPr>
              <a:t>عن أنس رضي الله عنه، قال: قال رسول الله صلى الله عليه وسلم: ((انصر أخاك ظالـمًا، أو مَظْلومًا. فقال رجل: يا رسول الله، أنصره إذا كان مَظْلومًا، أفرأيت إذا كان ظالـمًا، كيف أنصره؟ قال: تَحْجُزُه، أو تمنعه من الظُّلم، فإنَّ ذلك نَصْر</a:t>
            </a:r>
            <a:endParaRPr lang="ar-SA" sz="3200" b="1" dirty="0">
              <a:solidFill>
                <a:schemeClr val="accent1">
                  <a:lumMod val="75000"/>
                </a:schemeClr>
              </a:solidFill>
              <a:latin typeface="29LT Zarid Serif Rg" panose="00000100000000000000" pitchFamily="2" charset="-78"/>
              <a:cs typeface="29LT Zarid Serif Rg" panose="00000100000000000000" pitchFamily="2" charset="-78"/>
            </a:endParaRPr>
          </a:p>
        </p:txBody>
      </p:sp>
      <p:sp>
        <p:nvSpPr>
          <p:cNvPr id="3" name="مربع نص 2">
            <a:extLst>
              <a:ext uri="{FF2B5EF4-FFF2-40B4-BE49-F238E27FC236}">
                <a16:creationId xmlns:a16="http://schemas.microsoft.com/office/drawing/2014/main" id="{8757CCD5-B8E3-40F3-9035-AC31D8DB9AA1}"/>
              </a:ext>
            </a:extLst>
          </p:cNvPr>
          <p:cNvSpPr txBox="1"/>
          <p:nvPr/>
        </p:nvSpPr>
        <p:spPr>
          <a:xfrm>
            <a:off x="1640840" y="2941320"/>
            <a:ext cx="9611360" cy="584775"/>
          </a:xfrm>
          <a:prstGeom prst="rect">
            <a:avLst/>
          </a:prstGeom>
          <a:noFill/>
        </p:spPr>
        <p:txBody>
          <a:bodyPr wrap="square">
            <a:spAutoFit/>
          </a:bodyPr>
          <a:lstStyle/>
          <a:p>
            <a:pPr algn="ctr"/>
            <a:r>
              <a:rPr lang="ar-SA" sz="3200" b="1" i="0" dirty="0">
                <a:solidFill>
                  <a:srgbClr val="C00000"/>
                </a:solidFill>
                <a:effectLst/>
                <a:latin typeface="29LT Zarid Serif Rg" panose="00000100000000000000" pitchFamily="2" charset="-78"/>
                <a:cs typeface="29LT Zarid Serif Rg" panose="00000100000000000000" pitchFamily="2" charset="-78"/>
              </a:rPr>
              <a:t>من المعروف نصر المظلوم  لكن نصر الظالم .... من توضح ذلك ؟</a:t>
            </a:r>
            <a:endParaRPr lang="ar-SA" sz="3200" b="1" dirty="0">
              <a:solidFill>
                <a:srgbClr val="C00000"/>
              </a:solidFill>
              <a:latin typeface="29LT Zarid Serif Rg" panose="00000100000000000000" pitchFamily="2" charset="-78"/>
              <a:cs typeface="29LT Zarid Serif Rg" panose="00000100000000000000" pitchFamily="2" charset="-78"/>
            </a:endParaRPr>
          </a:p>
        </p:txBody>
      </p:sp>
      <p:sp>
        <p:nvSpPr>
          <p:cNvPr id="7" name="مربع نص 6">
            <a:extLst>
              <a:ext uri="{FF2B5EF4-FFF2-40B4-BE49-F238E27FC236}">
                <a16:creationId xmlns:a16="http://schemas.microsoft.com/office/drawing/2014/main" id="{3273D5DF-1CC1-4722-9AD1-94260687AC45}"/>
              </a:ext>
            </a:extLst>
          </p:cNvPr>
          <p:cNvSpPr txBox="1"/>
          <p:nvPr/>
        </p:nvSpPr>
        <p:spPr>
          <a:xfrm>
            <a:off x="797560" y="3762494"/>
            <a:ext cx="10454640" cy="2062103"/>
          </a:xfrm>
          <a:prstGeom prst="rect">
            <a:avLst/>
          </a:prstGeom>
          <a:noFill/>
        </p:spPr>
        <p:txBody>
          <a:bodyPr wrap="square">
            <a:spAutoFit/>
          </a:bodyPr>
          <a:lstStyle/>
          <a:p>
            <a:pPr algn="ctr"/>
            <a:r>
              <a:rPr lang="ar-SA" sz="3200" dirty="0">
                <a:solidFill>
                  <a:schemeClr val="accent1">
                    <a:lumMod val="75000"/>
                  </a:schemeClr>
                </a:solidFill>
              </a:rPr>
              <a:t>بمنعه من الظُّلم.... </a:t>
            </a:r>
          </a:p>
          <a:p>
            <a:pPr algn="ctr"/>
            <a:r>
              <a:rPr lang="ar-SA" sz="3200" b="0" i="0" dirty="0">
                <a:solidFill>
                  <a:schemeClr val="accent1">
                    <a:lumMod val="75000"/>
                  </a:schemeClr>
                </a:solidFill>
                <a:effectLst/>
                <a:latin typeface="Amiri"/>
              </a:rPr>
              <a:t>فرَدُّ المظالم نَصْرًا؛ لأنَّ النَّصْر هو العون، ومنع الظَّالم عون له على مصلحته، والظَّالم مَقْهور مع نفسه الأمَّارة، وهي في تلك الحالة عاتية عليه، فردُّه عونٌ له على قَـهْرها، ونُصْرةٌ له عليها .</a:t>
            </a:r>
            <a:endParaRPr lang="ar-SA" sz="3200" dirty="0">
              <a:solidFill>
                <a:schemeClr val="accent1">
                  <a:lumMod val="75000"/>
                </a:schemeClr>
              </a:solidFill>
            </a:endParaRPr>
          </a:p>
        </p:txBody>
      </p:sp>
      <p:sp>
        <p:nvSpPr>
          <p:cNvPr id="8" name="مستطيل: زوايا مستديرة 7">
            <a:extLst>
              <a:ext uri="{FF2B5EF4-FFF2-40B4-BE49-F238E27FC236}">
                <a16:creationId xmlns:a16="http://schemas.microsoft.com/office/drawing/2014/main" id="{CF0F6597-5719-4BAA-8030-185019B6C264}"/>
              </a:ext>
            </a:extLst>
          </p:cNvPr>
          <p:cNvSpPr/>
          <p:nvPr/>
        </p:nvSpPr>
        <p:spPr>
          <a:xfrm>
            <a:off x="8950960" y="1236950"/>
            <a:ext cx="1361440" cy="51057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زوايا مستديرة 8">
            <a:extLst>
              <a:ext uri="{FF2B5EF4-FFF2-40B4-BE49-F238E27FC236}">
                <a16:creationId xmlns:a16="http://schemas.microsoft.com/office/drawing/2014/main" id="{A5CCAE73-B5C1-4CC2-8337-D224A1450D18}"/>
              </a:ext>
            </a:extLst>
          </p:cNvPr>
          <p:cNvSpPr/>
          <p:nvPr/>
        </p:nvSpPr>
        <p:spPr>
          <a:xfrm>
            <a:off x="1910080" y="1828800"/>
            <a:ext cx="9072880" cy="429291"/>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2" name="صورة 11">
            <a:extLst>
              <a:ext uri="{FF2B5EF4-FFF2-40B4-BE49-F238E27FC236}">
                <a16:creationId xmlns:a16="http://schemas.microsoft.com/office/drawing/2014/main" id="{F24628CE-0F0A-442F-9F80-7EC5BB975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065" y="871190"/>
            <a:ext cx="1898015" cy="2138680"/>
          </a:xfrm>
          <a:prstGeom prst="rect">
            <a:avLst/>
          </a:prstGeom>
        </p:spPr>
      </p:pic>
      <p:pic>
        <p:nvPicPr>
          <p:cNvPr id="13" name="Google Shape;182;p29">
            <a:extLst>
              <a:ext uri="{FF2B5EF4-FFF2-40B4-BE49-F238E27FC236}">
                <a16:creationId xmlns:a16="http://schemas.microsoft.com/office/drawing/2014/main" id="{98B6C29A-1923-48F7-9AC1-11251C2E214F}"/>
              </a:ext>
            </a:extLst>
          </p:cNvPr>
          <p:cNvPicPr preferRelativeResize="0"/>
          <p:nvPr/>
        </p:nvPicPr>
        <p:blipFill rotWithShape="1">
          <a:blip r:embed="rId3" cstate="print">
            <a:alphaModFix/>
            <a:duotone>
              <a:prstClr val="black"/>
              <a:schemeClr val="accent6">
                <a:tint val="45000"/>
                <a:satMod val="400000"/>
              </a:schemeClr>
            </a:duotone>
          </a:blip>
          <a:srcRect t="16734" r="8892" b="18300"/>
          <a:stretch/>
        </p:blipFill>
        <p:spPr>
          <a:xfrm rot="10800000" flipH="1">
            <a:off x="-528736" y="5567144"/>
            <a:ext cx="3586715" cy="1128056"/>
          </a:xfrm>
          <a:prstGeom prst="rect">
            <a:avLst/>
          </a:prstGeom>
          <a:noFill/>
          <a:ln>
            <a:noFill/>
          </a:ln>
        </p:spPr>
      </p:pic>
      <p:sp>
        <p:nvSpPr>
          <p:cNvPr id="14" name="مستطيل 13">
            <a:extLst>
              <a:ext uri="{FF2B5EF4-FFF2-40B4-BE49-F238E27FC236}">
                <a16:creationId xmlns:a16="http://schemas.microsoft.com/office/drawing/2014/main" id="{4732E5FD-9B76-42BA-9094-6F79E8A01087}"/>
              </a:ext>
            </a:extLst>
          </p:cNvPr>
          <p:cNvSpPr/>
          <p:nvPr/>
        </p:nvSpPr>
        <p:spPr>
          <a:xfrm>
            <a:off x="284912" y="5951188"/>
            <a:ext cx="1853392" cy="369332"/>
          </a:xfrm>
          <a:prstGeom prst="rect">
            <a:avLst/>
          </a:prstGeom>
        </p:spPr>
        <p:txBody>
          <a:bodyPr wrap="none">
            <a:spAutoFit/>
          </a:bodyPr>
          <a:lstStyle/>
          <a:p>
            <a:r>
              <a:rPr lang="ar-SA" b="1" dirty="0">
                <a:solidFill>
                  <a:schemeClr val="bg1"/>
                </a:solidFill>
                <a:latin typeface="Calibri" pitchFamily="34" charset="0"/>
                <a:cs typeface="Calibri" pitchFamily="34" charset="0"/>
              </a:rPr>
              <a:t>استراتيجية الاستنباط</a:t>
            </a:r>
          </a:p>
        </p:txBody>
      </p:sp>
      <p:pic>
        <p:nvPicPr>
          <p:cNvPr id="15" name="Google Shape;182;p29">
            <a:extLst>
              <a:ext uri="{FF2B5EF4-FFF2-40B4-BE49-F238E27FC236}">
                <a16:creationId xmlns:a16="http://schemas.microsoft.com/office/drawing/2014/main" id="{55FEFD43-2E91-4B30-83EB-B4FA5EFD248A}"/>
              </a:ext>
            </a:extLst>
          </p:cNvPr>
          <p:cNvPicPr preferRelativeResize="0"/>
          <p:nvPr/>
        </p:nvPicPr>
        <p:blipFill rotWithShape="1">
          <a:blip r:embed="rId3" cstate="print">
            <a:alphaModFix/>
            <a:duotone>
              <a:prstClr val="black"/>
              <a:schemeClr val="accent6">
                <a:tint val="45000"/>
                <a:satMod val="400000"/>
              </a:schemeClr>
            </a:duotone>
          </a:blip>
          <a:srcRect t="16734" r="8892" b="18300"/>
          <a:stretch/>
        </p:blipFill>
        <p:spPr>
          <a:xfrm rot="10800000" flipH="1">
            <a:off x="-528736" y="5628104"/>
            <a:ext cx="3586715" cy="1128056"/>
          </a:xfrm>
          <a:prstGeom prst="rect">
            <a:avLst/>
          </a:prstGeom>
          <a:noFill/>
          <a:ln>
            <a:noFill/>
          </a:ln>
        </p:spPr>
      </p:pic>
      <p:sp>
        <p:nvSpPr>
          <p:cNvPr id="16" name="مستطيل 15">
            <a:extLst>
              <a:ext uri="{FF2B5EF4-FFF2-40B4-BE49-F238E27FC236}">
                <a16:creationId xmlns:a16="http://schemas.microsoft.com/office/drawing/2014/main" id="{A3F226C9-2C26-4B8B-9971-8F57AA3F46D7}"/>
              </a:ext>
            </a:extLst>
          </p:cNvPr>
          <p:cNvSpPr/>
          <p:nvPr/>
        </p:nvSpPr>
        <p:spPr>
          <a:xfrm>
            <a:off x="284912" y="6012148"/>
            <a:ext cx="1853392" cy="369332"/>
          </a:xfrm>
          <a:prstGeom prst="rect">
            <a:avLst/>
          </a:prstGeom>
        </p:spPr>
        <p:txBody>
          <a:bodyPr wrap="none">
            <a:spAutoFit/>
          </a:bodyPr>
          <a:lstStyle/>
          <a:p>
            <a:r>
              <a:rPr lang="ar-SA" b="1" dirty="0">
                <a:solidFill>
                  <a:schemeClr val="bg1"/>
                </a:solidFill>
                <a:latin typeface="Calibri" pitchFamily="34" charset="0"/>
                <a:cs typeface="Calibri" pitchFamily="34" charset="0"/>
              </a:rPr>
              <a:t>استراتيجية الاستنباط</a:t>
            </a:r>
          </a:p>
        </p:txBody>
      </p:sp>
    </p:spTree>
    <p:extLst>
      <p:ext uri="{BB962C8B-B14F-4D97-AF65-F5344CB8AC3E}">
        <p14:creationId xmlns:p14="http://schemas.microsoft.com/office/powerpoint/2010/main" val="108924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E9C2B814-C8F4-417E-ADB6-AE5B9C4C2357}"/>
              </a:ext>
            </a:extLst>
          </p:cNvPr>
          <p:cNvSpPr txBox="1">
            <a:spLocks noChangeArrowheads="1"/>
          </p:cNvSpPr>
          <p:nvPr/>
        </p:nvSpPr>
        <p:spPr bwMode="auto">
          <a:xfrm>
            <a:off x="2326640" y="348601"/>
            <a:ext cx="8743951" cy="132343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defRPr/>
            </a:pPr>
            <a:r>
              <a:rPr lang="ar-SA" sz="4000" b="1" dirty="0">
                <a:solidFill>
                  <a:srgbClr val="C00000"/>
                </a:solidFill>
                <a:latin typeface="Calibri" pitchFamily="34" charset="0"/>
              </a:rPr>
              <a:t>طالبتي الغالية </a:t>
            </a:r>
          </a:p>
          <a:p>
            <a:pPr algn="ctr" eaLnBrk="1" hangingPunct="1">
              <a:defRPr/>
            </a:pPr>
            <a:r>
              <a:rPr lang="ar-SA" sz="4000" b="1" dirty="0">
                <a:solidFill>
                  <a:schemeClr val="accent6">
                    <a:lumMod val="75000"/>
                  </a:schemeClr>
                </a:solidFill>
                <a:latin typeface="Calibri" pitchFamily="34" charset="0"/>
              </a:rPr>
              <a:t>ما الارشادات التربوية المستخرجة من الحديث .... </a:t>
            </a:r>
            <a:endParaRPr lang="en-US" sz="4000" dirty="0">
              <a:solidFill>
                <a:schemeClr val="accent6">
                  <a:lumMod val="75000"/>
                </a:schemeClr>
              </a:solidFill>
              <a:latin typeface="Calibri" pitchFamily="34" charset="0"/>
            </a:endParaRPr>
          </a:p>
        </p:txBody>
      </p:sp>
      <p:sp>
        <p:nvSpPr>
          <p:cNvPr id="11" name="مربع نص 10">
            <a:extLst>
              <a:ext uri="{FF2B5EF4-FFF2-40B4-BE49-F238E27FC236}">
                <a16:creationId xmlns:a16="http://schemas.microsoft.com/office/drawing/2014/main" id="{2B79CCF3-DBEB-4E65-A8FD-33A38C572A23}"/>
              </a:ext>
            </a:extLst>
          </p:cNvPr>
          <p:cNvSpPr txBox="1"/>
          <p:nvPr/>
        </p:nvSpPr>
        <p:spPr>
          <a:xfrm>
            <a:off x="1760855" y="2470557"/>
            <a:ext cx="9875520" cy="3108543"/>
          </a:xfrm>
          <a:prstGeom prst="rect">
            <a:avLst/>
          </a:prstGeom>
          <a:noFill/>
        </p:spPr>
        <p:txBody>
          <a:bodyPr wrap="square">
            <a:spAutoFit/>
          </a:bodyPr>
          <a:lstStyle/>
          <a:p>
            <a:r>
              <a:rPr lang="ar-SA" sz="2800" b="1" dirty="0">
                <a:latin typeface="29LT Zarid Serif Rg" panose="00000100000000000000" pitchFamily="2" charset="-78"/>
                <a:cs typeface="29LT Zarid Serif Rg" panose="00000100000000000000" pitchFamily="2" charset="-78"/>
              </a:rPr>
              <a:t>١- المؤمنون كالجسد الواحد، يعين بعضهم بعضا، ويتألم بعضهم لحال بعض</a:t>
            </a:r>
          </a:p>
          <a:p>
            <a:r>
              <a:rPr lang="ar-SA" sz="2800" b="1" dirty="0">
                <a:latin typeface="29LT Zarid Serif Rg" panose="00000100000000000000" pitchFamily="2" charset="-78"/>
                <a:cs typeface="29LT Zarid Serif Rg" panose="00000100000000000000" pitchFamily="2" charset="-78"/>
              </a:rPr>
              <a:t>۲- أهمية نشر المودة والرحمة والعطف بين أفراد المجتمع المسلم.</a:t>
            </a:r>
          </a:p>
          <a:p>
            <a:r>
              <a:rPr lang="ar-SA" sz="2800" b="1" dirty="0">
                <a:latin typeface="29LT Zarid Serif Rg" panose="00000100000000000000" pitchFamily="2" charset="-78"/>
                <a:cs typeface="29LT Zarid Serif Rg" panose="00000100000000000000" pitchFamily="2" charset="-78"/>
              </a:rPr>
              <a:t>٣- المؤمنون أقوياء؛ لكونهم يتحدون في المحبة والمودة والمواساة .</a:t>
            </a:r>
          </a:p>
          <a:p>
            <a:r>
              <a:rPr lang="ar-SA" sz="2800" b="1" dirty="0">
                <a:latin typeface="29LT Zarid Serif Rg" panose="00000100000000000000" pitchFamily="2" charset="-78"/>
                <a:cs typeface="29LT Zarid Serif Rg" panose="00000100000000000000" pitchFamily="2" charset="-78"/>
              </a:rPr>
              <a:t>4 - الحذر من ظلم الأخرين أو التعدي عليهم؛ لأن الظلم سبب حلول العقوبات والمصائب .</a:t>
            </a:r>
          </a:p>
          <a:p>
            <a:r>
              <a:rPr lang="ar-SA" sz="2800" b="1" dirty="0">
                <a:latin typeface="29LT Zarid Serif Rg" panose="00000100000000000000" pitchFamily="2" charset="-78"/>
                <a:cs typeface="29LT Zarid Serif Rg" panose="00000100000000000000" pitchFamily="2" charset="-78"/>
              </a:rPr>
              <a:t>5- واجب المسلم أن ينهي أخاه المسلم عن ظلم الأخرين وأكل حقوقهم، لأن ذلك من النصر الواجب بين أفراد المجتمع المسلم</a:t>
            </a:r>
          </a:p>
          <a:p>
            <a:r>
              <a:rPr lang="ar-SA" sz="2800" b="1" dirty="0">
                <a:latin typeface="29LT Zarid Serif Rg" panose="00000100000000000000" pitchFamily="2" charset="-78"/>
                <a:cs typeface="29LT Zarid Serif Rg" panose="00000100000000000000" pitchFamily="2" charset="-78"/>
              </a:rPr>
              <a:t>6- المسلم يدافع عن أخيه المسلم ويرد عن عرضه إذا شتم أو أتهم أو اعتدي عليه .</a:t>
            </a:r>
          </a:p>
        </p:txBody>
      </p:sp>
      <p:pic>
        <p:nvPicPr>
          <p:cNvPr id="12" name="صورة 11">
            <a:extLst>
              <a:ext uri="{FF2B5EF4-FFF2-40B4-BE49-F238E27FC236}">
                <a16:creationId xmlns:a16="http://schemas.microsoft.com/office/drawing/2014/main" id="{ED2585B7-35EA-4FC5-90F9-2BC22C62A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11847" y="209560"/>
            <a:ext cx="1898015" cy="2138680"/>
          </a:xfrm>
          <a:prstGeom prst="rect">
            <a:avLst/>
          </a:prstGeom>
        </p:spPr>
      </p:pic>
      <p:pic>
        <p:nvPicPr>
          <p:cNvPr id="14" name="Google Shape;182;p29">
            <a:extLst>
              <a:ext uri="{FF2B5EF4-FFF2-40B4-BE49-F238E27FC236}">
                <a16:creationId xmlns:a16="http://schemas.microsoft.com/office/drawing/2014/main" id="{B792244D-E913-479F-8C58-581A33C23CB1}"/>
              </a:ext>
            </a:extLst>
          </p:cNvPr>
          <p:cNvPicPr preferRelativeResize="0"/>
          <p:nvPr/>
        </p:nvPicPr>
        <p:blipFill rotWithShape="1">
          <a:blip r:embed="rId3" cstate="print">
            <a:alphaModFix/>
            <a:duotone>
              <a:prstClr val="black"/>
              <a:schemeClr val="accent6">
                <a:tint val="45000"/>
                <a:satMod val="400000"/>
              </a:schemeClr>
            </a:duotone>
          </a:blip>
          <a:srcRect t="16734" r="8892" b="18300"/>
          <a:stretch/>
        </p:blipFill>
        <p:spPr>
          <a:xfrm rot="10800000" flipH="1">
            <a:off x="-528736" y="5628104"/>
            <a:ext cx="3586715" cy="1128056"/>
          </a:xfrm>
          <a:prstGeom prst="rect">
            <a:avLst/>
          </a:prstGeom>
          <a:noFill/>
          <a:ln>
            <a:noFill/>
          </a:ln>
        </p:spPr>
      </p:pic>
      <p:sp>
        <p:nvSpPr>
          <p:cNvPr id="15" name="مستطيل 14">
            <a:extLst>
              <a:ext uri="{FF2B5EF4-FFF2-40B4-BE49-F238E27FC236}">
                <a16:creationId xmlns:a16="http://schemas.microsoft.com/office/drawing/2014/main" id="{03EC8EBF-4F9D-4235-95DB-9A43506FC4DC}"/>
              </a:ext>
            </a:extLst>
          </p:cNvPr>
          <p:cNvSpPr/>
          <p:nvPr/>
        </p:nvSpPr>
        <p:spPr>
          <a:xfrm>
            <a:off x="934533" y="5961299"/>
            <a:ext cx="1031052" cy="461665"/>
          </a:xfrm>
          <a:prstGeom prst="rect">
            <a:avLst/>
          </a:prstGeom>
        </p:spPr>
        <p:txBody>
          <a:bodyPr wrap="none">
            <a:spAutoFit/>
          </a:bodyPr>
          <a:lstStyle/>
          <a:p>
            <a:r>
              <a:rPr lang="ar-SA" sz="2400" b="1" dirty="0">
                <a:solidFill>
                  <a:schemeClr val="bg1"/>
                </a:solidFill>
                <a:latin typeface="Calibri" pitchFamily="34" charset="0"/>
                <a:cs typeface="Calibri" pitchFamily="34" charset="0"/>
              </a:rPr>
              <a:t>الخاتمة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F9A11A0-68F1-4C66-9F13-D11E9B6717F1}"/>
              </a:ext>
            </a:extLst>
          </p:cNvPr>
          <p:cNvSpPr txBox="1"/>
          <p:nvPr/>
        </p:nvSpPr>
        <p:spPr>
          <a:xfrm>
            <a:off x="3048000" y="1120894"/>
            <a:ext cx="8036560" cy="584775"/>
          </a:xfrm>
          <a:prstGeom prst="rect">
            <a:avLst/>
          </a:prstGeom>
          <a:solidFill>
            <a:schemeClr val="accent1">
              <a:lumMod val="20000"/>
              <a:lumOff val="80000"/>
            </a:schemeClr>
          </a:solidFill>
        </p:spPr>
        <p:txBody>
          <a:bodyPr wrap="square">
            <a:spAutoFit/>
          </a:bodyPr>
          <a:lstStyle/>
          <a:p>
            <a:r>
              <a:rPr lang="ar-SA" sz="3200" dirty="0">
                <a:solidFill>
                  <a:srgbClr val="C00000"/>
                </a:solidFill>
              </a:rPr>
              <a:t>أتعاون مع مجموعتي في كتابة نتائج الظلم في الدنيا والأخرة.</a:t>
            </a:r>
          </a:p>
        </p:txBody>
      </p:sp>
      <p:pic>
        <p:nvPicPr>
          <p:cNvPr id="5" name="صورة 4">
            <a:extLst>
              <a:ext uri="{FF2B5EF4-FFF2-40B4-BE49-F238E27FC236}">
                <a16:creationId xmlns:a16="http://schemas.microsoft.com/office/drawing/2014/main" id="{AD31597D-1ABF-44FD-97BD-C51C205F7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669349"/>
            <a:ext cx="2346960" cy="1760220"/>
          </a:xfrm>
          <a:prstGeom prst="rect">
            <a:avLst/>
          </a:prstGeom>
        </p:spPr>
      </p:pic>
      <p:sp>
        <p:nvSpPr>
          <p:cNvPr id="6" name="مستطيل: زوايا مستديرة 5">
            <a:extLst>
              <a:ext uri="{FF2B5EF4-FFF2-40B4-BE49-F238E27FC236}">
                <a16:creationId xmlns:a16="http://schemas.microsoft.com/office/drawing/2014/main" id="{F29994CA-BC68-4977-8557-E8AFE8A1575A}"/>
              </a:ext>
            </a:extLst>
          </p:cNvPr>
          <p:cNvSpPr/>
          <p:nvPr/>
        </p:nvSpPr>
        <p:spPr>
          <a:xfrm>
            <a:off x="2570480" y="2326640"/>
            <a:ext cx="8585200" cy="3679131"/>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t>..............................................................................................................................</a:t>
            </a:r>
          </a:p>
          <a:p>
            <a:pPr algn="ctr"/>
            <a:endParaRPr lang="ar-SA" dirty="0"/>
          </a:p>
          <a:p>
            <a:pPr algn="ctr"/>
            <a:r>
              <a:rPr lang="ar-SA" dirty="0"/>
              <a:t>..............................................................................................................................</a:t>
            </a:r>
          </a:p>
          <a:p>
            <a:pPr algn="ctr"/>
            <a:endParaRPr lang="ar-SA" dirty="0"/>
          </a:p>
          <a:p>
            <a:pPr algn="ctr"/>
            <a:r>
              <a:rPr lang="ar-SA" dirty="0"/>
              <a:t>..............................................................................................................................</a:t>
            </a:r>
          </a:p>
          <a:p>
            <a:pPr algn="ctr"/>
            <a:endParaRPr lang="ar-SA" dirty="0"/>
          </a:p>
          <a:p>
            <a:pPr algn="ctr"/>
            <a:r>
              <a:rPr lang="ar-SA" dirty="0"/>
              <a:t>..............................................................................................................................</a:t>
            </a:r>
          </a:p>
          <a:p>
            <a:pPr algn="ctr"/>
            <a:endParaRPr lang="ar-SA" dirty="0"/>
          </a:p>
          <a:p>
            <a:pPr algn="ctr"/>
            <a:r>
              <a:rPr lang="ar-SA" dirty="0"/>
              <a:t>...........................................................................................................................</a:t>
            </a:r>
          </a:p>
        </p:txBody>
      </p:sp>
    </p:spTree>
    <p:extLst>
      <p:ext uri="{BB962C8B-B14F-4D97-AF65-F5344CB8AC3E}">
        <p14:creationId xmlns:p14="http://schemas.microsoft.com/office/powerpoint/2010/main" val="83360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TextBox 1"/>
          <p:cNvSpPr txBox="1">
            <a:spLocks noChangeArrowheads="1"/>
          </p:cNvSpPr>
          <p:nvPr/>
        </p:nvSpPr>
        <p:spPr bwMode="auto">
          <a:xfrm>
            <a:off x="7340600" y="832012"/>
            <a:ext cx="3786188" cy="70789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hangingPunct="1">
              <a:defRPr/>
            </a:pPr>
            <a:r>
              <a:rPr lang="ar-SA" sz="4000" b="1" dirty="0">
                <a:solidFill>
                  <a:srgbClr val="C00000"/>
                </a:solidFill>
                <a:latin typeface="Calibri" pitchFamily="34" charset="0"/>
              </a:rPr>
              <a:t>تطبيقات سلوكية</a:t>
            </a:r>
            <a:endParaRPr lang="en-US" sz="4000" dirty="0">
              <a:solidFill>
                <a:srgbClr val="C00000"/>
              </a:solidFill>
              <a:latin typeface="Calibri" pitchFamily="34" charset="0"/>
            </a:endParaRPr>
          </a:p>
        </p:txBody>
      </p:sp>
      <p:sp>
        <p:nvSpPr>
          <p:cNvPr id="9" name="مربع نص 8">
            <a:extLst>
              <a:ext uri="{FF2B5EF4-FFF2-40B4-BE49-F238E27FC236}">
                <a16:creationId xmlns:a16="http://schemas.microsoft.com/office/drawing/2014/main" id="{962FC575-C2F0-4F47-A701-F13EA3C5792A}"/>
              </a:ext>
            </a:extLst>
          </p:cNvPr>
          <p:cNvSpPr txBox="1"/>
          <p:nvPr/>
        </p:nvSpPr>
        <p:spPr>
          <a:xfrm>
            <a:off x="3197225" y="1701800"/>
            <a:ext cx="8212455" cy="523220"/>
          </a:xfrm>
          <a:prstGeom prst="rect">
            <a:avLst/>
          </a:prstGeom>
          <a:noFill/>
        </p:spPr>
        <p:txBody>
          <a:bodyPr wrap="square">
            <a:spAutoFit/>
          </a:bodyPr>
          <a:lstStyle/>
          <a:p>
            <a:pPr algn="ctr" rtl="1" eaLnBrk="1" hangingPunct="1">
              <a:defRPr/>
            </a:pPr>
            <a:r>
              <a:rPr lang="ar-EG" sz="2800" b="1" dirty="0">
                <a:solidFill>
                  <a:srgbClr val="002060"/>
                </a:solidFill>
                <a:latin typeface="29LT Zarid Serif Rg" panose="00000100000000000000" pitchFamily="2" charset="-78"/>
                <a:cs typeface="29LT Zarid Serif Rg" panose="00000100000000000000" pitchFamily="2" charset="-78"/>
              </a:rPr>
              <a:t>أحب إخواني المسلمين في جميع العالم، وأتمنّى لهم كل خير.</a:t>
            </a:r>
            <a:endParaRPr lang="en-US" sz="2800" b="1" dirty="0">
              <a:solidFill>
                <a:srgbClr val="002060"/>
              </a:solidFill>
              <a:latin typeface="29LT Zarid Serif Rg" panose="00000100000000000000" pitchFamily="2" charset="-78"/>
              <a:cs typeface="29LT Zarid Serif Rg" panose="00000100000000000000" pitchFamily="2" charset="-78"/>
            </a:endParaRPr>
          </a:p>
        </p:txBody>
      </p:sp>
      <p:sp>
        <p:nvSpPr>
          <p:cNvPr id="11" name="مربع نص 10">
            <a:extLst>
              <a:ext uri="{FF2B5EF4-FFF2-40B4-BE49-F238E27FC236}">
                <a16:creationId xmlns:a16="http://schemas.microsoft.com/office/drawing/2014/main" id="{961CF38E-2291-4609-92C2-1F80189D4B52}"/>
              </a:ext>
            </a:extLst>
          </p:cNvPr>
          <p:cNvSpPr txBox="1"/>
          <p:nvPr/>
        </p:nvSpPr>
        <p:spPr>
          <a:xfrm>
            <a:off x="947115" y="2426838"/>
            <a:ext cx="11062006" cy="523220"/>
          </a:xfrm>
          <a:prstGeom prst="rect">
            <a:avLst/>
          </a:prstGeom>
          <a:noFill/>
        </p:spPr>
        <p:txBody>
          <a:bodyPr wrap="square">
            <a:spAutoFit/>
          </a:bodyPr>
          <a:lstStyle/>
          <a:p>
            <a:pPr algn="ctr" rtl="1" eaLnBrk="1" hangingPunct="1">
              <a:defRPr/>
            </a:pPr>
            <a:r>
              <a:rPr lang="ar-EG" sz="2800" b="1" dirty="0">
                <a:solidFill>
                  <a:srgbClr val="661E5C"/>
                </a:solidFill>
                <a:latin typeface="29LT Zarid Serif Rg" panose="00000100000000000000" pitchFamily="2" charset="-78"/>
                <a:cs typeface="29LT Zarid Serif Rg" panose="00000100000000000000" pitchFamily="2" charset="-78"/>
              </a:rPr>
              <a:t>أقدّم ما أستطيع لمساعدة المصابين والمحتاجين من المسلمين في الداخل والخارج.</a:t>
            </a:r>
            <a:endParaRPr lang="en-US" sz="2800" b="1" dirty="0">
              <a:solidFill>
                <a:srgbClr val="661E5C"/>
              </a:solidFill>
              <a:latin typeface="29LT Zarid Serif Rg" panose="00000100000000000000" pitchFamily="2" charset="-78"/>
              <a:cs typeface="29LT Zarid Serif Rg" panose="00000100000000000000" pitchFamily="2" charset="-78"/>
            </a:endParaRPr>
          </a:p>
        </p:txBody>
      </p:sp>
      <p:pic>
        <p:nvPicPr>
          <p:cNvPr id="12" name="Picture 2">
            <a:extLst>
              <a:ext uri="{FF2B5EF4-FFF2-40B4-BE49-F238E27FC236}">
                <a16:creationId xmlns:a16="http://schemas.microsoft.com/office/drawing/2014/main" id="{A1367AA7-9FBF-4568-9FD0-5C7A59B36736}"/>
              </a:ext>
            </a:extLst>
          </p:cNvPr>
          <p:cNvPicPr>
            <a:picLocks noChangeAspect="1" noChangeArrowheads="1"/>
          </p:cNvPicPr>
          <p:nvPr/>
        </p:nvPicPr>
        <p:blipFill>
          <a:blip r:embed="rId2" cstate="print">
            <a:lum bright="-12000" contrast="24000"/>
          </a:blip>
          <a:srcRect/>
          <a:stretch>
            <a:fillRect/>
          </a:stretch>
        </p:blipFill>
        <p:spPr bwMode="auto">
          <a:xfrm>
            <a:off x="9331325" y="3384550"/>
            <a:ext cx="1885950" cy="1752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3">
            <a:extLst>
              <a:ext uri="{FF2B5EF4-FFF2-40B4-BE49-F238E27FC236}">
                <a16:creationId xmlns:a16="http://schemas.microsoft.com/office/drawing/2014/main" id="{DF05A85A-A917-4D40-ADEA-37494EE38E61}"/>
              </a:ext>
            </a:extLst>
          </p:cNvPr>
          <p:cNvPicPr>
            <a:picLocks noChangeAspect="1" noChangeArrowheads="1"/>
          </p:cNvPicPr>
          <p:nvPr/>
        </p:nvPicPr>
        <p:blipFill>
          <a:blip r:embed="rId3" cstate="print">
            <a:lum bright="-2000" contrast="19000"/>
          </a:blip>
          <a:srcRect/>
          <a:stretch>
            <a:fillRect/>
          </a:stretch>
        </p:blipFill>
        <p:spPr bwMode="auto">
          <a:xfrm>
            <a:off x="6704330" y="4325620"/>
            <a:ext cx="1943100" cy="1790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4">
            <a:extLst>
              <a:ext uri="{FF2B5EF4-FFF2-40B4-BE49-F238E27FC236}">
                <a16:creationId xmlns:a16="http://schemas.microsoft.com/office/drawing/2014/main" id="{38CA3EE1-0218-427E-A8F2-5A028D15CAB2}"/>
              </a:ext>
            </a:extLst>
          </p:cNvPr>
          <p:cNvPicPr>
            <a:picLocks noChangeAspect="1" noChangeArrowheads="1"/>
          </p:cNvPicPr>
          <p:nvPr/>
        </p:nvPicPr>
        <p:blipFill>
          <a:blip r:embed="rId4" cstate="print">
            <a:lum bright="-2000" contrast="19000"/>
          </a:blip>
          <a:srcRect/>
          <a:stretch>
            <a:fillRect/>
          </a:stretch>
        </p:blipFill>
        <p:spPr bwMode="auto">
          <a:xfrm>
            <a:off x="4358005" y="3384550"/>
            <a:ext cx="1905000" cy="1752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5">
            <a:extLst>
              <a:ext uri="{FF2B5EF4-FFF2-40B4-BE49-F238E27FC236}">
                <a16:creationId xmlns:a16="http://schemas.microsoft.com/office/drawing/2014/main" id="{A7605CF4-2C63-433F-80D9-8E97CAE7CECD}"/>
              </a:ext>
            </a:extLst>
          </p:cNvPr>
          <p:cNvPicPr>
            <a:picLocks noChangeAspect="1" noChangeArrowheads="1"/>
          </p:cNvPicPr>
          <p:nvPr/>
        </p:nvPicPr>
        <p:blipFill>
          <a:blip r:embed="rId5" cstate="print">
            <a:lum bright="-2000" contrast="19000"/>
          </a:blip>
          <a:srcRect/>
          <a:stretch>
            <a:fillRect/>
          </a:stretch>
        </p:blipFill>
        <p:spPr bwMode="auto">
          <a:xfrm>
            <a:off x="1856105" y="4344670"/>
            <a:ext cx="1905000" cy="1771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0F804-A6D0-4CAE-A35C-56445EB28E75}"/>
              </a:ext>
            </a:extLst>
          </p:cNvPr>
          <p:cNvSpPr txBox="1"/>
          <p:nvPr/>
        </p:nvSpPr>
        <p:spPr>
          <a:xfrm>
            <a:off x="5087888" y="2204864"/>
            <a:ext cx="5769166" cy="1384995"/>
          </a:xfrm>
          <a:prstGeom prst="rect">
            <a:avLst/>
          </a:prstGeom>
          <a:noFill/>
        </p:spPr>
        <p:txBody>
          <a:bodyPr wrap="square" rtlCol="1">
            <a:spAutoFit/>
          </a:bodyPr>
          <a:lstStyle/>
          <a:p>
            <a:pPr algn="ctr"/>
            <a:r>
              <a:rPr lang="ar-SA" sz="2800" dirty="0">
                <a:ln w="0"/>
                <a:effectLst>
                  <a:outerShdw blurRad="38100" dist="19050" dir="2700000" algn="tl" rotWithShape="0">
                    <a:schemeClr val="dk1">
                      <a:alpha val="40000"/>
                    </a:schemeClr>
                  </a:outerShdw>
                </a:effectLst>
              </a:rPr>
              <a:t>مهمه أدائية </a:t>
            </a:r>
          </a:p>
          <a:p>
            <a:pPr algn="ctr"/>
            <a:endParaRPr lang="ar-SA" sz="2800" dirty="0">
              <a:ln w="0"/>
              <a:effectLst>
                <a:outerShdw blurRad="38100" dist="19050" dir="2700000" algn="tl" rotWithShape="0">
                  <a:schemeClr val="dk1">
                    <a:alpha val="40000"/>
                  </a:schemeClr>
                </a:outerShdw>
              </a:effectLst>
            </a:endParaRPr>
          </a:p>
          <a:p>
            <a:pPr algn="ctr"/>
            <a:r>
              <a:rPr lang="ar-SA" sz="2800" dirty="0">
                <a:ln w="0"/>
                <a:effectLst>
                  <a:outerShdw blurRad="38100" dist="19050" dir="2700000" algn="tl" rotWithShape="0">
                    <a:schemeClr val="dk1">
                      <a:alpha val="40000"/>
                    </a:schemeClr>
                  </a:outerShdw>
                </a:effectLst>
              </a:rPr>
              <a:t>لخصي ما تعلمتيه اليوم على الحائط الالكتروني </a:t>
            </a:r>
          </a:p>
        </p:txBody>
      </p:sp>
      <p:pic>
        <p:nvPicPr>
          <p:cNvPr id="3" name="صورة 2">
            <a:extLst>
              <a:ext uri="{FF2B5EF4-FFF2-40B4-BE49-F238E27FC236}">
                <a16:creationId xmlns:a16="http://schemas.microsoft.com/office/drawing/2014/main" id="{FAF0C00E-16E6-43D1-8060-589CACFFC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1772816"/>
            <a:ext cx="3086100" cy="31058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84167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4">
            <a:extLst>
              <a:ext uri="{FF2B5EF4-FFF2-40B4-BE49-F238E27FC236}">
                <a16:creationId xmlns:a16="http://schemas.microsoft.com/office/drawing/2014/main" id="{54F18F57-FDA1-48B7-AA2C-6A1C1BF24016}"/>
              </a:ext>
            </a:extLst>
          </p:cNvPr>
          <p:cNvSpPr txBox="1"/>
          <p:nvPr/>
        </p:nvSpPr>
        <p:spPr>
          <a:xfrm>
            <a:off x="7212225" y="4988738"/>
            <a:ext cx="4152461" cy="654951"/>
          </a:xfrm>
          <a:prstGeom prst="rect">
            <a:avLst/>
          </a:prstGeom>
        </p:spPr>
        <p:txBody>
          <a:bodyPr vert="horz" lIns="91440" tIns="45720" rIns="91440" bIns="45720" rtlCol="0" anchor="b">
            <a:normAutofit fontScale="70000" lnSpcReduction="20000"/>
          </a:bodyPr>
          <a:lstStyle/>
          <a:p>
            <a:pPr algn="ctr">
              <a:lnSpc>
                <a:spcPct val="90000"/>
              </a:lnSpc>
              <a:spcBef>
                <a:spcPct val="0"/>
              </a:spcBef>
              <a:spcAft>
                <a:spcPts val="600"/>
              </a:spcAft>
            </a:pPr>
            <a:r>
              <a:rPr lang="en-US" sz="6600" kern="1200" dirty="0" err="1">
                <a:ln w="0"/>
                <a:effectLst>
                  <a:outerShdw blurRad="38100" dist="19050" dir="2700000" algn="tl" rotWithShape="0">
                    <a:schemeClr val="dk1">
                      <a:alpha val="40000"/>
                    </a:schemeClr>
                  </a:outerShdw>
                </a:effectLst>
                <a:latin typeface="+mj-lt"/>
                <a:ea typeface="+mj-ea"/>
                <a:cs typeface="+mj-cs"/>
              </a:rPr>
              <a:t>قائمة</a:t>
            </a:r>
            <a:r>
              <a:rPr lang="en-US" sz="6600" kern="1200" dirty="0">
                <a:ln w="0"/>
                <a:effectLst>
                  <a:outerShdw blurRad="38100" dist="19050" dir="2700000" algn="tl" rotWithShape="0">
                    <a:schemeClr val="dk1">
                      <a:alpha val="40000"/>
                    </a:schemeClr>
                  </a:outerShdw>
                </a:effectLst>
                <a:latin typeface="+mj-lt"/>
                <a:ea typeface="+mj-ea"/>
                <a:cs typeface="+mj-cs"/>
              </a:rPr>
              <a:t> </a:t>
            </a:r>
            <a:r>
              <a:rPr lang="en-US" sz="6600" kern="1200" dirty="0" err="1">
                <a:ln w="0"/>
                <a:effectLst>
                  <a:outerShdw blurRad="38100" dist="19050" dir="2700000" algn="tl" rotWithShape="0">
                    <a:schemeClr val="dk1">
                      <a:alpha val="40000"/>
                    </a:schemeClr>
                  </a:outerShdw>
                </a:effectLst>
                <a:latin typeface="+mj-lt"/>
                <a:ea typeface="+mj-ea"/>
                <a:cs typeface="+mj-cs"/>
              </a:rPr>
              <a:t>الحضور</a:t>
            </a:r>
            <a:endParaRPr lang="en-US" sz="6600" kern="1200" dirty="0">
              <a:ln w="0"/>
              <a:effectLst>
                <a:outerShdw blurRad="38100" dist="19050" dir="2700000" algn="tl" rotWithShape="0">
                  <a:schemeClr val="dk1">
                    <a:alpha val="40000"/>
                  </a:schemeClr>
                </a:outerShdw>
              </a:effectLst>
              <a:latin typeface="+mj-lt"/>
              <a:ea typeface="+mj-ea"/>
              <a:cs typeface="+mj-cs"/>
            </a:endParaRPr>
          </a:p>
        </p:txBody>
      </p:sp>
      <p:pic>
        <p:nvPicPr>
          <p:cNvPr id="3" name="CB604AAD-F8D8-4A58-B0CD-EFEF454D7EAA-L0-001.gif" descr="CB604AAD-F8D8-4A58-B0CD-EFEF454D7EAA-L0-001.gif">
            <a:extLst>
              <a:ext uri="{FF2B5EF4-FFF2-40B4-BE49-F238E27FC236}">
                <a16:creationId xmlns:a16="http://schemas.microsoft.com/office/drawing/2014/main" id="{8475FB7B-1275-459E-BBC8-6DBFBA101C6E}"/>
              </a:ext>
            </a:extLst>
          </p:cNvPr>
          <p:cNvPicPr>
            <a:picLocks/>
          </p:cNvPicPr>
          <p:nvPr/>
        </p:nvPicPr>
        <p:blipFill rotWithShape="1">
          <a:blip r:embed="rId2" cstate="print">
            <a:duotone>
              <a:prstClr val="black"/>
              <a:srgbClr val="D9C3A5">
                <a:tint val="50000"/>
                <a:satMod val="180000"/>
              </a:srgbClr>
            </a:duotone>
            <a:alphaModFix amt="35000"/>
          </a:blip>
          <a:srcRect l="19505" t="9734" r="19685" b="9569"/>
          <a:stretch/>
        </p:blipFill>
        <p:spPr>
          <a:xfrm>
            <a:off x="7248128" y="1412776"/>
            <a:ext cx="3816424" cy="4207519"/>
          </a:xfrm>
          <a:prstGeom prst="rect">
            <a:avLst/>
          </a:prstGeom>
        </p:spPr>
      </p:pic>
      <p:pic>
        <p:nvPicPr>
          <p:cNvPr id="4" name="صورة 3" descr="صورة تحتوي على قرطاسية&#10;&#10;تم إنشاء الوصف تلقائياً">
            <a:extLst>
              <a:ext uri="{FF2B5EF4-FFF2-40B4-BE49-F238E27FC236}">
                <a16:creationId xmlns:a16="http://schemas.microsoft.com/office/drawing/2014/main" id="{6B705731-81D2-4445-8326-876600BED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488" y="1996571"/>
            <a:ext cx="3744416" cy="3039928"/>
          </a:xfrm>
          <a:prstGeom prst="rect">
            <a:avLst/>
          </a:prstGeom>
        </p:spPr>
      </p:pic>
      <p:sp>
        <p:nvSpPr>
          <p:cNvPr id="5" name="عنوان 1">
            <a:extLst>
              <a:ext uri="{FF2B5EF4-FFF2-40B4-BE49-F238E27FC236}">
                <a16:creationId xmlns:a16="http://schemas.microsoft.com/office/drawing/2014/main" id="{314AC010-32E5-4F86-BCC3-8FED6B40436F}"/>
              </a:ext>
            </a:extLst>
          </p:cNvPr>
          <p:cNvSpPr txBox="1">
            <a:spLocks/>
          </p:cNvSpPr>
          <p:nvPr/>
        </p:nvSpPr>
        <p:spPr>
          <a:xfrm>
            <a:off x="1991544" y="1844824"/>
            <a:ext cx="2136812" cy="820404"/>
          </a:xfrm>
          <a:prstGeom prst="rect">
            <a:avLst/>
          </a:prstGeom>
        </p:spPr>
        <p:txBody>
          <a:bodyPr>
            <a:noAutofit/>
          </a:bodyPr>
          <a:lstStyle>
            <a:lvl1pPr algn="ctr" defTabSz="914411" rtl="0" eaLnBrk="1" latinLnBrk="0" hangingPunct="1">
              <a:spcBef>
                <a:spcPct val="0"/>
              </a:spcBef>
              <a:buNone/>
              <a:defRPr sz="4400" kern="1200">
                <a:solidFill>
                  <a:schemeClr val="tx1"/>
                </a:solidFill>
                <a:latin typeface="+mj-lt"/>
                <a:ea typeface="+mj-ea"/>
                <a:cs typeface="+mj-cs"/>
              </a:defRPr>
            </a:lvl1pPr>
          </a:lstStyle>
          <a:p>
            <a:r>
              <a:rPr lang="ar-SA" sz="3200" dirty="0">
                <a:ln w="0"/>
                <a:solidFill>
                  <a:srgbClr val="C00000"/>
                </a:solidFill>
                <a:effectLst>
                  <a:outerShdw blurRad="38100" dist="19050" dir="2700000" algn="tl" rotWithShape="0">
                    <a:schemeClr val="dk1">
                      <a:alpha val="40000"/>
                    </a:schemeClr>
                  </a:outerShdw>
                </a:effectLst>
                <a:latin typeface="Calibri" pitchFamily="34" charset="0"/>
                <a:cs typeface="Calibri" pitchFamily="34" charset="0"/>
              </a:rPr>
              <a:t>التقويم</a:t>
            </a:r>
            <a:r>
              <a:rPr lang="ar-SA" sz="8000" dirty="0">
                <a:ln w="0"/>
                <a:solidFill>
                  <a:srgbClr val="C00000"/>
                </a:solidFill>
                <a:effectLst>
                  <a:outerShdw blurRad="38100" dist="19050" dir="2700000" algn="tl" rotWithShape="0">
                    <a:schemeClr val="dk1">
                      <a:alpha val="40000"/>
                    </a:schemeClr>
                  </a:outerShdw>
                </a:effectLst>
                <a:latin typeface="Calibri" pitchFamily="34" charset="0"/>
                <a:cs typeface="Calibri" pitchFamily="34" charset="0"/>
              </a:rPr>
              <a:t> </a:t>
            </a:r>
          </a:p>
        </p:txBody>
      </p:sp>
    </p:spTree>
    <p:extLst>
      <p:ext uri="{BB962C8B-B14F-4D97-AF65-F5344CB8AC3E}">
        <p14:creationId xmlns:p14="http://schemas.microsoft.com/office/powerpoint/2010/main" val="1234606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D3D36A6C-4A2B-4631-A149-F2DAA1E86447}"/>
              </a:ext>
            </a:extLst>
          </p:cNvPr>
          <p:cNvSpPr/>
          <p:nvPr/>
        </p:nvSpPr>
        <p:spPr>
          <a:xfrm>
            <a:off x="3055453" y="4112696"/>
            <a:ext cx="5431295" cy="433965"/>
          </a:xfrm>
          <a:prstGeom prst="rect">
            <a:avLst/>
          </a:prstGeom>
          <a:noFill/>
        </p:spPr>
        <p:txBody>
          <a:bodyPr wrap="none">
            <a:spAutoFit/>
          </a:bodyPr>
          <a:lstStyle/>
          <a:p>
            <a:pPr algn="r" defTabSz="914446">
              <a:lnSpc>
                <a:spcPct val="90000"/>
              </a:lnSpc>
              <a:spcAft>
                <a:spcPts val="600"/>
              </a:spcAft>
            </a:pPr>
            <a:r>
              <a:rPr lang="ar-SA" sz="2400" b="1" dirty="0">
                <a:ln w="12700">
                  <a:noFill/>
                  <a:prstDash val="solid"/>
                </a:ln>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rPr>
              <a:t>”الحمد لله الذ هدانا لهذا وما كنا لنهتدي لولا أن هدانا الله  ”</a:t>
            </a:r>
            <a:endParaRPr lang="en-US" sz="2400" b="1" dirty="0">
              <a:ln w="12700">
                <a:noFill/>
                <a:prstDash val="solid"/>
              </a:ln>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endParaRPr>
          </a:p>
        </p:txBody>
      </p:sp>
      <p:sp>
        <p:nvSpPr>
          <p:cNvPr id="8" name="مستطيل 7">
            <a:extLst>
              <a:ext uri="{FF2B5EF4-FFF2-40B4-BE49-F238E27FC236}">
                <a16:creationId xmlns:a16="http://schemas.microsoft.com/office/drawing/2014/main" id="{C6BEEB35-732A-493C-AB68-0286723C9137}"/>
              </a:ext>
            </a:extLst>
          </p:cNvPr>
          <p:cNvSpPr/>
          <p:nvPr/>
        </p:nvSpPr>
        <p:spPr>
          <a:xfrm>
            <a:off x="3544593" y="4523286"/>
            <a:ext cx="4735592" cy="843308"/>
          </a:xfrm>
          <a:prstGeom prst="rect">
            <a:avLst/>
          </a:prstGeom>
          <a:noFill/>
        </p:spPr>
        <p:txBody>
          <a:bodyPr wrap="none">
            <a:spAutoFit/>
          </a:bodyPr>
          <a:lstStyle/>
          <a:p>
            <a:pPr algn="ctr" defTabSz="914446">
              <a:lnSpc>
                <a:spcPct val="90000"/>
              </a:lnSpc>
              <a:spcAft>
                <a:spcPts val="600"/>
              </a:spcAft>
            </a:pPr>
            <a:r>
              <a:rPr lang="ar-SA" sz="2400" b="1" dirty="0">
                <a:ln w="12700">
                  <a:noFill/>
                  <a:prstDash val="solid"/>
                </a:ln>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rPr>
              <a:t>لا تنسوني ووالدي ولجميع المسلمين من دعواتكم  </a:t>
            </a:r>
          </a:p>
          <a:p>
            <a:pPr algn="ctr" defTabSz="914446">
              <a:lnSpc>
                <a:spcPct val="90000"/>
              </a:lnSpc>
              <a:spcAft>
                <a:spcPts val="600"/>
              </a:spcAft>
            </a:pPr>
            <a:r>
              <a:rPr lang="ar-SA" sz="2400" b="1" dirty="0">
                <a:ln w="12700">
                  <a:noFill/>
                  <a:prstDash val="solid"/>
                </a:ln>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rPr>
              <a:t>أختكم صاحبة قناة البيان  </a:t>
            </a:r>
            <a:endParaRPr lang="en-US" sz="2400" b="1" dirty="0">
              <a:ln w="12700">
                <a:noFill/>
                <a:prstDash val="solid"/>
              </a:ln>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endParaRPr>
          </a:p>
        </p:txBody>
      </p:sp>
      <p:pic>
        <p:nvPicPr>
          <p:cNvPr id="10" name="صورة 9" descr="photo_2021-01-20_12-38-27.jpg">
            <a:extLst>
              <a:ext uri="{FF2B5EF4-FFF2-40B4-BE49-F238E27FC236}">
                <a16:creationId xmlns:a16="http://schemas.microsoft.com/office/drawing/2014/main" id="{F667D630-34E1-436D-96CA-A16945BC6B98}"/>
              </a:ext>
            </a:extLst>
          </p:cNvPr>
          <p:cNvPicPr>
            <a:picLocks noChangeAspect="1"/>
          </p:cNvPicPr>
          <p:nvPr/>
        </p:nvPicPr>
        <p:blipFill>
          <a:blip r:embed="rId2"/>
          <a:stretch>
            <a:fillRect/>
          </a:stretch>
        </p:blipFill>
        <p:spPr>
          <a:xfrm>
            <a:off x="4124867" y="361482"/>
            <a:ext cx="3504978" cy="3504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3AFAD7E1-2341-4F65-8A9D-A60734BA733E}"/>
              </a:ext>
            </a:extLst>
          </p:cNvPr>
          <p:cNvSpPr txBox="1">
            <a:spLocks/>
          </p:cNvSpPr>
          <p:nvPr/>
        </p:nvSpPr>
        <p:spPr>
          <a:xfrm>
            <a:off x="4149164" y="5292570"/>
            <a:ext cx="3852428" cy="54006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normAutofit/>
          </a:bodyPr>
          <a:lstStyle/>
          <a:p>
            <a:pPr algn="ctr" defTabSz="246836" rtl="1">
              <a:defRPr sz="3956" b="0" spc="0">
                <a:solidFill>
                  <a:srgbClr val="FFFFFF"/>
                </a:solidFill>
                <a:latin typeface="Khalid Art bold"/>
                <a:ea typeface="Khalid Art bold"/>
                <a:cs typeface="Khalid Art bold"/>
                <a:sym typeface="Khalid Art bold"/>
              </a:defRPr>
            </a:pPr>
            <a:r>
              <a:rPr lang="ar-SA" sz="2000" dirty="0">
                <a:ln w="0"/>
                <a:solidFill>
                  <a:schemeClr val="accent1"/>
                </a:solidFill>
                <a:effectLst>
                  <a:outerShdw blurRad="38100" dist="25400" dir="5400000" algn="ctr" rotWithShape="0">
                    <a:srgbClr val="6E747A">
                      <a:alpha val="43000"/>
                    </a:srgbClr>
                  </a:outerShdw>
                </a:effectLst>
                <a:latin typeface="Khalid Art bold"/>
                <a:ea typeface="Khalid Art bold"/>
                <a:cs typeface="Khalid Art bold"/>
                <a:sym typeface="Khalid Art bold"/>
              </a:rPr>
              <a:t>قناة البيان للعروض والعلوم الشرعية </a:t>
            </a:r>
            <a:r>
              <a:rPr lang="ar-SA" sz="2000" kern="0" dirty="0">
                <a:ln w="0"/>
                <a:solidFill>
                  <a:schemeClr val="accent1"/>
                </a:solidFill>
                <a:effectLst>
                  <a:outerShdw blurRad="38100" dist="25400" dir="5400000" algn="ctr" rotWithShape="0">
                    <a:srgbClr val="6E747A">
                      <a:alpha val="43000"/>
                    </a:srgbClr>
                  </a:outerShdw>
                </a:effectLst>
                <a:latin typeface="Khalid Art bold"/>
                <a:ea typeface="Khalid Art bold"/>
                <a:cs typeface="Khalid Art bold"/>
                <a:sym typeface="Khalid Art bold"/>
              </a:rPr>
              <a:t> </a:t>
            </a:r>
          </a:p>
        </p:txBody>
      </p:sp>
      <p:pic>
        <p:nvPicPr>
          <p:cNvPr id="12" name="884AEA23-EA58-47EB-8C88-9CE646949802-L0-001.png" descr="884AEA23-EA58-47EB-8C88-9CE646949802-L0-001.png">
            <a:hlinkClick r:id="rId3"/>
            <a:extLst>
              <a:ext uri="{FF2B5EF4-FFF2-40B4-BE49-F238E27FC236}">
                <a16:creationId xmlns:a16="http://schemas.microsoft.com/office/drawing/2014/main" id="{D3F59D43-4C6D-497E-9F2B-455F2DF2F54C}"/>
              </a:ext>
            </a:extLst>
          </p:cNvPr>
          <p:cNvPicPr>
            <a:picLocks noChangeAspect="1"/>
          </p:cNvPicPr>
          <p:nvPr/>
        </p:nvPicPr>
        <p:blipFill>
          <a:blip r:embed="rId4" cstate="print"/>
          <a:stretch>
            <a:fillRect/>
          </a:stretch>
        </p:blipFill>
        <p:spPr>
          <a:xfrm>
            <a:off x="5877356" y="5832631"/>
            <a:ext cx="396044" cy="396047"/>
          </a:xfrm>
          <a:prstGeom prst="rect">
            <a:avLst/>
          </a:prstGeom>
          <a:ln w="12700" cap="flat">
            <a:noFill/>
            <a:miter lim="400000"/>
          </a:ln>
          <a:effectLst/>
        </p:spPr>
      </p:pic>
    </p:spTree>
    <p:extLst>
      <p:ext uri="{BB962C8B-B14F-4D97-AF65-F5344CB8AC3E}">
        <p14:creationId xmlns:p14="http://schemas.microsoft.com/office/powerpoint/2010/main" val="19549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82;p29"/>
          <p:cNvPicPr preferRelativeResize="0"/>
          <p:nvPr/>
        </p:nvPicPr>
        <p:blipFill rotWithShape="1">
          <a:blip r:embed="rId2" cstate="print">
            <a:alphaModFix/>
            <a:duotone>
              <a:prstClr val="black"/>
              <a:schemeClr val="accent6">
                <a:tint val="45000"/>
                <a:satMod val="400000"/>
              </a:schemeClr>
            </a:duotone>
          </a:blip>
          <a:srcRect t="16734" r="8892" b="18300"/>
          <a:stretch/>
        </p:blipFill>
        <p:spPr>
          <a:xfrm rot="10800000" flipH="1">
            <a:off x="-528736" y="5445224"/>
            <a:ext cx="3586715" cy="1128056"/>
          </a:xfrm>
          <a:prstGeom prst="rect">
            <a:avLst/>
          </a:prstGeom>
          <a:noFill/>
          <a:ln>
            <a:noFill/>
          </a:ln>
        </p:spPr>
      </p:pic>
      <p:sp>
        <p:nvSpPr>
          <p:cNvPr id="8" name="مستطيل 7"/>
          <p:cNvSpPr/>
          <p:nvPr/>
        </p:nvSpPr>
        <p:spPr>
          <a:xfrm>
            <a:off x="198349" y="5829268"/>
            <a:ext cx="1939955" cy="369332"/>
          </a:xfrm>
          <a:prstGeom prst="rect">
            <a:avLst/>
          </a:prstGeom>
        </p:spPr>
        <p:txBody>
          <a:bodyPr wrap="none">
            <a:spAutoFit/>
          </a:bodyPr>
          <a:lstStyle/>
          <a:p>
            <a:r>
              <a:rPr lang="ar-SA" b="1" dirty="0">
                <a:solidFill>
                  <a:schemeClr val="bg1"/>
                </a:solidFill>
                <a:latin typeface="Calibri" pitchFamily="34" charset="0"/>
                <a:cs typeface="Calibri" pitchFamily="34" charset="0"/>
              </a:rPr>
              <a:t>الفصل الدراسي الثالث </a:t>
            </a:r>
          </a:p>
        </p:txBody>
      </p:sp>
      <p:pic>
        <p:nvPicPr>
          <p:cNvPr id="10" name="Picture 2">
            <a:extLst>
              <a:ext uri="{FF2B5EF4-FFF2-40B4-BE49-F238E27FC236}">
                <a16:creationId xmlns:a16="http://schemas.microsoft.com/office/drawing/2014/main" id="{67371FFB-E838-4424-8D20-48D4E1A0764C}"/>
              </a:ext>
            </a:extLst>
          </p:cNvPr>
          <p:cNvPicPr>
            <a:picLocks noChangeAspect="1" noChangeArrowheads="1"/>
          </p:cNvPicPr>
          <p:nvPr/>
        </p:nvPicPr>
        <p:blipFill>
          <a:blip r:embed="rId3" cstate="print"/>
          <a:srcRect/>
          <a:stretch>
            <a:fillRect/>
          </a:stretch>
        </p:blipFill>
        <p:spPr bwMode="auto">
          <a:xfrm>
            <a:off x="7022579" y="3926522"/>
            <a:ext cx="19050" cy="47625"/>
          </a:xfrm>
          <a:prstGeom prst="rect">
            <a:avLst/>
          </a:prstGeom>
          <a:noFill/>
          <a:ln w="9525">
            <a:noFill/>
            <a:miter lim="800000"/>
            <a:headEnd/>
            <a:tailEnd/>
          </a:ln>
        </p:spPr>
      </p:pic>
      <p:sp>
        <p:nvSpPr>
          <p:cNvPr id="12" name="TextBox 1">
            <a:extLst>
              <a:ext uri="{FF2B5EF4-FFF2-40B4-BE49-F238E27FC236}">
                <a16:creationId xmlns:a16="http://schemas.microsoft.com/office/drawing/2014/main" id="{10E31AC6-E844-4EC1-9C80-BA5C5CF3A249}"/>
              </a:ext>
            </a:extLst>
          </p:cNvPr>
          <p:cNvSpPr txBox="1">
            <a:spLocks noChangeArrowheads="1"/>
          </p:cNvSpPr>
          <p:nvPr/>
        </p:nvSpPr>
        <p:spPr bwMode="auto">
          <a:xfrm>
            <a:off x="3426478" y="2506414"/>
            <a:ext cx="5339043" cy="923330"/>
          </a:xfrm>
          <a:prstGeom prst="rect">
            <a:avLst/>
          </a:prstGeom>
          <a:noFill/>
          <a:ln w="9525">
            <a:noFill/>
            <a:miter lim="800000"/>
            <a:headEnd/>
            <a:tailEnd/>
          </a:ln>
        </p:spPr>
        <p:txBody>
          <a:bodyPr wrap="square">
            <a:spAutoFit/>
          </a:bodyPr>
          <a:lstStyle/>
          <a:p>
            <a:pPr algn="ctr" rtl="1" eaLnBrk="1" hangingPunct="1"/>
            <a:r>
              <a:rPr lang="ar-SA" sz="5400" b="1" dirty="0">
                <a:latin typeface="29LT Zarid Serif Rg" panose="00000100000000000000" pitchFamily="2" charset="-78"/>
                <a:cs typeface="29LT Zarid Serif Rg" panose="00000100000000000000" pitchFamily="2" charset="-78"/>
              </a:rPr>
              <a:t>الوحدة الثالثة</a:t>
            </a:r>
            <a:endParaRPr lang="ar-EG" sz="6600" b="1" dirty="0">
              <a:latin typeface="29LT Zarid Serif Rg" panose="00000100000000000000" pitchFamily="2" charset="-78"/>
              <a:cs typeface="29LT Zarid Serif Rg" panose="00000100000000000000" pitchFamily="2" charset="-78"/>
            </a:endParaRPr>
          </a:p>
        </p:txBody>
      </p:sp>
      <p:sp>
        <p:nvSpPr>
          <p:cNvPr id="13" name="TextBox 2">
            <a:extLst>
              <a:ext uri="{FF2B5EF4-FFF2-40B4-BE49-F238E27FC236}">
                <a16:creationId xmlns:a16="http://schemas.microsoft.com/office/drawing/2014/main" id="{308CF783-A7A9-4E6E-BF94-F9545336D6A7}"/>
              </a:ext>
            </a:extLst>
          </p:cNvPr>
          <p:cNvSpPr txBox="1"/>
          <p:nvPr/>
        </p:nvSpPr>
        <p:spPr bwMode="auto">
          <a:xfrm>
            <a:off x="2952749" y="1765495"/>
            <a:ext cx="62865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spAutoFit/>
          </a:bodyPr>
          <a:lstStyle/>
          <a:p>
            <a:pPr algn="ctr" rtl="1" eaLnBrk="1" fontAlgn="auto" hangingPunct="1">
              <a:spcBef>
                <a:spcPts val="0"/>
              </a:spcBef>
              <a:spcAft>
                <a:spcPts val="0"/>
              </a:spcAft>
              <a:defRPr/>
            </a:pPr>
            <a:r>
              <a:rPr lang="ar-SA" sz="3600" dirty="0">
                <a:ln w="0"/>
                <a:effectLst>
                  <a:outerShdw blurRad="38100" dist="19050" dir="2700000" algn="tl" rotWithShape="0">
                    <a:schemeClr val="dk1">
                      <a:alpha val="40000"/>
                    </a:schemeClr>
                  </a:outerShdw>
                </a:effectLst>
                <a:latin typeface="+mn-lt"/>
                <a:cs typeface="+mn-cs"/>
              </a:rPr>
              <a:t>التراحم والتواد والصلة بين المسلمين</a:t>
            </a:r>
            <a:endParaRPr lang="en-US" sz="2400" dirty="0">
              <a:ln w="0"/>
              <a:effectLst>
                <a:outerShdw blurRad="38100" dist="19050" dir="2700000" algn="tl" rotWithShape="0">
                  <a:schemeClr val="dk1">
                    <a:alpha val="40000"/>
                  </a:schemeClr>
                </a:outerShdw>
              </a:effectLst>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زوايا مستديرة 6">
            <a:extLst>
              <a:ext uri="{FF2B5EF4-FFF2-40B4-BE49-F238E27FC236}">
                <a16:creationId xmlns:a16="http://schemas.microsoft.com/office/drawing/2014/main" id="{78127A05-2D21-485A-A8F9-33DD756DF2B5}"/>
              </a:ext>
            </a:extLst>
          </p:cNvPr>
          <p:cNvSpPr/>
          <p:nvPr/>
        </p:nvSpPr>
        <p:spPr>
          <a:xfrm>
            <a:off x="223520" y="1168255"/>
            <a:ext cx="11744960" cy="4912876"/>
          </a:xfrm>
          <a:custGeom>
            <a:avLst/>
            <a:gdLst>
              <a:gd name="connsiteX0" fmla="*/ 0 w 11744960"/>
              <a:gd name="connsiteY0" fmla="*/ 818829 h 4912876"/>
              <a:gd name="connsiteX1" fmla="*/ 818829 w 11744960"/>
              <a:gd name="connsiteY1" fmla="*/ 0 h 4912876"/>
              <a:gd name="connsiteX2" fmla="*/ 1615522 w 11744960"/>
              <a:gd name="connsiteY2" fmla="*/ 0 h 4912876"/>
              <a:gd name="connsiteX3" fmla="*/ 2311142 w 11744960"/>
              <a:gd name="connsiteY3" fmla="*/ 0 h 4912876"/>
              <a:gd name="connsiteX4" fmla="*/ 3107836 w 11744960"/>
              <a:gd name="connsiteY4" fmla="*/ 0 h 4912876"/>
              <a:gd name="connsiteX5" fmla="*/ 3803456 w 11744960"/>
              <a:gd name="connsiteY5" fmla="*/ 0 h 4912876"/>
              <a:gd name="connsiteX6" fmla="*/ 4195857 w 11744960"/>
              <a:gd name="connsiteY6" fmla="*/ 0 h 4912876"/>
              <a:gd name="connsiteX7" fmla="*/ 4689331 w 11744960"/>
              <a:gd name="connsiteY7" fmla="*/ 0 h 4912876"/>
              <a:gd name="connsiteX8" fmla="*/ 4980659 w 11744960"/>
              <a:gd name="connsiteY8" fmla="*/ 0 h 4912876"/>
              <a:gd name="connsiteX9" fmla="*/ 5373060 w 11744960"/>
              <a:gd name="connsiteY9" fmla="*/ 0 h 4912876"/>
              <a:gd name="connsiteX10" fmla="*/ 6169754 w 11744960"/>
              <a:gd name="connsiteY10" fmla="*/ 0 h 4912876"/>
              <a:gd name="connsiteX11" fmla="*/ 6764301 w 11744960"/>
              <a:gd name="connsiteY11" fmla="*/ 0 h 4912876"/>
              <a:gd name="connsiteX12" fmla="*/ 7156702 w 11744960"/>
              <a:gd name="connsiteY12" fmla="*/ 0 h 4912876"/>
              <a:gd name="connsiteX13" fmla="*/ 7953395 w 11744960"/>
              <a:gd name="connsiteY13" fmla="*/ 0 h 4912876"/>
              <a:gd name="connsiteX14" fmla="*/ 8446869 w 11744960"/>
              <a:gd name="connsiteY14" fmla="*/ 0 h 4912876"/>
              <a:gd name="connsiteX15" fmla="*/ 8940343 w 11744960"/>
              <a:gd name="connsiteY15" fmla="*/ 0 h 4912876"/>
              <a:gd name="connsiteX16" fmla="*/ 9534891 w 11744960"/>
              <a:gd name="connsiteY16" fmla="*/ 0 h 4912876"/>
              <a:gd name="connsiteX17" fmla="*/ 9826219 w 11744960"/>
              <a:gd name="connsiteY17" fmla="*/ 0 h 4912876"/>
              <a:gd name="connsiteX18" fmla="*/ 10926131 w 11744960"/>
              <a:gd name="connsiteY18" fmla="*/ 0 h 4912876"/>
              <a:gd name="connsiteX19" fmla="*/ 11744960 w 11744960"/>
              <a:gd name="connsiteY19" fmla="*/ 818829 h 4912876"/>
              <a:gd name="connsiteX20" fmla="*/ 11744960 w 11744960"/>
              <a:gd name="connsiteY20" fmla="*/ 1299194 h 4912876"/>
              <a:gd name="connsiteX21" fmla="*/ 11744960 w 11744960"/>
              <a:gd name="connsiteY21" fmla="*/ 1845064 h 4912876"/>
              <a:gd name="connsiteX22" fmla="*/ 11744960 w 11744960"/>
              <a:gd name="connsiteY22" fmla="*/ 2292677 h 4912876"/>
              <a:gd name="connsiteX23" fmla="*/ 11744960 w 11744960"/>
              <a:gd name="connsiteY23" fmla="*/ 2740290 h 4912876"/>
              <a:gd name="connsiteX24" fmla="*/ 11744960 w 11744960"/>
              <a:gd name="connsiteY24" fmla="*/ 3318912 h 4912876"/>
              <a:gd name="connsiteX25" fmla="*/ 11744960 w 11744960"/>
              <a:gd name="connsiteY25" fmla="*/ 4094047 h 4912876"/>
              <a:gd name="connsiteX26" fmla="*/ 10926131 w 11744960"/>
              <a:gd name="connsiteY26" fmla="*/ 4912876 h 4912876"/>
              <a:gd name="connsiteX27" fmla="*/ 10432657 w 11744960"/>
              <a:gd name="connsiteY27" fmla="*/ 4912876 h 4912876"/>
              <a:gd name="connsiteX28" fmla="*/ 10040256 w 11744960"/>
              <a:gd name="connsiteY28" fmla="*/ 4912876 h 4912876"/>
              <a:gd name="connsiteX29" fmla="*/ 9647855 w 11744960"/>
              <a:gd name="connsiteY29" fmla="*/ 4912876 h 4912876"/>
              <a:gd name="connsiteX30" fmla="*/ 9154380 w 11744960"/>
              <a:gd name="connsiteY30" fmla="*/ 4912876 h 4912876"/>
              <a:gd name="connsiteX31" fmla="*/ 8761979 w 11744960"/>
              <a:gd name="connsiteY31" fmla="*/ 4912876 h 4912876"/>
              <a:gd name="connsiteX32" fmla="*/ 8066359 w 11744960"/>
              <a:gd name="connsiteY32" fmla="*/ 4912876 h 4912876"/>
              <a:gd name="connsiteX33" fmla="*/ 7370739 w 11744960"/>
              <a:gd name="connsiteY33" fmla="*/ 4912876 h 4912876"/>
              <a:gd name="connsiteX34" fmla="*/ 6877265 w 11744960"/>
              <a:gd name="connsiteY34" fmla="*/ 4912876 h 4912876"/>
              <a:gd name="connsiteX35" fmla="*/ 6484864 w 11744960"/>
              <a:gd name="connsiteY35" fmla="*/ 4912876 h 4912876"/>
              <a:gd name="connsiteX36" fmla="*/ 5688170 w 11744960"/>
              <a:gd name="connsiteY36" fmla="*/ 4912876 h 4912876"/>
              <a:gd name="connsiteX37" fmla="*/ 5093623 w 11744960"/>
              <a:gd name="connsiteY37" fmla="*/ 4912876 h 4912876"/>
              <a:gd name="connsiteX38" fmla="*/ 4296930 w 11744960"/>
              <a:gd name="connsiteY38" fmla="*/ 4912876 h 4912876"/>
              <a:gd name="connsiteX39" fmla="*/ 4005602 w 11744960"/>
              <a:gd name="connsiteY39" fmla="*/ 4912876 h 4912876"/>
              <a:gd name="connsiteX40" fmla="*/ 3714274 w 11744960"/>
              <a:gd name="connsiteY40" fmla="*/ 4912876 h 4912876"/>
              <a:gd name="connsiteX41" fmla="*/ 3220800 w 11744960"/>
              <a:gd name="connsiteY41" fmla="*/ 4912876 h 4912876"/>
              <a:gd name="connsiteX42" fmla="*/ 2727325 w 11744960"/>
              <a:gd name="connsiteY42" fmla="*/ 4912876 h 4912876"/>
              <a:gd name="connsiteX43" fmla="*/ 2031705 w 11744960"/>
              <a:gd name="connsiteY43" fmla="*/ 4912876 h 4912876"/>
              <a:gd name="connsiteX44" fmla="*/ 818829 w 11744960"/>
              <a:gd name="connsiteY44" fmla="*/ 4912876 h 4912876"/>
              <a:gd name="connsiteX45" fmla="*/ 0 w 11744960"/>
              <a:gd name="connsiteY45" fmla="*/ 4094047 h 4912876"/>
              <a:gd name="connsiteX46" fmla="*/ 0 w 11744960"/>
              <a:gd name="connsiteY46" fmla="*/ 3646434 h 4912876"/>
              <a:gd name="connsiteX47" fmla="*/ 0 w 11744960"/>
              <a:gd name="connsiteY47" fmla="*/ 3133316 h 4912876"/>
              <a:gd name="connsiteX48" fmla="*/ 0 w 11744960"/>
              <a:gd name="connsiteY48" fmla="*/ 2587447 h 4912876"/>
              <a:gd name="connsiteX49" fmla="*/ 0 w 11744960"/>
              <a:gd name="connsiteY49" fmla="*/ 2008825 h 4912876"/>
              <a:gd name="connsiteX50" fmla="*/ 0 w 11744960"/>
              <a:gd name="connsiteY50" fmla="*/ 1495707 h 4912876"/>
              <a:gd name="connsiteX51" fmla="*/ 0 w 11744960"/>
              <a:gd name="connsiteY51" fmla="*/ 818829 h 491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744960" h="4912876" extrusionOk="0">
                <a:moveTo>
                  <a:pt x="0" y="818829"/>
                </a:moveTo>
                <a:cubicBezTo>
                  <a:pt x="-51535" y="323906"/>
                  <a:pt x="349548" y="30409"/>
                  <a:pt x="818829" y="0"/>
                </a:cubicBezTo>
                <a:cubicBezTo>
                  <a:pt x="1019732" y="-71689"/>
                  <a:pt x="1270409" y="56161"/>
                  <a:pt x="1615522" y="0"/>
                </a:cubicBezTo>
                <a:cubicBezTo>
                  <a:pt x="1960635" y="-56161"/>
                  <a:pt x="2030025" y="14682"/>
                  <a:pt x="2311142" y="0"/>
                </a:cubicBezTo>
                <a:cubicBezTo>
                  <a:pt x="2592259" y="-14682"/>
                  <a:pt x="2838673" y="43778"/>
                  <a:pt x="3107836" y="0"/>
                </a:cubicBezTo>
                <a:cubicBezTo>
                  <a:pt x="3376999" y="-43778"/>
                  <a:pt x="3478565" y="52591"/>
                  <a:pt x="3803456" y="0"/>
                </a:cubicBezTo>
                <a:cubicBezTo>
                  <a:pt x="4128347" y="-52591"/>
                  <a:pt x="4089919" y="46340"/>
                  <a:pt x="4195857" y="0"/>
                </a:cubicBezTo>
                <a:cubicBezTo>
                  <a:pt x="4301795" y="-46340"/>
                  <a:pt x="4492610" y="43325"/>
                  <a:pt x="4689331" y="0"/>
                </a:cubicBezTo>
                <a:cubicBezTo>
                  <a:pt x="4886052" y="-43325"/>
                  <a:pt x="4841479" y="21569"/>
                  <a:pt x="4980659" y="0"/>
                </a:cubicBezTo>
                <a:cubicBezTo>
                  <a:pt x="5119839" y="-21569"/>
                  <a:pt x="5240000" y="46005"/>
                  <a:pt x="5373060" y="0"/>
                </a:cubicBezTo>
                <a:cubicBezTo>
                  <a:pt x="5506120" y="-46005"/>
                  <a:pt x="5953822" y="2036"/>
                  <a:pt x="6169754" y="0"/>
                </a:cubicBezTo>
                <a:cubicBezTo>
                  <a:pt x="6385686" y="-2036"/>
                  <a:pt x="6542399" y="53573"/>
                  <a:pt x="6764301" y="0"/>
                </a:cubicBezTo>
                <a:cubicBezTo>
                  <a:pt x="6986203" y="-53573"/>
                  <a:pt x="7021250" y="26058"/>
                  <a:pt x="7156702" y="0"/>
                </a:cubicBezTo>
                <a:cubicBezTo>
                  <a:pt x="7292154" y="-26058"/>
                  <a:pt x="7651525" y="79910"/>
                  <a:pt x="7953395" y="0"/>
                </a:cubicBezTo>
                <a:cubicBezTo>
                  <a:pt x="8255265" y="-79910"/>
                  <a:pt x="8235800" y="11779"/>
                  <a:pt x="8446869" y="0"/>
                </a:cubicBezTo>
                <a:cubicBezTo>
                  <a:pt x="8657938" y="-11779"/>
                  <a:pt x="8836649" y="12315"/>
                  <a:pt x="8940343" y="0"/>
                </a:cubicBezTo>
                <a:cubicBezTo>
                  <a:pt x="9044037" y="-12315"/>
                  <a:pt x="9349673" y="30721"/>
                  <a:pt x="9534891" y="0"/>
                </a:cubicBezTo>
                <a:cubicBezTo>
                  <a:pt x="9720109" y="-30721"/>
                  <a:pt x="9681708" y="299"/>
                  <a:pt x="9826219" y="0"/>
                </a:cubicBezTo>
                <a:cubicBezTo>
                  <a:pt x="9970730" y="-299"/>
                  <a:pt x="10693075" y="116460"/>
                  <a:pt x="10926131" y="0"/>
                </a:cubicBezTo>
                <a:cubicBezTo>
                  <a:pt x="11460340" y="-39095"/>
                  <a:pt x="11668450" y="414655"/>
                  <a:pt x="11744960" y="818829"/>
                </a:cubicBezTo>
                <a:cubicBezTo>
                  <a:pt x="11752019" y="943395"/>
                  <a:pt x="11713466" y="1098722"/>
                  <a:pt x="11744960" y="1299194"/>
                </a:cubicBezTo>
                <a:cubicBezTo>
                  <a:pt x="11776454" y="1499667"/>
                  <a:pt x="11708493" y="1680495"/>
                  <a:pt x="11744960" y="1845064"/>
                </a:cubicBezTo>
                <a:cubicBezTo>
                  <a:pt x="11781427" y="2009633"/>
                  <a:pt x="11705087" y="2151185"/>
                  <a:pt x="11744960" y="2292677"/>
                </a:cubicBezTo>
                <a:cubicBezTo>
                  <a:pt x="11784833" y="2434169"/>
                  <a:pt x="11706290" y="2580756"/>
                  <a:pt x="11744960" y="2740290"/>
                </a:cubicBezTo>
                <a:cubicBezTo>
                  <a:pt x="11783630" y="2899824"/>
                  <a:pt x="11715775" y="3067078"/>
                  <a:pt x="11744960" y="3318912"/>
                </a:cubicBezTo>
                <a:cubicBezTo>
                  <a:pt x="11774145" y="3570746"/>
                  <a:pt x="11682590" y="3769320"/>
                  <a:pt x="11744960" y="4094047"/>
                </a:cubicBezTo>
                <a:cubicBezTo>
                  <a:pt x="11639131" y="4627315"/>
                  <a:pt x="11365023" y="5020748"/>
                  <a:pt x="10926131" y="4912876"/>
                </a:cubicBezTo>
                <a:cubicBezTo>
                  <a:pt x="10798238" y="4942274"/>
                  <a:pt x="10592411" y="4883989"/>
                  <a:pt x="10432657" y="4912876"/>
                </a:cubicBezTo>
                <a:cubicBezTo>
                  <a:pt x="10272903" y="4941763"/>
                  <a:pt x="10151260" y="4901814"/>
                  <a:pt x="10040256" y="4912876"/>
                </a:cubicBezTo>
                <a:cubicBezTo>
                  <a:pt x="9929252" y="4923938"/>
                  <a:pt x="9757854" y="4874560"/>
                  <a:pt x="9647855" y="4912876"/>
                </a:cubicBezTo>
                <a:cubicBezTo>
                  <a:pt x="9537856" y="4951192"/>
                  <a:pt x="9257117" y="4893267"/>
                  <a:pt x="9154380" y="4912876"/>
                </a:cubicBezTo>
                <a:cubicBezTo>
                  <a:pt x="9051644" y="4932485"/>
                  <a:pt x="8915325" y="4895816"/>
                  <a:pt x="8761979" y="4912876"/>
                </a:cubicBezTo>
                <a:cubicBezTo>
                  <a:pt x="8608633" y="4929936"/>
                  <a:pt x="8226953" y="4902814"/>
                  <a:pt x="8066359" y="4912876"/>
                </a:cubicBezTo>
                <a:cubicBezTo>
                  <a:pt x="7905765" y="4922938"/>
                  <a:pt x="7638256" y="4892428"/>
                  <a:pt x="7370739" y="4912876"/>
                </a:cubicBezTo>
                <a:cubicBezTo>
                  <a:pt x="7103222" y="4933324"/>
                  <a:pt x="7065644" y="4875439"/>
                  <a:pt x="6877265" y="4912876"/>
                </a:cubicBezTo>
                <a:cubicBezTo>
                  <a:pt x="6688886" y="4950313"/>
                  <a:pt x="6596762" y="4876793"/>
                  <a:pt x="6484864" y="4912876"/>
                </a:cubicBezTo>
                <a:cubicBezTo>
                  <a:pt x="6372966" y="4948959"/>
                  <a:pt x="5957138" y="4836866"/>
                  <a:pt x="5688170" y="4912876"/>
                </a:cubicBezTo>
                <a:cubicBezTo>
                  <a:pt x="5419202" y="4988886"/>
                  <a:pt x="5386808" y="4856358"/>
                  <a:pt x="5093623" y="4912876"/>
                </a:cubicBezTo>
                <a:cubicBezTo>
                  <a:pt x="4800438" y="4969394"/>
                  <a:pt x="4616341" y="4898464"/>
                  <a:pt x="4296930" y="4912876"/>
                </a:cubicBezTo>
                <a:cubicBezTo>
                  <a:pt x="3977519" y="4927288"/>
                  <a:pt x="4102629" y="4883097"/>
                  <a:pt x="4005602" y="4912876"/>
                </a:cubicBezTo>
                <a:cubicBezTo>
                  <a:pt x="3908575" y="4942655"/>
                  <a:pt x="3784369" y="4882255"/>
                  <a:pt x="3714274" y="4912876"/>
                </a:cubicBezTo>
                <a:cubicBezTo>
                  <a:pt x="3644179" y="4943497"/>
                  <a:pt x="3395096" y="4911066"/>
                  <a:pt x="3220800" y="4912876"/>
                </a:cubicBezTo>
                <a:cubicBezTo>
                  <a:pt x="3046504" y="4914686"/>
                  <a:pt x="2835617" y="4894671"/>
                  <a:pt x="2727325" y="4912876"/>
                </a:cubicBezTo>
                <a:cubicBezTo>
                  <a:pt x="2619033" y="4931081"/>
                  <a:pt x="2260876" y="4847166"/>
                  <a:pt x="2031705" y="4912876"/>
                </a:cubicBezTo>
                <a:cubicBezTo>
                  <a:pt x="1802534" y="4978586"/>
                  <a:pt x="1069426" y="4837007"/>
                  <a:pt x="818829" y="4912876"/>
                </a:cubicBezTo>
                <a:cubicBezTo>
                  <a:pt x="343706" y="4856270"/>
                  <a:pt x="-116478" y="4585630"/>
                  <a:pt x="0" y="4094047"/>
                </a:cubicBezTo>
                <a:cubicBezTo>
                  <a:pt x="-27111" y="3913277"/>
                  <a:pt x="11704" y="3854267"/>
                  <a:pt x="0" y="3646434"/>
                </a:cubicBezTo>
                <a:cubicBezTo>
                  <a:pt x="-11704" y="3438601"/>
                  <a:pt x="48825" y="3240828"/>
                  <a:pt x="0" y="3133316"/>
                </a:cubicBezTo>
                <a:cubicBezTo>
                  <a:pt x="-48825" y="3025804"/>
                  <a:pt x="61981" y="2734743"/>
                  <a:pt x="0" y="2587447"/>
                </a:cubicBezTo>
                <a:cubicBezTo>
                  <a:pt x="-61981" y="2440151"/>
                  <a:pt x="23023" y="2179416"/>
                  <a:pt x="0" y="2008825"/>
                </a:cubicBezTo>
                <a:cubicBezTo>
                  <a:pt x="-23023" y="1838234"/>
                  <a:pt x="38895" y="1690799"/>
                  <a:pt x="0" y="1495707"/>
                </a:cubicBezTo>
                <a:cubicBezTo>
                  <a:pt x="-38895" y="1300615"/>
                  <a:pt x="53537" y="1064862"/>
                  <a:pt x="0" y="818829"/>
                </a:cubicBezTo>
                <a:close/>
              </a:path>
            </a:pathLst>
          </a:custGeom>
          <a:noFill/>
          <a:ln w="57150">
            <a:solidFill>
              <a:schemeClr val="accent4">
                <a:lumMod val="75000"/>
              </a:schemeClr>
            </a:solidFill>
            <a:extLst>
              <a:ext uri="{C807C97D-BFC1-408E-A445-0C87EB9F89A2}">
                <ask:lineSketchStyleProps xmlns:ask="http://schemas.microsoft.com/office/drawing/2018/sketchyshapes" sd="100801830">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4" name="مربع نص 3">
            <a:extLst>
              <a:ext uri="{FF2B5EF4-FFF2-40B4-BE49-F238E27FC236}">
                <a16:creationId xmlns:a16="http://schemas.microsoft.com/office/drawing/2014/main" id="{B2F42713-5365-4C85-9AE1-CE99FF643308}"/>
              </a:ext>
            </a:extLst>
          </p:cNvPr>
          <p:cNvSpPr txBox="1"/>
          <p:nvPr/>
        </p:nvSpPr>
        <p:spPr>
          <a:xfrm>
            <a:off x="294640" y="1168255"/>
            <a:ext cx="11480800" cy="4832092"/>
          </a:xfrm>
          <a:prstGeom prst="rect">
            <a:avLst/>
          </a:prstGeom>
          <a:noFill/>
        </p:spPr>
        <p:txBody>
          <a:bodyPr wrap="square">
            <a:spAutoFit/>
          </a:bodyPr>
          <a:lstStyle/>
          <a:p>
            <a:pPr algn="ctr"/>
            <a:r>
              <a:rPr lang="ar-SA" sz="2800" dirty="0">
                <a:latin typeface="29LT Zarid Serif Rg" panose="00000100000000000000" pitchFamily="2" charset="-78"/>
                <a:cs typeface="29LT Zarid Serif Rg" panose="00000100000000000000" pitchFamily="2" charset="-78"/>
              </a:rPr>
              <a:t>من صور التراحم والتواد بين المؤمنين في عهد النبي صل الله عليه وسلم ما وقع من قدوم وفد من مضر وقد ظهر عليهم الفاقة والحاجة، فتمعر وجه رسول الله لما رأی بهم من الفاقة، فدخل، ثم خرج، فأمر بلال، فأذن وأقام فصلى، ثم خطب، فقال </a:t>
            </a:r>
            <a:r>
              <a:rPr lang="ar-SA" sz="2800" b="1" i="0" dirty="0">
                <a:solidFill>
                  <a:schemeClr val="accent4">
                    <a:lumMod val="75000"/>
                  </a:schemeClr>
                </a:solidFill>
                <a:effectLst/>
                <a:latin typeface="29LT Zarid Serif Rg" panose="00000100000000000000" pitchFamily="2" charset="-78"/>
                <a:cs typeface="29LT Zarid Serif Rg" panose="00000100000000000000" pitchFamily="2" charset="-78"/>
              </a:rPr>
              <a:t>يَا أَيُّهَا النَّاسُ اتَّقُوا رَبَّكُمُ الَّذِي خَلَقَكُمْ مِنْ نَفْسٍ، واحِدَةٍ، وخَلَقَ مِنْهَا زَوْجَهَا وبَثَّ مِنْهُمَا رِجَالًا كَثِيرًا ونِسَاءً واتَّقُوا اللَّهَ الَّذِي تَسَاءَلُونَ بِهِ والْأَرْحَامَ إِنَّ اللَّهَ كَانَ عَلَيْكُمْ رَقِيبًا </a:t>
            </a:r>
            <a:r>
              <a:rPr lang="ar-SA" sz="2800" i="0" dirty="0">
                <a:solidFill>
                  <a:srgbClr val="333333"/>
                </a:solidFill>
                <a:effectLst/>
                <a:latin typeface="29LT Zarid Serif Rg" panose="00000100000000000000" pitchFamily="2" charset="-78"/>
                <a:cs typeface="29LT Zarid Serif Rg" panose="00000100000000000000" pitchFamily="2" charset="-78"/>
              </a:rPr>
              <a:t>[النساء:1]</a:t>
            </a:r>
          </a:p>
          <a:p>
            <a:pPr algn="ctr"/>
            <a:r>
              <a:rPr lang="ar-SA" sz="2800" dirty="0">
                <a:latin typeface="29LT Zarid Serif Rg" panose="00000100000000000000" pitchFamily="2" charset="-78"/>
                <a:cs typeface="29LT Zarid Serif Rg" panose="00000100000000000000" pitchFamily="2" charset="-78"/>
              </a:rPr>
              <a:t>والآية التي في الحشر: </a:t>
            </a:r>
            <a:r>
              <a:rPr lang="ar-SA" sz="2800" dirty="0">
                <a:solidFill>
                  <a:schemeClr val="accent6"/>
                </a:solidFill>
                <a:latin typeface="29LT Zarid Serif Rg" panose="00000100000000000000" pitchFamily="2" charset="-78"/>
                <a:cs typeface="29LT Zarid Serif Rg" panose="00000100000000000000" pitchFamily="2" charset="-78"/>
              </a:rPr>
              <a:t>" </a:t>
            </a:r>
            <a:r>
              <a:rPr lang="ar-SA" sz="2800" dirty="0">
                <a:solidFill>
                  <a:schemeClr val="accent6">
                    <a:lumMod val="75000"/>
                  </a:schemeClr>
                </a:solidFill>
                <a:latin typeface="29LT Zarid Serif Rg" panose="00000100000000000000" pitchFamily="2" charset="-78"/>
                <a:cs typeface="29LT Zarid Serif Rg" panose="00000100000000000000" pitchFamily="2" charset="-78"/>
              </a:rPr>
              <a:t>يَا أَيُّهَا الَّذِينَ آمَنُوا اتَّقُوا اللَّهَ وَلْتَنظُرْ نَفْسٌ مَّا قَدَّمَتْ لِغَدٍ ۖ </a:t>
            </a:r>
            <a:r>
              <a:rPr lang="ar-SA" sz="2800" dirty="0">
                <a:latin typeface="29LT Zarid Serif Rg" panose="00000100000000000000" pitchFamily="2" charset="-78"/>
                <a:cs typeface="29LT Zarid Serif Rg" panose="00000100000000000000" pitchFamily="2" charset="-78"/>
              </a:rPr>
              <a:t>" وقال : « تصدق رجل من </a:t>
            </a:r>
            <a:r>
              <a:rPr lang="ar-SA" sz="2800" dirty="0" err="1">
                <a:latin typeface="29LT Zarid Serif Rg" panose="00000100000000000000" pitchFamily="2" charset="-78"/>
                <a:cs typeface="29LT Zarid Serif Rg" panose="00000100000000000000" pitchFamily="2" charset="-78"/>
              </a:rPr>
              <a:t>دیناره</a:t>
            </a:r>
            <a:r>
              <a:rPr lang="ar-SA" sz="2800" dirty="0">
                <a:latin typeface="29LT Zarid Serif Rg" panose="00000100000000000000" pitchFamily="2" charset="-78"/>
                <a:cs typeface="29LT Zarid Serif Rg" panose="00000100000000000000" pitchFamily="2" charset="-78"/>
              </a:rPr>
              <a:t>، من درهمه، من ثوبه، من صاع بره، من صاع تمره ، حتى قال :</a:t>
            </a:r>
          </a:p>
          <a:p>
            <a:pPr algn="ctr"/>
            <a:r>
              <a:rPr lang="ar-SA" sz="2800" dirty="0">
                <a:latin typeface="29LT Zarid Serif Rg" panose="00000100000000000000" pitchFamily="2" charset="-78"/>
                <a:cs typeface="29LT Zarid Serif Rg" panose="00000100000000000000" pitchFamily="2" charset="-78"/>
              </a:rPr>
              <a:t>ولو بشق تمرة ، قال : فجاء رجل من الأنصار بصرة، كادت كفه تعجز عنها، بل قد عجزت، قال : ثم تتابع الناس بعده، فتغير وجه رسول الله ، واستبشر وفرح، وقال من سن في الإسلام سنة حسنة فله أجرها وأجر من عمل</a:t>
            </a:r>
          </a:p>
          <a:p>
            <a:pPr algn="ctr"/>
            <a:r>
              <a:rPr lang="ar-SA" sz="2800" dirty="0">
                <a:latin typeface="29LT Zarid Serif Rg" panose="00000100000000000000" pitchFamily="2" charset="-78"/>
                <a:cs typeface="29LT Zarid Serif Rg" panose="00000100000000000000" pitchFamily="2" charset="-78"/>
              </a:rPr>
              <a:t>بها من بعده، من غير أن ينقص من أجورهم شيء، ومن سن في الإسلام سنة سيئة كان عليه وزرها ووزر من عمل بها من بعده، من غير أن ينقص من أوزارهم شيء». وثبت عنه صل الله عليه وسلم  أن قال : «من دل على خير فله مثل أجر فاعله"</a:t>
            </a:r>
          </a:p>
        </p:txBody>
      </p:sp>
      <p:sp>
        <p:nvSpPr>
          <p:cNvPr id="10" name="مربع نص 9">
            <a:extLst>
              <a:ext uri="{FF2B5EF4-FFF2-40B4-BE49-F238E27FC236}">
                <a16:creationId xmlns:a16="http://schemas.microsoft.com/office/drawing/2014/main" id="{A1A930C1-5137-4F25-9A6A-4F2599CFD461}"/>
              </a:ext>
            </a:extLst>
          </p:cNvPr>
          <p:cNvSpPr txBox="1"/>
          <p:nvPr/>
        </p:nvSpPr>
        <p:spPr>
          <a:xfrm>
            <a:off x="751840" y="384688"/>
            <a:ext cx="10688320" cy="523220"/>
          </a:xfrm>
          <a:prstGeom prst="rect">
            <a:avLst/>
          </a:prstGeom>
          <a:noFill/>
        </p:spPr>
        <p:txBody>
          <a:bodyPr wrap="square">
            <a:spAutoFit/>
          </a:bodyPr>
          <a:lstStyle/>
          <a:p>
            <a:r>
              <a:rPr lang="ar-SA" sz="2800" b="1" dirty="0">
                <a:solidFill>
                  <a:srgbClr val="C00000"/>
                </a:solidFill>
                <a:latin typeface="29LT Zarid Serif Rg" panose="00000100000000000000" pitchFamily="2" charset="-78"/>
                <a:cs typeface="29LT Zarid Serif Rg" panose="00000100000000000000" pitchFamily="2" charset="-78"/>
              </a:rPr>
              <a:t>-طالبتي الغالية  اقرئي القصة التالية بتأمل .......</a:t>
            </a:r>
          </a:p>
        </p:txBody>
      </p:sp>
      <p:pic>
        <p:nvPicPr>
          <p:cNvPr id="11" name="Google Shape;182;p29">
            <a:extLst>
              <a:ext uri="{FF2B5EF4-FFF2-40B4-BE49-F238E27FC236}">
                <a16:creationId xmlns:a16="http://schemas.microsoft.com/office/drawing/2014/main" id="{1470BCFB-0C2B-4B85-BE38-026144E64316}"/>
              </a:ext>
            </a:extLst>
          </p:cNvPr>
          <p:cNvPicPr preferRelativeResize="0"/>
          <p:nvPr/>
        </p:nvPicPr>
        <p:blipFill rotWithShape="1">
          <a:blip r:embed="rId2" cstate="print">
            <a:alphaModFix/>
            <a:duotone>
              <a:prstClr val="black"/>
              <a:schemeClr val="accent6">
                <a:tint val="45000"/>
                <a:satMod val="400000"/>
              </a:schemeClr>
            </a:duotone>
          </a:blip>
          <a:srcRect t="16734" r="8892" b="18300"/>
          <a:stretch/>
        </p:blipFill>
        <p:spPr>
          <a:xfrm rot="10800000" flipH="1">
            <a:off x="-498256" y="5777450"/>
            <a:ext cx="3586715" cy="1128056"/>
          </a:xfrm>
          <a:prstGeom prst="rect">
            <a:avLst/>
          </a:prstGeom>
          <a:noFill/>
          <a:ln>
            <a:noFill/>
          </a:ln>
        </p:spPr>
      </p:pic>
      <p:sp>
        <p:nvSpPr>
          <p:cNvPr id="12" name="مستطيل 11">
            <a:extLst>
              <a:ext uri="{FF2B5EF4-FFF2-40B4-BE49-F238E27FC236}">
                <a16:creationId xmlns:a16="http://schemas.microsoft.com/office/drawing/2014/main" id="{E290BFC1-56D3-420B-9585-5307B2ABF49F}"/>
              </a:ext>
            </a:extLst>
          </p:cNvPr>
          <p:cNvSpPr/>
          <p:nvPr/>
        </p:nvSpPr>
        <p:spPr>
          <a:xfrm>
            <a:off x="491722" y="6161494"/>
            <a:ext cx="1677062" cy="369332"/>
          </a:xfrm>
          <a:prstGeom prst="rect">
            <a:avLst/>
          </a:prstGeom>
        </p:spPr>
        <p:txBody>
          <a:bodyPr wrap="none">
            <a:spAutoFit/>
          </a:bodyPr>
          <a:lstStyle/>
          <a:p>
            <a:r>
              <a:rPr lang="ar-SA" b="1" dirty="0">
                <a:solidFill>
                  <a:schemeClr val="bg1"/>
                </a:solidFill>
                <a:latin typeface="Calibri" pitchFamily="34" charset="0"/>
                <a:cs typeface="Calibri" pitchFamily="34" charset="0"/>
              </a:rPr>
              <a:t>استراتيجية القصة  </a:t>
            </a:r>
          </a:p>
        </p:txBody>
      </p:sp>
    </p:spTree>
    <p:extLst>
      <p:ext uri="{BB962C8B-B14F-4D97-AF65-F5344CB8AC3E}">
        <p14:creationId xmlns:p14="http://schemas.microsoft.com/office/powerpoint/2010/main" val="129495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صورة تحتوي على داخلي, نسيج&#10;&#10;تم إنشاء الوصف تلقائياً">
            <a:extLst>
              <a:ext uri="{FF2B5EF4-FFF2-40B4-BE49-F238E27FC236}">
                <a16:creationId xmlns:a16="http://schemas.microsoft.com/office/drawing/2014/main" id="{BCF1E72B-2A4A-4F47-998E-0A6638257A0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4905" y="214525"/>
            <a:ext cx="11161240" cy="6381327"/>
          </a:xfrm>
          <a:prstGeom prst="rect">
            <a:avLst/>
          </a:prstGeom>
        </p:spPr>
      </p:pic>
      <p:pic>
        <p:nvPicPr>
          <p:cNvPr id="6146" name="Picture 2"/>
          <p:cNvPicPr>
            <a:picLocks noChangeAspect="1" noChangeArrowheads="1"/>
          </p:cNvPicPr>
          <p:nvPr/>
        </p:nvPicPr>
        <p:blipFill>
          <a:blip r:embed="rId3" cstate="print"/>
          <a:srcRect/>
          <a:stretch>
            <a:fillRect/>
          </a:stretch>
        </p:blipFill>
        <p:spPr bwMode="auto">
          <a:xfrm>
            <a:off x="6086475" y="3405189"/>
            <a:ext cx="19050" cy="47625"/>
          </a:xfrm>
          <a:prstGeom prst="rect">
            <a:avLst/>
          </a:prstGeom>
          <a:noFill/>
          <a:ln w="9525">
            <a:noFill/>
            <a:miter lim="800000"/>
            <a:headEnd/>
            <a:tailEnd/>
          </a:ln>
        </p:spPr>
      </p:pic>
      <p:sp>
        <p:nvSpPr>
          <p:cNvPr id="5" name="مربع نص 4">
            <a:extLst>
              <a:ext uri="{FF2B5EF4-FFF2-40B4-BE49-F238E27FC236}">
                <a16:creationId xmlns:a16="http://schemas.microsoft.com/office/drawing/2014/main" id="{0D683CBA-B336-4035-956D-5434CC72C573}"/>
              </a:ext>
            </a:extLst>
          </p:cNvPr>
          <p:cNvSpPr txBox="1"/>
          <p:nvPr/>
        </p:nvSpPr>
        <p:spPr>
          <a:xfrm>
            <a:off x="-641131" y="1466265"/>
            <a:ext cx="10688320" cy="523220"/>
          </a:xfrm>
          <a:prstGeom prst="rect">
            <a:avLst/>
          </a:prstGeom>
          <a:noFill/>
        </p:spPr>
        <p:txBody>
          <a:bodyPr wrap="square">
            <a:spAutoFit/>
          </a:bodyPr>
          <a:lstStyle/>
          <a:p>
            <a:r>
              <a:rPr lang="ar-SA" sz="2800" b="1" dirty="0">
                <a:solidFill>
                  <a:srgbClr val="C00000"/>
                </a:solidFill>
                <a:latin typeface="29LT Zarid Serif Rg" panose="00000100000000000000" pitchFamily="2" charset="-78"/>
                <a:cs typeface="29LT Zarid Serif Rg" panose="00000100000000000000" pitchFamily="2" charset="-78"/>
              </a:rPr>
              <a:t>-طالبتي الغالية  علام يدل موقف الصحابة رضي الله عنهم  ؟ </a:t>
            </a:r>
          </a:p>
        </p:txBody>
      </p:sp>
      <p:sp>
        <p:nvSpPr>
          <p:cNvPr id="7" name="مربع نص 6">
            <a:extLst>
              <a:ext uri="{FF2B5EF4-FFF2-40B4-BE49-F238E27FC236}">
                <a16:creationId xmlns:a16="http://schemas.microsoft.com/office/drawing/2014/main" id="{8706C43D-57F7-4EA0-AEC2-08EAAB3CA46B}"/>
              </a:ext>
            </a:extLst>
          </p:cNvPr>
          <p:cNvSpPr txBox="1"/>
          <p:nvPr/>
        </p:nvSpPr>
        <p:spPr>
          <a:xfrm>
            <a:off x="3859048" y="3646337"/>
            <a:ext cx="5095415" cy="646331"/>
          </a:xfrm>
          <a:prstGeom prst="rect">
            <a:avLst/>
          </a:prstGeom>
          <a:noFill/>
        </p:spPr>
        <p:txBody>
          <a:bodyPr wrap="square">
            <a:spAutoFit/>
          </a:bodyPr>
          <a:lstStyle/>
          <a:p>
            <a:r>
              <a:rPr lang="ar-SA" sz="3600" b="1" dirty="0">
                <a:solidFill>
                  <a:srgbClr val="C00000"/>
                </a:solidFill>
                <a:latin typeface="29LT Zarid Serif Rg" panose="00000100000000000000" pitchFamily="2" charset="-78"/>
                <a:cs typeface="29LT Zarid Serif Rg" panose="00000100000000000000" pitchFamily="2" charset="-78"/>
              </a:rPr>
              <a:t>اقرأ الحديثين التاليين لتعرف الإجابة .</a:t>
            </a:r>
          </a:p>
        </p:txBody>
      </p:sp>
      <p:sp>
        <p:nvSpPr>
          <p:cNvPr id="8" name="TextBox 2">
            <a:extLst>
              <a:ext uri="{FF2B5EF4-FFF2-40B4-BE49-F238E27FC236}">
                <a16:creationId xmlns:a16="http://schemas.microsoft.com/office/drawing/2014/main" id="{5A00CBC2-1788-4B70-9A96-2F3850C57A83}"/>
              </a:ext>
            </a:extLst>
          </p:cNvPr>
          <p:cNvSpPr txBox="1"/>
          <p:nvPr/>
        </p:nvSpPr>
        <p:spPr bwMode="auto">
          <a:xfrm>
            <a:off x="3415204" y="2171579"/>
            <a:ext cx="6286500" cy="12003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spAutoFit/>
          </a:bodyPr>
          <a:lstStyle/>
          <a:p>
            <a:pPr algn="ctr" rtl="1" eaLnBrk="1" fontAlgn="auto" hangingPunct="1">
              <a:spcBef>
                <a:spcPts val="0"/>
              </a:spcBef>
              <a:spcAft>
                <a:spcPts val="0"/>
              </a:spcAft>
              <a:defRPr/>
            </a:pPr>
            <a:r>
              <a:rPr lang="ar-SA" sz="3600" dirty="0">
                <a:ln w="0"/>
                <a:effectLst>
                  <a:outerShdw blurRad="38100" dist="19050" dir="2700000" algn="tl" rotWithShape="0">
                    <a:schemeClr val="dk1">
                      <a:alpha val="40000"/>
                    </a:schemeClr>
                  </a:outerShdw>
                </a:effectLst>
                <a:latin typeface="+mn-lt"/>
                <a:cs typeface="+mn-cs"/>
              </a:rPr>
              <a:t>التراحم والتواد والصلة بين المسلمين</a:t>
            </a:r>
          </a:p>
          <a:p>
            <a:pPr algn="ctr" rtl="1" eaLnBrk="1" fontAlgn="auto" hangingPunct="1">
              <a:spcBef>
                <a:spcPts val="0"/>
              </a:spcBef>
              <a:spcAft>
                <a:spcPts val="0"/>
              </a:spcAft>
              <a:defRPr/>
            </a:pPr>
            <a:r>
              <a:rPr lang="ar-SA" sz="3600" dirty="0">
                <a:ln w="0"/>
                <a:effectLst>
                  <a:outerShdw blurRad="38100" dist="19050" dir="2700000" algn="tl" rotWithShape="0">
                    <a:schemeClr val="dk1">
                      <a:alpha val="40000"/>
                    </a:schemeClr>
                  </a:outerShdw>
                </a:effectLst>
                <a:latin typeface="+mn-lt"/>
                <a:cs typeface="+mn-cs"/>
              </a:rPr>
              <a:t>فالمؤمنون كالجسد الواحد </a:t>
            </a:r>
            <a:endParaRPr lang="en-US" sz="2400" dirty="0">
              <a:ln w="0"/>
              <a:effectLst>
                <a:outerShdw blurRad="38100" dist="19050" dir="2700000" algn="tl" rotWithShape="0">
                  <a:schemeClr val="dk1">
                    <a:alpha val="40000"/>
                  </a:schemeClr>
                </a:outerShdw>
              </a:effectLst>
              <a:latin typeface="+mn-lt"/>
              <a:cs typeface="+mn-cs"/>
            </a:endParaRPr>
          </a:p>
        </p:txBody>
      </p:sp>
      <p:pic>
        <p:nvPicPr>
          <p:cNvPr id="9" name="Google Shape;182;p29">
            <a:extLst>
              <a:ext uri="{FF2B5EF4-FFF2-40B4-BE49-F238E27FC236}">
                <a16:creationId xmlns:a16="http://schemas.microsoft.com/office/drawing/2014/main" id="{9318ABFA-419A-4A28-9294-B3129B0F6716}"/>
              </a:ext>
            </a:extLst>
          </p:cNvPr>
          <p:cNvPicPr preferRelativeResize="0"/>
          <p:nvPr/>
        </p:nvPicPr>
        <p:blipFill rotWithShape="1">
          <a:blip r:embed="rId4" cstate="print">
            <a:alphaModFix/>
            <a:duotone>
              <a:prstClr val="black"/>
              <a:schemeClr val="accent6">
                <a:tint val="45000"/>
                <a:satMod val="400000"/>
              </a:schemeClr>
            </a:duotone>
          </a:blip>
          <a:srcRect t="16734" r="8892" b="18300"/>
          <a:stretch/>
        </p:blipFill>
        <p:spPr>
          <a:xfrm rot="10800000" flipH="1">
            <a:off x="-528736" y="5445224"/>
            <a:ext cx="3586715" cy="1128056"/>
          </a:xfrm>
          <a:prstGeom prst="rect">
            <a:avLst/>
          </a:prstGeom>
          <a:noFill/>
          <a:ln>
            <a:noFill/>
          </a:ln>
        </p:spPr>
      </p:pic>
      <p:sp>
        <p:nvSpPr>
          <p:cNvPr id="10" name="مستطيل 9">
            <a:extLst>
              <a:ext uri="{FF2B5EF4-FFF2-40B4-BE49-F238E27FC236}">
                <a16:creationId xmlns:a16="http://schemas.microsoft.com/office/drawing/2014/main" id="{F32B3A9B-E865-4ED0-85D4-4414FBF4D67D}"/>
              </a:ext>
            </a:extLst>
          </p:cNvPr>
          <p:cNvSpPr/>
          <p:nvPr/>
        </p:nvSpPr>
        <p:spPr>
          <a:xfrm>
            <a:off x="233615" y="5829268"/>
            <a:ext cx="1904689" cy="369332"/>
          </a:xfrm>
          <a:prstGeom prst="rect">
            <a:avLst/>
          </a:prstGeom>
        </p:spPr>
        <p:txBody>
          <a:bodyPr wrap="none">
            <a:spAutoFit/>
          </a:bodyPr>
          <a:lstStyle/>
          <a:p>
            <a:r>
              <a:rPr lang="ar-SA" b="1" dirty="0">
                <a:solidFill>
                  <a:schemeClr val="bg1"/>
                </a:solidFill>
                <a:latin typeface="Calibri" pitchFamily="34" charset="0"/>
                <a:cs typeface="Calibri" pitchFamily="34" charset="0"/>
              </a:rPr>
              <a:t>استراتيجية الاستنتاج </a:t>
            </a:r>
          </a:p>
        </p:txBody>
      </p:sp>
      <p:pic>
        <p:nvPicPr>
          <p:cNvPr id="11" name="Google Shape;182;p29">
            <a:extLst>
              <a:ext uri="{FF2B5EF4-FFF2-40B4-BE49-F238E27FC236}">
                <a16:creationId xmlns:a16="http://schemas.microsoft.com/office/drawing/2014/main" id="{9ED917DA-960F-45AF-BD18-4C3C703CFE4A}"/>
              </a:ext>
            </a:extLst>
          </p:cNvPr>
          <p:cNvPicPr preferRelativeResize="0"/>
          <p:nvPr/>
        </p:nvPicPr>
        <p:blipFill rotWithShape="1">
          <a:blip r:embed="rId4" cstate="print">
            <a:alphaModFix/>
            <a:duotone>
              <a:prstClr val="black"/>
              <a:schemeClr val="accent6">
                <a:tint val="45000"/>
                <a:satMod val="400000"/>
              </a:schemeClr>
            </a:duotone>
          </a:blip>
          <a:srcRect t="16734" r="8892" b="18300"/>
          <a:stretch/>
        </p:blipFill>
        <p:spPr>
          <a:xfrm rot="10800000" flipH="1">
            <a:off x="-528736" y="5506184"/>
            <a:ext cx="3586715" cy="1128056"/>
          </a:xfrm>
          <a:prstGeom prst="rect">
            <a:avLst/>
          </a:prstGeom>
          <a:noFill/>
          <a:ln>
            <a:noFill/>
          </a:ln>
        </p:spPr>
      </p:pic>
      <p:sp>
        <p:nvSpPr>
          <p:cNvPr id="12" name="مستطيل 11">
            <a:extLst>
              <a:ext uri="{FF2B5EF4-FFF2-40B4-BE49-F238E27FC236}">
                <a16:creationId xmlns:a16="http://schemas.microsoft.com/office/drawing/2014/main" id="{038C402D-C263-4626-93E6-4F016A313466}"/>
              </a:ext>
            </a:extLst>
          </p:cNvPr>
          <p:cNvSpPr/>
          <p:nvPr/>
        </p:nvSpPr>
        <p:spPr>
          <a:xfrm>
            <a:off x="233615" y="5890228"/>
            <a:ext cx="1904689" cy="369332"/>
          </a:xfrm>
          <a:prstGeom prst="rect">
            <a:avLst/>
          </a:prstGeom>
        </p:spPr>
        <p:txBody>
          <a:bodyPr wrap="none">
            <a:spAutoFit/>
          </a:bodyPr>
          <a:lstStyle/>
          <a:p>
            <a:r>
              <a:rPr lang="ar-SA" b="1" dirty="0">
                <a:solidFill>
                  <a:schemeClr val="bg1"/>
                </a:solidFill>
                <a:latin typeface="Calibri" pitchFamily="34" charset="0"/>
                <a:cs typeface="Calibri" pitchFamily="34" charset="0"/>
              </a:rPr>
              <a:t>استراتيجية الاستنتاج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8B85E65-73B8-4926-B7DA-DFACFDCA6264}"/>
              </a:ext>
            </a:extLst>
          </p:cNvPr>
          <p:cNvSpPr>
            <a:spLocks noChangeArrowheads="1"/>
          </p:cNvSpPr>
          <p:nvPr/>
        </p:nvSpPr>
        <p:spPr bwMode="auto">
          <a:xfrm>
            <a:off x="1795780" y="1259841"/>
            <a:ext cx="9443720" cy="1569660"/>
          </a:xfrm>
          <a:prstGeom prst="rect">
            <a:avLst/>
          </a:prstGeom>
          <a:noFill/>
          <a:ln w="9525">
            <a:noFill/>
            <a:miter lim="800000"/>
            <a:headEnd/>
            <a:tailEnd/>
          </a:ln>
        </p:spPr>
        <p:txBody>
          <a:bodyPr wrap="square">
            <a:spAutoFit/>
          </a:bodyPr>
          <a:lstStyle/>
          <a:p>
            <a:pPr algn="ctr" rtl="1" eaLnBrk="1" hangingPunct="1"/>
            <a:r>
              <a:rPr lang="ar-EG" sz="3200" b="1" dirty="0">
                <a:solidFill>
                  <a:schemeClr val="accent1">
                    <a:lumMod val="75000"/>
                  </a:schemeClr>
                </a:solidFill>
                <a:latin typeface="29LT Zarid Serif Rg" panose="00000100000000000000" pitchFamily="2" charset="-78"/>
                <a:cs typeface="29LT Zarid Serif Rg" panose="00000100000000000000" pitchFamily="2" charset="-78"/>
              </a:rPr>
              <a:t>عن النعمان بن بشير رضي الله عنهما قال: قال رسول الله صلى الله عليه وسلم: ”مَثَلُ المؤْمِنِينَ فِي تَوَادِّهِمْ وتَرَاحُمِهِمُ وَتَعَاطُفِهِمْ مَثَلُ الْجَسَدِ؛ إِذَا اشْتَكَى مِنْهُ عُضْوٌ تَدَاعَى لَهُ سَائَرُ الْجَسَدِ بِالسَّهَرِ والْحَمَّى“</a:t>
            </a:r>
            <a:r>
              <a:rPr lang="ar-EG" sz="3200" b="1" baseline="30000" dirty="0">
                <a:solidFill>
                  <a:schemeClr val="accent1">
                    <a:lumMod val="75000"/>
                  </a:schemeClr>
                </a:solidFill>
                <a:latin typeface="29LT Zarid Serif Rg" panose="00000100000000000000" pitchFamily="2" charset="-78"/>
                <a:cs typeface="29LT Zarid Serif Rg" panose="00000100000000000000" pitchFamily="2" charset="-78"/>
              </a:rPr>
              <a:t>(1).</a:t>
            </a:r>
          </a:p>
        </p:txBody>
      </p:sp>
      <p:sp>
        <p:nvSpPr>
          <p:cNvPr id="4" name="مربع نص 3">
            <a:extLst>
              <a:ext uri="{FF2B5EF4-FFF2-40B4-BE49-F238E27FC236}">
                <a16:creationId xmlns:a16="http://schemas.microsoft.com/office/drawing/2014/main" id="{92776C42-DD86-42C4-B4D3-E4D18151B98A}"/>
              </a:ext>
            </a:extLst>
          </p:cNvPr>
          <p:cNvSpPr txBox="1"/>
          <p:nvPr/>
        </p:nvSpPr>
        <p:spPr>
          <a:xfrm>
            <a:off x="1711960" y="3429000"/>
            <a:ext cx="9611360" cy="1569660"/>
          </a:xfrm>
          <a:prstGeom prst="rect">
            <a:avLst/>
          </a:prstGeom>
          <a:noFill/>
        </p:spPr>
        <p:txBody>
          <a:bodyPr wrap="square">
            <a:spAutoFit/>
          </a:bodyPr>
          <a:lstStyle/>
          <a:p>
            <a:pPr algn="ctr"/>
            <a:r>
              <a:rPr lang="ar-SA" sz="3200" b="1" i="0" dirty="0">
                <a:solidFill>
                  <a:schemeClr val="accent1">
                    <a:lumMod val="75000"/>
                  </a:schemeClr>
                </a:solidFill>
                <a:effectLst/>
                <a:latin typeface="29LT Zarid Serif Rg" panose="00000100000000000000" pitchFamily="2" charset="-78"/>
                <a:cs typeface="29LT Zarid Serif Rg" panose="00000100000000000000" pitchFamily="2" charset="-78"/>
              </a:rPr>
              <a:t>عن أنس رضي الله عنه، قال: قال رسول الله صلى الله عليه وسلم: ((انصر أخاك ظالـمًا، أو مَظْلومًا. فقال رجل: يا رسول الله، أنصره إذا كان مَظْلومًا، أفرأيت إذا كان ظالـمًا، كيف أنصره؟ قال: تَحْجُزُه، أو تمنعه من الظُّلم، فإنَّ ذلك نَصْر</a:t>
            </a:r>
            <a:endParaRPr lang="ar-SA" sz="3200" b="1" dirty="0">
              <a:solidFill>
                <a:schemeClr val="accent1">
                  <a:lumMod val="75000"/>
                </a:schemeClr>
              </a:solidFill>
              <a:latin typeface="29LT Zarid Serif Rg" panose="00000100000000000000" pitchFamily="2" charset="-78"/>
              <a:cs typeface="29LT Zarid Serif Rg" panose="00000100000000000000" pitchFamily="2" charset="-78"/>
            </a:endParaRPr>
          </a:p>
        </p:txBody>
      </p:sp>
      <p:pic>
        <p:nvPicPr>
          <p:cNvPr id="5" name="Google Shape;182;p29">
            <a:extLst>
              <a:ext uri="{FF2B5EF4-FFF2-40B4-BE49-F238E27FC236}">
                <a16:creationId xmlns:a16="http://schemas.microsoft.com/office/drawing/2014/main" id="{09D75D89-C5BC-4D78-9DE5-37E47E86E783}"/>
              </a:ext>
            </a:extLst>
          </p:cNvPr>
          <p:cNvPicPr preferRelativeResize="0"/>
          <p:nvPr/>
        </p:nvPicPr>
        <p:blipFill rotWithShape="1">
          <a:blip r:embed="rId2" cstate="print">
            <a:alphaModFix/>
            <a:duotone>
              <a:prstClr val="black"/>
              <a:schemeClr val="accent6">
                <a:tint val="45000"/>
                <a:satMod val="400000"/>
              </a:schemeClr>
            </a:duotone>
          </a:blip>
          <a:srcRect t="16734" r="8892" b="18300"/>
          <a:stretch/>
        </p:blipFill>
        <p:spPr>
          <a:xfrm rot="10800000" flipH="1">
            <a:off x="-528736" y="5506184"/>
            <a:ext cx="3586715" cy="1128056"/>
          </a:xfrm>
          <a:prstGeom prst="rect">
            <a:avLst/>
          </a:prstGeom>
          <a:noFill/>
          <a:ln>
            <a:noFill/>
          </a:ln>
        </p:spPr>
      </p:pic>
      <p:sp>
        <p:nvSpPr>
          <p:cNvPr id="6" name="مستطيل 5">
            <a:extLst>
              <a:ext uri="{FF2B5EF4-FFF2-40B4-BE49-F238E27FC236}">
                <a16:creationId xmlns:a16="http://schemas.microsoft.com/office/drawing/2014/main" id="{C00B626C-C5E9-4EDC-B62D-AC04486C806D}"/>
              </a:ext>
            </a:extLst>
          </p:cNvPr>
          <p:cNvSpPr/>
          <p:nvPr/>
        </p:nvSpPr>
        <p:spPr>
          <a:xfrm>
            <a:off x="780240" y="5890228"/>
            <a:ext cx="1358064" cy="369332"/>
          </a:xfrm>
          <a:prstGeom prst="rect">
            <a:avLst/>
          </a:prstGeom>
        </p:spPr>
        <p:txBody>
          <a:bodyPr wrap="none">
            <a:spAutoFit/>
          </a:bodyPr>
          <a:lstStyle/>
          <a:p>
            <a:r>
              <a:rPr lang="ar-SA" b="1" dirty="0">
                <a:solidFill>
                  <a:schemeClr val="bg1"/>
                </a:solidFill>
                <a:latin typeface="Calibri" pitchFamily="34" charset="0"/>
                <a:cs typeface="Calibri" pitchFamily="34" charset="0"/>
              </a:rPr>
              <a:t>قراءة الحديث  </a:t>
            </a:r>
          </a:p>
        </p:txBody>
      </p:sp>
      <p:pic>
        <p:nvPicPr>
          <p:cNvPr id="7" name="Google Shape;182;p29">
            <a:extLst>
              <a:ext uri="{FF2B5EF4-FFF2-40B4-BE49-F238E27FC236}">
                <a16:creationId xmlns:a16="http://schemas.microsoft.com/office/drawing/2014/main" id="{FC2A7B89-5CBE-4DB4-ABCE-56B227C9329B}"/>
              </a:ext>
            </a:extLst>
          </p:cNvPr>
          <p:cNvPicPr preferRelativeResize="0"/>
          <p:nvPr/>
        </p:nvPicPr>
        <p:blipFill rotWithShape="1">
          <a:blip r:embed="rId2" cstate="print">
            <a:alphaModFix/>
            <a:duotone>
              <a:prstClr val="black"/>
              <a:schemeClr val="accent6">
                <a:tint val="45000"/>
                <a:satMod val="400000"/>
              </a:schemeClr>
            </a:duotone>
          </a:blip>
          <a:srcRect t="16734" r="8892" b="18300"/>
          <a:stretch/>
        </p:blipFill>
        <p:spPr>
          <a:xfrm rot="10800000" flipH="1">
            <a:off x="-528736" y="5567144"/>
            <a:ext cx="3586715" cy="1128056"/>
          </a:xfrm>
          <a:prstGeom prst="rect">
            <a:avLst/>
          </a:prstGeom>
          <a:noFill/>
          <a:ln>
            <a:noFill/>
          </a:ln>
        </p:spPr>
      </p:pic>
      <p:sp>
        <p:nvSpPr>
          <p:cNvPr id="8" name="مستطيل 7">
            <a:extLst>
              <a:ext uri="{FF2B5EF4-FFF2-40B4-BE49-F238E27FC236}">
                <a16:creationId xmlns:a16="http://schemas.microsoft.com/office/drawing/2014/main" id="{B959B367-89D4-4CC2-9C2B-AD3D5AEFE7DA}"/>
              </a:ext>
            </a:extLst>
          </p:cNvPr>
          <p:cNvSpPr/>
          <p:nvPr/>
        </p:nvSpPr>
        <p:spPr>
          <a:xfrm>
            <a:off x="780240" y="5951188"/>
            <a:ext cx="1358064" cy="369332"/>
          </a:xfrm>
          <a:prstGeom prst="rect">
            <a:avLst/>
          </a:prstGeom>
        </p:spPr>
        <p:txBody>
          <a:bodyPr wrap="none">
            <a:spAutoFit/>
          </a:bodyPr>
          <a:lstStyle/>
          <a:p>
            <a:r>
              <a:rPr lang="ar-SA" b="1" dirty="0">
                <a:solidFill>
                  <a:schemeClr val="bg1"/>
                </a:solidFill>
                <a:latin typeface="Calibri" pitchFamily="34" charset="0"/>
                <a:cs typeface="Calibri" pitchFamily="34" charset="0"/>
              </a:rPr>
              <a:t>قراءة الحديث  </a:t>
            </a:r>
          </a:p>
        </p:txBody>
      </p:sp>
    </p:spTree>
    <p:extLst>
      <p:ext uri="{BB962C8B-B14F-4D97-AF65-F5344CB8AC3E}">
        <p14:creationId xmlns:p14="http://schemas.microsoft.com/office/powerpoint/2010/main" val="260766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ctrTitle"/>
          </p:nvPr>
        </p:nvSpPr>
        <p:spPr/>
        <p:txBody>
          <a:bodyPr/>
          <a:lstStyle/>
          <a:p>
            <a:br>
              <a:rPr lang="ar-SA" dirty="0"/>
            </a:br>
            <a:endParaRPr lang="ar-SA" dirty="0"/>
          </a:p>
        </p:txBody>
      </p:sp>
      <p:sp>
        <p:nvSpPr>
          <p:cNvPr id="4" name="مستطيل 3"/>
          <p:cNvSpPr/>
          <p:nvPr/>
        </p:nvSpPr>
        <p:spPr>
          <a:xfrm>
            <a:off x="431371" y="188641"/>
            <a:ext cx="11425270" cy="1210220"/>
          </a:xfrm>
          <a:prstGeom prst="rect">
            <a:avLst/>
          </a:prstGeom>
        </p:spPr>
        <p:txBody>
          <a:bodyPr wrap="square" lIns="108855" tIns="54428" rIns="108855" bIns="54428">
            <a:spAutoFit/>
          </a:bodyPr>
          <a:lstStyle/>
          <a:p>
            <a:pPr algn="ctr"/>
            <a:r>
              <a:rPr lang="ar-SA" sz="2400" dirty="0">
                <a:solidFill>
                  <a:schemeClr val="accent6">
                    <a:lumMod val="75000"/>
                  </a:schemeClr>
                </a:solidFill>
                <a:latin typeface="Calibri" panose="020F0502020204030204" pitchFamily="34" charset="0"/>
                <a:cs typeface="Calibri" panose="020F0502020204030204" pitchFamily="34" charset="0"/>
              </a:rPr>
              <a:t>من خلال استراتيجية </a:t>
            </a:r>
            <a:r>
              <a:rPr lang="ar-SA" sz="2400" dirty="0">
                <a:solidFill>
                  <a:srgbClr val="C00000"/>
                </a:solidFill>
                <a:latin typeface="Calibri" panose="020F0502020204030204" pitchFamily="34" charset="0"/>
                <a:cs typeface="Calibri" panose="020F0502020204030204" pitchFamily="34" charset="0"/>
              </a:rPr>
              <a:t>من أنا  عرفي الصحابي النعمان بن بشير رضي الله عنه</a:t>
            </a:r>
          </a:p>
          <a:p>
            <a:pPr algn="ctr"/>
            <a:r>
              <a:rPr lang="ar-SA" sz="2400" dirty="0">
                <a:solidFill>
                  <a:srgbClr val="C00000"/>
                </a:solidFill>
                <a:latin typeface="Calibri" panose="020F0502020204030204" pitchFamily="34" charset="0"/>
                <a:cs typeface="Calibri" panose="020F0502020204030204" pitchFamily="34" charset="0"/>
              </a:rPr>
              <a:t>      </a:t>
            </a:r>
            <a:r>
              <a:rPr lang="ar-SA" sz="4750" dirty="0">
                <a:solidFill>
                  <a:srgbClr val="C00000"/>
                </a:solidFill>
                <a:latin typeface="Calibri" panose="020F0502020204030204" pitchFamily="34" charset="0"/>
                <a:cs typeface="Calibri" panose="020F0502020204030204" pitchFamily="34" charset="0"/>
              </a:rPr>
              <a:t>منظم تراجم الصاحبة؟ </a:t>
            </a:r>
            <a:endParaRPr lang="ar-SA" sz="4750" dirty="0">
              <a:solidFill>
                <a:srgbClr val="C00000"/>
              </a:solidFill>
            </a:endParaRPr>
          </a:p>
        </p:txBody>
      </p:sp>
      <p:graphicFrame>
        <p:nvGraphicFramePr>
          <p:cNvPr id="5" name="عنصر نائب للمحتوى 4"/>
          <p:cNvGraphicFramePr>
            <a:graphicFrameLocks/>
          </p:cNvGraphicFramePr>
          <p:nvPr>
            <p:extLst>
              <p:ext uri="{D42A27DB-BD31-4B8C-83A1-F6EECF244321}">
                <p14:modId xmlns:p14="http://schemas.microsoft.com/office/powerpoint/2010/main" val="3238450428"/>
              </p:ext>
            </p:extLst>
          </p:nvPr>
        </p:nvGraphicFramePr>
        <p:xfrm>
          <a:off x="335359" y="1440708"/>
          <a:ext cx="11617292" cy="5164128"/>
        </p:xfrm>
        <a:graphic>
          <a:graphicData uri="http://schemas.openxmlformats.org/drawingml/2006/table">
            <a:tbl>
              <a:tblPr rtl="1" firstRow="1" bandRow="1">
                <a:tableStyleId>{BC89EF96-8CEA-46FF-86C4-4CE0E7609802}</a:tableStyleId>
              </a:tblPr>
              <a:tblGrid>
                <a:gridCol w="1496324">
                  <a:extLst>
                    <a:ext uri="{9D8B030D-6E8A-4147-A177-3AD203B41FA5}">
                      <a16:colId xmlns:a16="http://schemas.microsoft.com/office/drawing/2014/main" val="20000"/>
                    </a:ext>
                  </a:extLst>
                </a:gridCol>
                <a:gridCol w="7152151">
                  <a:extLst>
                    <a:ext uri="{9D8B030D-6E8A-4147-A177-3AD203B41FA5}">
                      <a16:colId xmlns:a16="http://schemas.microsoft.com/office/drawing/2014/main" val="20001"/>
                    </a:ext>
                  </a:extLst>
                </a:gridCol>
                <a:gridCol w="1551235">
                  <a:extLst>
                    <a:ext uri="{9D8B030D-6E8A-4147-A177-3AD203B41FA5}">
                      <a16:colId xmlns:a16="http://schemas.microsoft.com/office/drawing/2014/main" val="20002"/>
                    </a:ext>
                  </a:extLst>
                </a:gridCol>
                <a:gridCol w="1417582">
                  <a:extLst>
                    <a:ext uri="{9D8B030D-6E8A-4147-A177-3AD203B41FA5}">
                      <a16:colId xmlns:a16="http://schemas.microsoft.com/office/drawing/2014/main" val="20003"/>
                    </a:ext>
                  </a:extLst>
                </a:gridCol>
              </a:tblGrid>
              <a:tr h="1232208">
                <a:tc>
                  <a:txBody>
                    <a:bodyPr/>
                    <a:lstStyle/>
                    <a:p>
                      <a:pPr algn="ctr" rtl="1"/>
                      <a:endParaRPr lang="ar-SA" sz="2000" dirty="0">
                        <a:solidFill>
                          <a:schemeClr val="tx2">
                            <a:lumMod val="75000"/>
                          </a:schemeClr>
                        </a:solidFill>
                        <a:latin typeface="Calibri" panose="020F0502020204030204" pitchFamily="34" charset="0"/>
                        <a:cs typeface="Calibri" panose="020F0502020204030204" pitchFamily="34" charset="0"/>
                      </a:endParaRPr>
                    </a:p>
                    <a:p>
                      <a:pPr algn="ctr" rtl="1"/>
                      <a:r>
                        <a:rPr lang="ar-SA" sz="2000" dirty="0">
                          <a:solidFill>
                            <a:schemeClr val="tx2">
                              <a:lumMod val="75000"/>
                            </a:schemeClr>
                          </a:solidFill>
                          <a:latin typeface="Calibri" panose="020F0502020204030204" pitchFamily="34" charset="0"/>
                          <a:cs typeface="Calibri" panose="020F0502020204030204" pitchFamily="34" charset="0"/>
                        </a:rPr>
                        <a:t>اسم الراوي  </a:t>
                      </a:r>
                    </a:p>
                  </a:txBody>
                  <a:tcPr marL="121920" marR="121920"/>
                </a:tc>
                <a:tc>
                  <a:txBody>
                    <a:bodyPr/>
                    <a:lstStyle/>
                    <a:p>
                      <a:pPr algn="ctr" rtl="1"/>
                      <a:endParaRPr lang="ar-SA" sz="2000" dirty="0">
                        <a:solidFill>
                          <a:schemeClr val="tx2">
                            <a:lumMod val="75000"/>
                          </a:schemeClr>
                        </a:solidFill>
                        <a:latin typeface="Calibri" panose="020F0502020204030204" pitchFamily="34" charset="0"/>
                        <a:cs typeface="Calibri" panose="020F0502020204030204" pitchFamily="34" charset="0"/>
                      </a:endParaRPr>
                    </a:p>
                    <a:p>
                      <a:pPr algn="ctr" rtl="1"/>
                      <a:r>
                        <a:rPr lang="ar-SA" sz="2000" dirty="0">
                          <a:solidFill>
                            <a:schemeClr val="tx2">
                              <a:lumMod val="75000"/>
                            </a:schemeClr>
                          </a:solidFill>
                          <a:latin typeface="Calibri" panose="020F0502020204030204" pitchFamily="34" charset="0"/>
                          <a:cs typeface="Calibri" panose="020F0502020204030204" pitchFamily="34" charset="0"/>
                        </a:rPr>
                        <a:t>الترجمة</a:t>
                      </a:r>
                      <a:r>
                        <a:rPr lang="ar-SA" sz="2000" baseline="0" dirty="0">
                          <a:solidFill>
                            <a:schemeClr val="tx2">
                              <a:lumMod val="75000"/>
                            </a:schemeClr>
                          </a:solidFill>
                          <a:latin typeface="Calibri" panose="020F0502020204030204" pitchFamily="34" charset="0"/>
                          <a:cs typeface="Calibri" panose="020F0502020204030204" pitchFamily="34" charset="0"/>
                        </a:rPr>
                        <a:t> </a:t>
                      </a:r>
                      <a:endParaRPr lang="ar-SA" sz="2000" dirty="0">
                        <a:solidFill>
                          <a:schemeClr val="tx2">
                            <a:lumMod val="75000"/>
                          </a:schemeClr>
                        </a:solidFill>
                        <a:latin typeface="Calibri" panose="020F0502020204030204" pitchFamily="34" charset="0"/>
                        <a:cs typeface="Calibri" panose="020F0502020204030204" pitchFamily="34" charset="0"/>
                      </a:endParaRPr>
                    </a:p>
                  </a:txBody>
                  <a:tcPr marL="121920" marR="121920"/>
                </a:tc>
                <a:tc>
                  <a:txBody>
                    <a:bodyPr/>
                    <a:lstStyle/>
                    <a:p>
                      <a:pPr algn="ctr" rtl="1"/>
                      <a:endParaRPr lang="ar-SA" sz="2400" dirty="0">
                        <a:solidFill>
                          <a:schemeClr val="tx2">
                            <a:lumMod val="75000"/>
                          </a:schemeClr>
                        </a:solidFill>
                        <a:latin typeface="Calibri" panose="020F0502020204030204" pitchFamily="34" charset="0"/>
                        <a:cs typeface="Calibri" panose="020F0502020204030204" pitchFamily="34" charset="0"/>
                      </a:endParaRPr>
                    </a:p>
                    <a:p>
                      <a:pPr algn="ctr" rtl="1"/>
                      <a:r>
                        <a:rPr lang="ar-SA" sz="2400" dirty="0">
                          <a:solidFill>
                            <a:schemeClr val="tx2">
                              <a:lumMod val="75000"/>
                            </a:schemeClr>
                          </a:solidFill>
                          <a:latin typeface="Calibri" panose="020F0502020204030204" pitchFamily="34" charset="0"/>
                          <a:cs typeface="Calibri" panose="020F0502020204030204" pitchFamily="34" charset="0"/>
                        </a:rPr>
                        <a:t>مواطن القدوة</a:t>
                      </a:r>
                    </a:p>
                  </a:txBody>
                  <a:tcPr marL="121920" marR="121920"/>
                </a:tc>
                <a:tc>
                  <a:txBody>
                    <a:bodyPr/>
                    <a:lstStyle/>
                    <a:p>
                      <a:pPr rtl="1"/>
                      <a:endParaRPr lang="ar-SA" sz="2400" dirty="0">
                        <a:solidFill>
                          <a:schemeClr val="tx2">
                            <a:lumMod val="75000"/>
                          </a:schemeClr>
                        </a:solidFill>
                        <a:latin typeface="Calibri" panose="020F0502020204030204" pitchFamily="34" charset="0"/>
                        <a:cs typeface="Calibri" panose="020F0502020204030204" pitchFamily="34" charset="0"/>
                      </a:endParaRPr>
                    </a:p>
                    <a:p>
                      <a:pPr rtl="1"/>
                      <a:r>
                        <a:rPr lang="ar-SA" sz="2400" dirty="0">
                          <a:solidFill>
                            <a:schemeClr val="tx2">
                              <a:lumMod val="75000"/>
                            </a:schemeClr>
                          </a:solidFill>
                          <a:latin typeface="Calibri" panose="020F0502020204030204" pitchFamily="34" charset="0"/>
                          <a:cs typeface="Calibri" panose="020F0502020204030204" pitchFamily="34" charset="0"/>
                        </a:rPr>
                        <a:t>كيفية </a:t>
                      </a:r>
                    </a:p>
                    <a:p>
                      <a:pPr rtl="1"/>
                      <a:r>
                        <a:rPr lang="ar-SA" sz="2400" dirty="0">
                          <a:solidFill>
                            <a:schemeClr val="tx2">
                              <a:lumMod val="75000"/>
                            </a:schemeClr>
                          </a:solidFill>
                          <a:latin typeface="Calibri" panose="020F0502020204030204" pitchFamily="34" charset="0"/>
                          <a:cs typeface="Calibri" panose="020F0502020204030204" pitchFamily="34" charset="0"/>
                        </a:rPr>
                        <a:t>الاقتداء</a:t>
                      </a:r>
                      <a:r>
                        <a:rPr lang="ar-SA" sz="2400" baseline="0" dirty="0">
                          <a:solidFill>
                            <a:schemeClr val="tx2">
                              <a:lumMod val="75000"/>
                            </a:schemeClr>
                          </a:solidFill>
                          <a:latin typeface="Calibri" panose="020F0502020204030204" pitchFamily="34" charset="0"/>
                          <a:cs typeface="Calibri" panose="020F0502020204030204" pitchFamily="34" charset="0"/>
                        </a:rPr>
                        <a:t> </a:t>
                      </a:r>
                      <a:r>
                        <a:rPr lang="ar-SA" sz="2400" baseline="0" dirty="0" err="1">
                          <a:solidFill>
                            <a:schemeClr val="tx2">
                              <a:lumMod val="75000"/>
                            </a:schemeClr>
                          </a:solidFill>
                          <a:latin typeface="Calibri" panose="020F0502020204030204" pitchFamily="34" charset="0"/>
                          <a:cs typeface="Calibri" panose="020F0502020204030204" pitchFamily="34" charset="0"/>
                        </a:rPr>
                        <a:t>به</a:t>
                      </a:r>
                      <a:endParaRPr lang="ar-SA" sz="2400" dirty="0">
                        <a:solidFill>
                          <a:schemeClr val="tx2">
                            <a:lumMod val="75000"/>
                          </a:schemeClr>
                        </a:solidFill>
                        <a:latin typeface="Calibri" panose="020F0502020204030204" pitchFamily="34" charset="0"/>
                        <a:cs typeface="Calibri" panose="020F0502020204030204" pitchFamily="34" charset="0"/>
                      </a:endParaRPr>
                    </a:p>
                  </a:txBody>
                  <a:tcPr marL="121920" marR="121920"/>
                </a:tc>
                <a:extLst>
                  <a:ext uri="{0D108BD9-81ED-4DB2-BD59-A6C34878D82A}">
                    <a16:rowId xmlns:a16="http://schemas.microsoft.com/office/drawing/2014/main" val="10000"/>
                  </a:ext>
                </a:extLst>
              </a:tr>
              <a:tr h="457200">
                <a:tc rowSpan="3">
                  <a:txBody>
                    <a:bodyPr/>
                    <a:lstStyle/>
                    <a:p>
                      <a:pPr algn="ctr"/>
                      <a:endParaRPr lang="ar-SA" sz="2800" dirty="0">
                        <a:solidFill>
                          <a:srgbClr val="C00000"/>
                        </a:solidFill>
                        <a:latin typeface="29LT Zarid Serif Rg" panose="00000100000000000000" pitchFamily="2" charset="-78"/>
                        <a:cs typeface="29LT Zarid Serif Rg" panose="000001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EG" sz="3200" b="1" dirty="0">
                          <a:solidFill>
                            <a:srgbClr val="7030A0"/>
                          </a:solidFill>
                          <a:latin typeface="29LT Zarid Serif Rg" panose="00000100000000000000" pitchFamily="2" charset="-78"/>
                          <a:cs typeface="29LT Zarid Serif Rg" panose="00000100000000000000" pitchFamily="2" charset="-78"/>
                        </a:rPr>
                        <a:t>النعمان بن بشير رضي الله عنهما</a:t>
                      </a:r>
                    </a:p>
                    <a:p>
                      <a:pPr algn="ctr"/>
                      <a:endParaRPr lang="ar-SA" sz="2800" dirty="0">
                        <a:solidFill>
                          <a:srgbClr val="C00000"/>
                        </a:solidFill>
                        <a:latin typeface="29LT Zarid Serif Rg" panose="00000100000000000000" pitchFamily="2" charset="-78"/>
                        <a:cs typeface="29LT Zarid Serif Rg" panose="00000100000000000000" pitchFamily="2" charset="-78"/>
                      </a:endParaRPr>
                    </a:p>
                    <a:p>
                      <a:pPr algn="ctr"/>
                      <a:endParaRPr lang="ar-SA" sz="2800" dirty="0">
                        <a:solidFill>
                          <a:srgbClr val="C00000"/>
                        </a:solidFill>
                        <a:latin typeface="29LT Zarid Serif Rg" panose="00000100000000000000" pitchFamily="2" charset="-78"/>
                        <a:cs typeface="29LT Zarid Serif Rg" panose="00000100000000000000" pitchFamily="2" charset="-78"/>
                      </a:endParaRPr>
                    </a:p>
                    <a:p>
                      <a:pPr rtl="1"/>
                      <a:endParaRPr lang="ar-SA" sz="2800" dirty="0">
                        <a:solidFill>
                          <a:schemeClr val="tx2">
                            <a:lumMod val="75000"/>
                          </a:schemeClr>
                        </a:solidFill>
                        <a:latin typeface="29LT Zarid Serif Rg" panose="00000100000000000000" pitchFamily="2" charset="-78"/>
                        <a:cs typeface="29LT Zarid Serif Rg" panose="00000100000000000000" pitchFamily="2" charset="-78"/>
                      </a:endParaRPr>
                    </a:p>
                  </a:txBody>
                  <a:tcPr marL="121920" marR="121920"/>
                </a:tc>
                <a:tc>
                  <a:txBody>
                    <a:bodyPr/>
                    <a:lstStyle/>
                    <a:p>
                      <a:pPr algn="r" rtl="1"/>
                      <a:r>
                        <a:rPr lang="ar-SA" sz="2400" dirty="0">
                          <a:solidFill>
                            <a:schemeClr val="tx2">
                              <a:lumMod val="75000"/>
                            </a:schemeClr>
                          </a:solidFill>
                        </a:rPr>
                        <a:t>..</a:t>
                      </a:r>
                      <a:r>
                        <a:rPr lang="ar-SA" sz="2400" baseline="0" dirty="0">
                          <a:solidFill>
                            <a:schemeClr val="tx2">
                              <a:lumMod val="75000"/>
                            </a:schemeClr>
                          </a:solidFill>
                          <a:latin typeface="Calibri" panose="020F0502020204030204" pitchFamily="34" charset="0"/>
                          <a:cs typeface="Calibri" panose="020F0502020204030204" pitchFamily="34" charset="0"/>
                        </a:rPr>
                        <a:t> </a:t>
                      </a:r>
                      <a:r>
                        <a:rPr lang="ar-SA" sz="2400" baseline="0" dirty="0">
                          <a:solidFill>
                            <a:schemeClr val="tx2">
                              <a:lumMod val="75000"/>
                            </a:schemeClr>
                          </a:solidFill>
                          <a:latin typeface="Cordia New" panose="020B0502040204020203" pitchFamily="34" charset="-34"/>
                          <a:cs typeface="Calibri" panose="020F0502020204030204" pitchFamily="34" charset="0"/>
                        </a:rPr>
                        <a:t>فضائله</a:t>
                      </a:r>
                      <a:endParaRPr lang="ar-SA" sz="2400" dirty="0">
                        <a:solidFill>
                          <a:schemeClr val="tx2">
                            <a:lumMod val="75000"/>
                          </a:schemeClr>
                        </a:solidFill>
                        <a:latin typeface="Cordia New" panose="020B0502040204020203" pitchFamily="34" charset="-34"/>
                      </a:endParaRPr>
                    </a:p>
                  </a:txBody>
                  <a:tcPr marL="121920" marR="121920"/>
                </a:tc>
                <a:tc rowSpan="3">
                  <a:txBody>
                    <a:bodyPr/>
                    <a:lstStyle/>
                    <a:p>
                      <a:pPr rtl="1"/>
                      <a:endParaRPr lang="ar-SA" sz="2400" dirty="0"/>
                    </a:p>
                    <a:p>
                      <a:pPr rtl="1"/>
                      <a:endParaRPr lang="ar-SA" sz="2400" dirty="0"/>
                    </a:p>
                    <a:p>
                      <a:pPr algn="ctr" rtl="1"/>
                      <a:r>
                        <a:rPr lang="ar-SA" sz="2400" dirty="0"/>
                        <a:t> </a:t>
                      </a:r>
                      <a:endParaRPr lang="ar-SA" sz="2000" dirty="0">
                        <a:solidFill>
                          <a:schemeClr val="accent6">
                            <a:lumMod val="50000"/>
                          </a:schemeClr>
                        </a:solidFill>
                      </a:endParaRPr>
                    </a:p>
                  </a:txBody>
                  <a:tcPr marL="121920" marR="121920"/>
                </a:tc>
                <a:tc rowSpan="3">
                  <a:txBody>
                    <a:bodyPr/>
                    <a:lstStyle/>
                    <a:p>
                      <a:pPr rtl="1"/>
                      <a:endParaRPr lang="ar-SA" sz="2400" dirty="0"/>
                    </a:p>
                    <a:p>
                      <a:pPr rtl="1"/>
                      <a:endParaRPr lang="ar-SA" sz="2400" dirty="0"/>
                    </a:p>
                    <a:p>
                      <a:pPr rtl="1"/>
                      <a:endParaRPr lang="ar-SA" sz="2400" dirty="0"/>
                    </a:p>
                  </a:txBody>
                  <a:tcPr marL="121920" marR="121920"/>
                </a:tc>
                <a:extLst>
                  <a:ext uri="{0D108BD9-81ED-4DB2-BD59-A6C34878D82A}">
                    <a16:rowId xmlns:a16="http://schemas.microsoft.com/office/drawing/2014/main" val="10001"/>
                  </a:ext>
                </a:extLst>
              </a:tr>
              <a:tr h="2651760">
                <a:tc vMerge="1">
                  <a:txBody>
                    <a:bodyPr/>
                    <a:lstStyle/>
                    <a:p>
                      <a:pPr rtl="1"/>
                      <a:endParaRPr lang="ar-SA" dirty="0"/>
                    </a:p>
                  </a:txBody>
                  <a:tcPr/>
                </a:tc>
                <a:tc>
                  <a:txBody>
                    <a:bodyPr/>
                    <a:lstStyle/>
                    <a:p>
                      <a:pPr algn="r" eaLnBrk="1" hangingPunct="1">
                        <a:defRPr/>
                      </a:pPr>
                      <a:r>
                        <a:rPr lang="ar-EG" sz="1800" b="1" dirty="0">
                          <a:solidFill>
                            <a:srgbClr val="006600"/>
                          </a:solidFill>
                          <a:latin typeface="29LT Zarid Serif Rg" panose="00000100000000000000" pitchFamily="2" charset="-78"/>
                          <a:cs typeface="29LT Zarid Serif Rg" panose="00000100000000000000" pitchFamily="2" charset="-78"/>
                        </a:rPr>
                        <a:t>هو الصحابي الجليل النعمان بن بشير الأنصاري، صاحب رسول الله صلى الله عليه وسلم وابن صاحبه، وأمه عَمرة بنت رواحة أخت عبد الله بن رواحة .. قال عنه الإمام الذهبي: الأمير العالم. وهو أول مولود ولد في الأنصار بعد قدوم رسول الله صلى الله عليه وسلم المدينة، كان أميراً على الكوفة تسعة أشهر، ووُلِّيَ القضاء بدمشق، وكان كريماً جواداً شاعراً، قال عنه سماك بن حرب: كان والله من أخطب من سمعت من أهل الدنيا يتكلم. </a:t>
                      </a:r>
                    </a:p>
                    <a:p>
                      <a:pPr algn="r" rtl="1"/>
                      <a:endParaRPr lang="ar-SA" sz="1800" dirty="0">
                        <a:solidFill>
                          <a:schemeClr val="tx2">
                            <a:lumMod val="75000"/>
                          </a:schemeClr>
                        </a:solidFill>
                        <a:latin typeface="+mn-lt"/>
                        <a:cs typeface="Calibri" panose="020F0502020204030204" pitchFamily="34" charset="0"/>
                      </a:endParaRPr>
                    </a:p>
                  </a:txBody>
                  <a:tcPr marL="121920" marR="121920"/>
                </a:tc>
                <a:tc vMerge="1">
                  <a:txBody>
                    <a:bodyPr/>
                    <a:lstStyle/>
                    <a:p>
                      <a:pPr rtl="1"/>
                      <a:endParaRPr lang="ar-SA" dirty="0"/>
                    </a:p>
                  </a:txBody>
                  <a:tcPr/>
                </a:tc>
                <a:tc vMerge="1">
                  <a:txBody>
                    <a:bodyPr/>
                    <a:lstStyle/>
                    <a:p>
                      <a:pPr rtl="1"/>
                      <a:endParaRPr lang="ar-SA" dirty="0"/>
                    </a:p>
                  </a:txBody>
                  <a:tcPr/>
                </a:tc>
                <a:extLst>
                  <a:ext uri="{0D108BD9-81ED-4DB2-BD59-A6C34878D82A}">
                    <a16:rowId xmlns:a16="http://schemas.microsoft.com/office/drawing/2014/main" val="10002"/>
                  </a:ext>
                </a:extLst>
              </a:tr>
              <a:tr h="822960">
                <a:tc vMerge="1">
                  <a:txBody>
                    <a:bodyPr/>
                    <a:lstStyle/>
                    <a:p>
                      <a:pPr rtl="1"/>
                      <a:endParaRPr lang="ar-SA" dirty="0"/>
                    </a:p>
                  </a:txBody>
                  <a:tcPr/>
                </a:tc>
                <a:tc>
                  <a:txBody>
                    <a:bodyPr/>
                    <a:lstStyle/>
                    <a:p>
                      <a:pPr rtl="1"/>
                      <a:r>
                        <a:rPr lang="ar-EG" sz="2400" b="1" dirty="0">
                          <a:solidFill>
                            <a:srgbClr val="006600"/>
                          </a:solidFill>
                          <a:latin typeface="29LT Zarid Serif Rg" panose="00000100000000000000" pitchFamily="2" charset="-78"/>
                          <a:cs typeface="29LT Zarid Serif Rg" panose="00000100000000000000" pitchFamily="2" charset="-78"/>
                        </a:rPr>
                        <a:t>مات رضي الله عنه مقتولاً سنة (64هـ).</a:t>
                      </a:r>
                      <a:endParaRPr lang="ar-SA" sz="2400" dirty="0">
                        <a:solidFill>
                          <a:schemeClr val="tx2">
                            <a:lumMod val="75000"/>
                          </a:schemeClr>
                        </a:solidFill>
                        <a:latin typeface="29LT Zarid Serif Rg" panose="00000100000000000000" pitchFamily="2" charset="-78"/>
                        <a:cs typeface="29LT Zarid Serif Rg" panose="00000100000000000000" pitchFamily="2" charset="-78"/>
                      </a:endParaRPr>
                    </a:p>
                  </a:txBody>
                  <a:tcPr marL="121920" marR="121920"/>
                </a:tc>
                <a:tc vMerge="1">
                  <a:txBody>
                    <a:bodyPr/>
                    <a:lstStyle/>
                    <a:p>
                      <a:pPr rtl="1"/>
                      <a:endParaRPr lang="ar-SA" dirty="0"/>
                    </a:p>
                  </a:txBody>
                  <a:tcPr/>
                </a:tc>
                <a:tc vMerge="1">
                  <a:txBody>
                    <a:bodyPr/>
                    <a:lstStyle/>
                    <a:p>
                      <a:pPr rtl="1"/>
                      <a:endParaRPr lang="ar-SA" dirty="0"/>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ctrTitle"/>
          </p:nvPr>
        </p:nvSpPr>
        <p:spPr/>
        <p:txBody>
          <a:bodyPr/>
          <a:lstStyle/>
          <a:p>
            <a:br>
              <a:rPr lang="ar-SA" dirty="0"/>
            </a:br>
            <a:endParaRPr lang="ar-SA" dirty="0"/>
          </a:p>
        </p:txBody>
      </p:sp>
      <p:sp>
        <p:nvSpPr>
          <p:cNvPr id="4" name="مستطيل 3"/>
          <p:cNvSpPr/>
          <p:nvPr/>
        </p:nvSpPr>
        <p:spPr>
          <a:xfrm>
            <a:off x="431371" y="188641"/>
            <a:ext cx="11425270" cy="1210220"/>
          </a:xfrm>
          <a:prstGeom prst="rect">
            <a:avLst/>
          </a:prstGeom>
        </p:spPr>
        <p:txBody>
          <a:bodyPr wrap="square" lIns="108855" tIns="54428" rIns="108855" bIns="54428">
            <a:spAutoFit/>
          </a:bodyPr>
          <a:lstStyle/>
          <a:p>
            <a:pPr algn="ctr"/>
            <a:r>
              <a:rPr lang="ar-SA" sz="2400" dirty="0">
                <a:solidFill>
                  <a:schemeClr val="accent6">
                    <a:lumMod val="75000"/>
                  </a:schemeClr>
                </a:solidFill>
                <a:latin typeface="Calibri" panose="020F0502020204030204" pitchFamily="34" charset="0"/>
                <a:cs typeface="Calibri" panose="020F0502020204030204" pitchFamily="34" charset="0"/>
              </a:rPr>
              <a:t>من خلال استراتيجية </a:t>
            </a:r>
            <a:r>
              <a:rPr lang="ar-SA" sz="2400" dirty="0">
                <a:solidFill>
                  <a:srgbClr val="C00000"/>
                </a:solidFill>
                <a:latin typeface="Calibri" panose="020F0502020204030204" pitchFamily="34" charset="0"/>
                <a:cs typeface="Calibri" panose="020F0502020204030204" pitchFamily="34" charset="0"/>
              </a:rPr>
              <a:t>من أنا  عرفي الصحابي أنس رضي الله عنه </a:t>
            </a:r>
          </a:p>
          <a:p>
            <a:pPr algn="ctr"/>
            <a:r>
              <a:rPr lang="ar-SA" sz="2400" dirty="0">
                <a:solidFill>
                  <a:srgbClr val="C00000"/>
                </a:solidFill>
                <a:latin typeface="Calibri" panose="020F0502020204030204" pitchFamily="34" charset="0"/>
                <a:cs typeface="Calibri" panose="020F0502020204030204" pitchFamily="34" charset="0"/>
              </a:rPr>
              <a:t>      </a:t>
            </a:r>
            <a:r>
              <a:rPr lang="ar-SA" sz="4750" dirty="0">
                <a:solidFill>
                  <a:srgbClr val="C00000"/>
                </a:solidFill>
                <a:latin typeface="Calibri" panose="020F0502020204030204" pitchFamily="34" charset="0"/>
                <a:cs typeface="Calibri" panose="020F0502020204030204" pitchFamily="34" charset="0"/>
              </a:rPr>
              <a:t>منظم تراجم الصاحبة ؟ </a:t>
            </a:r>
            <a:endParaRPr lang="ar-SA" sz="4750" dirty="0">
              <a:solidFill>
                <a:srgbClr val="C00000"/>
              </a:solidFill>
            </a:endParaRPr>
          </a:p>
        </p:txBody>
      </p:sp>
      <p:graphicFrame>
        <p:nvGraphicFramePr>
          <p:cNvPr id="5" name="عنصر نائب للمحتوى 4"/>
          <p:cNvGraphicFramePr>
            <a:graphicFrameLocks/>
          </p:cNvGraphicFramePr>
          <p:nvPr>
            <p:extLst>
              <p:ext uri="{D42A27DB-BD31-4B8C-83A1-F6EECF244321}">
                <p14:modId xmlns:p14="http://schemas.microsoft.com/office/powerpoint/2010/main" val="2416627067"/>
              </p:ext>
            </p:extLst>
          </p:nvPr>
        </p:nvGraphicFramePr>
        <p:xfrm>
          <a:off x="335359" y="1440708"/>
          <a:ext cx="11617292" cy="5347008"/>
        </p:xfrm>
        <a:graphic>
          <a:graphicData uri="http://schemas.openxmlformats.org/drawingml/2006/table">
            <a:tbl>
              <a:tblPr rtl="1" firstRow="1" bandRow="1">
                <a:tableStyleId>{BC89EF96-8CEA-46FF-86C4-4CE0E7609802}</a:tableStyleId>
              </a:tblPr>
              <a:tblGrid>
                <a:gridCol w="1496324">
                  <a:extLst>
                    <a:ext uri="{9D8B030D-6E8A-4147-A177-3AD203B41FA5}">
                      <a16:colId xmlns:a16="http://schemas.microsoft.com/office/drawing/2014/main" val="20000"/>
                    </a:ext>
                  </a:extLst>
                </a:gridCol>
                <a:gridCol w="7152151">
                  <a:extLst>
                    <a:ext uri="{9D8B030D-6E8A-4147-A177-3AD203B41FA5}">
                      <a16:colId xmlns:a16="http://schemas.microsoft.com/office/drawing/2014/main" val="20001"/>
                    </a:ext>
                  </a:extLst>
                </a:gridCol>
                <a:gridCol w="1551235">
                  <a:extLst>
                    <a:ext uri="{9D8B030D-6E8A-4147-A177-3AD203B41FA5}">
                      <a16:colId xmlns:a16="http://schemas.microsoft.com/office/drawing/2014/main" val="20002"/>
                    </a:ext>
                  </a:extLst>
                </a:gridCol>
                <a:gridCol w="1417582">
                  <a:extLst>
                    <a:ext uri="{9D8B030D-6E8A-4147-A177-3AD203B41FA5}">
                      <a16:colId xmlns:a16="http://schemas.microsoft.com/office/drawing/2014/main" val="20003"/>
                    </a:ext>
                  </a:extLst>
                </a:gridCol>
              </a:tblGrid>
              <a:tr h="1232208">
                <a:tc>
                  <a:txBody>
                    <a:bodyPr/>
                    <a:lstStyle/>
                    <a:p>
                      <a:pPr algn="ctr" rtl="1"/>
                      <a:endParaRPr lang="ar-SA" sz="2000" dirty="0">
                        <a:solidFill>
                          <a:schemeClr val="tx2">
                            <a:lumMod val="75000"/>
                          </a:schemeClr>
                        </a:solidFill>
                        <a:latin typeface="Calibri" panose="020F0502020204030204" pitchFamily="34" charset="0"/>
                        <a:cs typeface="Calibri" panose="020F0502020204030204" pitchFamily="34" charset="0"/>
                      </a:endParaRPr>
                    </a:p>
                    <a:p>
                      <a:pPr algn="ctr" rtl="1"/>
                      <a:r>
                        <a:rPr lang="ar-SA" sz="2000" dirty="0">
                          <a:solidFill>
                            <a:schemeClr val="tx2">
                              <a:lumMod val="75000"/>
                            </a:schemeClr>
                          </a:solidFill>
                          <a:latin typeface="Calibri" panose="020F0502020204030204" pitchFamily="34" charset="0"/>
                          <a:cs typeface="Calibri" panose="020F0502020204030204" pitchFamily="34" charset="0"/>
                        </a:rPr>
                        <a:t>اسم الراوي  </a:t>
                      </a:r>
                    </a:p>
                  </a:txBody>
                  <a:tcPr marL="121920" marR="121920"/>
                </a:tc>
                <a:tc>
                  <a:txBody>
                    <a:bodyPr/>
                    <a:lstStyle/>
                    <a:p>
                      <a:pPr algn="ctr" rtl="1"/>
                      <a:endParaRPr lang="ar-SA" sz="2000" dirty="0">
                        <a:solidFill>
                          <a:schemeClr val="tx2">
                            <a:lumMod val="75000"/>
                          </a:schemeClr>
                        </a:solidFill>
                        <a:latin typeface="Calibri" panose="020F0502020204030204" pitchFamily="34" charset="0"/>
                        <a:cs typeface="Calibri" panose="020F0502020204030204" pitchFamily="34" charset="0"/>
                      </a:endParaRPr>
                    </a:p>
                    <a:p>
                      <a:pPr algn="ctr" rtl="1"/>
                      <a:r>
                        <a:rPr lang="ar-SA" sz="2000" dirty="0">
                          <a:solidFill>
                            <a:schemeClr val="tx2">
                              <a:lumMod val="75000"/>
                            </a:schemeClr>
                          </a:solidFill>
                          <a:latin typeface="Calibri" panose="020F0502020204030204" pitchFamily="34" charset="0"/>
                          <a:cs typeface="Calibri" panose="020F0502020204030204" pitchFamily="34" charset="0"/>
                        </a:rPr>
                        <a:t>الترجمة</a:t>
                      </a:r>
                      <a:r>
                        <a:rPr lang="ar-SA" sz="2000" baseline="0" dirty="0">
                          <a:solidFill>
                            <a:schemeClr val="tx2">
                              <a:lumMod val="75000"/>
                            </a:schemeClr>
                          </a:solidFill>
                          <a:latin typeface="Calibri" panose="020F0502020204030204" pitchFamily="34" charset="0"/>
                          <a:cs typeface="Calibri" panose="020F0502020204030204" pitchFamily="34" charset="0"/>
                        </a:rPr>
                        <a:t> </a:t>
                      </a:r>
                      <a:endParaRPr lang="ar-SA" sz="2000" dirty="0">
                        <a:solidFill>
                          <a:schemeClr val="tx2">
                            <a:lumMod val="75000"/>
                          </a:schemeClr>
                        </a:solidFill>
                        <a:latin typeface="Calibri" panose="020F0502020204030204" pitchFamily="34" charset="0"/>
                        <a:cs typeface="Calibri" panose="020F0502020204030204" pitchFamily="34" charset="0"/>
                      </a:endParaRPr>
                    </a:p>
                  </a:txBody>
                  <a:tcPr marL="121920" marR="121920"/>
                </a:tc>
                <a:tc>
                  <a:txBody>
                    <a:bodyPr/>
                    <a:lstStyle/>
                    <a:p>
                      <a:pPr algn="ctr" rtl="1"/>
                      <a:endParaRPr lang="ar-SA" sz="2400" dirty="0">
                        <a:solidFill>
                          <a:schemeClr val="tx2">
                            <a:lumMod val="75000"/>
                          </a:schemeClr>
                        </a:solidFill>
                        <a:latin typeface="Calibri" panose="020F0502020204030204" pitchFamily="34" charset="0"/>
                        <a:cs typeface="Calibri" panose="020F0502020204030204" pitchFamily="34" charset="0"/>
                      </a:endParaRPr>
                    </a:p>
                    <a:p>
                      <a:pPr algn="ctr" rtl="1"/>
                      <a:r>
                        <a:rPr lang="ar-SA" sz="2400" dirty="0">
                          <a:solidFill>
                            <a:schemeClr val="tx2">
                              <a:lumMod val="75000"/>
                            </a:schemeClr>
                          </a:solidFill>
                          <a:latin typeface="Calibri" panose="020F0502020204030204" pitchFamily="34" charset="0"/>
                          <a:cs typeface="Calibri" panose="020F0502020204030204" pitchFamily="34" charset="0"/>
                        </a:rPr>
                        <a:t>مواطن القدوة</a:t>
                      </a:r>
                    </a:p>
                  </a:txBody>
                  <a:tcPr marL="121920" marR="121920"/>
                </a:tc>
                <a:tc>
                  <a:txBody>
                    <a:bodyPr/>
                    <a:lstStyle/>
                    <a:p>
                      <a:pPr rtl="1"/>
                      <a:endParaRPr lang="ar-SA" sz="2400" dirty="0">
                        <a:solidFill>
                          <a:schemeClr val="tx2">
                            <a:lumMod val="75000"/>
                          </a:schemeClr>
                        </a:solidFill>
                        <a:latin typeface="Calibri" panose="020F0502020204030204" pitchFamily="34" charset="0"/>
                        <a:cs typeface="Calibri" panose="020F0502020204030204" pitchFamily="34" charset="0"/>
                      </a:endParaRPr>
                    </a:p>
                    <a:p>
                      <a:pPr rtl="1"/>
                      <a:r>
                        <a:rPr lang="ar-SA" sz="2400" dirty="0">
                          <a:solidFill>
                            <a:schemeClr val="tx2">
                              <a:lumMod val="75000"/>
                            </a:schemeClr>
                          </a:solidFill>
                          <a:latin typeface="Calibri" panose="020F0502020204030204" pitchFamily="34" charset="0"/>
                          <a:cs typeface="Calibri" panose="020F0502020204030204" pitchFamily="34" charset="0"/>
                        </a:rPr>
                        <a:t>كيفية </a:t>
                      </a:r>
                    </a:p>
                    <a:p>
                      <a:pPr rtl="1"/>
                      <a:r>
                        <a:rPr lang="ar-SA" sz="2400" dirty="0">
                          <a:solidFill>
                            <a:schemeClr val="tx2">
                              <a:lumMod val="75000"/>
                            </a:schemeClr>
                          </a:solidFill>
                          <a:latin typeface="Calibri" panose="020F0502020204030204" pitchFamily="34" charset="0"/>
                          <a:cs typeface="Calibri" panose="020F0502020204030204" pitchFamily="34" charset="0"/>
                        </a:rPr>
                        <a:t>الاقتداء</a:t>
                      </a:r>
                      <a:r>
                        <a:rPr lang="ar-SA" sz="2400" baseline="0" dirty="0">
                          <a:solidFill>
                            <a:schemeClr val="tx2">
                              <a:lumMod val="75000"/>
                            </a:schemeClr>
                          </a:solidFill>
                          <a:latin typeface="Calibri" panose="020F0502020204030204" pitchFamily="34" charset="0"/>
                          <a:cs typeface="Calibri" panose="020F0502020204030204" pitchFamily="34" charset="0"/>
                        </a:rPr>
                        <a:t> </a:t>
                      </a:r>
                      <a:r>
                        <a:rPr lang="ar-SA" sz="2400" baseline="0" dirty="0" err="1">
                          <a:solidFill>
                            <a:schemeClr val="tx2">
                              <a:lumMod val="75000"/>
                            </a:schemeClr>
                          </a:solidFill>
                          <a:latin typeface="Calibri" panose="020F0502020204030204" pitchFamily="34" charset="0"/>
                          <a:cs typeface="Calibri" panose="020F0502020204030204" pitchFamily="34" charset="0"/>
                        </a:rPr>
                        <a:t>به</a:t>
                      </a:r>
                      <a:endParaRPr lang="ar-SA" sz="2400" dirty="0">
                        <a:solidFill>
                          <a:schemeClr val="tx2">
                            <a:lumMod val="75000"/>
                          </a:schemeClr>
                        </a:solidFill>
                        <a:latin typeface="Calibri" panose="020F0502020204030204" pitchFamily="34" charset="0"/>
                        <a:cs typeface="Calibri" panose="020F0502020204030204" pitchFamily="34" charset="0"/>
                      </a:endParaRPr>
                    </a:p>
                  </a:txBody>
                  <a:tcPr marL="121920" marR="121920"/>
                </a:tc>
                <a:extLst>
                  <a:ext uri="{0D108BD9-81ED-4DB2-BD59-A6C34878D82A}">
                    <a16:rowId xmlns:a16="http://schemas.microsoft.com/office/drawing/2014/main" val="10000"/>
                  </a:ext>
                </a:extLst>
              </a:tr>
              <a:tr h="457200">
                <a:tc rowSpan="3">
                  <a:txBody>
                    <a:bodyPr/>
                    <a:lstStyle/>
                    <a:p>
                      <a:pPr algn="ctr"/>
                      <a:endParaRPr lang="ar-SA" sz="2400" dirty="0">
                        <a:solidFill>
                          <a:srgbClr val="C00000"/>
                        </a:solidFill>
                      </a:endParaRPr>
                    </a:p>
                    <a:p>
                      <a:pPr algn="ctr"/>
                      <a:r>
                        <a:rPr lang="ar-SA" sz="2400" dirty="0">
                          <a:solidFill>
                            <a:schemeClr val="accent1">
                              <a:lumMod val="75000"/>
                            </a:schemeClr>
                          </a:solidFill>
                          <a:latin typeface="29LT Zarid Serif Rg" panose="00000100000000000000" pitchFamily="2" charset="-78"/>
                          <a:cs typeface="29LT Zarid Serif Rg" panose="00000100000000000000" pitchFamily="2" charset="-78"/>
                        </a:rPr>
                        <a:t>هو الصحابي الجليل أنس بن مالك الأنصاري أبو حمزة، كناه بذلك النبي صلى الله عليه وسلم، </a:t>
                      </a:r>
                    </a:p>
                    <a:p>
                      <a:pPr algn="ctr"/>
                      <a:endParaRPr lang="ar-SA" sz="2400" dirty="0">
                        <a:solidFill>
                          <a:srgbClr val="C00000"/>
                        </a:solidFill>
                      </a:endParaRPr>
                    </a:p>
                    <a:p>
                      <a:pPr rtl="1"/>
                      <a:endParaRPr lang="ar-SA" sz="2400" dirty="0">
                        <a:solidFill>
                          <a:schemeClr val="tx2">
                            <a:lumMod val="75000"/>
                          </a:schemeClr>
                        </a:solidFill>
                      </a:endParaRPr>
                    </a:p>
                  </a:txBody>
                  <a:tcPr marL="121920" marR="121920"/>
                </a:tc>
                <a:tc>
                  <a:txBody>
                    <a:bodyPr/>
                    <a:lstStyle/>
                    <a:p>
                      <a:pPr algn="r" rtl="1"/>
                      <a:r>
                        <a:rPr lang="ar-SA" sz="2400" dirty="0">
                          <a:solidFill>
                            <a:schemeClr val="tx2">
                              <a:lumMod val="75000"/>
                            </a:schemeClr>
                          </a:solidFill>
                        </a:rPr>
                        <a:t>..</a:t>
                      </a:r>
                      <a:r>
                        <a:rPr lang="ar-SA" sz="2400" baseline="0" dirty="0">
                          <a:solidFill>
                            <a:schemeClr val="tx2">
                              <a:lumMod val="75000"/>
                            </a:schemeClr>
                          </a:solidFill>
                          <a:latin typeface="Calibri" panose="020F0502020204030204" pitchFamily="34" charset="0"/>
                          <a:cs typeface="Calibri" panose="020F0502020204030204" pitchFamily="34" charset="0"/>
                        </a:rPr>
                        <a:t> فضائله</a:t>
                      </a:r>
                      <a:endParaRPr lang="ar-SA" sz="2400" dirty="0">
                        <a:solidFill>
                          <a:schemeClr val="tx2">
                            <a:lumMod val="75000"/>
                          </a:schemeClr>
                        </a:solidFill>
                      </a:endParaRPr>
                    </a:p>
                  </a:txBody>
                  <a:tcPr marL="121920" marR="121920"/>
                </a:tc>
                <a:tc rowSpan="3">
                  <a:txBody>
                    <a:bodyPr/>
                    <a:lstStyle/>
                    <a:p>
                      <a:pPr rtl="1"/>
                      <a:endParaRPr lang="ar-SA" sz="2400" dirty="0"/>
                    </a:p>
                    <a:p>
                      <a:pPr rtl="1"/>
                      <a:endParaRPr lang="ar-SA" sz="2400" dirty="0"/>
                    </a:p>
                    <a:p>
                      <a:pPr algn="ctr" rtl="1"/>
                      <a:r>
                        <a:rPr lang="ar-SA" sz="2400" dirty="0"/>
                        <a:t> </a:t>
                      </a:r>
                      <a:endParaRPr lang="ar-SA" sz="2000" dirty="0">
                        <a:solidFill>
                          <a:schemeClr val="accent6">
                            <a:lumMod val="50000"/>
                          </a:schemeClr>
                        </a:solidFill>
                      </a:endParaRPr>
                    </a:p>
                  </a:txBody>
                  <a:tcPr marL="121920" marR="121920"/>
                </a:tc>
                <a:tc rowSpan="3">
                  <a:txBody>
                    <a:bodyPr/>
                    <a:lstStyle/>
                    <a:p>
                      <a:pPr rtl="1"/>
                      <a:endParaRPr lang="ar-SA" sz="2400" dirty="0"/>
                    </a:p>
                    <a:p>
                      <a:pPr rtl="1"/>
                      <a:endParaRPr lang="ar-SA" sz="2400" dirty="0"/>
                    </a:p>
                    <a:p>
                      <a:pPr rtl="1"/>
                      <a:endParaRPr lang="ar-SA" sz="2400" dirty="0"/>
                    </a:p>
                  </a:txBody>
                  <a:tcPr marL="121920" marR="121920"/>
                </a:tc>
                <a:extLst>
                  <a:ext uri="{0D108BD9-81ED-4DB2-BD59-A6C34878D82A}">
                    <a16:rowId xmlns:a16="http://schemas.microsoft.com/office/drawing/2014/main" val="10001"/>
                  </a:ext>
                </a:extLst>
              </a:tr>
              <a:tr h="2651760">
                <a:tc vMerge="1">
                  <a:txBody>
                    <a:bodyPr/>
                    <a:lstStyle/>
                    <a:p>
                      <a:pPr rtl="1"/>
                      <a:endParaRPr lang="ar-SA"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000" b="1" dirty="0">
                          <a:solidFill>
                            <a:srgbClr val="006600"/>
                          </a:solidFill>
                          <a:latin typeface="29LT Zarid Serif Rg" panose="00000100000000000000" pitchFamily="2" charset="-78"/>
                          <a:cs typeface="29LT Zarid Serif Rg" panose="00000100000000000000" pitchFamily="2" charset="-78"/>
                        </a:rPr>
                        <a:t>وأمه أم سُليم بنت ملحان، صحب النبي صلى الله عليه وسلم أتم الصحبة ولازمه أكمل الملازمة وخدمه عشر سنين مدة مقامه بالمدينة منذ هاجر إلى أن مات، دعا له النبي صلى الله عليه وسلم فقال: (اللهم أكثر ماله وولده وأدخله الجنة)، قال أنس: فقد رأيت اثنتين وأنا أرجو الثالثة </a:t>
                      </a:r>
                      <a:r>
                        <a:rPr lang="ar-EG" sz="2000" b="1" baseline="30000" dirty="0">
                          <a:solidFill>
                            <a:srgbClr val="006600"/>
                          </a:solidFill>
                          <a:latin typeface="29LT Zarid Serif Rg" panose="00000100000000000000" pitchFamily="2" charset="-78"/>
                          <a:cs typeface="29LT Zarid Serif Rg" panose="00000100000000000000" pitchFamily="2" charset="-78"/>
                        </a:rPr>
                        <a:t>(1)</a:t>
                      </a:r>
                      <a:r>
                        <a:rPr lang="ar-EG" sz="2000" b="1" dirty="0">
                          <a:solidFill>
                            <a:srgbClr val="006600"/>
                          </a:solidFill>
                          <a:latin typeface="29LT Zarid Serif Rg" panose="00000100000000000000" pitchFamily="2" charset="-78"/>
                          <a:cs typeface="29LT Zarid Serif Rg" panose="00000100000000000000" pitchFamily="2" charset="-78"/>
                        </a:rPr>
                        <a:t>، وكان ممن بايع تحت الشجرة، شهد بدراً وما قاتل لصغره بل بقي في رحال الجيش يخدم النبي صلى الله عليه وسلم، وشهد الحديبية وعمرتها والفتح وحنيناً والطائف وخيبر، مازحه النبي صلى الله عليه وسلم فقال له: يا ذا الأذنين </a:t>
                      </a:r>
                      <a:r>
                        <a:rPr lang="ar-EG" sz="2000" b="1" baseline="30000" dirty="0">
                          <a:solidFill>
                            <a:srgbClr val="006600"/>
                          </a:solidFill>
                          <a:latin typeface="29LT Zarid Serif Rg" panose="00000100000000000000" pitchFamily="2" charset="-78"/>
                          <a:cs typeface="29LT Zarid Serif Rg" panose="00000100000000000000" pitchFamily="2" charset="-78"/>
                        </a:rPr>
                        <a:t>(2)</a:t>
                      </a:r>
                      <a:r>
                        <a:rPr lang="ar-EG" sz="2000" b="1" dirty="0">
                          <a:solidFill>
                            <a:srgbClr val="006600"/>
                          </a:solidFill>
                          <a:latin typeface="29LT Zarid Serif Rg" panose="00000100000000000000" pitchFamily="2" charset="-78"/>
                          <a:cs typeface="29LT Zarid Serif Rg" panose="00000100000000000000" pitchFamily="2" charset="-78"/>
                        </a:rPr>
                        <a:t>، وناداه فقال: يا بني </a:t>
                      </a:r>
                      <a:r>
                        <a:rPr lang="ar-EG" sz="2000" b="1" baseline="30000" dirty="0">
                          <a:solidFill>
                            <a:srgbClr val="006600"/>
                          </a:solidFill>
                          <a:latin typeface="29LT Zarid Serif Rg" panose="00000100000000000000" pitchFamily="2" charset="-78"/>
                          <a:cs typeface="29LT Zarid Serif Rg" panose="00000100000000000000" pitchFamily="2" charset="-78"/>
                        </a:rPr>
                        <a:t>(3)</a:t>
                      </a:r>
                      <a:r>
                        <a:rPr lang="ar-EG" sz="2000" b="1" dirty="0">
                          <a:solidFill>
                            <a:srgbClr val="006600"/>
                          </a:solidFill>
                          <a:latin typeface="29LT Zarid Serif Rg" panose="00000100000000000000" pitchFamily="2" charset="-78"/>
                          <a:cs typeface="29LT Zarid Serif Rg" panose="00000100000000000000" pitchFamily="2" charset="-78"/>
                        </a:rPr>
                        <a:t>. ولاه أبو بكر صدقات البحرين، وقال عنه عمر: إنه لبيب كاتب، وعن أنس بن سيرين قال: كان أنس بن مالك أحسن الناس صلاة في السفر والحضر. </a:t>
                      </a:r>
                      <a:endParaRPr lang="ar-SA" sz="1800" dirty="0">
                        <a:solidFill>
                          <a:schemeClr val="tx2">
                            <a:lumMod val="75000"/>
                          </a:schemeClr>
                        </a:solidFill>
                        <a:latin typeface="29LT Zarid Serif Rg" panose="00000100000000000000" pitchFamily="2" charset="-78"/>
                        <a:cs typeface="29LT Zarid Serif Rg" panose="00000100000000000000" pitchFamily="2" charset="-78"/>
                      </a:endParaRPr>
                    </a:p>
                  </a:txBody>
                  <a:tcPr marL="121920" marR="121920"/>
                </a:tc>
                <a:tc vMerge="1">
                  <a:txBody>
                    <a:bodyPr/>
                    <a:lstStyle/>
                    <a:p>
                      <a:pPr rtl="1"/>
                      <a:endParaRPr lang="ar-SA" dirty="0"/>
                    </a:p>
                  </a:txBody>
                  <a:tcPr/>
                </a:tc>
                <a:tc vMerge="1">
                  <a:txBody>
                    <a:bodyPr/>
                    <a:lstStyle/>
                    <a:p>
                      <a:pPr rtl="1"/>
                      <a:endParaRPr lang="ar-SA" dirty="0"/>
                    </a:p>
                  </a:txBody>
                  <a:tcPr/>
                </a:tc>
                <a:extLst>
                  <a:ext uri="{0D108BD9-81ED-4DB2-BD59-A6C34878D82A}">
                    <a16:rowId xmlns:a16="http://schemas.microsoft.com/office/drawing/2014/main" val="10002"/>
                  </a:ext>
                </a:extLst>
              </a:tr>
              <a:tr h="822960">
                <a:tc vMerge="1">
                  <a:txBody>
                    <a:bodyPr/>
                    <a:lstStyle/>
                    <a:p>
                      <a:pPr rtl="1"/>
                      <a:endParaRPr lang="ar-SA" dirty="0"/>
                    </a:p>
                  </a:txBody>
                  <a:tcPr/>
                </a:tc>
                <a:tc>
                  <a:txBody>
                    <a:bodyPr/>
                    <a:lstStyle/>
                    <a:p>
                      <a:pPr rtl="1"/>
                      <a:r>
                        <a:rPr lang="ar-SA" sz="2400" dirty="0">
                          <a:solidFill>
                            <a:schemeClr val="tx2">
                              <a:lumMod val="75000"/>
                            </a:schemeClr>
                          </a:solidFill>
                          <a:latin typeface="29LT Zarid Serif Rg" panose="00000100000000000000" pitchFamily="2" charset="-78"/>
                          <a:cs typeface="29LT Zarid Serif Rg" panose="00000100000000000000" pitchFamily="2" charset="-78"/>
                        </a:rPr>
                        <a:t>مات رضي الله عنه سنة (93 هـ)، بالبصرة، وعمره فوق  المئة.</a:t>
                      </a:r>
                    </a:p>
                    <a:p>
                      <a:pPr rtl="1"/>
                      <a:endParaRPr lang="ar-SA" sz="2400" dirty="0">
                        <a:solidFill>
                          <a:schemeClr val="tx2">
                            <a:lumMod val="75000"/>
                          </a:schemeClr>
                        </a:solidFill>
                        <a:latin typeface="29LT Zarid Serif Rg" panose="00000100000000000000" pitchFamily="2" charset="-78"/>
                        <a:cs typeface="29LT Zarid Serif Rg" panose="00000100000000000000" pitchFamily="2" charset="-78"/>
                      </a:endParaRPr>
                    </a:p>
                  </a:txBody>
                  <a:tcPr marL="121920" marR="121920"/>
                </a:tc>
                <a:tc vMerge="1">
                  <a:txBody>
                    <a:bodyPr/>
                    <a:lstStyle/>
                    <a:p>
                      <a:pPr rtl="1"/>
                      <a:endParaRPr lang="ar-SA" dirty="0"/>
                    </a:p>
                  </a:txBody>
                  <a:tcPr/>
                </a:tc>
                <a:tc vMerge="1">
                  <a:txBody>
                    <a:bodyPr/>
                    <a:lstStyle/>
                    <a:p>
                      <a:pPr rtl="1"/>
                      <a:endParaRPr lang="ar-SA"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1853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6">
            <a:extLst>
              <a:ext uri="{FF2B5EF4-FFF2-40B4-BE49-F238E27FC236}">
                <a16:creationId xmlns:a16="http://schemas.microsoft.com/office/drawing/2014/main" id="{44898A4F-1E28-4C2E-832C-C43CE342388D}"/>
              </a:ext>
            </a:extLst>
          </p:cNvPr>
          <p:cNvGraphicFramePr>
            <a:graphicFrameLocks noGrp="1"/>
          </p:cNvGraphicFramePr>
          <p:nvPr>
            <p:extLst>
              <p:ext uri="{D42A27DB-BD31-4B8C-83A1-F6EECF244321}">
                <p14:modId xmlns:p14="http://schemas.microsoft.com/office/powerpoint/2010/main" val="537482140"/>
              </p:ext>
            </p:extLst>
          </p:nvPr>
        </p:nvGraphicFramePr>
        <p:xfrm>
          <a:off x="508000" y="1803296"/>
          <a:ext cx="9438639" cy="3413760"/>
        </p:xfrm>
        <a:graphic>
          <a:graphicData uri="http://schemas.openxmlformats.org/drawingml/2006/table">
            <a:tbl>
              <a:tblPr rtl="1" firstRow="1" bandRow="1">
                <a:tableStyleId>{9D7B26C5-4107-4FEC-AEDC-1716B250A1EF}</a:tableStyleId>
              </a:tblPr>
              <a:tblGrid>
                <a:gridCol w="3146213">
                  <a:extLst>
                    <a:ext uri="{9D8B030D-6E8A-4147-A177-3AD203B41FA5}">
                      <a16:colId xmlns:a16="http://schemas.microsoft.com/office/drawing/2014/main" val="2973819036"/>
                    </a:ext>
                  </a:extLst>
                </a:gridCol>
                <a:gridCol w="6292426">
                  <a:extLst>
                    <a:ext uri="{9D8B030D-6E8A-4147-A177-3AD203B41FA5}">
                      <a16:colId xmlns:a16="http://schemas.microsoft.com/office/drawing/2014/main" val="1191979943"/>
                    </a:ext>
                  </a:extLst>
                </a:gridCol>
              </a:tblGrid>
              <a:tr h="759095">
                <a:tc gridSpan="2">
                  <a:txBody>
                    <a:bodyPr/>
                    <a:lstStyle/>
                    <a:p>
                      <a:pPr algn="ctr" rtl="1"/>
                      <a:r>
                        <a:rPr lang="ar-SA" sz="3200" b="1" dirty="0">
                          <a:solidFill>
                            <a:schemeClr val="accent6">
                              <a:lumMod val="75000"/>
                            </a:schemeClr>
                          </a:solidFill>
                          <a:latin typeface="29LT Azer" panose="00000500000000000000" pitchFamily="2" charset="-78"/>
                          <a:cs typeface="29LT Azer" panose="00000500000000000000" pitchFamily="2" charset="-78"/>
                        </a:rPr>
                        <a:t>معاني الكلمات</a:t>
                      </a:r>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617156"/>
                  </a:ext>
                </a:extLst>
              </a:tr>
              <a:tr h="379548">
                <a:tc>
                  <a:txBody>
                    <a:bodyPr/>
                    <a:lstStyle/>
                    <a:p>
                      <a:pPr rtl="1"/>
                      <a:endParaRPr lang="ar-SA" dirty="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2296"/>
                  </a:ext>
                </a:extLst>
              </a:tr>
              <a:tr h="379548">
                <a:tc>
                  <a:txBody>
                    <a:bodyPr/>
                    <a:lstStyle/>
                    <a:p>
                      <a:pPr rtl="1"/>
                      <a:endParaRPr lang="ar-SA" dirty="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261220"/>
                  </a:ext>
                </a:extLst>
              </a:tr>
              <a:tr h="379548">
                <a:tc>
                  <a:txBody>
                    <a:bodyPr/>
                    <a:lstStyle/>
                    <a:p>
                      <a:pPr rtl="1"/>
                      <a:endParaRPr lang="ar-SA" dirty="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542804"/>
                  </a:ext>
                </a:extLst>
              </a:tr>
              <a:tr h="379548">
                <a:tc>
                  <a:txBody>
                    <a:bodyPr/>
                    <a:lstStyle/>
                    <a:p>
                      <a:pPr rtl="1"/>
                      <a:endParaRPr lang="ar-SA" dirty="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814756"/>
                  </a:ext>
                </a:extLst>
              </a:tr>
            </a:tbl>
          </a:graphicData>
        </a:graphic>
      </p:graphicFrame>
      <p:sp>
        <p:nvSpPr>
          <p:cNvPr id="11" name="مربع نص 10">
            <a:extLst>
              <a:ext uri="{FF2B5EF4-FFF2-40B4-BE49-F238E27FC236}">
                <a16:creationId xmlns:a16="http://schemas.microsoft.com/office/drawing/2014/main" id="{9949E621-4BD6-4E39-81CC-8290DA1A9CC5}"/>
              </a:ext>
            </a:extLst>
          </p:cNvPr>
          <p:cNvSpPr txBox="1">
            <a:spLocks noChangeArrowheads="1"/>
          </p:cNvSpPr>
          <p:nvPr/>
        </p:nvSpPr>
        <p:spPr bwMode="auto">
          <a:xfrm>
            <a:off x="7646989" y="2606041"/>
            <a:ext cx="1857375" cy="646113"/>
          </a:xfrm>
          <a:prstGeom prst="rect">
            <a:avLst/>
          </a:prstGeom>
          <a:noFill/>
          <a:ln w="9525">
            <a:noFill/>
            <a:miter lim="800000"/>
            <a:headEnd/>
            <a:tailEnd/>
          </a:ln>
        </p:spPr>
        <p:txBody>
          <a:bodyPr>
            <a:spAutoFit/>
          </a:bodyPr>
          <a:lstStyle/>
          <a:p>
            <a:pPr algn="ctr" eaLnBrk="1" hangingPunct="1"/>
            <a:r>
              <a:rPr lang="ar-EG" sz="3600" dirty="0">
                <a:ln w="0"/>
                <a:effectLst>
                  <a:outerShdw blurRad="38100" dist="19050" dir="2700000" algn="tl" rotWithShape="0">
                    <a:schemeClr val="dk1">
                      <a:alpha val="40000"/>
                    </a:schemeClr>
                  </a:outerShdw>
                </a:effectLst>
              </a:rPr>
              <a:t>توادهم</a:t>
            </a:r>
            <a:endParaRPr lang="ar-SA" sz="3600" dirty="0">
              <a:ln w="0"/>
              <a:effectLst>
                <a:outerShdw blurRad="38100" dist="19050" dir="2700000" algn="tl" rotWithShape="0">
                  <a:schemeClr val="dk1">
                    <a:alpha val="40000"/>
                  </a:schemeClr>
                </a:outerShdw>
              </a:effectLst>
            </a:endParaRPr>
          </a:p>
        </p:txBody>
      </p:sp>
      <p:sp>
        <p:nvSpPr>
          <p:cNvPr id="12" name="مربع نص 11">
            <a:extLst>
              <a:ext uri="{FF2B5EF4-FFF2-40B4-BE49-F238E27FC236}">
                <a16:creationId xmlns:a16="http://schemas.microsoft.com/office/drawing/2014/main" id="{75D551B2-401D-4293-BA27-7D858186EBC1}"/>
              </a:ext>
            </a:extLst>
          </p:cNvPr>
          <p:cNvSpPr txBox="1">
            <a:spLocks noChangeArrowheads="1"/>
          </p:cNvSpPr>
          <p:nvPr/>
        </p:nvSpPr>
        <p:spPr bwMode="auto">
          <a:xfrm>
            <a:off x="3375026" y="2606041"/>
            <a:ext cx="3914775" cy="646113"/>
          </a:xfrm>
          <a:prstGeom prst="rect">
            <a:avLst/>
          </a:prstGeom>
          <a:noFill/>
          <a:ln w="9525">
            <a:noFill/>
            <a:miter lim="800000"/>
            <a:headEnd/>
            <a:tailEnd/>
          </a:ln>
        </p:spPr>
        <p:txBody>
          <a:bodyPr>
            <a:spAutoFit/>
          </a:bodyPr>
          <a:lstStyle/>
          <a:p>
            <a:pPr algn="ctr" eaLnBrk="1" hangingPunct="1"/>
            <a:r>
              <a:rPr lang="ar-EG" sz="3600" dirty="0">
                <a:ln w="0"/>
                <a:solidFill>
                  <a:schemeClr val="accent1"/>
                </a:solidFill>
                <a:effectLst>
                  <a:outerShdw blurRad="38100" dist="25400" dir="5400000" algn="ctr" rotWithShape="0">
                    <a:srgbClr val="6E747A">
                      <a:alpha val="43000"/>
                    </a:srgbClr>
                  </a:outerShdw>
                </a:effectLst>
              </a:rPr>
              <a:t>محبة بعضهم بعضاً</a:t>
            </a:r>
            <a:endParaRPr lang="ar-SA" sz="3600" dirty="0">
              <a:ln w="0"/>
              <a:solidFill>
                <a:schemeClr val="accent1"/>
              </a:solidFill>
              <a:effectLst>
                <a:outerShdw blurRad="38100" dist="25400" dir="5400000" algn="ctr" rotWithShape="0">
                  <a:srgbClr val="6E747A">
                    <a:alpha val="43000"/>
                  </a:srgbClr>
                </a:outerShdw>
              </a:effectLst>
            </a:endParaRPr>
          </a:p>
        </p:txBody>
      </p:sp>
      <p:sp>
        <p:nvSpPr>
          <p:cNvPr id="13" name="مربع نص 12">
            <a:extLst>
              <a:ext uri="{FF2B5EF4-FFF2-40B4-BE49-F238E27FC236}">
                <a16:creationId xmlns:a16="http://schemas.microsoft.com/office/drawing/2014/main" id="{DEBF5FA5-00CB-4F51-9944-FAC34CEE0A33}"/>
              </a:ext>
            </a:extLst>
          </p:cNvPr>
          <p:cNvSpPr txBox="1">
            <a:spLocks noChangeArrowheads="1"/>
          </p:cNvSpPr>
          <p:nvPr/>
        </p:nvSpPr>
        <p:spPr bwMode="auto">
          <a:xfrm>
            <a:off x="7646989" y="3364866"/>
            <a:ext cx="1857375" cy="646113"/>
          </a:xfrm>
          <a:prstGeom prst="rect">
            <a:avLst/>
          </a:prstGeom>
          <a:noFill/>
          <a:ln w="9525">
            <a:noFill/>
            <a:miter lim="800000"/>
            <a:headEnd/>
            <a:tailEnd/>
          </a:ln>
        </p:spPr>
        <p:txBody>
          <a:bodyPr>
            <a:spAutoFit/>
          </a:bodyPr>
          <a:lstStyle/>
          <a:p>
            <a:pPr algn="ctr" eaLnBrk="1" hangingPunct="1"/>
            <a:r>
              <a:rPr lang="ar-EG" sz="3600">
                <a:ln w="0"/>
                <a:effectLst>
                  <a:outerShdw blurRad="38100" dist="19050" dir="2700000" algn="tl" rotWithShape="0">
                    <a:schemeClr val="dk1">
                      <a:alpha val="40000"/>
                    </a:schemeClr>
                  </a:outerShdw>
                </a:effectLst>
              </a:rPr>
              <a:t>تعاطفهم</a:t>
            </a:r>
            <a:endParaRPr lang="ar-SA" sz="3600">
              <a:ln w="0"/>
              <a:effectLst>
                <a:outerShdw blurRad="38100" dist="19050" dir="2700000" algn="tl" rotWithShape="0">
                  <a:schemeClr val="dk1">
                    <a:alpha val="40000"/>
                  </a:schemeClr>
                </a:outerShdw>
              </a:effectLst>
            </a:endParaRPr>
          </a:p>
        </p:txBody>
      </p:sp>
      <p:sp>
        <p:nvSpPr>
          <p:cNvPr id="14" name="مربع نص 13">
            <a:extLst>
              <a:ext uri="{FF2B5EF4-FFF2-40B4-BE49-F238E27FC236}">
                <a16:creationId xmlns:a16="http://schemas.microsoft.com/office/drawing/2014/main" id="{DC589FF3-B0AE-4283-A231-10C642823BE8}"/>
              </a:ext>
            </a:extLst>
          </p:cNvPr>
          <p:cNvSpPr txBox="1">
            <a:spLocks noChangeArrowheads="1"/>
          </p:cNvSpPr>
          <p:nvPr/>
        </p:nvSpPr>
        <p:spPr bwMode="auto">
          <a:xfrm>
            <a:off x="3860801" y="3364866"/>
            <a:ext cx="3000375" cy="646113"/>
          </a:xfrm>
          <a:prstGeom prst="rect">
            <a:avLst/>
          </a:prstGeom>
          <a:noFill/>
          <a:ln w="9525">
            <a:noFill/>
            <a:miter lim="800000"/>
            <a:headEnd/>
            <a:tailEnd/>
          </a:ln>
        </p:spPr>
        <p:txBody>
          <a:bodyPr>
            <a:spAutoFit/>
          </a:bodyPr>
          <a:lstStyle/>
          <a:p>
            <a:pPr algn="ctr" eaLnBrk="1" hangingPunct="1"/>
            <a:r>
              <a:rPr lang="ar-EG" sz="3600" dirty="0">
                <a:ln w="0"/>
                <a:solidFill>
                  <a:schemeClr val="accent1"/>
                </a:solidFill>
                <a:effectLst>
                  <a:outerShdw blurRad="38100" dist="25400" dir="5400000" algn="ctr" rotWithShape="0">
                    <a:srgbClr val="6E747A">
                      <a:alpha val="43000"/>
                    </a:srgbClr>
                  </a:outerShdw>
                </a:effectLst>
              </a:rPr>
              <a:t>تعاونهم</a:t>
            </a:r>
            <a:endParaRPr lang="ar-SA" sz="3600" dirty="0">
              <a:ln w="0"/>
              <a:effectLst>
                <a:outerShdw blurRad="38100" dist="19050" dir="2700000" algn="tl" rotWithShape="0">
                  <a:schemeClr val="dk1">
                    <a:alpha val="40000"/>
                  </a:schemeClr>
                </a:outerShdw>
              </a:effectLst>
            </a:endParaRPr>
          </a:p>
        </p:txBody>
      </p:sp>
      <p:sp>
        <p:nvSpPr>
          <p:cNvPr id="16" name="مربع نص 15">
            <a:extLst>
              <a:ext uri="{FF2B5EF4-FFF2-40B4-BE49-F238E27FC236}">
                <a16:creationId xmlns:a16="http://schemas.microsoft.com/office/drawing/2014/main" id="{31C5996C-C34C-417E-A3E7-B6304C64C766}"/>
              </a:ext>
            </a:extLst>
          </p:cNvPr>
          <p:cNvSpPr txBox="1">
            <a:spLocks noChangeArrowheads="1"/>
          </p:cNvSpPr>
          <p:nvPr/>
        </p:nvSpPr>
        <p:spPr bwMode="auto">
          <a:xfrm>
            <a:off x="7575869" y="3985156"/>
            <a:ext cx="1857375" cy="585787"/>
          </a:xfrm>
          <a:prstGeom prst="rect">
            <a:avLst/>
          </a:prstGeom>
          <a:noFill/>
          <a:ln w="9525">
            <a:noFill/>
            <a:miter lim="800000"/>
            <a:headEnd/>
            <a:tailEnd/>
          </a:ln>
        </p:spPr>
        <p:txBody>
          <a:bodyPr>
            <a:spAutoFit/>
          </a:bodyPr>
          <a:lstStyle/>
          <a:p>
            <a:pPr algn="ctr" eaLnBrk="1" hangingPunct="1"/>
            <a:r>
              <a:rPr lang="ar-EG" sz="3200" dirty="0">
                <a:ln w="0"/>
                <a:effectLst>
                  <a:outerShdw blurRad="38100" dist="19050" dir="2700000" algn="tl" rotWithShape="0">
                    <a:schemeClr val="dk1">
                      <a:alpha val="40000"/>
                    </a:schemeClr>
                  </a:outerShdw>
                </a:effectLst>
              </a:rPr>
              <a:t>اشتكى</a:t>
            </a:r>
            <a:endParaRPr lang="ar-SA" sz="3200" dirty="0">
              <a:ln w="0"/>
              <a:effectLst>
                <a:outerShdw blurRad="38100" dist="19050" dir="2700000" algn="tl" rotWithShape="0">
                  <a:schemeClr val="dk1">
                    <a:alpha val="40000"/>
                  </a:schemeClr>
                </a:outerShdw>
              </a:effectLst>
            </a:endParaRPr>
          </a:p>
        </p:txBody>
      </p:sp>
      <p:sp>
        <p:nvSpPr>
          <p:cNvPr id="17" name="مربع نص 16">
            <a:extLst>
              <a:ext uri="{FF2B5EF4-FFF2-40B4-BE49-F238E27FC236}">
                <a16:creationId xmlns:a16="http://schemas.microsoft.com/office/drawing/2014/main" id="{B3A09580-6A0F-42E5-A0C0-C5C37D005E94}"/>
              </a:ext>
            </a:extLst>
          </p:cNvPr>
          <p:cNvSpPr txBox="1">
            <a:spLocks noChangeArrowheads="1"/>
          </p:cNvSpPr>
          <p:nvPr/>
        </p:nvSpPr>
        <p:spPr bwMode="auto">
          <a:xfrm>
            <a:off x="3303906" y="3985156"/>
            <a:ext cx="3914775" cy="585787"/>
          </a:xfrm>
          <a:prstGeom prst="rect">
            <a:avLst/>
          </a:prstGeom>
          <a:noFill/>
          <a:ln w="9525">
            <a:noFill/>
            <a:miter lim="800000"/>
            <a:headEnd/>
            <a:tailEnd/>
          </a:ln>
        </p:spPr>
        <p:txBody>
          <a:bodyPr>
            <a:spAutoFit/>
          </a:bodyPr>
          <a:lstStyle/>
          <a:p>
            <a:pPr algn="ctr" eaLnBrk="1" hangingPunct="1"/>
            <a:r>
              <a:rPr lang="ar-EG" sz="3200" dirty="0">
                <a:ln w="0"/>
                <a:solidFill>
                  <a:schemeClr val="accent1"/>
                </a:solidFill>
                <a:effectLst>
                  <a:outerShdw blurRad="38100" dist="25400" dir="5400000" algn="ctr" rotWithShape="0">
                    <a:srgbClr val="6E747A">
                      <a:alpha val="43000"/>
                    </a:srgbClr>
                  </a:outerShdw>
                </a:effectLst>
              </a:rPr>
              <a:t>تألم</a:t>
            </a:r>
            <a:endParaRPr lang="ar-SA" sz="3200" dirty="0">
              <a:ln w="0"/>
              <a:effectLst>
                <a:outerShdw blurRad="38100" dist="19050" dir="2700000" algn="tl" rotWithShape="0">
                  <a:schemeClr val="dk1">
                    <a:alpha val="40000"/>
                  </a:schemeClr>
                </a:outerShdw>
              </a:effectLst>
            </a:endParaRPr>
          </a:p>
        </p:txBody>
      </p:sp>
      <p:sp>
        <p:nvSpPr>
          <p:cNvPr id="18" name="مربع نص 17">
            <a:extLst>
              <a:ext uri="{FF2B5EF4-FFF2-40B4-BE49-F238E27FC236}">
                <a16:creationId xmlns:a16="http://schemas.microsoft.com/office/drawing/2014/main" id="{4BDF6B0A-9CED-4A96-80F6-2FEBDD3E7FD8}"/>
              </a:ext>
            </a:extLst>
          </p:cNvPr>
          <p:cNvSpPr txBox="1">
            <a:spLocks noChangeArrowheads="1"/>
          </p:cNvSpPr>
          <p:nvPr/>
        </p:nvSpPr>
        <p:spPr bwMode="auto">
          <a:xfrm>
            <a:off x="7501731" y="4610527"/>
            <a:ext cx="1857375" cy="585787"/>
          </a:xfrm>
          <a:prstGeom prst="rect">
            <a:avLst/>
          </a:prstGeom>
          <a:noFill/>
          <a:ln w="9525">
            <a:noFill/>
            <a:miter lim="800000"/>
            <a:headEnd/>
            <a:tailEnd/>
          </a:ln>
        </p:spPr>
        <p:txBody>
          <a:bodyPr>
            <a:spAutoFit/>
          </a:bodyPr>
          <a:lstStyle/>
          <a:p>
            <a:pPr algn="ctr" eaLnBrk="1" hangingPunct="1"/>
            <a:r>
              <a:rPr lang="ar-EG" sz="3200" dirty="0">
                <a:ln w="0"/>
                <a:effectLst>
                  <a:outerShdw blurRad="38100" dist="19050" dir="2700000" algn="tl" rotWithShape="0">
                    <a:schemeClr val="dk1">
                      <a:alpha val="40000"/>
                    </a:schemeClr>
                  </a:outerShdw>
                </a:effectLst>
              </a:rPr>
              <a:t>تداعى</a:t>
            </a:r>
            <a:endParaRPr lang="ar-SA" sz="3200" dirty="0">
              <a:ln w="0"/>
              <a:effectLst>
                <a:outerShdw blurRad="38100" dist="19050" dir="2700000" algn="tl" rotWithShape="0">
                  <a:schemeClr val="dk1">
                    <a:alpha val="40000"/>
                  </a:schemeClr>
                </a:outerShdw>
              </a:effectLst>
            </a:endParaRPr>
          </a:p>
        </p:txBody>
      </p:sp>
      <p:sp>
        <p:nvSpPr>
          <p:cNvPr id="19" name="مربع نص 18">
            <a:extLst>
              <a:ext uri="{FF2B5EF4-FFF2-40B4-BE49-F238E27FC236}">
                <a16:creationId xmlns:a16="http://schemas.microsoft.com/office/drawing/2014/main" id="{CB93FCCB-0589-4F72-8EF0-90061F454E31}"/>
              </a:ext>
            </a:extLst>
          </p:cNvPr>
          <p:cNvSpPr txBox="1">
            <a:spLocks noChangeArrowheads="1"/>
          </p:cNvSpPr>
          <p:nvPr/>
        </p:nvSpPr>
        <p:spPr bwMode="auto">
          <a:xfrm>
            <a:off x="828041" y="4569191"/>
            <a:ext cx="6065520" cy="584775"/>
          </a:xfrm>
          <a:prstGeom prst="rect">
            <a:avLst/>
          </a:prstGeom>
          <a:noFill/>
          <a:ln w="9525">
            <a:noFill/>
            <a:miter lim="800000"/>
            <a:headEnd/>
            <a:tailEnd/>
          </a:ln>
        </p:spPr>
        <p:txBody>
          <a:bodyPr wrap="square">
            <a:spAutoFit/>
          </a:bodyPr>
          <a:lstStyle/>
          <a:p>
            <a:pPr algn="ctr" eaLnBrk="1" hangingPunct="1"/>
            <a:r>
              <a:rPr lang="ar-EG" sz="3200" dirty="0">
                <a:ln w="0"/>
                <a:solidFill>
                  <a:schemeClr val="accent1"/>
                </a:solidFill>
                <a:effectLst>
                  <a:outerShdw blurRad="38100" dist="25400" dir="5400000" algn="ctr" rotWithShape="0">
                    <a:srgbClr val="6E747A">
                      <a:alpha val="43000"/>
                    </a:srgbClr>
                  </a:outerShdw>
                </a:effectLst>
              </a:rPr>
              <a:t>تفاعل بعض الجسم مع بعضه فتألم لأجله</a:t>
            </a:r>
            <a:endParaRPr lang="ar-SA" sz="3200" dirty="0">
              <a:ln w="0"/>
              <a:solidFill>
                <a:schemeClr val="accent1"/>
              </a:solidFill>
              <a:effectLst>
                <a:outerShdw blurRad="38100" dist="25400" dir="5400000" algn="ctr" rotWithShape="0">
                  <a:srgbClr val="6E747A">
                    <a:alpha val="43000"/>
                  </a:srgbClr>
                </a:outerShdw>
              </a:effectLst>
            </a:endParaRPr>
          </a:p>
        </p:txBody>
      </p:sp>
      <p:pic>
        <p:nvPicPr>
          <p:cNvPr id="20" name="Google Shape;182;p29">
            <a:extLst>
              <a:ext uri="{FF2B5EF4-FFF2-40B4-BE49-F238E27FC236}">
                <a16:creationId xmlns:a16="http://schemas.microsoft.com/office/drawing/2014/main" id="{408FA5F1-5D05-4F9B-92F8-662FD4F9EAF3}"/>
              </a:ext>
            </a:extLst>
          </p:cNvPr>
          <p:cNvPicPr preferRelativeResize="0"/>
          <p:nvPr/>
        </p:nvPicPr>
        <p:blipFill rotWithShape="1">
          <a:blip r:embed="rId2" cstate="print">
            <a:alphaModFix/>
            <a:duotone>
              <a:prstClr val="black"/>
              <a:schemeClr val="accent6">
                <a:tint val="45000"/>
                <a:satMod val="400000"/>
              </a:schemeClr>
            </a:duotone>
          </a:blip>
          <a:srcRect t="16734" r="8892" b="18300"/>
          <a:stretch/>
        </p:blipFill>
        <p:spPr>
          <a:xfrm rot="10800000" flipH="1">
            <a:off x="-528736" y="5506184"/>
            <a:ext cx="3586715" cy="1128056"/>
          </a:xfrm>
          <a:prstGeom prst="rect">
            <a:avLst/>
          </a:prstGeom>
          <a:noFill/>
          <a:ln>
            <a:noFill/>
          </a:ln>
        </p:spPr>
      </p:pic>
      <p:sp>
        <p:nvSpPr>
          <p:cNvPr id="21" name="مستطيل 20">
            <a:extLst>
              <a:ext uri="{FF2B5EF4-FFF2-40B4-BE49-F238E27FC236}">
                <a16:creationId xmlns:a16="http://schemas.microsoft.com/office/drawing/2014/main" id="{6536A492-8977-4F55-BEF7-59905DEE0FAE}"/>
              </a:ext>
            </a:extLst>
          </p:cNvPr>
          <p:cNvSpPr/>
          <p:nvPr/>
        </p:nvSpPr>
        <p:spPr>
          <a:xfrm>
            <a:off x="2783" y="5890228"/>
            <a:ext cx="2135521" cy="369332"/>
          </a:xfrm>
          <a:prstGeom prst="rect">
            <a:avLst/>
          </a:prstGeom>
        </p:spPr>
        <p:txBody>
          <a:bodyPr wrap="none">
            <a:spAutoFit/>
          </a:bodyPr>
          <a:lstStyle/>
          <a:p>
            <a:r>
              <a:rPr lang="ar-SA" b="1" dirty="0">
                <a:solidFill>
                  <a:schemeClr val="bg1"/>
                </a:solidFill>
                <a:latin typeface="Calibri" pitchFamily="34" charset="0"/>
                <a:cs typeface="Calibri" pitchFamily="34" charset="0"/>
              </a:rPr>
              <a:t>استراتيجية معاني الكلمات</a:t>
            </a:r>
          </a:p>
        </p:txBody>
      </p:sp>
      <p:pic>
        <p:nvPicPr>
          <p:cNvPr id="22" name="Google Shape;182;p29">
            <a:extLst>
              <a:ext uri="{FF2B5EF4-FFF2-40B4-BE49-F238E27FC236}">
                <a16:creationId xmlns:a16="http://schemas.microsoft.com/office/drawing/2014/main" id="{34B6608C-3DBA-4B1F-A678-F663639576F1}"/>
              </a:ext>
            </a:extLst>
          </p:cNvPr>
          <p:cNvPicPr preferRelativeResize="0"/>
          <p:nvPr/>
        </p:nvPicPr>
        <p:blipFill rotWithShape="1">
          <a:blip r:embed="rId2" cstate="print">
            <a:alphaModFix/>
            <a:duotone>
              <a:prstClr val="black"/>
              <a:schemeClr val="accent6">
                <a:tint val="45000"/>
                <a:satMod val="400000"/>
              </a:schemeClr>
            </a:duotone>
          </a:blip>
          <a:srcRect t="16734" r="8892" b="18300"/>
          <a:stretch/>
        </p:blipFill>
        <p:spPr>
          <a:xfrm rot="10800000" flipH="1">
            <a:off x="-528736" y="5567144"/>
            <a:ext cx="3586715" cy="1128056"/>
          </a:xfrm>
          <a:prstGeom prst="rect">
            <a:avLst/>
          </a:prstGeom>
          <a:noFill/>
          <a:ln>
            <a:noFill/>
          </a:ln>
        </p:spPr>
      </p:pic>
      <p:sp>
        <p:nvSpPr>
          <p:cNvPr id="23" name="مستطيل 22">
            <a:extLst>
              <a:ext uri="{FF2B5EF4-FFF2-40B4-BE49-F238E27FC236}">
                <a16:creationId xmlns:a16="http://schemas.microsoft.com/office/drawing/2014/main" id="{80E1A1A7-9668-49E1-BE46-30BD92A307D9}"/>
              </a:ext>
            </a:extLst>
          </p:cNvPr>
          <p:cNvSpPr/>
          <p:nvPr/>
        </p:nvSpPr>
        <p:spPr>
          <a:xfrm>
            <a:off x="2783" y="5951188"/>
            <a:ext cx="2135521" cy="369332"/>
          </a:xfrm>
          <a:prstGeom prst="rect">
            <a:avLst/>
          </a:prstGeom>
        </p:spPr>
        <p:txBody>
          <a:bodyPr wrap="none">
            <a:spAutoFit/>
          </a:bodyPr>
          <a:lstStyle/>
          <a:p>
            <a:r>
              <a:rPr lang="ar-SA" b="1" dirty="0">
                <a:solidFill>
                  <a:schemeClr val="bg1"/>
                </a:solidFill>
                <a:latin typeface="Calibri" pitchFamily="34" charset="0"/>
                <a:cs typeface="Calibri" pitchFamily="34" charset="0"/>
              </a:rPr>
              <a:t>استراتيجية معاني الكلمات</a:t>
            </a:r>
          </a:p>
        </p:txBody>
      </p:sp>
    </p:spTree>
    <p:extLst>
      <p:ext uri="{BB962C8B-B14F-4D97-AF65-F5344CB8AC3E}">
        <p14:creationId xmlns:p14="http://schemas.microsoft.com/office/powerpoint/2010/main" val="3347008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6248FCE-A6B2-468B-A166-0AA7168CCB8C}"/>
              </a:ext>
            </a:extLst>
          </p:cNvPr>
          <p:cNvSpPr txBox="1"/>
          <p:nvPr/>
        </p:nvSpPr>
        <p:spPr>
          <a:xfrm>
            <a:off x="3032760" y="3572141"/>
            <a:ext cx="8087360" cy="523220"/>
          </a:xfrm>
          <a:prstGeom prst="rect">
            <a:avLst/>
          </a:prstGeom>
          <a:noFill/>
        </p:spPr>
        <p:txBody>
          <a:bodyPr wrap="square">
            <a:spAutoFit/>
          </a:bodyPr>
          <a:lstStyle/>
          <a:p>
            <a:pPr algn="ctr" eaLnBrk="1" hangingPunct="1">
              <a:defRPr/>
            </a:pPr>
            <a:r>
              <a:rPr lang="ar-SA" sz="2800" b="1" dirty="0">
                <a:solidFill>
                  <a:srgbClr val="C00000"/>
                </a:solidFill>
                <a:latin typeface="29LT Zarid Serif Rg" panose="00000100000000000000" pitchFamily="2" charset="-78"/>
                <a:cs typeface="29LT Zarid Serif Rg" panose="00000100000000000000" pitchFamily="2" charset="-78"/>
              </a:rPr>
              <a:t>وبماذا شبه الرسول عليه السلام المؤمنون في الحديث </a:t>
            </a:r>
            <a:endParaRPr lang="en-US" sz="2800" dirty="0">
              <a:solidFill>
                <a:srgbClr val="C00000"/>
              </a:solidFill>
              <a:latin typeface="29LT Zarid Serif Rg" panose="00000100000000000000" pitchFamily="2" charset="-78"/>
              <a:cs typeface="29LT Zarid Serif Rg" panose="00000100000000000000" pitchFamily="2" charset="-78"/>
            </a:endParaRPr>
          </a:p>
        </p:txBody>
      </p:sp>
      <p:sp>
        <p:nvSpPr>
          <p:cNvPr id="4" name="مستطيل 3">
            <a:extLst>
              <a:ext uri="{FF2B5EF4-FFF2-40B4-BE49-F238E27FC236}">
                <a16:creationId xmlns:a16="http://schemas.microsoft.com/office/drawing/2014/main" id="{FB5D6C05-47B1-42BC-80D4-7C000A40F658}"/>
              </a:ext>
            </a:extLst>
          </p:cNvPr>
          <p:cNvSpPr>
            <a:spLocks noChangeArrowheads="1"/>
          </p:cNvSpPr>
          <p:nvPr/>
        </p:nvSpPr>
        <p:spPr bwMode="auto">
          <a:xfrm>
            <a:off x="965200" y="238856"/>
            <a:ext cx="10708640" cy="1077218"/>
          </a:xfrm>
          <a:prstGeom prst="rect">
            <a:avLst/>
          </a:prstGeom>
          <a:noFill/>
          <a:ln w="9525">
            <a:noFill/>
            <a:miter lim="800000"/>
            <a:headEnd/>
            <a:tailEnd/>
          </a:ln>
        </p:spPr>
        <p:txBody>
          <a:bodyPr wrap="square">
            <a:spAutoFit/>
          </a:bodyPr>
          <a:lstStyle/>
          <a:p>
            <a:pPr algn="ctr" rtl="1" eaLnBrk="1" hangingPunct="1"/>
            <a:r>
              <a:rPr lang="ar-EG" sz="3200" b="1" dirty="0">
                <a:latin typeface="29LT Zarid Serif Rg" panose="00000100000000000000" pitchFamily="2" charset="-78"/>
                <a:cs typeface="29LT Zarid Serif Rg" panose="00000100000000000000" pitchFamily="2" charset="-78"/>
              </a:rPr>
              <a:t>قال رسول الله صلى الله عليه وسلم: ”مَثَلُ المؤْمِنِينَ فِي تَوَادِّهِمْ وتَرَاحُمِهِمُ وَتَعَاطُفِهِمْ مَثَلُ الْجَسَدِ؛ إِذَا اشْتَكَى مِنْهُ عُضْوٌ تَدَاعَى لَهُ سَائَرُ الْجَسَدِ بِالسَّهَرِ والْحَمَّى“</a:t>
            </a:r>
            <a:r>
              <a:rPr lang="ar-EG" sz="3200" b="1" baseline="30000" dirty="0">
                <a:latin typeface="29LT Zarid Serif Rg" panose="00000100000000000000" pitchFamily="2" charset="-78"/>
                <a:cs typeface="29LT Zarid Serif Rg" panose="00000100000000000000" pitchFamily="2" charset="-78"/>
              </a:rPr>
              <a:t>(1).</a:t>
            </a:r>
          </a:p>
        </p:txBody>
      </p:sp>
      <p:pic>
        <p:nvPicPr>
          <p:cNvPr id="5" name="Picture 2">
            <a:extLst>
              <a:ext uri="{FF2B5EF4-FFF2-40B4-BE49-F238E27FC236}">
                <a16:creationId xmlns:a16="http://schemas.microsoft.com/office/drawing/2014/main" id="{0777BD38-F40D-4600-B692-AC668EF7B9A7}"/>
              </a:ext>
            </a:extLst>
          </p:cNvPr>
          <p:cNvPicPr>
            <a:picLocks noChangeAspect="1" noChangeArrowheads="1"/>
          </p:cNvPicPr>
          <p:nvPr/>
        </p:nvPicPr>
        <p:blipFill>
          <a:blip r:embed="rId2" cstate="print">
            <a:lum bright="-9000" contrast="31000"/>
          </a:blip>
          <a:srcRect/>
          <a:stretch>
            <a:fillRect/>
          </a:stretch>
        </p:blipFill>
        <p:spPr bwMode="auto">
          <a:xfrm>
            <a:off x="508000" y="1819048"/>
            <a:ext cx="2032000" cy="3794759"/>
          </a:xfrm>
          <a:prstGeom prst="rect">
            <a:avLst/>
          </a:prstGeom>
          <a:noFill/>
          <a:ln w="9525">
            <a:noFill/>
            <a:miter lim="800000"/>
            <a:headEnd/>
            <a:tailEnd/>
          </a:ln>
          <a:effectLst/>
        </p:spPr>
      </p:pic>
      <p:sp>
        <p:nvSpPr>
          <p:cNvPr id="6" name="مربع نص 5">
            <a:extLst>
              <a:ext uri="{FF2B5EF4-FFF2-40B4-BE49-F238E27FC236}">
                <a16:creationId xmlns:a16="http://schemas.microsoft.com/office/drawing/2014/main" id="{719CCA29-0E21-4958-80B1-C1200EF5FD67}"/>
              </a:ext>
            </a:extLst>
          </p:cNvPr>
          <p:cNvSpPr txBox="1"/>
          <p:nvPr/>
        </p:nvSpPr>
        <p:spPr>
          <a:xfrm>
            <a:off x="3357880" y="4200072"/>
            <a:ext cx="8087360" cy="523220"/>
          </a:xfrm>
          <a:prstGeom prst="rect">
            <a:avLst/>
          </a:prstGeom>
          <a:noFill/>
        </p:spPr>
        <p:txBody>
          <a:bodyPr wrap="square">
            <a:spAutoFit/>
          </a:bodyPr>
          <a:lstStyle/>
          <a:p>
            <a:pPr algn="ctr" eaLnBrk="1" hangingPunct="1">
              <a:defRPr/>
            </a:pPr>
            <a:r>
              <a:rPr lang="ar-SA" sz="2800" b="1" dirty="0">
                <a:solidFill>
                  <a:schemeClr val="accent1">
                    <a:lumMod val="75000"/>
                  </a:schemeClr>
                </a:solidFill>
                <a:latin typeface="29LT Zarid Serif Rg" panose="00000100000000000000" pitchFamily="2" charset="-78"/>
                <a:cs typeface="29LT Zarid Serif Rg" panose="00000100000000000000" pitchFamily="2" charset="-78"/>
              </a:rPr>
              <a:t>بالجسد الواحد </a:t>
            </a:r>
            <a:endParaRPr lang="en-US" sz="2800" dirty="0">
              <a:solidFill>
                <a:schemeClr val="accent1">
                  <a:lumMod val="75000"/>
                </a:schemeClr>
              </a:solidFill>
              <a:latin typeface="29LT Zarid Serif Rg" panose="00000100000000000000" pitchFamily="2" charset="-78"/>
              <a:cs typeface="29LT Zarid Serif Rg" panose="00000100000000000000" pitchFamily="2" charset="-78"/>
            </a:endParaRPr>
          </a:p>
        </p:txBody>
      </p:sp>
      <p:sp>
        <p:nvSpPr>
          <p:cNvPr id="7" name="مربع نص 6">
            <a:extLst>
              <a:ext uri="{FF2B5EF4-FFF2-40B4-BE49-F238E27FC236}">
                <a16:creationId xmlns:a16="http://schemas.microsoft.com/office/drawing/2014/main" id="{5E709690-6DB3-4976-8834-0B7407CDF1E5}"/>
              </a:ext>
            </a:extLst>
          </p:cNvPr>
          <p:cNvSpPr txBox="1"/>
          <p:nvPr/>
        </p:nvSpPr>
        <p:spPr>
          <a:xfrm>
            <a:off x="3032760" y="4723292"/>
            <a:ext cx="8087360" cy="646331"/>
          </a:xfrm>
          <a:prstGeom prst="rect">
            <a:avLst/>
          </a:prstGeom>
          <a:noFill/>
        </p:spPr>
        <p:txBody>
          <a:bodyPr wrap="square">
            <a:spAutoFit/>
          </a:bodyPr>
          <a:lstStyle/>
          <a:p>
            <a:pPr algn="ctr" eaLnBrk="1" hangingPunct="1">
              <a:defRPr/>
            </a:pPr>
            <a:r>
              <a:rPr lang="ar-SA" sz="3600" b="1" dirty="0">
                <a:solidFill>
                  <a:srgbClr val="C00000"/>
                </a:solidFill>
                <a:latin typeface="29LT Zarid Serif Rg" panose="00000100000000000000" pitchFamily="2" charset="-78"/>
                <a:cs typeface="29LT Zarid Serif Rg" panose="00000100000000000000" pitchFamily="2" charset="-78"/>
              </a:rPr>
              <a:t>ولماذا شببه بذلك ، وعلام يدل ذلك ؟؟</a:t>
            </a:r>
            <a:endParaRPr lang="en-US" sz="3600" dirty="0">
              <a:solidFill>
                <a:srgbClr val="C00000"/>
              </a:solidFill>
              <a:latin typeface="29LT Zarid Serif Rg" panose="00000100000000000000" pitchFamily="2" charset="-78"/>
              <a:cs typeface="29LT Zarid Serif Rg" panose="00000100000000000000" pitchFamily="2" charset="-78"/>
            </a:endParaRPr>
          </a:p>
        </p:txBody>
      </p:sp>
      <p:sp>
        <p:nvSpPr>
          <p:cNvPr id="8" name="مستطيل: زوايا مستديرة 7">
            <a:extLst>
              <a:ext uri="{FF2B5EF4-FFF2-40B4-BE49-F238E27FC236}">
                <a16:creationId xmlns:a16="http://schemas.microsoft.com/office/drawing/2014/main" id="{F0DD874D-ECAE-4652-97A3-46A078FA140E}"/>
              </a:ext>
            </a:extLst>
          </p:cNvPr>
          <p:cNvSpPr/>
          <p:nvPr/>
        </p:nvSpPr>
        <p:spPr>
          <a:xfrm>
            <a:off x="2032000" y="802640"/>
            <a:ext cx="8575040" cy="620393"/>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9" name="مربع نص 8">
            <a:extLst>
              <a:ext uri="{FF2B5EF4-FFF2-40B4-BE49-F238E27FC236}">
                <a16:creationId xmlns:a16="http://schemas.microsoft.com/office/drawing/2014/main" id="{1CA04BCC-861E-443C-B284-EEA41EFBF4CC}"/>
              </a:ext>
            </a:extLst>
          </p:cNvPr>
          <p:cNvSpPr txBox="1"/>
          <p:nvPr/>
        </p:nvSpPr>
        <p:spPr>
          <a:xfrm>
            <a:off x="2032000" y="1647949"/>
            <a:ext cx="9743440" cy="954107"/>
          </a:xfrm>
          <a:prstGeom prst="rect">
            <a:avLst/>
          </a:prstGeom>
          <a:noFill/>
        </p:spPr>
        <p:txBody>
          <a:bodyPr wrap="square">
            <a:spAutoFit/>
          </a:bodyPr>
          <a:lstStyle/>
          <a:p>
            <a:pPr algn="ctr" eaLnBrk="1" hangingPunct="1">
              <a:defRPr/>
            </a:pPr>
            <a:r>
              <a:rPr lang="ar-SA" sz="2800" b="1" dirty="0">
                <a:solidFill>
                  <a:srgbClr val="C00000"/>
                </a:solidFill>
                <a:latin typeface="29LT Zarid Serif Rg" panose="00000100000000000000" pitchFamily="2" charset="-78"/>
                <a:cs typeface="29LT Zarid Serif Rg" panose="00000100000000000000" pitchFamily="2" charset="-78"/>
              </a:rPr>
              <a:t>طالبتي الغالية ذكر الرسول ثلاث صفات يتصف  بها المؤمنين  في علاقاتهم ..؟</a:t>
            </a:r>
          </a:p>
          <a:p>
            <a:pPr algn="ctr" eaLnBrk="1" hangingPunct="1">
              <a:defRPr/>
            </a:pPr>
            <a:r>
              <a:rPr lang="ar-SA" sz="2800" b="1" dirty="0">
                <a:solidFill>
                  <a:srgbClr val="E1A308"/>
                </a:solidFill>
                <a:latin typeface="29LT Zarid Serif Rg" panose="00000100000000000000" pitchFamily="2" charset="-78"/>
                <a:cs typeface="29LT Zarid Serif Rg" panose="00000100000000000000" pitchFamily="2" charset="-78"/>
              </a:rPr>
              <a:t>  في دقيقة واحدة </a:t>
            </a:r>
            <a:r>
              <a:rPr lang="ar-SA" sz="2800" b="1" dirty="0">
                <a:solidFill>
                  <a:srgbClr val="C00000"/>
                </a:solidFill>
                <a:latin typeface="29LT Zarid Serif Rg" panose="00000100000000000000" pitchFamily="2" charset="-78"/>
                <a:cs typeface="29LT Zarid Serif Rg" panose="00000100000000000000" pitchFamily="2" charset="-78"/>
              </a:rPr>
              <a:t>من تذكر  الصفات </a:t>
            </a:r>
            <a:endParaRPr lang="en-US" sz="2800" dirty="0">
              <a:solidFill>
                <a:srgbClr val="C00000"/>
              </a:solidFill>
              <a:latin typeface="29LT Zarid Serif Rg" panose="00000100000000000000" pitchFamily="2" charset="-78"/>
              <a:cs typeface="29LT Zarid Serif Rg" panose="00000100000000000000" pitchFamily="2" charset="-78"/>
            </a:endParaRPr>
          </a:p>
        </p:txBody>
      </p:sp>
      <p:sp>
        <p:nvSpPr>
          <p:cNvPr id="10" name="مربع نص 9">
            <a:extLst>
              <a:ext uri="{FF2B5EF4-FFF2-40B4-BE49-F238E27FC236}">
                <a16:creationId xmlns:a16="http://schemas.microsoft.com/office/drawing/2014/main" id="{11DF31D5-77BD-4794-8814-9D397F9FC9E4}"/>
              </a:ext>
            </a:extLst>
          </p:cNvPr>
          <p:cNvSpPr txBox="1"/>
          <p:nvPr/>
        </p:nvSpPr>
        <p:spPr>
          <a:xfrm>
            <a:off x="3357880" y="2767994"/>
            <a:ext cx="8087360" cy="523220"/>
          </a:xfrm>
          <a:prstGeom prst="rect">
            <a:avLst/>
          </a:prstGeom>
          <a:noFill/>
        </p:spPr>
        <p:txBody>
          <a:bodyPr wrap="square">
            <a:spAutoFit/>
          </a:bodyPr>
          <a:lstStyle/>
          <a:p>
            <a:pPr algn="ctr" eaLnBrk="1" hangingPunct="1">
              <a:defRPr/>
            </a:pPr>
            <a:r>
              <a:rPr lang="ar-SA" sz="2800" b="1" dirty="0">
                <a:solidFill>
                  <a:schemeClr val="accent1">
                    <a:lumMod val="75000"/>
                  </a:schemeClr>
                </a:solidFill>
                <a:latin typeface="29LT Zarid Serif Rg" panose="00000100000000000000" pitchFamily="2" charset="-78"/>
                <a:cs typeface="29LT Zarid Serif Rg" panose="00000100000000000000" pitchFamily="2" charset="-78"/>
              </a:rPr>
              <a:t>المودة و الرحمة  و الرحمة </a:t>
            </a:r>
            <a:endParaRPr lang="en-US" sz="2800" dirty="0">
              <a:solidFill>
                <a:schemeClr val="accent1">
                  <a:lumMod val="75000"/>
                </a:schemeClr>
              </a:solidFill>
              <a:latin typeface="29LT Zarid Serif Rg" panose="00000100000000000000" pitchFamily="2" charset="-78"/>
              <a:cs typeface="29LT Zarid Serif Rg" panose="00000100000000000000" pitchFamily="2" charset="-78"/>
            </a:endParaRPr>
          </a:p>
        </p:txBody>
      </p:sp>
      <p:sp>
        <p:nvSpPr>
          <p:cNvPr id="11" name="مربع نص 10">
            <a:extLst>
              <a:ext uri="{FF2B5EF4-FFF2-40B4-BE49-F238E27FC236}">
                <a16:creationId xmlns:a16="http://schemas.microsoft.com/office/drawing/2014/main" id="{1E294339-26FB-4608-9BC6-DB5930DCF1A5}"/>
              </a:ext>
            </a:extLst>
          </p:cNvPr>
          <p:cNvSpPr txBox="1"/>
          <p:nvPr/>
        </p:nvSpPr>
        <p:spPr>
          <a:xfrm>
            <a:off x="2702560" y="5466212"/>
            <a:ext cx="9027160" cy="923330"/>
          </a:xfrm>
          <a:prstGeom prst="rect">
            <a:avLst/>
          </a:prstGeom>
          <a:noFill/>
        </p:spPr>
        <p:txBody>
          <a:bodyPr wrap="square">
            <a:spAutoFit/>
          </a:bodyPr>
          <a:lstStyle/>
          <a:p>
            <a:pPr algn="ctr"/>
            <a:r>
              <a:rPr lang="ar-SA" b="1" dirty="0">
                <a:solidFill>
                  <a:srgbClr val="00B050"/>
                </a:solidFill>
                <a:latin typeface="29LT Zarid Serif Rg" panose="00000100000000000000" pitchFamily="2" charset="-78"/>
                <a:cs typeface="29LT Zarid Serif Rg" panose="00000100000000000000" pitchFamily="2" charset="-78"/>
              </a:rPr>
              <a:t>لقد شبه النبي ﷺ المؤمنون  بالجسد إذا اشتكى منه عضو تداعى له سائر الجسد بالسهر والحمى،  </a:t>
            </a:r>
            <a:r>
              <a:rPr lang="ar-SA" b="1" dirty="0">
                <a:solidFill>
                  <a:schemeClr val="accent1">
                    <a:lumMod val="75000"/>
                  </a:schemeClr>
                </a:solidFill>
                <a:latin typeface="29LT Zarid Serif Rg" panose="00000100000000000000" pitchFamily="2" charset="-78"/>
                <a:cs typeface="29LT Zarid Serif Rg" panose="00000100000000000000" pitchFamily="2" charset="-78"/>
              </a:rPr>
              <a:t>ونلاحظ ذلك كيف يكون التداعي إذا انجرح في الجسد عضو تبدأ الحرارة ترتفع، ويظهر آثار المرض في الجسد كله، وتبدأ الغدد اللمفاوية تتضخم في بعض الأجزاء من أجل أن تحاصر هذه الجراثيم، ثم يعمل كامل الجسد ليعالج هذا الجرح ...وكل هذا من أجل أنه جسد واحد.</a:t>
            </a:r>
          </a:p>
        </p:txBody>
      </p:sp>
      <p:pic>
        <p:nvPicPr>
          <p:cNvPr id="13" name="صورة 12" descr="صورة تحتوي على ساعة رملية, داخلي, أصفر&#10;&#10;تم إنشاء الوصف تلقائياً">
            <a:extLst>
              <a:ext uri="{FF2B5EF4-FFF2-40B4-BE49-F238E27FC236}">
                <a16:creationId xmlns:a16="http://schemas.microsoft.com/office/drawing/2014/main" id="{F94D1210-999E-4B0C-AD2C-E73551B4A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6663">
            <a:off x="10946204" y="1390946"/>
            <a:ext cx="1055059" cy="1427363"/>
          </a:xfrm>
          <a:prstGeom prst="rect">
            <a:avLst/>
          </a:prstGeom>
        </p:spPr>
      </p:pic>
      <p:sp>
        <p:nvSpPr>
          <p:cNvPr id="14" name="مستطيل مستدير الزوايا 3">
            <a:extLst>
              <a:ext uri="{FF2B5EF4-FFF2-40B4-BE49-F238E27FC236}">
                <a16:creationId xmlns:a16="http://schemas.microsoft.com/office/drawing/2014/main" id="{685E6B79-68BD-444E-A3F1-8D8455DB4C6D}"/>
              </a:ext>
            </a:extLst>
          </p:cNvPr>
          <p:cNvSpPr/>
          <p:nvPr/>
        </p:nvSpPr>
        <p:spPr>
          <a:xfrm>
            <a:off x="218440" y="5532140"/>
            <a:ext cx="248412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b="1" dirty="0">
                <a:solidFill>
                  <a:schemeClr val="accent2">
                    <a:lumMod val="75000"/>
                  </a:schemeClr>
                </a:solidFill>
              </a:rPr>
              <a:t>الجهاز العصبي للإنسان</a:t>
            </a:r>
          </a:p>
        </p:txBody>
      </p:sp>
      <p:pic>
        <p:nvPicPr>
          <p:cNvPr id="15" name="صورة 14">
            <a:extLst>
              <a:ext uri="{FF2B5EF4-FFF2-40B4-BE49-F238E27FC236}">
                <a16:creationId xmlns:a16="http://schemas.microsoft.com/office/drawing/2014/main" id="{7851DB3A-BE8A-405B-907F-B893D00E5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256" y="3018627"/>
            <a:ext cx="1859280" cy="2138680"/>
          </a:xfrm>
          <a:prstGeom prst="rect">
            <a:avLst/>
          </a:prstGeom>
        </p:spPr>
      </p:pic>
      <p:pic>
        <p:nvPicPr>
          <p:cNvPr id="17" name="Google Shape;182;p29">
            <a:extLst>
              <a:ext uri="{FF2B5EF4-FFF2-40B4-BE49-F238E27FC236}">
                <a16:creationId xmlns:a16="http://schemas.microsoft.com/office/drawing/2014/main" id="{B5136359-21B6-4D08-89AB-3FBA1D03C9A2}"/>
              </a:ext>
            </a:extLst>
          </p:cNvPr>
          <p:cNvPicPr preferRelativeResize="0"/>
          <p:nvPr/>
        </p:nvPicPr>
        <p:blipFill rotWithShape="1">
          <a:blip r:embed="rId5" cstate="print">
            <a:alphaModFix/>
            <a:duotone>
              <a:prstClr val="black"/>
              <a:schemeClr val="accent6">
                <a:tint val="45000"/>
                <a:satMod val="400000"/>
              </a:schemeClr>
            </a:duotone>
          </a:blip>
          <a:srcRect t="16734" r="8892" b="18300"/>
          <a:stretch/>
        </p:blipFill>
        <p:spPr>
          <a:xfrm rot="10800000" flipH="1">
            <a:off x="-553955" y="5751120"/>
            <a:ext cx="3586715" cy="1128056"/>
          </a:xfrm>
          <a:prstGeom prst="rect">
            <a:avLst/>
          </a:prstGeom>
          <a:noFill/>
          <a:ln>
            <a:noFill/>
          </a:ln>
        </p:spPr>
      </p:pic>
      <p:sp>
        <p:nvSpPr>
          <p:cNvPr id="18" name="مستطيل 17">
            <a:extLst>
              <a:ext uri="{FF2B5EF4-FFF2-40B4-BE49-F238E27FC236}">
                <a16:creationId xmlns:a16="http://schemas.microsoft.com/office/drawing/2014/main" id="{416EF7D1-E4AD-41B3-8484-89A25C9F9637}"/>
              </a:ext>
            </a:extLst>
          </p:cNvPr>
          <p:cNvSpPr/>
          <p:nvPr/>
        </p:nvSpPr>
        <p:spPr>
          <a:xfrm>
            <a:off x="72184" y="6130482"/>
            <a:ext cx="2549096" cy="307777"/>
          </a:xfrm>
          <a:prstGeom prst="rect">
            <a:avLst/>
          </a:prstGeom>
        </p:spPr>
        <p:txBody>
          <a:bodyPr wrap="none">
            <a:spAutoFit/>
          </a:bodyPr>
          <a:lstStyle/>
          <a:p>
            <a:r>
              <a:rPr lang="ar-SA" sz="1400" b="1" dirty="0">
                <a:solidFill>
                  <a:schemeClr val="bg1"/>
                </a:solidFill>
                <a:latin typeface="Calibri" pitchFamily="34" charset="0"/>
                <a:cs typeface="Calibri" pitchFamily="34" charset="0"/>
              </a:rPr>
              <a:t>استراتيجية الدقيقة الواحدة والاستنباط</a:t>
            </a:r>
          </a:p>
        </p:txBody>
      </p:sp>
    </p:spTree>
    <p:extLst>
      <p:ext uri="{BB962C8B-B14F-4D97-AF65-F5344CB8AC3E}">
        <p14:creationId xmlns:p14="http://schemas.microsoft.com/office/powerpoint/2010/main" val="285888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p:bldP spid="10" grpId="0"/>
      <p:bldP spid="11"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1224</Words>
  <Application>Microsoft Office PowerPoint</Application>
  <PresentationFormat>شاشة عريضة</PresentationFormat>
  <Paragraphs>126</Paragraphs>
  <Slides>17</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17</vt:i4>
      </vt:variant>
    </vt:vector>
  </HeadingPairs>
  <TitlesOfParts>
    <vt:vector size="26" baseType="lpstr">
      <vt:lpstr>29LT Azer</vt:lpstr>
      <vt:lpstr>29LT Zarid Serif Rg</vt:lpstr>
      <vt:lpstr>Amiri</vt:lpstr>
      <vt:lpstr>Arial</vt:lpstr>
      <vt:lpstr>Calibri</vt:lpstr>
      <vt:lpstr>Calibri Light</vt:lpstr>
      <vt:lpstr>Cordia New</vt:lpstr>
      <vt:lpstr>Khalid Art bold</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 q</dc:creator>
  <cp:lastModifiedBy>l q</cp:lastModifiedBy>
  <cp:revision>5</cp:revision>
  <dcterms:created xsi:type="dcterms:W3CDTF">2022-04-02T12:07:33Z</dcterms:created>
  <dcterms:modified xsi:type="dcterms:W3CDTF">2022-04-02T14:01:17Z</dcterms:modified>
</cp:coreProperties>
</file>