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5" autoAdjust="0"/>
    <p:restoredTop sz="94660"/>
  </p:normalViewPr>
  <p:slideViewPr>
    <p:cSldViewPr snapToGrid="0">
      <p:cViewPr varScale="1">
        <p:scale>
          <a:sx n="67" d="100"/>
          <a:sy n="67" d="100"/>
        </p:scale>
        <p:origin x="9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F8C0-5AB4-405D-9369-C33C5E80E9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5916AF-D06F-4C8C-8958-0291B169D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59F94E-CCF3-49E9-986C-FE8BAA062FBF}"/>
              </a:ext>
            </a:extLst>
          </p:cNvPr>
          <p:cNvSpPr>
            <a:spLocks noGrp="1"/>
          </p:cNvSpPr>
          <p:nvPr>
            <p:ph type="dt" sz="half" idx="10"/>
          </p:nvPr>
        </p:nvSpPr>
        <p:spPr/>
        <p:txBody>
          <a:bodyPr/>
          <a:lstStyle/>
          <a:p>
            <a:fld id="{16B4E392-9E40-4396-8CEB-79E1308FD46F}" type="datetimeFigureOut">
              <a:rPr lang="en-US" smtClean="0"/>
              <a:t>3/17/2023</a:t>
            </a:fld>
            <a:endParaRPr lang="en-US"/>
          </a:p>
        </p:txBody>
      </p:sp>
      <p:sp>
        <p:nvSpPr>
          <p:cNvPr id="5" name="Footer Placeholder 4">
            <a:extLst>
              <a:ext uri="{FF2B5EF4-FFF2-40B4-BE49-F238E27FC236}">
                <a16:creationId xmlns:a16="http://schemas.microsoft.com/office/drawing/2014/main" id="{C62C9E48-5A00-4840-B5D2-2DEDE2AA7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A49B7-1A9F-432A-9626-2BDAA69C9A63}"/>
              </a:ext>
            </a:extLst>
          </p:cNvPr>
          <p:cNvSpPr>
            <a:spLocks noGrp="1"/>
          </p:cNvSpPr>
          <p:nvPr>
            <p:ph type="sldNum" sz="quarter" idx="12"/>
          </p:nvPr>
        </p:nvSpPr>
        <p:spPr/>
        <p:txBody>
          <a:bodyPr/>
          <a:lstStyle/>
          <a:p>
            <a:fld id="{6F9286F2-6709-4FAE-B342-5CBB66619A42}" type="slidenum">
              <a:rPr lang="en-US" smtClean="0"/>
              <a:t>‹#›</a:t>
            </a:fld>
            <a:endParaRPr lang="en-US"/>
          </a:p>
        </p:txBody>
      </p:sp>
    </p:spTree>
    <p:extLst>
      <p:ext uri="{BB962C8B-B14F-4D97-AF65-F5344CB8AC3E}">
        <p14:creationId xmlns:p14="http://schemas.microsoft.com/office/powerpoint/2010/main" val="240674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77A0-08DE-45C0-B7D5-6F42014F9B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D2F3B-0A2A-4F1A-8487-2D8D9BB9D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EBA12-1BA6-43AE-AD9B-6B91376436B3}"/>
              </a:ext>
            </a:extLst>
          </p:cNvPr>
          <p:cNvSpPr>
            <a:spLocks noGrp="1"/>
          </p:cNvSpPr>
          <p:nvPr>
            <p:ph type="dt" sz="half" idx="10"/>
          </p:nvPr>
        </p:nvSpPr>
        <p:spPr/>
        <p:txBody>
          <a:bodyPr/>
          <a:lstStyle/>
          <a:p>
            <a:fld id="{16B4E392-9E40-4396-8CEB-79E1308FD46F}" type="datetimeFigureOut">
              <a:rPr lang="en-US" smtClean="0"/>
              <a:t>3/17/2023</a:t>
            </a:fld>
            <a:endParaRPr lang="en-US"/>
          </a:p>
        </p:txBody>
      </p:sp>
      <p:sp>
        <p:nvSpPr>
          <p:cNvPr id="5" name="Footer Placeholder 4">
            <a:extLst>
              <a:ext uri="{FF2B5EF4-FFF2-40B4-BE49-F238E27FC236}">
                <a16:creationId xmlns:a16="http://schemas.microsoft.com/office/drawing/2014/main" id="{BECE5BFA-657B-4798-B59E-BE71417D9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5BAAE-C8CF-416E-877A-45A267CD19E5}"/>
              </a:ext>
            </a:extLst>
          </p:cNvPr>
          <p:cNvSpPr>
            <a:spLocks noGrp="1"/>
          </p:cNvSpPr>
          <p:nvPr>
            <p:ph type="sldNum" sz="quarter" idx="12"/>
          </p:nvPr>
        </p:nvSpPr>
        <p:spPr/>
        <p:txBody>
          <a:bodyPr/>
          <a:lstStyle/>
          <a:p>
            <a:fld id="{6F9286F2-6709-4FAE-B342-5CBB66619A42}" type="slidenum">
              <a:rPr lang="en-US" smtClean="0"/>
              <a:t>‹#›</a:t>
            </a:fld>
            <a:endParaRPr lang="en-US"/>
          </a:p>
        </p:txBody>
      </p:sp>
    </p:spTree>
    <p:extLst>
      <p:ext uri="{BB962C8B-B14F-4D97-AF65-F5344CB8AC3E}">
        <p14:creationId xmlns:p14="http://schemas.microsoft.com/office/powerpoint/2010/main" val="201245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7C4DD8-3E65-462A-BF6B-D9F86A9687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968A8-412C-43BA-871C-48E44242EA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5242F-FEFD-481B-9821-FC9E8E929953}"/>
              </a:ext>
            </a:extLst>
          </p:cNvPr>
          <p:cNvSpPr>
            <a:spLocks noGrp="1"/>
          </p:cNvSpPr>
          <p:nvPr>
            <p:ph type="dt" sz="half" idx="10"/>
          </p:nvPr>
        </p:nvSpPr>
        <p:spPr/>
        <p:txBody>
          <a:bodyPr/>
          <a:lstStyle/>
          <a:p>
            <a:fld id="{16B4E392-9E40-4396-8CEB-79E1308FD46F}" type="datetimeFigureOut">
              <a:rPr lang="en-US" smtClean="0"/>
              <a:t>3/17/2023</a:t>
            </a:fld>
            <a:endParaRPr lang="en-US"/>
          </a:p>
        </p:txBody>
      </p:sp>
      <p:sp>
        <p:nvSpPr>
          <p:cNvPr id="5" name="Footer Placeholder 4">
            <a:extLst>
              <a:ext uri="{FF2B5EF4-FFF2-40B4-BE49-F238E27FC236}">
                <a16:creationId xmlns:a16="http://schemas.microsoft.com/office/drawing/2014/main" id="{3385C309-34E4-41BF-A79B-95D7325F2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46CA3-B072-4F0C-8E66-B3E3CF2E5239}"/>
              </a:ext>
            </a:extLst>
          </p:cNvPr>
          <p:cNvSpPr>
            <a:spLocks noGrp="1"/>
          </p:cNvSpPr>
          <p:nvPr>
            <p:ph type="sldNum" sz="quarter" idx="12"/>
          </p:nvPr>
        </p:nvSpPr>
        <p:spPr/>
        <p:txBody>
          <a:bodyPr/>
          <a:lstStyle/>
          <a:p>
            <a:fld id="{6F9286F2-6709-4FAE-B342-5CBB66619A42}" type="slidenum">
              <a:rPr lang="en-US" smtClean="0"/>
              <a:t>‹#›</a:t>
            </a:fld>
            <a:endParaRPr lang="en-US"/>
          </a:p>
        </p:txBody>
      </p:sp>
    </p:spTree>
    <p:extLst>
      <p:ext uri="{BB962C8B-B14F-4D97-AF65-F5344CB8AC3E}">
        <p14:creationId xmlns:p14="http://schemas.microsoft.com/office/powerpoint/2010/main" val="30728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2DDE-161D-4ECB-85C7-237B2C264E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427A1-BA6C-4880-9E7C-EAEA23512B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1E443-DB77-45E9-AD93-A88C61C77D44}"/>
              </a:ext>
            </a:extLst>
          </p:cNvPr>
          <p:cNvSpPr>
            <a:spLocks noGrp="1"/>
          </p:cNvSpPr>
          <p:nvPr>
            <p:ph type="dt" sz="half" idx="10"/>
          </p:nvPr>
        </p:nvSpPr>
        <p:spPr/>
        <p:txBody>
          <a:bodyPr/>
          <a:lstStyle/>
          <a:p>
            <a:fld id="{16B4E392-9E40-4396-8CEB-79E1308FD46F}" type="datetimeFigureOut">
              <a:rPr lang="en-US" smtClean="0"/>
              <a:t>3/17/2023</a:t>
            </a:fld>
            <a:endParaRPr lang="en-US"/>
          </a:p>
        </p:txBody>
      </p:sp>
      <p:sp>
        <p:nvSpPr>
          <p:cNvPr id="5" name="Footer Placeholder 4">
            <a:extLst>
              <a:ext uri="{FF2B5EF4-FFF2-40B4-BE49-F238E27FC236}">
                <a16:creationId xmlns:a16="http://schemas.microsoft.com/office/drawing/2014/main" id="{76F9A443-D4A5-4573-A9B7-D87EF9D56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D547D-597A-40B2-998D-F4ED927EE26F}"/>
              </a:ext>
            </a:extLst>
          </p:cNvPr>
          <p:cNvSpPr>
            <a:spLocks noGrp="1"/>
          </p:cNvSpPr>
          <p:nvPr>
            <p:ph type="sldNum" sz="quarter" idx="12"/>
          </p:nvPr>
        </p:nvSpPr>
        <p:spPr/>
        <p:txBody>
          <a:bodyPr/>
          <a:lstStyle/>
          <a:p>
            <a:fld id="{6F9286F2-6709-4FAE-B342-5CBB66619A42}" type="slidenum">
              <a:rPr lang="en-US" smtClean="0"/>
              <a:t>‹#›</a:t>
            </a:fld>
            <a:endParaRPr lang="en-US"/>
          </a:p>
        </p:txBody>
      </p:sp>
    </p:spTree>
    <p:extLst>
      <p:ext uri="{BB962C8B-B14F-4D97-AF65-F5344CB8AC3E}">
        <p14:creationId xmlns:p14="http://schemas.microsoft.com/office/powerpoint/2010/main" val="128678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9CB9F-8C50-4CC9-9B71-6FBC744DF8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4BC913-7067-422E-8D5D-3096583BD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CCCA47-05D4-4135-9CE7-CFC9F8AAC03C}"/>
              </a:ext>
            </a:extLst>
          </p:cNvPr>
          <p:cNvSpPr>
            <a:spLocks noGrp="1"/>
          </p:cNvSpPr>
          <p:nvPr>
            <p:ph type="dt" sz="half" idx="10"/>
          </p:nvPr>
        </p:nvSpPr>
        <p:spPr/>
        <p:txBody>
          <a:bodyPr/>
          <a:lstStyle/>
          <a:p>
            <a:fld id="{16B4E392-9E40-4396-8CEB-79E1308FD46F}" type="datetimeFigureOut">
              <a:rPr lang="en-US" smtClean="0"/>
              <a:t>3/17/2023</a:t>
            </a:fld>
            <a:endParaRPr lang="en-US"/>
          </a:p>
        </p:txBody>
      </p:sp>
      <p:sp>
        <p:nvSpPr>
          <p:cNvPr id="5" name="Footer Placeholder 4">
            <a:extLst>
              <a:ext uri="{FF2B5EF4-FFF2-40B4-BE49-F238E27FC236}">
                <a16:creationId xmlns:a16="http://schemas.microsoft.com/office/drawing/2014/main" id="{19E16699-2E04-44CC-8A3F-EF7A085F8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8C30F-639C-42BF-8745-E7E6E8CD7103}"/>
              </a:ext>
            </a:extLst>
          </p:cNvPr>
          <p:cNvSpPr>
            <a:spLocks noGrp="1"/>
          </p:cNvSpPr>
          <p:nvPr>
            <p:ph type="sldNum" sz="quarter" idx="12"/>
          </p:nvPr>
        </p:nvSpPr>
        <p:spPr/>
        <p:txBody>
          <a:bodyPr/>
          <a:lstStyle/>
          <a:p>
            <a:fld id="{6F9286F2-6709-4FAE-B342-5CBB66619A42}" type="slidenum">
              <a:rPr lang="en-US" smtClean="0"/>
              <a:t>‹#›</a:t>
            </a:fld>
            <a:endParaRPr lang="en-US"/>
          </a:p>
        </p:txBody>
      </p:sp>
    </p:spTree>
    <p:extLst>
      <p:ext uri="{BB962C8B-B14F-4D97-AF65-F5344CB8AC3E}">
        <p14:creationId xmlns:p14="http://schemas.microsoft.com/office/powerpoint/2010/main" val="217639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A510-CB41-4B8A-9FA0-9CFAF0F4E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45B1B-1FD8-4E10-91F3-E6D03F50DC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481DAA-94A1-45AE-B71D-FE367B184F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C2809C-EDAC-4DBF-B394-B92D20D1F714}"/>
              </a:ext>
            </a:extLst>
          </p:cNvPr>
          <p:cNvSpPr>
            <a:spLocks noGrp="1"/>
          </p:cNvSpPr>
          <p:nvPr>
            <p:ph type="dt" sz="half" idx="10"/>
          </p:nvPr>
        </p:nvSpPr>
        <p:spPr/>
        <p:txBody>
          <a:bodyPr/>
          <a:lstStyle/>
          <a:p>
            <a:fld id="{16B4E392-9E40-4396-8CEB-79E1308FD46F}" type="datetimeFigureOut">
              <a:rPr lang="en-US" smtClean="0"/>
              <a:t>3/17/2023</a:t>
            </a:fld>
            <a:endParaRPr lang="en-US"/>
          </a:p>
        </p:txBody>
      </p:sp>
      <p:sp>
        <p:nvSpPr>
          <p:cNvPr id="6" name="Footer Placeholder 5">
            <a:extLst>
              <a:ext uri="{FF2B5EF4-FFF2-40B4-BE49-F238E27FC236}">
                <a16:creationId xmlns:a16="http://schemas.microsoft.com/office/drawing/2014/main" id="{4C8A1A9C-4BAB-4D32-AE61-A38551DED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8EC2C-E7D3-401B-884E-869515A2B37B}"/>
              </a:ext>
            </a:extLst>
          </p:cNvPr>
          <p:cNvSpPr>
            <a:spLocks noGrp="1"/>
          </p:cNvSpPr>
          <p:nvPr>
            <p:ph type="sldNum" sz="quarter" idx="12"/>
          </p:nvPr>
        </p:nvSpPr>
        <p:spPr/>
        <p:txBody>
          <a:bodyPr/>
          <a:lstStyle/>
          <a:p>
            <a:fld id="{6F9286F2-6709-4FAE-B342-5CBB66619A42}" type="slidenum">
              <a:rPr lang="en-US" smtClean="0"/>
              <a:t>‹#›</a:t>
            </a:fld>
            <a:endParaRPr lang="en-US"/>
          </a:p>
        </p:txBody>
      </p:sp>
    </p:spTree>
    <p:extLst>
      <p:ext uri="{BB962C8B-B14F-4D97-AF65-F5344CB8AC3E}">
        <p14:creationId xmlns:p14="http://schemas.microsoft.com/office/powerpoint/2010/main" val="353787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06F9-F0CF-4C7C-A504-C6F9CB7078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B38057-EF00-466B-A184-62679F9AB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484F29-28B7-4F9F-9D68-B7FC235AA7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EFCC96-E58B-4C6B-9DEF-921C03F85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C002E-5B68-4013-A5CA-B5B7D1AFB2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DBD417-88A8-460A-8624-D1A5F17DB199}"/>
              </a:ext>
            </a:extLst>
          </p:cNvPr>
          <p:cNvSpPr>
            <a:spLocks noGrp="1"/>
          </p:cNvSpPr>
          <p:nvPr>
            <p:ph type="dt" sz="half" idx="10"/>
          </p:nvPr>
        </p:nvSpPr>
        <p:spPr/>
        <p:txBody>
          <a:bodyPr/>
          <a:lstStyle/>
          <a:p>
            <a:fld id="{16B4E392-9E40-4396-8CEB-79E1308FD46F}" type="datetimeFigureOut">
              <a:rPr lang="en-US" smtClean="0"/>
              <a:t>3/17/2023</a:t>
            </a:fld>
            <a:endParaRPr lang="en-US"/>
          </a:p>
        </p:txBody>
      </p:sp>
      <p:sp>
        <p:nvSpPr>
          <p:cNvPr id="8" name="Footer Placeholder 7">
            <a:extLst>
              <a:ext uri="{FF2B5EF4-FFF2-40B4-BE49-F238E27FC236}">
                <a16:creationId xmlns:a16="http://schemas.microsoft.com/office/drawing/2014/main" id="{B23592B9-E0A8-4763-81DA-CCE1F5F7D8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C38A00-0248-4523-9DC5-7C7EDFBBDE1B}"/>
              </a:ext>
            </a:extLst>
          </p:cNvPr>
          <p:cNvSpPr>
            <a:spLocks noGrp="1"/>
          </p:cNvSpPr>
          <p:nvPr>
            <p:ph type="sldNum" sz="quarter" idx="12"/>
          </p:nvPr>
        </p:nvSpPr>
        <p:spPr/>
        <p:txBody>
          <a:bodyPr/>
          <a:lstStyle/>
          <a:p>
            <a:fld id="{6F9286F2-6709-4FAE-B342-5CBB66619A42}" type="slidenum">
              <a:rPr lang="en-US" smtClean="0"/>
              <a:t>‹#›</a:t>
            </a:fld>
            <a:endParaRPr lang="en-US"/>
          </a:p>
        </p:txBody>
      </p:sp>
    </p:spTree>
    <p:extLst>
      <p:ext uri="{BB962C8B-B14F-4D97-AF65-F5344CB8AC3E}">
        <p14:creationId xmlns:p14="http://schemas.microsoft.com/office/powerpoint/2010/main" val="311185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AF4D6-F184-4A9F-8BB0-7876C50694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E2E978-312B-40DE-99F6-1150EBEC6EB3}"/>
              </a:ext>
            </a:extLst>
          </p:cNvPr>
          <p:cNvSpPr>
            <a:spLocks noGrp="1"/>
          </p:cNvSpPr>
          <p:nvPr>
            <p:ph type="dt" sz="half" idx="10"/>
          </p:nvPr>
        </p:nvSpPr>
        <p:spPr/>
        <p:txBody>
          <a:bodyPr/>
          <a:lstStyle/>
          <a:p>
            <a:fld id="{16B4E392-9E40-4396-8CEB-79E1308FD46F}" type="datetimeFigureOut">
              <a:rPr lang="en-US" smtClean="0"/>
              <a:t>3/17/2023</a:t>
            </a:fld>
            <a:endParaRPr lang="en-US"/>
          </a:p>
        </p:txBody>
      </p:sp>
      <p:sp>
        <p:nvSpPr>
          <p:cNvPr id="4" name="Footer Placeholder 3">
            <a:extLst>
              <a:ext uri="{FF2B5EF4-FFF2-40B4-BE49-F238E27FC236}">
                <a16:creationId xmlns:a16="http://schemas.microsoft.com/office/drawing/2014/main" id="{C18835AB-48EB-4954-882A-141FBAF27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40CBA3-DD79-4E03-BA9F-BCFD6649A5F4}"/>
              </a:ext>
            </a:extLst>
          </p:cNvPr>
          <p:cNvSpPr>
            <a:spLocks noGrp="1"/>
          </p:cNvSpPr>
          <p:nvPr>
            <p:ph type="sldNum" sz="quarter" idx="12"/>
          </p:nvPr>
        </p:nvSpPr>
        <p:spPr/>
        <p:txBody>
          <a:bodyPr/>
          <a:lstStyle/>
          <a:p>
            <a:fld id="{6F9286F2-6709-4FAE-B342-5CBB66619A42}" type="slidenum">
              <a:rPr lang="en-US" smtClean="0"/>
              <a:t>‹#›</a:t>
            </a:fld>
            <a:endParaRPr lang="en-US"/>
          </a:p>
        </p:txBody>
      </p:sp>
    </p:spTree>
    <p:extLst>
      <p:ext uri="{BB962C8B-B14F-4D97-AF65-F5344CB8AC3E}">
        <p14:creationId xmlns:p14="http://schemas.microsoft.com/office/powerpoint/2010/main" val="55125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BD066-E368-454D-981F-DE71F3CC6301}"/>
              </a:ext>
            </a:extLst>
          </p:cNvPr>
          <p:cNvSpPr>
            <a:spLocks noGrp="1"/>
          </p:cNvSpPr>
          <p:nvPr>
            <p:ph type="dt" sz="half" idx="10"/>
          </p:nvPr>
        </p:nvSpPr>
        <p:spPr/>
        <p:txBody>
          <a:bodyPr/>
          <a:lstStyle/>
          <a:p>
            <a:fld id="{16B4E392-9E40-4396-8CEB-79E1308FD46F}" type="datetimeFigureOut">
              <a:rPr lang="en-US" smtClean="0"/>
              <a:t>3/17/2023</a:t>
            </a:fld>
            <a:endParaRPr lang="en-US"/>
          </a:p>
        </p:txBody>
      </p:sp>
      <p:sp>
        <p:nvSpPr>
          <p:cNvPr id="3" name="Footer Placeholder 2">
            <a:extLst>
              <a:ext uri="{FF2B5EF4-FFF2-40B4-BE49-F238E27FC236}">
                <a16:creationId xmlns:a16="http://schemas.microsoft.com/office/drawing/2014/main" id="{66DA2356-8215-4DC7-9686-71A975BA2F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7BCA56-8E02-4834-802F-CDFFF8584112}"/>
              </a:ext>
            </a:extLst>
          </p:cNvPr>
          <p:cNvSpPr>
            <a:spLocks noGrp="1"/>
          </p:cNvSpPr>
          <p:nvPr>
            <p:ph type="sldNum" sz="quarter" idx="12"/>
          </p:nvPr>
        </p:nvSpPr>
        <p:spPr/>
        <p:txBody>
          <a:bodyPr/>
          <a:lstStyle/>
          <a:p>
            <a:fld id="{6F9286F2-6709-4FAE-B342-5CBB66619A42}" type="slidenum">
              <a:rPr lang="en-US" smtClean="0"/>
              <a:t>‹#›</a:t>
            </a:fld>
            <a:endParaRPr lang="en-US"/>
          </a:p>
        </p:txBody>
      </p:sp>
    </p:spTree>
    <p:extLst>
      <p:ext uri="{BB962C8B-B14F-4D97-AF65-F5344CB8AC3E}">
        <p14:creationId xmlns:p14="http://schemas.microsoft.com/office/powerpoint/2010/main" val="344453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EBD5-0E30-4D79-9247-628F1E940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C571C6-1A8B-4F03-A0A1-63EFE184E3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C17505-0CA2-45ED-BD4C-3369510DE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C60D6E-B41D-4720-A2B3-15E0653EC2D5}"/>
              </a:ext>
            </a:extLst>
          </p:cNvPr>
          <p:cNvSpPr>
            <a:spLocks noGrp="1"/>
          </p:cNvSpPr>
          <p:nvPr>
            <p:ph type="dt" sz="half" idx="10"/>
          </p:nvPr>
        </p:nvSpPr>
        <p:spPr/>
        <p:txBody>
          <a:bodyPr/>
          <a:lstStyle/>
          <a:p>
            <a:fld id="{16B4E392-9E40-4396-8CEB-79E1308FD46F}" type="datetimeFigureOut">
              <a:rPr lang="en-US" smtClean="0"/>
              <a:t>3/17/2023</a:t>
            </a:fld>
            <a:endParaRPr lang="en-US"/>
          </a:p>
        </p:txBody>
      </p:sp>
      <p:sp>
        <p:nvSpPr>
          <p:cNvPr id="6" name="Footer Placeholder 5">
            <a:extLst>
              <a:ext uri="{FF2B5EF4-FFF2-40B4-BE49-F238E27FC236}">
                <a16:creationId xmlns:a16="http://schemas.microsoft.com/office/drawing/2014/main" id="{7DDAAC33-CDC1-435C-A8E7-9738B3955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4EB98-5CE6-4B65-BE76-0FD29A3EB4D8}"/>
              </a:ext>
            </a:extLst>
          </p:cNvPr>
          <p:cNvSpPr>
            <a:spLocks noGrp="1"/>
          </p:cNvSpPr>
          <p:nvPr>
            <p:ph type="sldNum" sz="quarter" idx="12"/>
          </p:nvPr>
        </p:nvSpPr>
        <p:spPr/>
        <p:txBody>
          <a:bodyPr/>
          <a:lstStyle/>
          <a:p>
            <a:fld id="{6F9286F2-6709-4FAE-B342-5CBB66619A42}" type="slidenum">
              <a:rPr lang="en-US" smtClean="0"/>
              <a:t>‹#›</a:t>
            </a:fld>
            <a:endParaRPr lang="en-US"/>
          </a:p>
        </p:txBody>
      </p:sp>
    </p:spTree>
    <p:extLst>
      <p:ext uri="{BB962C8B-B14F-4D97-AF65-F5344CB8AC3E}">
        <p14:creationId xmlns:p14="http://schemas.microsoft.com/office/powerpoint/2010/main" val="15098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8BD7-33AF-4372-8662-BD4995AB4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4415DB-C035-494F-97D2-466A1BC0A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A11111-BE40-4B1F-AD7A-81E9C9D98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27087-E9F0-4E33-A0F4-16D00260EE22}"/>
              </a:ext>
            </a:extLst>
          </p:cNvPr>
          <p:cNvSpPr>
            <a:spLocks noGrp="1"/>
          </p:cNvSpPr>
          <p:nvPr>
            <p:ph type="dt" sz="half" idx="10"/>
          </p:nvPr>
        </p:nvSpPr>
        <p:spPr/>
        <p:txBody>
          <a:bodyPr/>
          <a:lstStyle/>
          <a:p>
            <a:fld id="{16B4E392-9E40-4396-8CEB-79E1308FD46F}" type="datetimeFigureOut">
              <a:rPr lang="en-US" smtClean="0"/>
              <a:t>3/17/2023</a:t>
            </a:fld>
            <a:endParaRPr lang="en-US"/>
          </a:p>
        </p:txBody>
      </p:sp>
      <p:sp>
        <p:nvSpPr>
          <p:cNvPr id="6" name="Footer Placeholder 5">
            <a:extLst>
              <a:ext uri="{FF2B5EF4-FFF2-40B4-BE49-F238E27FC236}">
                <a16:creationId xmlns:a16="http://schemas.microsoft.com/office/drawing/2014/main" id="{AD793777-3785-446C-A960-EAB3CF29A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C187A0-D787-45B6-9990-45435B22684C}"/>
              </a:ext>
            </a:extLst>
          </p:cNvPr>
          <p:cNvSpPr>
            <a:spLocks noGrp="1"/>
          </p:cNvSpPr>
          <p:nvPr>
            <p:ph type="sldNum" sz="quarter" idx="12"/>
          </p:nvPr>
        </p:nvSpPr>
        <p:spPr/>
        <p:txBody>
          <a:bodyPr/>
          <a:lstStyle/>
          <a:p>
            <a:fld id="{6F9286F2-6709-4FAE-B342-5CBB66619A42}" type="slidenum">
              <a:rPr lang="en-US" smtClean="0"/>
              <a:t>‹#›</a:t>
            </a:fld>
            <a:endParaRPr lang="en-US"/>
          </a:p>
        </p:txBody>
      </p:sp>
    </p:spTree>
    <p:extLst>
      <p:ext uri="{BB962C8B-B14F-4D97-AF65-F5344CB8AC3E}">
        <p14:creationId xmlns:p14="http://schemas.microsoft.com/office/powerpoint/2010/main" val="114041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D6CB4D-F84A-4D5A-8C22-947DF0C78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5E1D4A-3145-4345-9A30-E644EAFA5D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06C1C-B698-4510-8D1C-BF3256B8B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4E392-9E40-4396-8CEB-79E1308FD46F}" type="datetimeFigureOut">
              <a:rPr lang="en-US" smtClean="0"/>
              <a:t>3/17/2023</a:t>
            </a:fld>
            <a:endParaRPr lang="en-US"/>
          </a:p>
        </p:txBody>
      </p:sp>
      <p:sp>
        <p:nvSpPr>
          <p:cNvPr id="5" name="Footer Placeholder 4">
            <a:extLst>
              <a:ext uri="{FF2B5EF4-FFF2-40B4-BE49-F238E27FC236}">
                <a16:creationId xmlns:a16="http://schemas.microsoft.com/office/drawing/2014/main" id="{D2BABED0-625E-4A55-8EF9-298187FBB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29B8EC-A5D5-4B96-AF11-FE93FD232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286F2-6709-4FAE-B342-5CBB66619A42}" type="slidenum">
              <a:rPr lang="en-US" smtClean="0"/>
              <a:t>‹#›</a:t>
            </a:fld>
            <a:endParaRPr lang="en-US"/>
          </a:p>
        </p:txBody>
      </p:sp>
    </p:spTree>
    <p:extLst>
      <p:ext uri="{BB962C8B-B14F-4D97-AF65-F5344CB8AC3E}">
        <p14:creationId xmlns:p14="http://schemas.microsoft.com/office/powerpoint/2010/main" val="2945883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جدول الدوري بدقة عالية">
            <a:extLst>
              <a:ext uri="{FF2B5EF4-FFF2-40B4-BE49-F238E27FC236}">
                <a16:creationId xmlns:a16="http://schemas.microsoft.com/office/drawing/2014/main" id="{C812EEE6-FA65-4D51-BEA2-FA6F696788A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0E642E64-E2F7-45E3-A2E0-544EBCA3AB56}"/>
              </a:ext>
            </a:extLst>
          </p:cNvPr>
          <p:cNvSpPr/>
          <p:nvPr/>
        </p:nvSpPr>
        <p:spPr>
          <a:xfrm>
            <a:off x="377757" y="323849"/>
            <a:ext cx="11430001" cy="6276975"/>
          </a:xfrm>
          <a:prstGeom prst="roundRect">
            <a:avLst>
              <a:gd name="adj" fmla="val 3092"/>
            </a:avLst>
          </a:prstGeom>
          <a:solidFill>
            <a:schemeClr val="bg1">
              <a:alpha val="74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5">
            <a:extLst>
              <a:ext uri="{FF2B5EF4-FFF2-40B4-BE49-F238E27FC236}">
                <a16:creationId xmlns:a16="http://schemas.microsoft.com/office/drawing/2014/main" id="{7BE6EFB3-5609-471D-8063-0DABD78AB04F}"/>
              </a:ext>
            </a:extLst>
          </p:cNvPr>
          <p:cNvGraphicFramePr>
            <a:graphicFrameLocks noGrp="1"/>
          </p:cNvGraphicFramePr>
          <p:nvPr>
            <p:extLst>
              <p:ext uri="{D42A27DB-BD31-4B8C-83A1-F6EECF244321}">
                <p14:modId xmlns:p14="http://schemas.microsoft.com/office/powerpoint/2010/main" val="2222270861"/>
              </p:ext>
            </p:extLst>
          </p:nvPr>
        </p:nvGraphicFramePr>
        <p:xfrm>
          <a:off x="523875" y="536786"/>
          <a:ext cx="11134725" cy="1554480"/>
        </p:xfrm>
        <a:graphic>
          <a:graphicData uri="http://schemas.openxmlformats.org/drawingml/2006/table">
            <a:tbl>
              <a:tblPr firstRow="1" bandRow="1">
                <a:tableStyleId>{2D5ABB26-0587-4C30-8999-92F81FD0307C}</a:tableStyleId>
              </a:tblPr>
              <a:tblGrid>
                <a:gridCol w="11134725">
                  <a:extLst>
                    <a:ext uri="{9D8B030D-6E8A-4147-A177-3AD203B41FA5}">
                      <a16:colId xmlns:a16="http://schemas.microsoft.com/office/drawing/2014/main" val="1923019665"/>
                    </a:ext>
                  </a:extLst>
                </a:gridCol>
              </a:tblGrid>
              <a:tr h="483847">
                <a:tc>
                  <a:txBody>
                    <a:bodyPr/>
                    <a:lstStyle/>
                    <a:p>
                      <a:pPr algn="ctr"/>
                      <a:r>
                        <a:rPr lang="ar-SA" sz="3600" dirty="0">
                          <a:solidFill>
                            <a:schemeClr val="accent3">
                              <a:lumMod val="50000"/>
                            </a:schemeClr>
                          </a:solidFill>
                          <a:latin typeface="Dubai Medium" panose="020B0603030403030204" pitchFamily="34" charset="-78"/>
                          <a:cs typeface="Dubai Medium" panose="020B0603030403030204" pitchFamily="34" charset="-78"/>
                        </a:rPr>
                        <a:t> مادة العلوم – الصف الأول المتوسط – أول 1، 2 ، 4</a:t>
                      </a:r>
                      <a:endParaRPr lang="en-US" sz="3600" dirty="0">
                        <a:solidFill>
                          <a:schemeClr val="accent3">
                            <a:lumMod val="50000"/>
                          </a:schemeClr>
                        </a:solidFill>
                        <a:latin typeface="Dubai Medium" panose="020B0603030403030204" pitchFamily="34" charset="-78"/>
                        <a:cs typeface="Dubai Medium" panose="020B0603030403030204" pitchFamily="34"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594625321"/>
                  </a:ext>
                </a:extLst>
              </a:tr>
              <a:tr h="691209">
                <a:tc>
                  <a:txBody>
                    <a:bodyPr/>
                    <a:lstStyle/>
                    <a:p>
                      <a:pPr algn="ctr"/>
                      <a:r>
                        <a:rPr lang="ar-SA" sz="5400" kern="1200" dirty="0">
                          <a:solidFill>
                            <a:srgbClr val="FF0000"/>
                          </a:solidFill>
                          <a:latin typeface="Dubai Medium" panose="020B0603030403030204" pitchFamily="34" charset="-78"/>
                          <a:ea typeface="+mn-ea"/>
                          <a:cs typeface="Dubai Medium" panose="020B0603030403030204" pitchFamily="34" charset="-78"/>
                        </a:rPr>
                        <a:t>المهمة الأدائية للفترة الثانية</a:t>
                      </a:r>
                      <a:endParaRPr lang="en-US" sz="5400" kern="1200" dirty="0">
                        <a:solidFill>
                          <a:srgbClr val="FF0000"/>
                        </a:solidFill>
                        <a:latin typeface="Dubai Medium" panose="020B0603030403030204" pitchFamily="34" charset="-78"/>
                        <a:ea typeface="+mn-ea"/>
                        <a:cs typeface="Dubai Medium" panose="020B0603030403030204" pitchFamily="34"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506873401"/>
                  </a:ext>
                </a:extLst>
              </a:tr>
            </a:tbl>
          </a:graphicData>
        </a:graphic>
      </p:graphicFrame>
      <p:pic>
        <p:nvPicPr>
          <p:cNvPr id="1028" name="Picture 4" descr="الجدول الدوري">
            <a:extLst>
              <a:ext uri="{FF2B5EF4-FFF2-40B4-BE49-F238E27FC236}">
                <a16:creationId xmlns:a16="http://schemas.microsoft.com/office/drawing/2014/main" id="{E6398D13-5C4F-48A5-8E8A-D509BD197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5113" y="5381466"/>
            <a:ext cx="1965768" cy="10418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لا ترمي ورق الكرتون بعد اليوم شاهدي هذه الفكرة حصريا على قناتي/DIY - YouTube">
            <a:extLst>
              <a:ext uri="{FF2B5EF4-FFF2-40B4-BE49-F238E27FC236}">
                <a16:creationId xmlns:a16="http://schemas.microsoft.com/office/drawing/2014/main" id="{C62A0DDF-C385-4041-B472-9FC903A024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50" t="3176" r="9553" b="12325"/>
          <a:stretch/>
        </p:blipFill>
        <p:spPr bwMode="auto">
          <a:xfrm>
            <a:off x="6163503" y="4815703"/>
            <a:ext cx="2552724" cy="14887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22F8898-35A1-4E39-8D24-18259237879D}"/>
              </a:ext>
            </a:extLst>
          </p:cNvPr>
          <p:cNvSpPr/>
          <p:nvPr/>
        </p:nvSpPr>
        <p:spPr>
          <a:xfrm>
            <a:off x="3337413" y="4943740"/>
            <a:ext cx="1532556" cy="1315006"/>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3FA0AF8-4989-40A4-8787-E398296BA827}"/>
              </a:ext>
            </a:extLst>
          </p:cNvPr>
          <p:cNvSpPr txBox="1"/>
          <p:nvPr/>
        </p:nvSpPr>
        <p:spPr>
          <a:xfrm>
            <a:off x="9069572" y="2145771"/>
            <a:ext cx="2589027" cy="646331"/>
          </a:xfrm>
          <a:prstGeom prst="rect">
            <a:avLst/>
          </a:prstGeom>
          <a:solidFill>
            <a:schemeClr val="accent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prstClr val="black"/>
                </a:solidFill>
                <a:effectLst/>
                <a:uLnTx/>
                <a:uFillTx/>
                <a:latin typeface="Dubai Medium" panose="020B0603030403030204" pitchFamily="34" charset="-78"/>
                <a:ea typeface="+mn-ea"/>
                <a:cs typeface="Dubai Medium" panose="020B0603030403030204" pitchFamily="34" charset="-78"/>
              </a:rPr>
              <a:t> </a:t>
            </a:r>
            <a:r>
              <a:rPr kumimoji="0" lang="ar-SA" sz="3600" b="0" i="0" u="none" strike="noStrike" kern="1200" cap="none" spc="0" normalizeH="0" baseline="0" noProof="0" dirty="0">
                <a:ln>
                  <a:noFill/>
                </a:ln>
                <a:solidFill>
                  <a:srgbClr val="A5A5A5">
                    <a:lumMod val="50000"/>
                  </a:srgbClr>
                </a:solidFill>
                <a:effectLst/>
                <a:uLnTx/>
                <a:uFillTx/>
                <a:latin typeface="Dubai Medium" panose="020B0603030403030204" pitchFamily="34" charset="-78"/>
                <a:ea typeface="+mn-ea"/>
                <a:cs typeface="Dubai Medium" panose="020B0603030403030204" pitchFamily="34" charset="-78"/>
              </a:rPr>
              <a:t>وصف المهمة</a:t>
            </a:r>
            <a:endParaRPr kumimoji="0" lang="en-US" sz="3600" b="0" i="0" u="none" strike="noStrike" kern="1200" cap="none" spc="0" normalizeH="0" baseline="0" noProof="0" dirty="0">
              <a:ln>
                <a:noFill/>
              </a:ln>
              <a:solidFill>
                <a:srgbClr val="A5A5A5">
                  <a:lumMod val="50000"/>
                </a:srgbClr>
              </a:solidFill>
              <a:effectLst/>
              <a:uLnTx/>
              <a:uFillTx/>
              <a:latin typeface="Dubai Medium" panose="020B0603030403030204" pitchFamily="34" charset="-78"/>
              <a:ea typeface="+mn-ea"/>
              <a:cs typeface="Dubai Medium" panose="020B0603030403030204" pitchFamily="34" charset="-78"/>
            </a:endParaRPr>
          </a:p>
        </p:txBody>
      </p:sp>
      <p:sp>
        <p:nvSpPr>
          <p:cNvPr id="13" name="TextBox 12">
            <a:extLst>
              <a:ext uri="{FF2B5EF4-FFF2-40B4-BE49-F238E27FC236}">
                <a16:creationId xmlns:a16="http://schemas.microsoft.com/office/drawing/2014/main" id="{203EAB66-6315-4347-9816-1FCB631C915F}"/>
              </a:ext>
            </a:extLst>
          </p:cNvPr>
          <p:cNvSpPr txBox="1"/>
          <p:nvPr/>
        </p:nvSpPr>
        <p:spPr>
          <a:xfrm>
            <a:off x="546356" y="2195302"/>
            <a:ext cx="850316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قصاصة كرتونية لأحد عناصر الجدول الدوري</a:t>
            </a:r>
            <a:endParaRPr kumimoji="0" lang="en-US" sz="3200"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endParaRPr>
          </a:p>
        </p:txBody>
      </p:sp>
      <p:sp>
        <p:nvSpPr>
          <p:cNvPr id="14" name="TextBox 13">
            <a:extLst>
              <a:ext uri="{FF2B5EF4-FFF2-40B4-BE49-F238E27FC236}">
                <a16:creationId xmlns:a16="http://schemas.microsoft.com/office/drawing/2014/main" id="{150EC053-FF60-4EB3-8E2A-3BBDC3F29995}"/>
              </a:ext>
            </a:extLst>
          </p:cNvPr>
          <p:cNvSpPr txBox="1"/>
          <p:nvPr/>
        </p:nvSpPr>
        <p:spPr>
          <a:xfrm>
            <a:off x="9069571" y="2900639"/>
            <a:ext cx="2589027" cy="646331"/>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3600" dirty="0">
                <a:solidFill>
                  <a:srgbClr val="A5A5A5">
                    <a:lumMod val="50000"/>
                  </a:srgbClr>
                </a:solidFill>
                <a:latin typeface="Dubai Medium" panose="020B0603030403030204" pitchFamily="34" charset="-78"/>
                <a:cs typeface="Dubai Medium" panose="020B0603030403030204" pitchFamily="34" charset="-78"/>
              </a:rPr>
              <a:t>طريقة العمل</a:t>
            </a:r>
            <a:endParaRPr lang="en-US" sz="3600" dirty="0">
              <a:solidFill>
                <a:srgbClr val="A5A5A5">
                  <a:lumMod val="50000"/>
                </a:srgbClr>
              </a:solidFill>
              <a:latin typeface="Dubai Medium" panose="020B0603030403030204" pitchFamily="34" charset="-78"/>
              <a:cs typeface="Dubai Medium" panose="020B0603030403030204" pitchFamily="34" charset="-78"/>
            </a:endParaRPr>
          </a:p>
        </p:txBody>
      </p:sp>
      <p:sp>
        <p:nvSpPr>
          <p:cNvPr id="15" name="TextBox 14">
            <a:extLst>
              <a:ext uri="{FF2B5EF4-FFF2-40B4-BE49-F238E27FC236}">
                <a16:creationId xmlns:a16="http://schemas.microsoft.com/office/drawing/2014/main" id="{5AB02E84-A567-44BF-8788-74B1DAE7CD74}"/>
              </a:ext>
            </a:extLst>
          </p:cNvPr>
          <p:cNvSpPr txBox="1"/>
          <p:nvPr/>
        </p:nvSpPr>
        <p:spPr>
          <a:xfrm>
            <a:off x="9008728" y="3763593"/>
            <a:ext cx="250977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 اختر أي عنصر من عناصر الجدول الدوري</a:t>
            </a:r>
          </a:p>
        </p:txBody>
      </p:sp>
      <p:sp>
        <p:nvSpPr>
          <p:cNvPr id="16" name="TextBox 15">
            <a:extLst>
              <a:ext uri="{FF2B5EF4-FFF2-40B4-BE49-F238E27FC236}">
                <a16:creationId xmlns:a16="http://schemas.microsoft.com/office/drawing/2014/main" id="{E8795788-4D86-4479-934F-867140124EF0}"/>
              </a:ext>
            </a:extLst>
          </p:cNvPr>
          <p:cNvSpPr txBox="1"/>
          <p:nvPr/>
        </p:nvSpPr>
        <p:spPr>
          <a:xfrm>
            <a:off x="5822905" y="3103927"/>
            <a:ext cx="300680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اقطع ورق كرتون مقاس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 15سم</a:t>
            </a:r>
            <a:r>
              <a:rPr kumimoji="0" lang="ar-SA" sz="3200"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Al Afefah Font" pitchFamily="2" charset="-78"/>
              </a:rPr>
              <a:t>×</a:t>
            </a:r>
            <a:r>
              <a:rPr kumimoji="0" lang="ar-SA" sz="3200"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 15سم</a:t>
            </a:r>
          </a:p>
        </p:txBody>
      </p:sp>
      <p:sp>
        <p:nvSpPr>
          <p:cNvPr id="10" name="Oval 9">
            <a:extLst>
              <a:ext uri="{FF2B5EF4-FFF2-40B4-BE49-F238E27FC236}">
                <a16:creationId xmlns:a16="http://schemas.microsoft.com/office/drawing/2014/main" id="{1461E6B6-3ADD-4022-A239-6948134938A0}"/>
              </a:ext>
            </a:extLst>
          </p:cNvPr>
          <p:cNvSpPr/>
          <p:nvPr/>
        </p:nvSpPr>
        <p:spPr>
          <a:xfrm>
            <a:off x="11165541" y="4149577"/>
            <a:ext cx="595423" cy="526174"/>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1</a:t>
            </a:r>
            <a:endParaRPr lang="en-US" b="1" dirty="0"/>
          </a:p>
        </p:txBody>
      </p:sp>
      <p:sp>
        <p:nvSpPr>
          <p:cNvPr id="18" name="Oval 17">
            <a:extLst>
              <a:ext uri="{FF2B5EF4-FFF2-40B4-BE49-F238E27FC236}">
                <a16:creationId xmlns:a16="http://schemas.microsoft.com/office/drawing/2014/main" id="{1EEDC9B4-FB99-4301-B42E-28C8AC876B6F}"/>
              </a:ext>
            </a:extLst>
          </p:cNvPr>
          <p:cNvSpPr/>
          <p:nvPr/>
        </p:nvSpPr>
        <p:spPr>
          <a:xfrm>
            <a:off x="8323795" y="3543161"/>
            <a:ext cx="595423" cy="526174"/>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2</a:t>
            </a:r>
            <a:endParaRPr lang="en-US" b="1" dirty="0"/>
          </a:p>
        </p:txBody>
      </p:sp>
      <p:sp>
        <p:nvSpPr>
          <p:cNvPr id="23" name="TextBox 22">
            <a:extLst>
              <a:ext uri="{FF2B5EF4-FFF2-40B4-BE49-F238E27FC236}">
                <a16:creationId xmlns:a16="http://schemas.microsoft.com/office/drawing/2014/main" id="{8FBB604B-73E2-44E2-A9F9-A37C8F6507BB}"/>
              </a:ext>
            </a:extLst>
          </p:cNvPr>
          <p:cNvSpPr txBox="1"/>
          <p:nvPr/>
        </p:nvSpPr>
        <p:spPr>
          <a:xfrm>
            <a:off x="311018" y="3101168"/>
            <a:ext cx="5103600"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اكتب اسم العناصر و بياناته على              الورقة و في الخلف اكتب بعض المعلومات عن هذا العنصر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chemeClr val="tx1">
                    <a:lumMod val="65000"/>
                    <a:lumOff val="35000"/>
                  </a:schemeClr>
                </a:solidFill>
                <a:effectLst/>
                <a:uLnTx/>
                <a:uFillTx/>
                <a:latin typeface="Dubai Medium" panose="020B0603030403030204" pitchFamily="34" charset="-78"/>
                <a:ea typeface="+mn-ea"/>
                <a:cs typeface="Dubai Medium" panose="020B0603030403030204" pitchFamily="34" charset="-78"/>
              </a:rPr>
              <a:t>(خواصه – أهم استخداماته .. الخ )</a:t>
            </a:r>
            <a:endParaRPr kumimoji="0" lang="ar-SA" sz="3200" b="0" i="0" u="none" strike="noStrike" kern="1200" cap="none" spc="0" normalizeH="0" baseline="0" noProof="0" dirty="0">
              <a:ln>
                <a:noFill/>
              </a:ln>
              <a:solidFill>
                <a:schemeClr val="tx1">
                  <a:lumMod val="65000"/>
                  <a:lumOff val="35000"/>
                </a:schemeClr>
              </a:solidFill>
              <a:effectLst/>
              <a:uLnTx/>
              <a:uFillTx/>
              <a:latin typeface="Dubai Medium" panose="020B0603030403030204" pitchFamily="34" charset="-78"/>
              <a:ea typeface="+mn-ea"/>
              <a:cs typeface="Dubai Medium" panose="020B0603030403030204" pitchFamily="34" charset="-78"/>
            </a:endParaRPr>
          </a:p>
        </p:txBody>
      </p:sp>
      <p:sp>
        <p:nvSpPr>
          <p:cNvPr id="24" name="Oval 23">
            <a:extLst>
              <a:ext uri="{FF2B5EF4-FFF2-40B4-BE49-F238E27FC236}">
                <a16:creationId xmlns:a16="http://schemas.microsoft.com/office/drawing/2014/main" id="{19C48549-E68C-4F8A-AB2F-588117CC6A39}"/>
              </a:ext>
            </a:extLst>
          </p:cNvPr>
          <p:cNvSpPr/>
          <p:nvPr/>
        </p:nvSpPr>
        <p:spPr>
          <a:xfrm>
            <a:off x="5214561" y="3462337"/>
            <a:ext cx="595423" cy="526174"/>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3</a:t>
            </a:r>
            <a:endParaRPr lang="en-US" b="1" dirty="0"/>
          </a:p>
        </p:txBody>
      </p:sp>
      <p:sp>
        <p:nvSpPr>
          <p:cNvPr id="26" name="TextBox 25">
            <a:extLst>
              <a:ext uri="{FF2B5EF4-FFF2-40B4-BE49-F238E27FC236}">
                <a16:creationId xmlns:a16="http://schemas.microsoft.com/office/drawing/2014/main" id="{186A31A0-2955-4817-B61F-F5B7EAEFB43E}"/>
              </a:ext>
            </a:extLst>
          </p:cNvPr>
          <p:cNvSpPr txBox="1"/>
          <p:nvPr/>
        </p:nvSpPr>
        <p:spPr>
          <a:xfrm>
            <a:off x="3401859" y="6258746"/>
            <a:ext cx="14681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الوجه الأول </a:t>
            </a:r>
          </a:p>
        </p:txBody>
      </p:sp>
      <p:sp>
        <p:nvSpPr>
          <p:cNvPr id="27" name="Rectangle 26">
            <a:extLst>
              <a:ext uri="{FF2B5EF4-FFF2-40B4-BE49-F238E27FC236}">
                <a16:creationId xmlns:a16="http://schemas.microsoft.com/office/drawing/2014/main" id="{5E7930BD-1B54-4641-AC75-D529B541AEEF}"/>
              </a:ext>
            </a:extLst>
          </p:cNvPr>
          <p:cNvSpPr/>
          <p:nvPr/>
        </p:nvSpPr>
        <p:spPr>
          <a:xfrm>
            <a:off x="1158090" y="4945213"/>
            <a:ext cx="1532556" cy="1315006"/>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3DAA0B2-6556-4728-B13D-C4D8F04AF266}"/>
              </a:ext>
            </a:extLst>
          </p:cNvPr>
          <p:cNvSpPr txBox="1"/>
          <p:nvPr/>
        </p:nvSpPr>
        <p:spPr>
          <a:xfrm>
            <a:off x="1222536" y="6260219"/>
            <a:ext cx="14681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الوجه الثاني </a:t>
            </a:r>
          </a:p>
        </p:txBody>
      </p:sp>
      <p:sp>
        <p:nvSpPr>
          <p:cNvPr id="30" name="TextBox 29">
            <a:extLst>
              <a:ext uri="{FF2B5EF4-FFF2-40B4-BE49-F238E27FC236}">
                <a16:creationId xmlns:a16="http://schemas.microsoft.com/office/drawing/2014/main" id="{82C3CEB1-160E-46C3-81E4-CFC242DF6B29}"/>
              </a:ext>
            </a:extLst>
          </p:cNvPr>
          <p:cNvSpPr txBox="1"/>
          <p:nvPr/>
        </p:nvSpPr>
        <p:spPr>
          <a:xfrm>
            <a:off x="3377587" y="5214359"/>
            <a:ext cx="14681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Dubai Medium" panose="020B0603030403030204" pitchFamily="34" charset="-78"/>
                <a:ea typeface="+mn-ea"/>
                <a:cs typeface="Dubai Medium" panose="020B0603030403030204" pitchFamily="34" charset="-78"/>
              </a:rPr>
              <a:t>Na</a:t>
            </a:r>
            <a:endParaRPr kumimoji="0" lang="ar-SA" sz="6600" b="0" i="0" u="none" strike="noStrike" kern="1200" cap="none" spc="0" normalizeH="0" baseline="0" noProof="0" dirty="0">
              <a:ln>
                <a:noFill/>
              </a:ln>
              <a:effectLst/>
              <a:uLnTx/>
              <a:uFillTx/>
              <a:latin typeface="Dubai Medium" panose="020B0603030403030204" pitchFamily="34" charset="-78"/>
              <a:ea typeface="+mn-ea"/>
              <a:cs typeface="Dubai Medium" panose="020B0603030403030204" pitchFamily="34" charset="-78"/>
            </a:endParaRPr>
          </a:p>
        </p:txBody>
      </p:sp>
      <p:sp>
        <p:nvSpPr>
          <p:cNvPr id="31" name="TextBox 30">
            <a:extLst>
              <a:ext uri="{FF2B5EF4-FFF2-40B4-BE49-F238E27FC236}">
                <a16:creationId xmlns:a16="http://schemas.microsoft.com/office/drawing/2014/main" id="{2E577BD1-A87F-4935-A87B-F9A97056A930}"/>
              </a:ext>
            </a:extLst>
          </p:cNvPr>
          <p:cNvSpPr txBox="1"/>
          <p:nvPr/>
        </p:nvSpPr>
        <p:spPr>
          <a:xfrm>
            <a:off x="3276363" y="5007308"/>
            <a:ext cx="8273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effectLst/>
                <a:uLnTx/>
                <a:uFillTx/>
                <a:latin typeface="Dubai Medium" panose="020B0603030403030204" pitchFamily="34" charset="-78"/>
                <a:ea typeface="+mn-ea"/>
                <a:cs typeface="Dubai Medium" panose="020B0603030403030204" pitchFamily="34" charset="-78"/>
              </a:rPr>
              <a:t>11</a:t>
            </a:r>
            <a:endParaRPr kumimoji="0" lang="ar-SA" sz="3600" b="0" i="0" u="none" strike="noStrike" kern="1200" cap="none" spc="0" normalizeH="0" baseline="0" noProof="0" dirty="0">
              <a:ln>
                <a:noFill/>
              </a:ln>
              <a:effectLst/>
              <a:uLnTx/>
              <a:uFillTx/>
              <a:latin typeface="Dubai Medium" panose="020B0603030403030204" pitchFamily="34" charset="-78"/>
              <a:ea typeface="+mn-ea"/>
              <a:cs typeface="Dubai Medium" panose="020B0603030403030204" pitchFamily="34" charset="-78"/>
            </a:endParaRPr>
          </a:p>
        </p:txBody>
      </p:sp>
      <p:sp>
        <p:nvSpPr>
          <p:cNvPr id="32" name="TextBox 31">
            <a:extLst>
              <a:ext uri="{FF2B5EF4-FFF2-40B4-BE49-F238E27FC236}">
                <a16:creationId xmlns:a16="http://schemas.microsoft.com/office/drawing/2014/main" id="{FD4CBB9A-29C7-4B08-92BF-35C29A1FB19A}"/>
              </a:ext>
            </a:extLst>
          </p:cNvPr>
          <p:cNvSpPr txBox="1"/>
          <p:nvPr/>
        </p:nvSpPr>
        <p:spPr>
          <a:xfrm>
            <a:off x="3269228" y="5821520"/>
            <a:ext cx="8273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effectLst/>
                <a:uLnTx/>
                <a:uFillTx/>
                <a:latin typeface="Dubai Medium" panose="020B0603030403030204" pitchFamily="34" charset="-78"/>
                <a:ea typeface="+mn-ea"/>
                <a:cs typeface="Dubai Medium" panose="020B0603030403030204" pitchFamily="34" charset="-78"/>
              </a:rPr>
              <a:t>23</a:t>
            </a:r>
            <a:endParaRPr kumimoji="0" lang="ar-SA" sz="3600" b="0" i="0" u="none" strike="noStrike" kern="1200" cap="none" spc="0" normalizeH="0" baseline="0" noProof="0" dirty="0">
              <a:ln>
                <a:noFill/>
              </a:ln>
              <a:effectLst/>
              <a:uLnTx/>
              <a:uFillTx/>
              <a:latin typeface="Dubai Medium" panose="020B0603030403030204" pitchFamily="34" charset="-78"/>
              <a:ea typeface="+mn-ea"/>
              <a:cs typeface="Dubai Medium" panose="020B0603030403030204" pitchFamily="34" charset="-78"/>
            </a:endParaRPr>
          </a:p>
        </p:txBody>
      </p:sp>
      <p:sp>
        <p:nvSpPr>
          <p:cNvPr id="33" name="TextBox 32">
            <a:extLst>
              <a:ext uri="{FF2B5EF4-FFF2-40B4-BE49-F238E27FC236}">
                <a16:creationId xmlns:a16="http://schemas.microsoft.com/office/drawing/2014/main" id="{274555D5-626E-4E72-AA1D-0D2945F993A3}"/>
              </a:ext>
            </a:extLst>
          </p:cNvPr>
          <p:cNvSpPr txBox="1"/>
          <p:nvPr/>
        </p:nvSpPr>
        <p:spPr>
          <a:xfrm>
            <a:off x="1282986" y="4992116"/>
            <a:ext cx="1282761" cy="24622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dirty="0">
                <a:ln>
                  <a:noFill/>
                </a:ln>
                <a:effectLst/>
                <a:uLnTx/>
                <a:uFillTx/>
                <a:latin typeface="Dubai Medium" panose="020B0603030403030204" pitchFamily="34" charset="-78"/>
                <a:ea typeface="+mn-ea"/>
                <a:cs typeface="Dubai Medium" panose="020B0603030403030204" pitchFamily="34" charset="-78"/>
              </a:rPr>
              <a:t>عنصر الصوديوم </a:t>
            </a:r>
            <a:endParaRPr kumimoji="0" lang="ar-SA" sz="1100" b="0" i="0" u="none" strike="noStrike" kern="1200" cap="none" spc="0" normalizeH="0" baseline="0" noProof="0" dirty="0">
              <a:ln>
                <a:noFill/>
              </a:ln>
              <a:effectLst/>
              <a:uLnTx/>
              <a:uFillTx/>
              <a:latin typeface="Dubai Medium" panose="020B0603030403030204" pitchFamily="34" charset="-78"/>
              <a:ea typeface="+mn-ea"/>
              <a:cs typeface="Dubai Medium" panose="020B0603030403030204" pitchFamily="34" charset="-78"/>
            </a:endParaRPr>
          </a:p>
        </p:txBody>
      </p:sp>
      <p:sp>
        <p:nvSpPr>
          <p:cNvPr id="34" name="TextBox 33">
            <a:extLst>
              <a:ext uri="{FF2B5EF4-FFF2-40B4-BE49-F238E27FC236}">
                <a16:creationId xmlns:a16="http://schemas.microsoft.com/office/drawing/2014/main" id="{CFB64E3A-AB1A-46FD-BC9C-A84A9D780E07}"/>
              </a:ext>
            </a:extLst>
          </p:cNvPr>
          <p:cNvSpPr txBox="1"/>
          <p:nvPr/>
        </p:nvSpPr>
        <p:spPr>
          <a:xfrm>
            <a:off x="1282987" y="5257441"/>
            <a:ext cx="1282762"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00" b="0" i="0" u="none" strike="noStrike" kern="1200" cap="none" spc="0" normalizeH="0" baseline="0" noProof="0" dirty="0">
                <a:ln>
                  <a:noFill/>
                </a:ln>
                <a:solidFill>
                  <a:schemeClr val="tx1">
                    <a:lumMod val="75000"/>
                    <a:lumOff val="25000"/>
                  </a:schemeClr>
                </a:solidFill>
                <a:effectLst/>
                <a:uLnTx/>
                <a:uFillTx/>
                <a:latin typeface="Dubai Medium" panose="020B0603030403030204" pitchFamily="34" charset="-78"/>
                <a:ea typeface="+mn-ea"/>
                <a:cs typeface="Dubai Medium" panose="020B0603030403030204" pitchFamily="34" charset="-78"/>
              </a:rPr>
              <a:t>الصوديوم فلزّ طري لونه أبيض فضّي ويتميّز بنشاطه الكيميائي الكبير فهو يتفاعل في الهواء ويحترق بلهب أصفر، كما أنّه شديد التفاعل مع الماء والرطوبة الجوّية، لذلك يحفظ في الزيوت أو مشتقّات النفط مثل الكيروسين</a:t>
            </a:r>
            <a:r>
              <a:rPr kumimoji="0" lang="ar-SA" sz="600" b="0" i="0" u="none" strike="noStrike" kern="1200" cap="none" spc="0" normalizeH="0" baseline="0" noProof="0" dirty="0">
                <a:ln>
                  <a:noFill/>
                </a:ln>
                <a:solidFill>
                  <a:schemeClr val="tx1">
                    <a:lumMod val="75000"/>
                    <a:lumOff val="25000"/>
                  </a:schemeClr>
                </a:solidFill>
                <a:effectLst/>
                <a:uLnTx/>
                <a:uFillTx/>
                <a:latin typeface="Dubai Medium" panose="020B0603030403030204" pitchFamily="34" charset="-78"/>
                <a:ea typeface="+mn-ea"/>
                <a:cs typeface="Dubai Medium" panose="020B0603030403030204" pitchFamily="34" charset="-7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ar-SA" sz="500" dirty="0">
                <a:solidFill>
                  <a:srgbClr val="FF0000"/>
                </a:solidFill>
                <a:latin typeface="Dubai Medium" panose="020B0603030403030204" pitchFamily="34" charset="-78"/>
                <a:cs typeface="Dubai Medium" panose="020B0603030403030204" pitchFamily="34" charset="-78"/>
              </a:rPr>
              <a:t>يستخدم في </a:t>
            </a:r>
            <a:r>
              <a:rPr lang="ar-SA" sz="500" dirty="0">
                <a:solidFill>
                  <a:schemeClr val="tx1">
                    <a:lumMod val="75000"/>
                    <a:lumOff val="25000"/>
                  </a:schemeClr>
                </a:solidFill>
                <a:latin typeface="Dubai Medium" panose="020B0603030403030204" pitchFamily="34" charset="-78"/>
                <a:cs typeface="Dubai Medium" panose="020B0603030403030204" pitchFamily="34" charset="-78"/>
              </a:rPr>
              <a:t>تصنيع الأصبغة، وتركيب العطور، بالإضافة إلى أنه يستخدم في صناعة العديد من المركبات العضوية. استخدام الصوديوم كمبرّد في المفاعلات سريعة التوليد والتي تحتوي على سوائل معدنية، كونه يمتلك خاصية النقل الحراري.</a:t>
            </a:r>
          </a:p>
        </p:txBody>
      </p:sp>
      <p:sp>
        <p:nvSpPr>
          <p:cNvPr id="37" name="TextBox 36">
            <a:extLst>
              <a:ext uri="{FF2B5EF4-FFF2-40B4-BE49-F238E27FC236}">
                <a16:creationId xmlns:a16="http://schemas.microsoft.com/office/drawing/2014/main" id="{43CFC30C-D01E-4E6B-8C6B-E25C52B8B7C5}"/>
              </a:ext>
            </a:extLst>
          </p:cNvPr>
          <p:cNvSpPr txBox="1"/>
          <p:nvPr/>
        </p:nvSpPr>
        <p:spPr>
          <a:xfrm rot="16200000">
            <a:off x="-1676600" y="5191514"/>
            <a:ext cx="37393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معلم المادة / عبدالجليل هزاع </a:t>
            </a:r>
          </a:p>
        </p:txBody>
      </p:sp>
      <p:sp>
        <p:nvSpPr>
          <p:cNvPr id="12" name="Diagonal Stripe 11">
            <a:extLst>
              <a:ext uri="{FF2B5EF4-FFF2-40B4-BE49-F238E27FC236}">
                <a16:creationId xmlns:a16="http://schemas.microsoft.com/office/drawing/2014/main" id="{7D4D4EAE-519B-401B-8532-64B0B5EF1D79}"/>
              </a:ext>
            </a:extLst>
          </p:cNvPr>
          <p:cNvSpPr/>
          <p:nvPr/>
        </p:nvSpPr>
        <p:spPr>
          <a:xfrm>
            <a:off x="-6486" y="0"/>
            <a:ext cx="2697131" cy="1885688"/>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a:extLst>
              <a:ext uri="{FF2B5EF4-FFF2-40B4-BE49-F238E27FC236}">
                <a16:creationId xmlns:a16="http://schemas.microsoft.com/office/drawing/2014/main" id="{8C775227-C3AE-4386-8668-D4C199829C05}"/>
              </a:ext>
            </a:extLst>
          </p:cNvPr>
          <p:cNvSpPr txBox="1"/>
          <p:nvPr/>
        </p:nvSpPr>
        <p:spPr>
          <a:xfrm rot="19435772">
            <a:off x="-1077632" y="433218"/>
            <a:ext cx="37393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b="0" i="0" u="none" strike="noStrike" kern="1200" cap="none" spc="0" normalizeH="0" baseline="0" noProof="0" dirty="0">
                <a:ln>
                  <a:noFill/>
                </a:ln>
                <a:solidFill>
                  <a:schemeClr val="bg1"/>
                </a:solidFill>
                <a:effectLst/>
                <a:uLnTx/>
                <a:uFillTx/>
                <a:latin typeface="Dubai Medium" panose="020B0603030403030204" pitchFamily="34" charset="-78"/>
                <a:ea typeface="+mn-ea"/>
                <a:cs typeface="Dubai Medium" panose="020B0603030403030204" pitchFamily="34" charset="-78"/>
              </a:rPr>
              <a:t>آخر موعد للتسليم </a:t>
            </a:r>
          </a:p>
        </p:txBody>
      </p:sp>
      <p:sp>
        <p:nvSpPr>
          <p:cNvPr id="40" name="TextBox 39">
            <a:extLst>
              <a:ext uri="{FF2B5EF4-FFF2-40B4-BE49-F238E27FC236}">
                <a16:creationId xmlns:a16="http://schemas.microsoft.com/office/drawing/2014/main" id="{847BF574-F3B8-4186-98A1-1E66C07BEB6D}"/>
              </a:ext>
            </a:extLst>
          </p:cNvPr>
          <p:cNvSpPr txBox="1"/>
          <p:nvPr/>
        </p:nvSpPr>
        <p:spPr>
          <a:xfrm rot="19435772">
            <a:off x="-923931" y="721174"/>
            <a:ext cx="37393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b="0" i="0" u="none" strike="noStrike" kern="1200" cap="none" spc="0" normalizeH="0" baseline="0" noProof="0" dirty="0">
                <a:ln>
                  <a:noFill/>
                </a:ln>
                <a:solidFill>
                  <a:schemeClr val="bg1"/>
                </a:solidFill>
                <a:effectLst/>
                <a:uLnTx/>
                <a:uFillTx/>
                <a:latin typeface="Dubai Medium" panose="020B0603030403030204" pitchFamily="34" charset="-78"/>
                <a:ea typeface="+mn-ea"/>
                <a:cs typeface="Dubai Medium" panose="020B0603030403030204" pitchFamily="34" charset="-78"/>
              </a:rPr>
              <a:t>الثلاثاء 21 رجب 1443هـ  </a:t>
            </a:r>
          </a:p>
        </p:txBody>
      </p:sp>
    </p:spTree>
    <p:extLst>
      <p:ext uri="{BB962C8B-B14F-4D97-AF65-F5344CB8AC3E}">
        <p14:creationId xmlns:p14="http://schemas.microsoft.com/office/powerpoint/2010/main" val="419300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E642E64-E2F7-45E3-A2E0-544EBCA3AB56}"/>
              </a:ext>
            </a:extLst>
          </p:cNvPr>
          <p:cNvSpPr/>
          <p:nvPr/>
        </p:nvSpPr>
        <p:spPr>
          <a:xfrm>
            <a:off x="377757" y="323849"/>
            <a:ext cx="11430001" cy="6276975"/>
          </a:xfrm>
          <a:prstGeom prst="roundRect">
            <a:avLst>
              <a:gd name="adj" fmla="val 3092"/>
            </a:avLst>
          </a:prstGeom>
          <a:solidFill>
            <a:schemeClr val="bg1">
              <a:alpha val="74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5">
            <a:extLst>
              <a:ext uri="{FF2B5EF4-FFF2-40B4-BE49-F238E27FC236}">
                <a16:creationId xmlns:a16="http://schemas.microsoft.com/office/drawing/2014/main" id="{7BE6EFB3-5609-471D-8063-0DABD78AB04F}"/>
              </a:ext>
            </a:extLst>
          </p:cNvPr>
          <p:cNvGraphicFramePr>
            <a:graphicFrameLocks noGrp="1"/>
          </p:cNvGraphicFramePr>
          <p:nvPr>
            <p:extLst>
              <p:ext uri="{D42A27DB-BD31-4B8C-83A1-F6EECF244321}">
                <p14:modId xmlns:p14="http://schemas.microsoft.com/office/powerpoint/2010/main" val="605000439"/>
              </p:ext>
            </p:extLst>
          </p:nvPr>
        </p:nvGraphicFramePr>
        <p:xfrm>
          <a:off x="523875" y="536786"/>
          <a:ext cx="11134725" cy="1554480"/>
        </p:xfrm>
        <a:graphic>
          <a:graphicData uri="http://schemas.openxmlformats.org/drawingml/2006/table">
            <a:tbl>
              <a:tblPr firstRow="1" bandRow="1">
                <a:tableStyleId>{2D5ABB26-0587-4C30-8999-92F81FD0307C}</a:tableStyleId>
              </a:tblPr>
              <a:tblGrid>
                <a:gridCol w="11134725">
                  <a:extLst>
                    <a:ext uri="{9D8B030D-6E8A-4147-A177-3AD203B41FA5}">
                      <a16:colId xmlns:a16="http://schemas.microsoft.com/office/drawing/2014/main" val="1923019665"/>
                    </a:ext>
                  </a:extLst>
                </a:gridCol>
              </a:tblGrid>
              <a:tr h="483847">
                <a:tc>
                  <a:txBody>
                    <a:bodyPr/>
                    <a:lstStyle/>
                    <a:p>
                      <a:pPr algn="ctr"/>
                      <a:r>
                        <a:rPr lang="ar-SA" sz="3600" dirty="0">
                          <a:solidFill>
                            <a:schemeClr val="accent3">
                              <a:lumMod val="50000"/>
                            </a:schemeClr>
                          </a:solidFill>
                          <a:latin typeface="Dubai Medium" panose="020B0603030403030204" pitchFamily="34" charset="-78"/>
                          <a:cs typeface="Dubai Medium" panose="020B0603030403030204" pitchFamily="34" charset="-78"/>
                        </a:rPr>
                        <a:t> مادة العلوم – الصف الأول المتوسط</a:t>
                      </a:r>
                      <a:endParaRPr lang="en-US" sz="3600" dirty="0">
                        <a:solidFill>
                          <a:schemeClr val="accent3">
                            <a:lumMod val="50000"/>
                          </a:schemeClr>
                        </a:solidFill>
                        <a:latin typeface="Dubai Medium" panose="020B0603030403030204" pitchFamily="34" charset="-78"/>
                        <a:cs typeface="Dubai Medium" panose="020B0603030403030204" pitchFamily="34"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594625321"/>
                  </a:ext>
                </a:extLst>
              </a:tr>
              <a:tr h="691209">
                <a:tc>
                  <a:txBody>
                    <a:bodyPr/>
                    <a:lstStyle/>
                    <a:p>
                      <a:pPr algn="ctr"/>
                      <a:r>
                        <a:rPr lang="ar-SA" sz="5400" kern="1200" dirty="0">
                          <a:solidFill>
                            <a:srgbClr val="FF0000"/>
                          </a:solidFill>
                          <a:latin typeface="Dubai Medium" panose="020B0603030403030204" pitchFamily="34" charset="-78"/>
                          <a:ea typeface="+mn-ea"/>
                          <a:cs typeface="Dubai Medium" panose="020B0603030403030204" pitchFamily="34" charset="-78"/>
                        </a:rPr>
                        <a:t>مهمة أدائية</a:t>
                      </a:r>
                      <a:endParaRPr lang="en-US" sz="5400" kern="1200" dirty="0">
                        <a:solidFill>
                          <a:srgbClr val="FF0000"/>
                        </a:solidFill>
                        <a:latin typeface="Dubai Medium" panose="020B0603030403030204" pitchFamily="34" charset="-78"/>
                        <a:ea typeface="+mn-ea"/>
                        <a:cs typeface="Dubai Medium" panose="020B0603030403030204" pitchFamily="34"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506873401"/>
                  </a:ext>
                </a:extLst>
              </a:tr>
            </a:tbl>
          </a:graphicData>
        </a:graphic>
      </p:graphicFrame>
      <p:pic>
        <p:nvPicPr>
          <p:cNvPr id="1030" name="Picture 6" descr="لا ترمي ورق الكرتون بعد اليوم شاهدي هذه الفكرة حصريا على قناتي/DIY - YouTube">
            <a:extLst>
              <a:ext uri="{FF2B5EF4-FFF2-40B4-BE49-F238E27FC236}">
                <a16:creationId xmlns:a16="http://schemas.microsoft.com/office/drawing/2014/main" id="{C62A0DDF-C385-4041-B472-9FC903A024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50" t="3176" r="9553" b="12325"/>
          <a:stretch/>
        </p:blipFill>
        <p:spPr bwMode="auto">
          <a:xfrm>
            <a:off x="6163503" y="4815703"/>
            <a:ext cx="2552724" cy="14887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FA0AF8-4989-40A4-8787-E398296BA827}"/>
              </a:ext>
            </a:extLst>
          </p:cNvPr>
          <p:cNvSpPr txBox="1"/>
          <p:nvPr/>
        </p:nvSpPr>
        <p:spPr>
          <a:xfrm>
            <a:off x="9069572" y="2145771"/>
            <a:ext cx="2589027" cy="646331"/>
          </a:xfrm>
          <a:prstGeom prst="rect">
            <a:avLst/>
          </a:prstGeom>
          <a:solidFill>
            <a:schemeClr val="accent2"/>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prstClr val="black"/>
                </a:solidFill>
                <a:effectLst/>
                <a:uLnTx/>
                <a:uFillTx/>
                <a:latin typeface="Dubai Medium" panose="020B0603030403030204" pitchFamily="34" charset="-78"/>
                <a:ea typeface="+mn-ea"/>
                <a:cs typeface="Dubai Medium" panose="020B0603030403030204" pitchFamily="34" charset="-78"/>
              </a:rPr>
              <a:t> </a:t>
            </a:r>
            <a:r>
              <a:rPr kumimoji="0" lang="ar-SA" sz="3600" b="0" i="0" u="none" strike="noStrike" kern="1200" cap="none" spc="0" normalizeH="0" baseline="0" noProof="0" dirty="0">
                <a:ln>
                  <a:noFill/>
                </a:ln>
                <a:solidFill>
                  <a:srgbClr val="A5A5A5">
                    <a:lumMod val="50000"/>
                  </a:srgbClr>
                </a:solidFill>
                <a:effectLst/>
                <a:uLnTx/>
                <a:uFillTx/>
                <a:latin typeface="Dubai Medium" panose="020B0603030403030204" pitchFamily="34" charset="-78"/>
                <a:ea typeface="+mn-ea"/>
                <a:cs typeface="Dubai Medium" panose="020B0603030403030204" pitchFamily="34" charset="-78"/>
              </a:rPr>
              <a:t>وصف المهمة</a:t>
            </a:r>
            <a:endParaRPr kumimoji="0" lang="en-US" sz="3600" b="0" i="0" u="none" strike="noStrike" kern="1200" cap="none" spc="0" normalizeH="0" baseline="0" noProof="0" dirty="0">
              <a:ln>
                <a:noFill/>
              </a:ln>
              <a:solidFill>
                <a:srgbClr val="A5A5A5">
                  <a:lumMod val="50000"/>
                </a:srgbClr>
              </a:solidFill>
              <a:effectLst/>
              <a:uLnTx/>
              <a:uFillTx/>
              <a:latin typeface="Dubai Medium" panose="020B0603030403030204" pitchFamily="34" charset="-78"/>
              <a:ea typeface="+mn-ea"/>
              <a:cs typeface="Dubai Medium" panose="020B0603030403030204" pitchFamily="34" charset="-78"/>
            </a:endParaRPr>
          </a:p>
        </p:txBody>
      </p:sp>
      <p:sp>
        <p:nvSpPr>
          <p:cNvPr id="13" name="TextBox 12">
            <a:extLst>
              <a:ext uri="{FF2B5EF4-FFF2-40B4-BE49-F238E27FC236}">
                <a16:creationId xmlns:a16="http://schemas.microsoft.com/office/drawing/2014/main" id="{203EAB66-6315-4347-9816-1FCB631C915F}"/>
              </a:ext>
            </a:extLst>
          </p:cNvPr>
          <p:cNvSpPr txBox="1"/>
          <p:nvPr/>
        </p:nvSpPr>
        <p:spPr>
          <a:xfrm>
            <a:off x="546356" y="2195302"/>
            <a:ext cx="850316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عمل خلية حيوانية أو نباتية بواسطة ورق الكرتون </a:t>
            </a:r>
            <a:endParaRPr kumimoji="0" lang="en-US" sz="3200"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endParaRPr>
          </a:p>
        </p:txBody>
      </p:sp>
      <p:sp>
        <p:nvSpPr>
          <p:cNvPr id="23" name="TextBox 22">
            <a:extLst>
              <a:ext uri="{FF2B5EF4-FFF2-40B4-BE49-F238E27FC236}">
                <a16:creationId xmlns:a16="http://schemas.microsoft.com/office/drawing/2014/main" id="{8FBB604B-73E2-44E2-A9F9-A37C8F6507BB}"/>
              </a:ext>
            </a:extLst>
          </p:cNvPr>
          <p:cNvSpPr txBox="1"/>
          <p:nvPr/>
        </p:nvSpPr>
        <p:spPr>
          <a:xfrm>
            <a:off x="718830" y="4636770"/>
            <a:ext cx="5103600"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اكتب اسم العناصر و بياناته على              الورقة و في الخلف اكتب بعض المعلومات عن هذا العنصر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chemeClr val="tx1">
                    <a:lumMod val="65000"/>
                    <a:lumOff val="35000"/>
                  </a:schemeClr>
                </a:solidFill>
                <a:effectLst/>
                <a:uLnTx/>
                <a:uFillTx/>
                <a:latin typeface="Dubai Medium" panose="020B0603030403030204" pitchFamily="34" charset="-78"/>
                <a:ea typeface="+mn-ea"/>
                <a:cs typeface="Dubai Medium" panose="020B0603030403030204" pitchFamily="34" charset="-78"/>
              </a:rPr>
              <a:t>(خواصه – أهم استخداماته .. الخ )</a:t>
            </a:r>
            <a:endParaRPr kumimoji="0" lang="ar-SA" sz="3200" b="0" i="0" u="none" strike="noStrike" kern="1200" cap="none" spc="0" normalizeH="0" baseline="0" noProof="0" dirty="0">
              <a:ln>
                <a:noFill/>
              </a:ln>
              <a:solidFill>
                <a:schemeClr val="tx1">
                  <a:lumMod val="65000"/>
                  <a:lumOff val="35000"/>
                </a:schemeClr>
              </a:solidFill>
              <a:effectLst/>
              <a:uLnTx/>
              <a:uFillTx/>
              <a:latin typeface="Dubai Medium" panose="020B0603030403030204" pitchFamily="34" charset="-78"/>
              <a:ea typeface="+mn-ea"/>
              <a:cs typeface="Dubai Medium" panose="020B0603030403030204" pitchFamily="34" charset="-78"/>
            </a:endParaRPr>
          </a:p>
        </p:txBody>
      </p:sp>
      <p:sp>
        <p:nvSpPr>
          <p:cNvPr id="37" name="TextBox 36">
            <a:extLst>
              <a:ext uri="{FF2B5EF4-FFF2-40B4-BE49-F238E27FC236}">
                <a16:creationId xmlns:a16="http://schemas.microsoft.com/office/drawing/2014/main" id="{43CFC30C-D01E-4E6B-8C6B-E25C52B8B7C5}"/>
              </a:ext>
            </a:extLst>
          </p:cNvPr>
          <p:cNvSpPr txBox="1"/>
          <p:nvPr/>
        </p:nvSpPr>
        <p:spPr>
          <a:xfrm rot="16200000">
            <a:off x="-1676600" y="5191514"/>
            <a:ext cx="37393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b="0" i="0" u="none" strike="noStrike" kern="1200" cap="none" spc="0" normalizeH="0" baseline="0" noProof="0" dirty="0">
                <a:ln>
                  <a:noFill/>
                </a:ln>
                <a:solidFill>
                  <a:srgbClr val="4472C4">
                    <a:lumMod val="75000"/>
                  </a:srgbClr>
                </a:solidFill>
                <a:effectLst/>
                <a:uLnTx/>
                <a:uFillTx/>
                <a:latin typeface="Dubai Medium" panose="020B0603030403030204" pitchFamily="34" charset="-78"/>
                <a:ea typeface="+mn-ea"/>
                <a:cs typeface="Dubai Medium" panose="020B0603030403030204" pitchFamily="34" charset="-78"/>
              </a:rPr>
              <a:t>معلم المادة / عبدالجليل هزاع </a:t>
            </a:r>
          </a:p>
        </p:txBody>
      </p:sp>
      <p:sp>
        <p:nvSpPr>
          <p:cNvPr id="12" name="Diagonal Stripe 11">
            <a:extLst>
              <a:ext uri="{FF2B5EF4-FFF2-40B4-BE49-F238E27FC236}">
                <a16:creationId xmlns:a16="http://schemas.microsoft.com/office/drawing/2014/main" id="{7D4D4EAE-519B-401B-8532-64B0B5EF1D79}"/>
              </a:ext>
            </a:extLst>
          </p:cNvPr>
          <p:cNvSpPr/>
          <p:nvPr/>
        </p:nvSpPr>
        <p:spPr>
          <a:xfrm>
            <a:off x="-6486" y="0"/>
            <a:ext cx="2697131" cy="1885688"/>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a:extLst>
              <a:ext uri="{FF2B5EF4-FFF2-40B4-BE49-F238E27FC236}">
                <a16:creationId xmlns:a16="http://schemas.microsoft.com/office/drawing/2014/main" id="{8C775227-C3AE-4386-8668-D4C199829C05}"/>
              </a:ext>
            </a:extLst>
          </p:cNvPr>
          <p:cNvSpPr txBox="1"/>
          <p:nvPr/>
        </p:nvSpPr>
        <p:spPr>
          <a:xfrm rot="19435772">
            <a:off x="-1077632" y="433218"/>
            <a:ext cx="37393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b="0" i="0" u="none" strike="noStrike" kern="1200" cap="none" spc="0" normalizeH="0" baseline="0" noProof="0" dirty="0">
                <a:ln>
                  <a:noFill/>
                </a:ln>
                <a:solidFill>
                  <a:schemeClr val="bg1"/>
                </a:solidFill>
                <a:effectLst/>
                <a:uLnTx/>
                <a:uFillTx/>
                <a:latin typeface="Dubai Medium" panose="020B0603030403030204" pitchFamily="34" charset="-78"/>
                <a:ea typeface="+mn-ea"/>
                <a:cs typeface="Dubai Medium" panose="020B0603030403030204" pitchFamily="34" charset="-78"/>
              </a:rPr>
              <a:t>آخر موعد للتسليم </a:t>
            </a:r>
          </a:p>
        </p:txBody>
      </p:sp>
      <p:sp>
        <p:nvSpPr>
          <p:cNvPr id="40" name="TextBox 39">
            <a:extLst>
              <a:ext uri="{FF2B5EF4-FFF2-40B4-BE49-F238E27FC236}">
                <a16:creationId xmlns:a16="http://schemas.microsoft.com/office/drawing/2014/main" id="{847BF574-F3B8-4186-98A1-1E66C07BEB6D}"/>
              </a:ext>
            </a:extLst>
          </p:cNvPr>
          <p:cNvSpPr txBox="1"/>
          <p:nvPr/>
        </p:nvSpPr>
        <p:spPr>
          <a:xfrm rot="19435772">
            <a:off x="-923931" y="721174"/>
            <a:ext cx="37393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b="0" i="0" u="none" strike="noStrike" kern="1200" cap="none" spc="0" normalizeH="0" baseline="0" noProof="0" dirty="0">
                <a:ln>
                  <a:noFill/>
                </a:ln>
                <a:solidFill>
                  <a:schemeClr val="bg1"/>
                </a:solidFill>
                <a:effectLst/>
                <a:uLnTx/>
                <a:uFillTx/>
                <a:latin typeface="Dubai Medium" panose="020B0603030403030204" pitchFamily="34" charset="-78"/>
                <a:ea typeface="+mn-ea"/>
                <a:cs typeface="Dubai Medium" panose="020B0603030403030204" pitchFamily="34" charset="-78"/>
              </a:rPr>
              <a:t>الخميس 21 رمضان 1444هـ  </a:t>
            </a:r>
          </a:p>
        </p:txBody>
      </p:sp>
    </p:spTree>
    <p:extLst>
      <p:ext uri="{BB962C8B-B14F-4D97-AF65-F5344CB8AC3E}">
        <p14:creationId xmlns:p14="http://schemas.microsoft.com/office/powerpoint/2010/main" val="2043430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224</Words>
  <Application>Microsoft Office PowerPoint</Application>
  <PresentationFormat>Widescreen</PresentationFormat>
  <Paragraphs>33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Dubai Medium</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عبدالجليل بن هزاع</dc:creator>
  <cp:lastModifiedBy>عبدالجليل بن هزاع</cp:lastModifiedBy>
  <cp:revision>2</cp:revision>
  <dcterms:created xsi:type="dcterms:W3CDTF">2022-01-20T17:49:42Z</dcterms:created>
  <dcterms:modified xsi:type="dcterms:W3CDTF">2023-03-17T18:07:35Z</dcterms:modified>
</cp:coreProperties>
</file>