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71" r:id="rId4"/>
    <p:sldId id="257" r:id="rId5"/>
    <p:sldId id="280" r:id="rId6"/>
    <p:sldId id="258" r:id="rId7"/>
    <p:sldId id="259" r:id="rId8"/>
    <p:sldId id="278" r:id="rId9"/>
    <p:sldId id="276" r:id="rId10"/>
    <p:sldId id="279" r:id="rId11"/>
    <p:sldId id="275" r:id="rId12"/>
    <p:sldId id="260" r:id="rId13"/>
    <p:sldId id="281" r:id="rId14"/>
    <p:sldId id="282" r:id="rId15"/>
    <p:sldId id="283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9EBDA"/>
    <a:srgbClr val="E1C696"/>
    <a:srgbClr val="BB7543"/>
    <a:srgbClr val="C00000"/>
    <a:srgbClr val="C48F68"/>
    <a:srgbClr val="A26E42"/>
    <a:srgbClr val="B37E53"/>
    <a:srgbClr val="B0743E"/>
    <a:srgbClr val="C08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النمط المتوس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35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ABD745-7A8A-4568-B611-4F46EABA42FF}" type="datetimeFigureOut">
              <a:rPr lang="ar-SA" smtClean="0"/>
              <a:t>18/03/42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056321F-4040-43D2-A40C-EA1CABA90D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737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EB096E-424B-4441-B888-27CB7E231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6D99D85-0841-42DE-B858-670C24703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3C97202-B2FD-465B-AC82-F4F8B7F3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020-619B-4791-99DA-3B2725B221CC}" type="datetimeFigureOut">
              <a:rPr lang="ar-SA" smtClean="0"/>
              <a:t>18/03/42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79AAF4-29B2-4470-84FF-F7C36B7E4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6B99750-589E-4FBD-8E21-E2366110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A703-1078-4EC2-AFE3-3D9E6B2B1C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692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4C0B24-12DF-40D6-A413-BF06B70CB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90F401-FD94-4CBA-93A8-7F626EEA2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404DF0-EC9B-457A-A2BC-6C830259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020-619B-4791-99DA-3B2725B221CC}" type="datetimeFigureOut">
              <a:rPr lang="ar-SA" smtClean="0"/>
              <a:t>18/03/42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308D81-59BC-42BF-A36A-1E667877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2BDAD3-F4FD-44A4-8ACA-1FC0DB9D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A703-1078-4EC2-AFE3-3D9E6B2B1C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234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32DDB60-0DB1-4BCC-84B1-2626349B0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4ED1A30-76D6-4166-BD97-62BBCC616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D22946-2008-4542-8396-80D8A77F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020-619B-4791-99DA-3B2725B221CC}" type="datetimeFigureOut">
              <a:rPr lang="ar-SA" smtClean="0"/>
              <a:t>18/03/42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282280-FDC0-4BCA-A16E-C53C8043D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1AC30C-85AD-4A83-9D9C-710E5251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A703-1078-4EC2-AFE3-3D9E6B2B1C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455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4912DF-6BAC-4FF8-954D-36B0A29B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EF11BF4-CD54-4E7C-B907-C77486826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371F10-2CDB-493F-A087-E0706B00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020-619B-4791-99DA-3B2725B221CC}" type="datetimeFigureOut">
              <a:rPr lang="ar-SA" smtClean="0"/>
              <a:t>18/03/42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21AAC1-B697-4F2F-BA7E-FFDFF5074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262945-F41A-4013-9217-C873B26D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A703-1078-4EC2-AFE3-3D9E6B2B1C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20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97678B-0943-4CD1-81A7-2E0128138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D88F46D-7544-4692-9CA2-592C76998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159C0F5-6263-45D4-A1F4-02742BAA7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020-619B-4791-99DA-3B2725B221CC}" type="datetimeFigureOut">
              <a:rPr lang="ar-SA" smtClean="0"/>
              <a:t>18/03/42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E802B0-81F9-4160-9E8F-CB335FAA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98C03D-D247-42C2-9353-94668D54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A703-1078-4EC2-AFE3-3D9E6B2B1C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432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DCDA1D-45CA-44D7-AE51-98D044891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E326671-AFC6-45A8-8185-6E6E30B9C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3F814D-97D7-4041-81BA-3F5E7FAD7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6E6ADF1-EBE6-4939-B54D-C845780F1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020-619B-4791-99DA-3B2725B221CC}" type="datetimeFigureOut">
              <a:rPr lang="ar-SA" smtClean="0"/>
              <a:t>18/03/42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C8A277-1206-48B1-90D0-9D0534EB6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5ECC151-B6FF-4C31-8474-86C4B4F7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A703-1078-4EC2-AFE3-3D9E6B2B1C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323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C1DE9C-4EE6-40BE-9A77-B524B0349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C5D2B4A-5075-44B0-BB40-D0C6481A1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5C62D37-AFA8-4134-A7E6-DD789E0AB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2D02BCF-67FD-4CE3-AC8B-9AC693ADB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B63E91D-6C43-4398-ACF0-3FE7608D7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B82E608-71B2-4558-BFDB-DD6836CA8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020-619B-4791-99DA-3B2725B221CC}" type="datetimeFigureOut">
              <a:rPr lang="ar-SA" smtClean="0"/>
              <a:t>18/03/42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D758B02-4517-409F-80D0-C7389C94A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696CEBC-F237-4F29-9365-339AED71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A703-1078-4EC2-AFE3-3D9E6B2B1C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827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4306FD-6DCC-47CD-B4F8-A17DEE7FC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C8DE41B-B7B9-4B62-A1B0-FA2470D30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020-619B-4791-99DA-3B2725B221CC}" type="datetimeFigureOut">
              <a:rPr lang="ar-SA" smtClean="0"/>
              <a:t>18/03/42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1E5C3F5-6DF4-4C0E-BC0F-AE9FD349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5BFE7C5-56DC-4075-9EAB-0389FD3C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A703-1078-4EC2-AFE3-3D9E6B2B1C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416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1E5C9FE-6BB6-4D0A-B8DE-629A19E43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020-619B-4791-99DA-3B2725B221CC}" type="datetimeFigureOut">
              <a:rPr lang="ar-SA" smtClean="0"/>
              <a:t>18/03/42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DB65998-4779-479C-9928-8887803BD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42B60F-F2D3-42E8-9336-D41605DD0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A703-1078-4EC2-AFE3-3D9E6B2B1C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578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F7046B-387F-4F7A-8CD2-3165B4F9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1605797-666F-473B-AA70-E0226BB77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E3E98F6-B021-46B8-A586-57BB5E381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F36BD01-D4F4-4CB9-8670-C9D904AF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020-619B-4791-99DA-3B2725B221CC}" type="datetimeFigureOut">
              <a:rPr lang="ar-SA" smtClean="0"/>
              <a:t>18/03/42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DB8237B-AB97-4EFA-AF09-FBEB5F1A6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A602450-031F-4E2C-A4E0-FE958BBA2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A703-1078-4EC2-AFE3-3D9E6B2B1C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307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886458-CA00-4E96-BB95-4C1AD605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B5106B5-6E6F-420B-975F-6DEBF3E20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C032CA8-3E53-456B-AC03-38AE436B5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AE21B6A-D29E-44C7-9AFC-34045EC65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020-619B-4791-99DA-3B2725B221CC}" type="datetimeFigureOut">
              <a:rPr lang="ar-SA" smtClean="0"/>
              <a:t>18/03/42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C3309E0-D295-4154-AD87-97530D55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F73503B-EC03-437B-804E-FC044FFA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A703-1078-4EC2-AFE3-3D9E6B2B1C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823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9420F95-0C8E-4B52-A5ED-0AD45CC6F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517BB90-65BF-44A9-8350-FD29712EE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8130ECC-E8F6-4232-B35B-5932CC65E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3D020-619B-4791-99DA-3B2725B221CC}" type="datetimeFigureOut">
              <a:rPr lang="ar-SA" smtClean="0"/>
              <a:t>18/03/42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D5F270C-ED80-4EAE-8D52-E56605382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4CC823-DD14-4D03-91C4-2796C7F61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AA703-1078-4EC2-AFE3-3D9E6B2B1C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613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vgsilh.com/image/160753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ov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7C06698-C186-4E65-827F-8E8E998BB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501" y="2521634"/>
            <a:ext cx="5748997" cy="1814731"/>
          </a:xfrm>
          <a:solidFill>
            <a:srgbClr val="DFBE8B"/>
          </a:solidFill>
          <a:effectLst>
            <a:softEdge rad="635000"/>
          </a:effectLst>
        </p:spPr>
        <p:txBody>
          <a:bodyPr>
            <a:normAutofit fontScale="70000" lnSpcReduction="20000"/>
          </a:bodyPr>
          <a:lstStyle/>
          <a:p>
            <a:r>
              <a:rPr lang="ar-SA" sz="12600" dirty="0">
                <a:ln w="0"/>
                <a:solidFill>
                  <a:srgbClr val="9A66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أهلاً وسهلاً بكم</a:t>
            </a:r>
          </a:p>
          <a:p>
            <a:r>
              <a:rPr lang="ar-SA" sz="6600" dirty="0">
                <a:solidFill>
                  <a:schemeClr val="bg2">
                    <a:lumMod val="25000"/>
                  </a:schemeClr>
                </a:solidFill>
              </a:rPr>
              <a:t>المعلمة/خلود العتيبي</a:t>
            </a:r>
          </a:p>
        </p:txBody>
      </p:sp>
    </p:spTree>
    <p:extLst>
      <p:ext uri="{BB962C8B-B14F-4D97-AF65-F5344CB8AC3E}">
        <p14:creationId xmlns:p14="http://schemas.microsoft.com/office/powerpoint/2010/main" val="120203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CEEB37-7F6F-4CDF-923A-10615AE36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827" y="1330020"/>
            <a:ext cx="7821637" cy="4197960"/>
          </a:xfrm>
        </p:spPr>
        <p:txBody>
          <a:bodyPr>
            <a:noAutofit/>
          </a:bodyPr>
          <a:lstStyle/>
          <a:p>
            <a:r>
              <a:rPr lang="ar-SA" sz="4000" dirty="0">
                <a:solidFill>
                  <a:srgbClr val="C00000"/>
                </a:solidFill>
              </a:rPr>
              <a:t>النوع الثاني : الشرك الأصغر </a:t>
            </a:r>
            <a:br>
              <a:rPr lang="ar-SA" sz="4000" dirty="0"/>
            </a:br>
            <a:r>
              <a:rPr lang="ar-SA" sz="4000" dirty="0"/>
              <a:t>وهو : ما ورد في الكتاب والسنة تسميته شركا ، </a:t>
            </a:r>
            <a:br>
              <a:rPr lang="ar-SA" sz="4000" dirty="0"/>
            </a:br>
            <a:r>
              <a:rPr lang="ar-SA" sz="4000" dirty="0"/>
              <a:t>ولم يصل إلى حد الشرك الأكبر . </a:t>
            </a:r>
            <a:br>
              <a:rPr lang="ar-SA" sz="4000" dirty="0"/>
            </a:br>
            <a:r>
              <a:rPr lang="ar-SA" sz="4000" dirty="0">
                <a:solidFill>
                  <a:srgbClr val="C00000"/>
                </a:solidFill>
              </a:rPr>
              <a:t>-أمثلته:</a:t>
            </a:r>
            <a:br>
              <a:rPr lang="ar-SA" sz="4000" dirty="0"/>
            </a:br>
            <a:r>
              <a:rPr lang="ar-SA" sz="4000" dirty="0"/>
              <a:t>١.الحلف بغير الله . </a:t>
            </a:r>
            <a:br>
              <a:rPr lang="ar-SA" sz="4000" dirty="0"/>
            </a:br>
            <a:r>
              <a:rPr lang="ar-SA" sz="4000" dirty="0"/>
              <a:t>٢.قول : ما شاء الله وشئت . </a:t>
            </a:r>
            <a:br>
              <a:rPr lang="ar-SA" sz="4000" dirty="0"/>
            </a:br>
            <a:r>
              <a:rPr lang="ar-SA" sz="4000" dirty="0"/>
              <a:t>٣.قول : لولا الله وفلان.</a:t>
            </a: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3A43AD94-0257-4263-9076-C6ABE98A6B27}"/>
              </a:ext>
            </a:extLst>
          </p:cNvPr>
          <p:cNvSpPr/>
          <p:nvPr/>
        </p:nvSpPr>
        <p:spPr>
          <a:xfrm>
            <a:off x="2466536" y="3576710"/>
            <a:ext cx="2171114" cy="2000506"/>
          </a:xfrm>
          <a:prstGeom prst="ellipse">
            <a:avLst/>
          </a:prstGeom>
          <a:solidFill>
            <a:srgbClr val="F9EBDA"/>
          </a:solidFill>
          <a:ln w="9525" cap="flat" cmpd="sng" algn="ctr">
            <a:solidFill>
              <a:srgbClr val="A26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أحذر</a:t>
            </a:r>
          </a:p>
          <a:p>
            <a:pPr algn="ctr"/>
            <a:r>
              <a:rPr lang="ar-SA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الشرك </a:t>
            </a:r>
          </a:p>
          <a:p>
            <a:pPr algn="ctr"/>
            <a:r>
              <a:rPr lang="ar-SA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الأصغر</a:t>
            </a:r>
          </a:p>
        </p:txBody>
      </p:sp>
      <p:sp>
        <p:nvSpPr>
          <p:cNvPr id="12" name="دائرة: مجوفة 11">
            <a:extLst>
              <a:ext uri="{FF2B5EF4-FFF2-40B4-BE49-F238E27FC236}">
                <a16:creationId xmlns:a16="http://schemas.microsoft.com/office/drawing/2014/main" id="{89E3625E-3F63-4ADA-AA09-FB00EEB65E73}"/>
              </a:ext>
            </a:extLst>
          </p:cNvPr>
          <p:cNvSpPr/>
          <p:nvPr/>
        </p:nvSpPr>
        <p:spPr>
          <a:xfrm>
            <a:off x="2466536" y="3576710"/>
            <a:ext cx="2171114" cy="2000506"/>
          </a:xfrm>
          <a:prstGeom prst="donut">
            <a:avLst>
              <a:gd name="adj" fmla="val 2850"/>
            </a:avLst>
          </a:prstGeom>
          <a:solidFill>
            <a:srgbClr val="C48F68"/>
          </a:solidFill>
          <a:ln>
            <a:solidFill>
              <a:srgbClr val="A26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3" name="سهم: لأعلى 12">
            <a:extLst>
              <a:ext uri="{FF2B5EF4-FFF2-40B4-BE49-F238E27FC236}">
                <a16:creationId xmlns:a16="http://schemas.microsoft.com/office/drawing/2014/main" id="{570D47D7-FB40-45FD-9849-DFB5E662EB35}"/>
              </a:ext>
            </a:extLst>
          </p:cNvPr>
          <p:cNvSpPr/>
          <p:nvPr/>
        </p:nvSpPr>
        <p:spPr>
          <a:xfrm rot="10800000">
            <a:off x="4722056" y="1783080"/>
            <a:ext cx="314178" cy="281353"/>
          </a:xfrm>
          <a:prstGeom prst="upArrow">
            <a:avLst/>
          </a:prstGeom>
          <a:solidFill>
            <a:srgbClr val="C0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6826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2888D11F-8A16-454E-9C41-F95CD951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384" y="2041172"/>
            <a:ext cx="7737231" cy="2739684"/>
          </a:xfrm>
        </p:spPr>
        <p:txBody>
          <a:bodyPr>
            <a:normAutofit fontScale="90000"/>
          </a:bodyPr>
          <a:lstStyle/>
          <a:p>
            <a:r>
              <a:rPr lang="ar-SA" sz="5400" dirty="0">
                <a:solidFill>
                  <a:srgbClr val="B0743E"/>
                </a:solidFill>
              </a:rPr>
              <a:t>- طالبتي المبدعة:</a:t>
            </a:r>
            <a:br>
              <a:rPr lang="ar-SA" sz="5400" dirty="0">
                <a:solidFill>
                  <a:srgbClr val="990000"/>
                </a:solidFill>
              </a:rPr>
            </a:br>
            <a:r>
              <a:rPr lang="ar-SA" sz="5400" dirty="0"/>
              <a:t>خلال دقيقة واحدة </a:t>
            </a:r>
            <a:br>
              <a:rPr lang="ar-SA" sz="5400" dirty="0"/>
            </a:br>
            <a:r>
              <a:rPr lang="ar-SA" sz="5400" dirty="0"/>
              <a:t>وضحي أنواع الشرك </a:t>
            </a:r>
            <a:br>
              <a:rPr lang="ar-SA" sz="5400" dirty="0"/>
            </a:br>
            <a:r>
              <a:rPr lang="ar-SA" sz="5400" dirty="0"/>
              <a:t>مع ذكر مثال لكل نوع؟</a:t>
            </a:r>
          </a:p>
        </p:txBody>
      </p:sp>
      <p:pic>
        <p:nvPicPr>
          <p:cNvPr id="7" name="رسم 6">
            <a:extLst>
              <a:ext uri="{FF2B5EF4-FFF2-40B4-BE49-F238E27FC236}">
                <a16:creationId xmlns:a16="http://schemas.microsoft.com/office/drawing/2014/main" id="{80D86815-A97F-40C8-9AE4-1461A4FAC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97417" y="2059158"/>
            <a:ext cx="2220059" cy="230360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7C75E678-7487-4F3D-8B68-3E3B935487BA}"/>
              </a:ext>
            </a:extLst>
          </p:cNvPr>
          <p:cNvSpPr txBox="1"/>
          <p:nvPr/>
        </p:nvSpPr>
        <p:spPr>
          <a:xfrm>
            <a:off x="3295501" y="4380746"/>
            <a:ext cx="12238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C0834C"/>
                </a:solidFill>
              </a:rPr>
              <a:t>دقيقة واحدة</a:t>
            </a:r>
          </a:p>
        </p:txBody>
      </p:sp>
    </p:spTree>
    <p:extLst>
      <p:ext uri="{BB962C8B-B14F-4D97-AF65-F5344CB8AC3E}">
        <p14:creationId xmlns:p14="http://schemas.microsoft.com/office/powerpoint/2010/main" val="2334899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FEF66E-1BC4-46AB-94F1-8905DA18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261" y="1294227"/>
            <a:ext cx="6541476" cy="821851"/>
          </a:xfrm>
          <a:solidFill>
            <a:srgbClr val="B87848"/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ar-SA" sz="4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-الفرق بين الشرك الأكبر والأصغر:</a:t>
            </a: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8289D2D0-3F18-491B-8A3D-C3D79C298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605889"/>
              </p:ext>
            </p:extLst>
          </p:nvPr>
        </p:nvGraphicFramePr>
        <p:xfrm>
          <a:off x="2181273" y="2284895"/>
          <a:ext cx="7829453" cy="2682111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436642">
                  <a:extLst>
                    <a:ext uri="{9D8B030D-6E8A-4147-A177-3AD203B41FA5}">
                      <a16:colId xmlns:a16="http://schemas.microsoft.com/office/drawing/2014/main" val="4056992059"/>
                    </a:ext>
                  </a:extLst>
                </a:gridCol>
                <a:gridCol w="3604560">
                  <a:extLst>
                    <a:ext uri="{9D8B030D-6E8A-4147-A177-3AD203B41FA5}">
                      <a16:colId xmlns:a16="http://schemas.microsoft.com/office/drawing/2014/main" val="3499011821"/>
                    </a:ext>
                  </a:extLst>
                </a:gridCol>
                <a:gridCol w="3788251">
                  <a:extLst>
                    <a:ext uri="{9D8B030D-6E8A-4147-A177-3AD203B41FA5}">
                      <a16:colId xmlns:a16="http://schemas.microsoft.com/office/drawing/2014/main" val="3989210150"/>
                    </a:ext>
                  </a:extLst>
                </a:gridCol>
              </a:tblGrid>
              <a:tr h="462433"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bg1"/>
                          </a:solidFill>
                        </a:rPr>
                        <a:t>م</a:t>
                      </a:r>
                    </a:p>
                  </a:txBody>
                  <a:tcPr>
                    <a:solidFill>
                      <a:srgbClr val="B0743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الشرك الأكبر </a:t>
                      </a:r>
                    </a:p>
                  </a:txBody>
                  <a:tcPr>
                    <a:solidFill>
                      <a:srgbClr val="B0743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الشرك الأصغر</a:t>
                      </a:r>
                    </a:p>
                  </a:txBody>
                  <a:tcPr>
                    <a:solidFill>
                      <a:srgbClr val="B074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016690"/>
                  </a:ext>
                </a:extLst>
              </a:tr>
              <a:tr h="462433"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B0743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يخرج من الإسلام . </a:t>
                      </a:r>
                    </a:p>
                  </a:txBody>
                  <a:tcPr>
                    <a:solidFill>
                      <a:srgbClr val="FCEB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لا يخرج من الإسلام .</a:t>
                      </a:r>
                    </a:p>
                  </a:txBody>
                  <a:tcPr>
                    <a:solidFill>
                      <a:srgbClr val="FCE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416053"/>
                  </a:ext>
                </a:extLst>
              </a:tr>
              <a:tr h="832379"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B0743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الشرك الأكبر ينافي الإيمان بالكلية . </a:t>
                      </a:r>
                    </a:p>
                  </a:txBody>
                  <a:tcPr>
                    <a:solidFill>
                      <a:srgbClr val="FCEB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الشرك الأصغر ينافي كمال الإيمان الواجب .</a:t>
                      </a:r>
                    </a:p>
                  </a:txBody>
                  <a:tcPr>
                    <a:solidFill>
                      <a:srgbClr val="FCE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27619"/>
                  </a:ext>
                </a:extLst>
              </a:tr>
              <a:tr h="462433"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B0743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يحبط جميع الأعمال . </a:t>
                      </a:r>
                    </a:p>
                  </a:txBody>
                  <a:tcPr>
                    <a:solidFill>
                      <a:srgbClr val="FCEB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يحبط العمل الذي قارنه</a:t>
                      </a:r>
                    </a:p>
                  </a:txBody>
                  <a:tcPr>
                    <a:solidFill>
                      <a:srgbClr val="FCE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485694"/>
                  </a:ext>
                </a:extLst>
              </a:tr>
              <a:tr h="462433"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B0743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صاحبه خالد مخلد في النار . </a:t>
                      </a:r>
                    </a:p>
                  </a:txBody>
                  <a:tcPr>
                    <a:solidFill>
                      <a:srgbClr val="FCEB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صاحبه لا يخلد في النار .</a:t>
                      </a:r>
                    </a:p>
                  </a:txBody>
                  <a:tcPr>
                    <a:solidFill>
                      <a:srgbClr val="FCE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508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10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2888D11F-8A16-454E-9C41-F95CD951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384" y="1426111"/>
            <a:ext cx="7737231" cy="2739684"/>
          </a:xfrm>
        </p:spPr>
        <p:txBody>
          <a:bodyPr>
            <a:normAutofit fontScale="90000"/>
          </a:bodyPr>
          <a:lstStyle/>
          <a:p>
            <a:r>
              <a:rPr lang="ar-SA" sz="5400" dirty="0">
                <a:solidFill>
                  <a:srgbClr val="B0743E"/>
                </a:solidFill>
              </a:rPr>
              <a:t>- طالبتي المبدعة:</a:t>
            </a:r>
            <a:br>
              <a:rPr lang="ar-SA" sz="5400" dirty="0">
                <a:solidFill>
                  <a:srgbClr val="990000"/>
                </a:solidFill>
              </a:rPr>
            </a:br>
            <a:r>
              <a:rPr lang="ar-SA" sz="4900" dirty="0"/>
              <a:t>من خلال الحائط الالكتروني (</a:t>
            </a:r>
            <a:r>
              <a:rPr lang="en-US" sz="4900" dirty="0"/>
              <a:t>Padlet</a:t>
            </a:r>
            <a:r>
              <a:rPr lang="ar-SA" sz="4900" dirty="0"/>
              <a:t>)</a:t>
            </a:r>
            <a:br>
              <a:rPr lang="ar-SA" sz="4900" dirty="0"/>
            </a:br>
            <a:r>
              <a:rPr lang="ar-SA" sz="4900" dirty="0"/>
              <a:t>ارسمي خريطة مفاهيم توضح الفرق بين أنواع الشرك؟</a:t>
            </a:r>
            <a:endParaRPr lang="ar-SA" sz="54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338DBAC-A56F-49F8-895A-E741470A8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35" y="3429000"/>
            <a:ext cx="2739684" cy="2739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1415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FEF66E-1BC4-46AB-94F1-8905DA18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260" y="1406769"/>
            <a:ext cx="6541476" cy="998806"/>
          </a:xfrm>
          <a:solidFill>
            <a:srgbClr val="E1C696"/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صنفي كل نوع من أنواع الشرك الواردة في الجدول بوضع علامة(✔️)في الموضع المناسب:</a:t>
            </a: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8289D2D0-3F18-491B-8A3D-C3D79C298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657707"/>
              </p:ext>
            </p:extLst>
          </p:nvPr>
        </p:nvGraphicFramePr>
        <p:xfrm>
          <a:off x="2670906" y="2729829"/>
          <a:ext cx="6850185" cy="1975815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3183031">
                  <a:extLst>
                    <a:ext uri="{9D8B030D-6E8A-4147-A177-3AD203B41FA5}">
                      <a16:colId xmlns:a16="http://schemas.microsoft.com/office/drawing/2014/main" val="4056992059"/>
                    </a:ext>
                  </a:extLst>
                </a:gridCol>
                <a:gridCol w="1698529">
                  <a:extLst>
                    <a:ext uri="{9D8B030D-6E8A-4147-A177-3AD203B41FA5}">
                      <a16:colId xmlns:a16="http://schemas.microsoft.com/office/drawing/2014/main" val="3499011821"/>
                    </a:ext>
                  </a:extLst>
                </a:gridCol>
                <a:gridCol w="1968625">
                  <a:extLst>
                    <a:ext uri="{9D8B030D-6E8A-4147-A177-3AD203B41FA5}">
                      <a16:colId xmlns:a16="http://schemas.microsoft.com/office/drawing/2014/main" val="3989210150"/>
                    </a:ext>
                  </a:extLst>
                </a:gridCol>
              </a:tblGrid>
              <a:tr h="462433"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C6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الشرك الأكبر </a:t>
                      </a:r>
                    </a:p>
                  </a:txBody>
                  <a:tcPr>
                    <a:solidFill>
                      <a:srgbClr val="E1C6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الشرك الأصغر</a:t>
                      </a:r>
                    </a:p>
                  </a:txBody>
                  <a:tcPr>
                    <a:solidFill>
                      <a:srgbClr val="E1C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016690"/>
                  </a:ext>
                </a:extLst>
              </a:tr>
              <a:tr h="46243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bg1"/>
                          </a:solidFill>
                        </a:rPr>
                        <a:t>دعاء غير الله</a:t>
                      </a:r>
                    </a:p>
                  </a:txBody>
                  <a:tcPr>
                    <a:solidFill>
                      <a:srgbClr val="E1C6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>
                    <a:solidFill>
                      <a:srgbClr val="F9E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>
                    <a:solidFill>
                      <a:srgbClr val="F9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416053"/>
                  </a:ext>
                </a:extLst>
              </a:tr>
              <a:tr h="58851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bg1"/>
                          </a:solidFill>
                        </a:rPr>
                        <a:t>الحلف بغير الله</a:t>
                      </a:r>
                    </a:p>
                  </a:txBody>
                  <a:tcPr>
                    <a:solidFill>
                      <a:srgbClr val="E1C6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 </a:t>
                      </a:r>
                    </a:p>
                  </a:txBody>
                  <a:tcPr>
                    <a:solidFill>
                      <a:srgbClr val="F9E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>
                    <a:solidFill>
                      <a:srgbClr val="F9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27619"/>
                  </a:ext>
                </a:extLst>
              </a:tr>
              <a:tr h="46243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bg1"/>
                          </a:solidFill>
                        </a:rPr>
                        <a:t>الذبح لغير الله</a:t>
                      </a:r>
                    </a:p>
                  </a:txBody>
                  <a:tcPr>
                    <a:solidFill>
                      <a:srgbClr val="E1C6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>
                    <a:solidFill>
                      <a:srgbClr val="F9E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>
                    <a:solidFill>
                      <a:srgbClr val="F9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485694"/>
                  </a:ext>
                </a:extLst>
              </a:tr>
            </a:tbl>
          </a:graphicData>
        </a:graphic>
      </p:graphicFrame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DA296CEC-D369-48EA-8B55-123E2B0E35E5}"/>
              </a:ext>
            </a:extLst>
          </p:cNvPr>
          <p:cNvSpPr/>
          <p:nvPr/>
        </p:nvSpPr>
        <p:spPr>
          <a:xfrm>
            <a:off x="9648091" y="193983"/>
            <a:ext cx="1549792" cy="1511167"/>
          </a:xfrm>
          <a:prstGeom prst="ellipse">
            <a:avLst/>
          </a:prstGeom>
          <a:solidFill>
            <a:srgbClr val="F9EBDA"/>
          </a:solidFill>
          <a:ln>
            <a:solidFill>
              <a:srgbClr val="BB75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نشاط</a:t>
            </a:r>
          </a:p>
        </p:txBody>
      </p:sp>
      <p:sp>
        <p:nvSpPr>
          <p:cNvPr id="5" name="دائرة: مجوفة 4">
            <a:extLst>
              <a:ext uri="{FF2B5EF4-FFF2-40B4-BE49-F238E27FC236}">
                <a16:creationId xmlns:a16="http://schemas.microsoft.com/office/drawing/2014/main" id="{C6CF05BF-6412-4FFA-91DF-1D9807DA8115}"/>
              </a:ext>
            </a:extLst>
          </p:cNvPr>
          <p:cNvSpPr/>
          <p:nvPr/>
        </p:nvSpPr>
        <p:spPr>
          <a:xfrm>
            <a:off x="9599440" y="193984"/>
            <a:ext cx="1647093" cy="1511168"/>
          </a:xfrm>
          <a:prstGeom prst="donut">
            <a:avLst>
              <a:gd name="adj" fmla="val 4378"/>
            </a:avLst>
          </a:prstGeom>
          <a:solidFill>
            <a:srgbClr val="BB7543"/>
          </a:solidFill>
          <a:ln>
            <a:solidFill>
              <a:srgbClr val="BB75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CD09F99-EC58-49C0-883E-F2467F70C12E}"/>
              </a:ext>
            </a:extLst>
          </p:cNvPr>
          <p:cNvSpPr txBox="1"/>
          <p:nvPr/>
        </p:nvSpPr>
        <p:spPr>
          <a:xfrm>
            <a:off x="5050301" y="3244334"/>
            <a:ext cx="8299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✔️</a:t>
            </a:r>
            <a:endParaRPr lang="ar-SA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ECBAA6-FD7D-44FD-A681-1997FDF64EFB}"/>
              </a:ext>
            </a:extLst>
          </p:cNvPr>
          <p:cNvSpPr txBox="1"/>
          <p:nvPr/>
        </p:nvSpPr>
        <p:spPr>
          <a:xfrm>
            <a:off x="5050301" y="4285945"/>
            <a:ext cx="8299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✔️</a:t>
            </a:r>
            <a:endParaRPr lang="ar-SA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E65A819-1512-4D5D-A1E8-3187E026C9CB}"/>
              </a:ext>
            </a:extLst>
          </p:cNvPr>
          <p:cNvSpPr txBox="1"/>
          <p:nvPr/>
        </p:nvSpPr>
        <p:spPr>
          <a:xfrm>
            <a:off x="3259015" y="3733842"/>
            <a:ext cx="8299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✔️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9208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E64914-24C5-464A-9B38-2C915278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776" y="1249763"/>
            <a:ext cx="4572000" cy="2213152"/>
          </a:xfrm>
        </p:spPr>
        <p:txBody>
          <a:bodyPr>
            <a:norm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ar-SA" sz="4800" dirty="0">
                <a:solidFill>
                  <a:srgbClr val="990000"/>
                </a:solidFill>
              </a:rPr>
              <a:t>الواجب:</a:t>
            </a:r>
            <a:br>
              <a:rPr lang="ar-SA" sz="4800" dirty="0">
                <a:solidFill>
                  <a:srgbClr val="990000"/>
                </a:solidFill>
              </a:rPr>
            </a:br>
            <a:r>
              <a:rPr lang="ar-SA" sz="3600" dirty="0"/>
              <a:t>سؤال رقم(1)</a:t>
            </a:r>
            <a:br>
              <a:rPr lang="ar-SA" sz="3600" dirty="0"/>
            </a:br>
            <a:r>
              <a:rPr lang="ar-SA" sz="3600" dirty="0"/>
              <a:t>صفحة رقم(76)</a:t>
            </a:r>
            <a:endParaRPr lang="ar-SA" sz="48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3A0EB4A-C222-4A53-8A03-F41ADF491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78" y="1482127"/>
            <a:ext cx="3451274" cy="1946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5365F54-9047-42A2-AFEB-962F14889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37" y="4043207"/>
            <a:ext cx="2130083" cy="2130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0F17C372-8B64-4255-B6C0-61EEF6C5271E}"/>
              </a:ext>
            </a:extLst>
          </p:cNvPr>
          <p:cNvCxnSpPr/>
          <p:nvPr/>
        </p:nvCxnSpPr>
        <p:spPr>
          <a:xfrm>
            <a:off x="4236719" y="3922541"/>
            <a:ext cx="51628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A57600E-E2D2-4D1B-ACEB-0C6826A5094D}"/>
              </a:ext>
            </a:extLst>
          </p:cNvPr>
          <p:cNvCxnSpPr/>
          <p:nvPr/>
        </p:nvCxnSpPr>
        <p:spPr>
          <a:xfrm>
            <a:off x="3514578" y="3922541"/>
            <a:ext cx="51628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BC476295-1E2D-4FEE-9AF9-BABB4D2AB0ED}"/>
              </a:ext>
            </a:extLst>
          </p:cNvPr>
          <p:cNvCxnSpPr/>
          <p:nvPr/>
        </p:nvCxnSpPr>
        <p:spPr>
          <a:xfrm>
            <a:off x="3889130" y="3964744"/>
            <a:ext cx="51628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18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B68897A7-D6D5-428A-B806-D3E8FFB77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76" y="1003613"/>
            <a:ext cx="7782950" cy="4975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38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5DD272-5243-488B-B9DC-0D9189C2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351" y="941900"/>
            <a:ext cx="7751298" cy="1562149"/>
          </a:xfr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-طالبتي المبدعة: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حدثينا عن أبرز مواضيع وحداتنا السابقة: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36B427BF-4220-46EF-8AF8-E7B46CAC2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13" y="2504049"/>
            <a:ext cx="9087730" cy="2124075"/>
          </a:xfrm>
        </p:spPr>
      </p:pic>
    </p:spTree>
    <p:extLst>
      <p:ext uri="{BB962C8B-B14F-4D97-AF65-F5344CB8AC3E}">
        <p14:creationId xmlns:p14="http://schemas.microsoft.com/office/powerpoint/2010/main" val="63602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81F111E5-982B-4512-B70F-4F654387D847}"/>
              </a:ext>
            </a:extLst>
          </p:cNvPr>
          <p:cNvSpPr/>
          <p:nvPr/>
        </p:nvSpPr>
        <p:spPr>
          <a:xfrm>
            <a:off x="2902632" y="4714848"/>
            <a:ext cx="6386734" cy="1309192"/>
          </a:xfrm>
          <a:prstGeom prst="roundRect">
            <a:avLst/>
          </a:prstGeom>
          <a:noFill/>
          <a:ln>
            <a:solidFill>
              <a:srgbClr val="B8784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" name="الشرك وأنواعه">
            <a:hlinkClick r:id="" action="ppaction://media"/>
            <a:extLst>
              <a:ext uri="{FF2B5EF4-FFF2-40B4-BE49-F238E27FC236}">
                <a16:creationId xmlns:a16="http://schemas.microsoft.com/office/drawing/2014/main" id="{13AC4DE1-B830-4880-9994-D783B408FB09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297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3958" y="640756"/>
            <a:ext cx="6944081" cy="390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0D5AEC9-E4F4-46AE-9041-EB9D648A3538}"/>
              </a:ext>
            </a:extLst>
          </p:cNvPr>
          <p:cNvSpPr txBox="1"/>
          <p:nvPr/>
        </p:nvSpPr>
        <p:spPr>
          <a:xfrm>
            <a:off x="3281874" y="4953945"/>
            <a:ext cx="56282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990000"/>
                </a:solidFill>
              </a:rPr>
              <a:t>- من خلال مشاهدتك للمقطع ,</a:t>
            </a:r>
            <a:r>
              <a:rPr lang="ar-SA" sz="2800" b="1" dirty="0" err="1">
                <a:solidFill>
                  <a:srgbClr val="990000"/>
                </a:solidFill>
              </a:rPr>
              <a:t>ماهو</a:t>
            </a:r>
            <a:r>
              <a:rPr lang="ar-SA" sz="2800" b="1" dirty="0">
                <a:solidFill>
                  <a:srgbClr val="990000"/>
                </a:solidFill>
              </a:rPr>
              <a:t> الحوار الذي دار بين الام وابنتها؟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B0221A7E-5AA3-40F6-991F-E8D2F9E302B6}"/>
              </a:ext>
            </a:extLst>
          </p:cNvPr>
          <p:cNvSpPr/>
          <p:nvPr/>
        </p:nvSpPr>
        <p:spPr>
          <a:xfrm>
            <a:off x="6091309" y="130005"/>
            <a:ext cx="3418450" cy="618979"/>
          </a:xfrm>
          <a:prstGeom prst="roundRect">
            <a:avLst/>
          </a:prstGeom>
          <a:solidFill>
            <a:srgbClr val="B87848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dirty="0">
                <a:solidFill>
                  <a:schemeClr val="bg1"/>
                </a:solidFill>
              </a:rPr>
              <a:t>مهارة الاستنتاج</a:t>
            </a:r>
          </a:p>
        </p:txBody>
      </p:sp>
    </p:spTree>
    <p:extLst>
      <p:ext uri="{BB962C8B-B14F-4D97-AF65-F5344CB8AC3E}">
        <p14:creationId xmlns:p14="http://schemas.microsoft.com/office/powerpoint/2010/main" val="36474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7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0D1D66-F835-455A-88E8-327590D7A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638" y="822743"/>
            <a:ext cx="7250723" cy="1385885"/>
          </a:xfrm>
          <a:solidFill>
            <a:srgbClr val="F9EBDA"/>
          </a:solidFill>
          <a:effectLst>
            <a:softEdge rad="127000"/>
          </a:effectLst>
        </p:spPr>
        <p:txBody>
          <a:bodyPr/>
          <a:lstStyle/>
          <a:p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khbar MT" pitchFamily="2" charset="-78"/>
              </a:rPr>
              <a:t>طالبتي العزيزة من خلال باركود الدرس المعروض امامك ,ماهي أهداف درسنا؟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579EDA2E-686B-4C2B-B23C-6A6F75EAA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38" y="2686564"/>
            <a:ext cx="2715793" cy="27157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265D4126-0C28-4AE0-937C-5C6E41258412}"/>
              </a:ext>
            </a:extLst>
          </p:cNvPr>
          <p:cNvSpPr txBox="1">
            <a:spLocks/>
          </p:cNvSpPr>
          <p:nvPr/>
        </p:nvSpPr>
        <p:spPr>
          <a:xfrm>
            <a:off x="5247250" y="2349305"/>
            <a:ext cx="4626512" cy="3390313"/>
          </a:xfrm>
          <a:prstGeom prst="rect">
            <a:avLst/>
          </a:prstGeom>
          <a:solidFill>
            <a:srgbClr val="F9EBDA"/>
          </a:solidFill>
          <a:effectLst>
            <a:softEdge rad="127000"/>
          </a:effectLst>
        </p:spPr>
        <p:txBody>
          <a:bodyPr vert="horz" lIns="91440" tIns="45720" rIns="91440" bIns="45720" rtlCol="1" anchor="ctr">
            <a:normAutofit fontScale="4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ar-SA" i="0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</a:rPr>
              <a:t>1</a:t>
            </a:r>
            <a:r>
              <a:rPr lang="ar-SA" sz="6000" i="0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</a:rPr>
              <a:t>.أن </a:t>
            </a:r>
            <a:r>
              <a:rPr lang="ar-SA" sz="6000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</a:rPr>
              <a:t>ت</a:t>
            </a:r>
            <a:r>
              <a:rPr lang="ar-SA" sz="6000" i="0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</a:rPr>
              <a:t>صمم الطالبة خريطة مفاهيم توضح أنواع الشرك وتعريف كل نوع ومثاله . </a:t>
            </a:r>
          </a:p>
          <a:p>
            <a:pPr>
              <a:lnSpc>
                <a:spcPct val="120000"/>
              </a:lnSpc>
            </a:pPr>
            <a:r>
              <a:rPr lang="ar-SA" sz="6000" i="0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</a:rPr>
              <a:t>2.أن تصنف الطالبة كل نوع من أنواع الشرك الأكبر والاصفر من خلال الأمثلة . </a:t>
            </a:r>
          </a:p>
          <a:p>
            <a:pPr>
              <a:lnSpc>
                <a:spcPct val="120000"/>
              </a:lnSpc>
            </a:pPr>
            <a:r>
              <a:rPr lang="ar-SA" sz="6000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</a:rPr>
              <a:t>3.</a:t>
            </a:r>
            <a:r>
              <a:rPr lang="ar-SA" sz="6000" i="0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</a:rPr>
              <a:t>أن تبين الطالبة الوسائل التي تجنب الشرك الأكبر والأصفر . </a:t>
            </a:r>
          </a:p>
          <a:p>
            <a:pPr>
              <a:lnSpc>
                <a:spcPct val="120000"/>
              </a:lnSpc>
            </a:pPr>
            <a:r>
              <a:rPr lang="ar-SA" sz="6000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</a:rPr>
              <a:t>4.</a:t>
            </a:r>
            <a:r>
              <a:rPr lang="ar-SA" sz="6000" i="0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</a:rPr>
              <a:t>أن </a:t>
            </a:r>
            <a:r>
              <a:rPr lang="ar-SA" sz="6000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</a:rPr>
              <a:t>ت</a:t>
            </a:r>
            <a:r>
              <a:rPr lang="ar-SA" sz="6000" i="0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</a:rPr>
              <a:t>فرق الطالبة بين الشرك الأكبر والأصفر . أن تعدد الطالبة أنواع الشرك بالله . </a:t>
            </a:r>
          </a:p>
          <a:p>
            <a:pPr>
              <a:lnSpc>
                <a:spcPct val="120000"/>
              </a:lnSpc>
            </a:pPr>
            <a:r>
              <a:rPr lang="ar-SA" sz="6000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</a:rPr>
              <a:t>5.</a:t>
            </a:r>
            <a:r>
              <a:rPr lang="ar-SA" sz="6000" i="0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</a:rPr>
              <a:t>أن تعرف الطالبة الشرك لغة وشرعا.</a:t>
            </a:r>
            <a:endParaRPr lang="ar-SA" sz="6000" dirty="0">
              <a:solidFill>
                <a:schemeClr val="accent2">
                  <a:lumMod val="50000"/>
                </a:schemeClr>
              </a:solidFill>
              <a:latin typeface="+mn-lt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581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487DB1-A7E3-4BE9-8B95-F3B8372A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511" y="829994"/>
            <a:ext cx="3928399" cy="647114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ar-SA" sz="4800" dirty="0">
                <a:solidFill>
                  <a:srgbClr val="990000"/>
                </a:solidFill>
              </a:rPr>
              <a:t>معنى (الشرك):</a:t>
            </a:r>
            <a:endParaRPr lang="ar-SA" sz="4400" dirty="0">
              <a:solidFill>
                <a:srgbClr val="990000"/>
              </a:solidFill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1A4C61EA-17FC-4014-B253-93EF4C9D1126}"/>
              </a:ext>
            </a:extLst>
          </p:cNvPr>
          <p:cNvSpPr/>
          <p:nvPr/>
        </p:nvSpPr>
        <p:spPr>
          <a:xfrm>
            <a:off x="8637563" y="2443095"/>
            <a:ext cx="1209822" cy="647114"/>
          </a:xfrm>
          <a:prstGeom prst="roundRect">
            <a:avLst/>
          </a:prstGeom>
          <a:solidFill>
            <a:srgbClr val="B8784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التسوية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1FA589B-C06D-4BB3-B766-6F660EB5ECF9}"/>
              </a:ext>
            </a:extLst>
          </p:cNvPr>
          <p:cNvSpPr/>
          <p:nvPr/>
        </p:nvSpPr>
        <p:spPr>
          <a:xfrm>
            <a:off x="4564974" y="2396191"/>
            <a:ext cx="1209822" cy="647114"/>
          </a:xfrm>
          <a:prstGeom prst="roundRect">
            <a:avLst/>
          </a:prstGeom>
          <a:solidFill>
            <a:srgbClr val="B8784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الشرك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7AD24ED-25E9-496F-860B-FB6879E6E494}"/>
              </a:ext>
            </a:extLst>
          </p:cNvPr>
          <p:cNvSpPr/>
          <p:nvPr/>
        </p:nvSpPr>
        <p:spPr>
          <a:xfrm>
            <a:off x="5952981" y="2396191"/>
            <a:ext cx="1209822" cy="647114"/>
          </a:xfrm>
          <a:prstGeom prst="roundRect">
            <a:avLst/>
          </a:prstGeom>
          <a:solidFill>
            <a:srgbClr val="B8784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هو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3384755-2F65-4F4B-AC4D-1516743DF90C}"/>
              </a:ext>
            </a:extLst>
          </p:cNvPr>
          <p:cNvSpPr/>
          <p:nvPr/>
        </p:nvSpPr>
        <p:spPr>
          <a:xfrm>
            <a:off x="7295272" y="2405585"/>
            <a:ext cx="1209822" cy="647114"/>
          </a:xfrm>
          <a:prstGeom prst="roundRect">
            <a:avLst/>
          </a:prstGeom>
          <a:solidFill>
            <a:srgbClr val="B8784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لغةً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94656936-D5C4-423D-9DC3-4058FDF4061C}"/>
              </a:ext>
            </a:extLst>
          </p:cNvPr>
          <p:cNvSpPr/>
          <p:nvPr/>
        </p:nvSpPr>
        <p:spPr>
          <a:xfrm>
            <a:off x="3123028" y="3284811"/>
            <a:ext cx="6625883" cy="756138"/>
          </a:xfrm>
          <a:prstGeom prst="roundRect">
            <a:avLst/>
          </a:prstGeom>
          <a:noFill/>
          <a:ln>
            <a:solidFill>
              <a:srgbClr val="9A6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الشرك: لغةً هو التسوية.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036C44F4-6336-45BF-80F5-5B85E67206D4}"/>
              </a:ext>
            </a:extLst>
          </p:cNvPr>
          <p:cNvSpPr/>
          <p:nvPr/>
        </p:nvSpPr>
        <p:spPr>
          <a:xfrm>
            <a:off x="1937829" y="4261340"/>
            <a:ext cx="1209822" cy="647114"/>
          </a:xfrm>
          <a:prstGeom prst="roundRect">
            <a:avLst/>
          </a:prstGeom>
          <a:solidFill>
            <a:srgbClr val="B8784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مع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7509333-53CC-46D1-B155-D4690BBF4BDA}"/>
              </a:ext>
            </a:extLst>
          </p:cNvPr>
          <p:cNvSpPr/>
          <p:nvPr/>
        </p:nvSpPr>
        <p:spPr>
          <a:xfrm>
            <a:off x="3280120" y="4261340"/>
            <a:ext cx="1209822" cy="647114"/>
          </a:xfrm>
          <a:prstGeom prst="roundRect">
            <a:avLst/>
          </a:prstGeom>
          <a:solidFill>
            <a:srgbClr val="B8784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شرعاً: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A6A41B9-5F94-43D9-B3CA-322D13F0434F}"/>
              </a:ext>
            </a:extLst>
          </p:cNvPr>
          <p:cNvSpPr/>
          <p:nvPr/>
        </p:nvSpPr>
        <p:spPr>
          <a:xfrm>
            <a:off x="4610690" y="4261340"/>
            <a:ext cx="1209822" cy="647114"/>
          </a:xfrm>
          <a:prstGeom prst="roundRect">
            <a:avLst/>
          </a:prstGeom>
          <a:solidFill>
            <a:srgbClr val="B8784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جعل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66BB14B-27FB-4304-B6B9-81A0FC5D5D7E}"/>
              </a:ext>
            </a:extLst>
          </p:cNvPr>
          <p:cNvSpPr/>
          <p:nvPr/>
        </p:nvSpPr>
        <p:spPr>
          <a:xfrm>
            <a:off x="5964702" y="4261340"/>
            <a:ext cx="1209822" cy="647114"/>
          </a:xfrm>
          <a:prstGeom prst="roundRect">
            <a:avLst/>
          </a:prstGeom>
          <a:solidFill>
            <a:srgbClr val="B8784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تعالى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10D672B-5190-439D-A1F5-629B41CE44A0}"/>
              </a:ext>
            </a:extLst>
          </p:cNvPr>
          <p:cNvSpPr/>
          <p:nvPr/>
        </p:nvSpPr>
        <p:spPr>
          <a:xfrm>
            <a:off x="7295272" y="4273061"/>
            <a:ext cx="1209822" cy="647114"/>
          </a:xfrm>
          <a:prstGeom prst="roundRect">
            <a:avLst/>
          </a:prstGeom>
          <a:solidFill>
            <a:srgbClr val="B8784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شريك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EEC0B2E-49A9-450D-A440-4DAF9C264E43}"/>
              </a:ext>
            </a:extLst>
          </p:cNvPr>
          <p:cNvSpPr/>
          <p:nvPr/>
        </p:nvSpPr>
        <p:spPr>
          <a:xfrm>
            <a:off x="8637563" y="4273061"/>
            <a:ext cx="1209822" cy="647114"/>
          </a:xfrm>
          <a:prstGeom prst="roundRect">
            <a:avLst/>
          </a:prstGeom>
          <a:solidFill>
            <a:srgbClr val="B8784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الله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68A3E25-EB9B-467F-B50E-83EA9002AFB1}"/>
              </a:ext>
            </a:extLst>
          </p:cNvPr>
          <p:cNvSpPr/>
          <p:nvPr/>
        </p:nvSpPr>
        <p:spPr>
          <a:xfrm>
            <a:off x="3123028" y="5128845"/>
            <a:ext cx="6625883" cy="756138"/>
          </a:xfrm>
          <a:prstGeom prst="roundRect">
            <a:avLst/>
          </a:prstGeom>
          <a:noFill/>
          <a:ln>
            <a:solidFill>
              <a:srgbClr val="9A6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err="1">
                <a:solidFill>
                  <a:schemeClr val="tx1"/>
                </a:solidFill>
              </a:rPr>
              <a:t>شرعا:جعل</a:t>
            </a:r>
            <a:r>
              <a:rPr lang="ar-SA" sz="4000" dirty="0">
                <a:solidFill>
                  <a:schemeClr val="tx1"/>
                </a:solidFill>
              </a:rPr>
              <a:t> شريك مع الله تعالى</a:t>
            </a:r>
          </a:p>
        </p:txBody>
      </p:sp>
      <p:sp>
        <p:nvSpPr>
          <p:cNvPr id="25" name="عنوان 1">
            <a:extLst>
              <a:ext uri="{FF2B5EF4-FFF2-40B4-BE49-F238E27FC236}">
                <a16:creationId xmlns:a16="http://schemas.microsoft.com/office/drawing/2014/main" id="{E031F1E2-475E-4710-91D8-A4A977811EB4}"/>
              </a:ext>
            </a:extLst>
          </p:cNvPr>
          <p:cNvSpPr txBox="1">
            <a:spLocks/>
          </p:cNvSpPr>
          <p:nvPr/>
        </p:nvSpPr>
        <p:spPr>
          <a:xfrm>
            <a:off x="1629066" y="1519293"/>
            <a:ext cx="8724755" cy="733891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طالبتي </a:t>
            </a:r>
            <a:r>
              <a:rPr lang="ar-SA" sz="3200" b="1" dirty="0" err="1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المبدعة:</a:t>
            </a:r>
            <a:r>
              <a:rPr lang="ar-SA" sz="32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رتبي</a:t>
            </a:r>
            <a:r>
              <a:rPr lang="ar-SA" sz="3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الكلمات التالية للحصول على تعريف الشرك؟</a:t>
            </a:r>
          </a:p>
        </p:txBody>
      </p:sp>
    </p:spTree>
    <p:extLst>
      <p:ext uri="{BB962C8B-B14F-4D97-AF65-F5344CB8AC3E}">
        <p14:creationId xmlns:p14="http://schemas.microsoft.com/office/powerpoint/2010/main" val="8130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087154B-696F-4731-A815-D4BED81F5A79}"/>
              </a:ext>
            </a:extLst>
          </p:cNvPr>
          <p:cNvSpPr/>
          <p:nvPr/>
        </p:nvSpPr>
        <p:spPr>
          <a:xfrm>
            <a:off x="4603652" y="1655294"/>
            <a:ext cx="2984696" cy="844061"/>
          </a:xfrm>
          <a:prstGeom prst="roundRect">
            <a:avLst/>
          </a:prstGeom>
          <a:solidFill>
            <a:srgbClr val="B87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ar-SA" sz="4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أنواع الشرك:</a:t>
            </a:r>
          </a:p>
        </p:txBody>
      </p:sp>
      <p:sp>
        <p:nvSpPr>
          <p:cNvPr id="7" name="سهم: لليسار واليمين والأعلى 6">
            <a:extLst>
              <a:ext uri="{FF2B5EF4-FFF2-40B4-BE49-F238E27FC236}">
                <a16:creationId xmlns:a16="http://schemas.microsoft.com/office/drawing/2014/main" id="{23440786-BD51-4F2E-A5B6-3EFF1A617763}"/>
              </a:ext>
            </a:extLst>
          </p:cNvPr>
          <p:cNvSpPr/>
          <p:nvPr/>
        </p:nvSpPr>
        <p:spPr>
          <a:xfrm>
            <a:off x="5579012" y="2633001"/>
            <a:ext cx="1033976" cy="1519310"/>
          </a:xfrm>
          <a:prstGeom prst="leftRightUpArrow">
            <a:avLst/>
          </a:prstGeom>
          <a:solidFill>
            <a:srgbClr val="B87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C8723E4A-5821-47CA-A2CC-DF1A7A921020}"/>
              </a:ext>
            </a:extLst>
          </p:cNvPr>
          <p:cNvSpPr/>
          <p:nvPr/>
        </p:nvSpPr>
        <p:spPr>
          <a:xfrm>
            <a:off x="6612988" y="3485269"/>
            <a:ext cx="2629486" cy="844061"/>
          </a:xfrm>
          <a:prstGeom prst="roundRect">
            <a:avLst/>
          </a:prstGeom>
          <a:solidFill>
            <a:srgbClr val="B87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الشرك</a:t>
            </a:r>
            <a:r>
              <a:rPr lang="ar-S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40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الاكبر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FCB5F047-8DE6-400C-8D54-2AA542A8706C}"/>
              </a:ext>
            </a:extLst>
          </p:cNvPr>
          <p:cNvSpPr/>
          <p:nvPr/>
        </p:nvSpPr>
        <p:spPr>
          <a:xfrm>
            <a:off x="2594316" y="3485269"/>
            <a:ext cx="2984696" cy="844061"/>
          </a:xfrm>
          <a:prstGeom prst="roundRect">
            <a:avLst/>
          </a:prstGeom>
          <a:solidFill>
            <a:srgbClr val="B87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الشرك الاصغر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1AEE8235-EC49-4DA5-B2D4-1B60824E7980}"/>
              </a:ext>
            </a:extLst>
          </p:cNvPr>
          <p:cNvCxnSpPr/>
          <p:nvPr/>
        </p:nvCxnSpPr>
        <p:spPr>
          <a:xfrm>
            <a:off x="3080825" y="4614203"/>
            <a:ext cx="616164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51CDDC56-0166-40A2-B788-C80E576C7CAF}"/>
              </a:ext>
            </a:extLst>
          </p:cNvPr>
          <p:cNvCxnSpPr/>
          <p:nvPr/>
        </p:nvCxnSpPr>
        <p:spPr>
          <a:xfrm>
            <a:off x="3080824" y="4639994"/>
            <a:ext cx="616164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7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CEEB37-7F6F-4CDF-923A-10615AE36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684" y="1076801"/>
            <a:ext cx="10267558" cy="4197960"/>
          </a:xfrm>
        </p:spPr>
        <p:txBody>
          <a:bodyPr>
            <a:normAutofit fontScale="90000"/>
          </a:bodyPr>
          <a:lstStyle/>
          <a:p>
            <a:br>
              <a:rPr lang="ar-SA" sz="3600" dirty="0"/>
            </a:br>
            <a:r>
              <a:rPr lang="ar-SA" sz="3600" dirty="0">
                <a:solidFill>
                  <a:srgbClr val="C00000"/>
                </a:solidFill>
              </a:rPr>
              <a:t>النوع الأول : الشرك الأكبر</a:t>
            </a:r>
            <a:br>
              <a:rPr lang="ar-SA" sz="3600" dirty="0"/>
            </a:br>
            <a:r>
              <a:rPr lang="ar-SA" sz="3600" dirty="0"/>
              <a:t>وهو: جعل شريك مع الله تعالى في ربوبيته ، </a:t>
            </a:r>
            <a:br>
              <a:rPr lang="ar-SA" sz="3600" dirty="0"/>
            </a:br>
            <a:r>
              <a:rPr lang="ar-SA" sz="3600" dirty="0"/>
              <a:t>أو ألوهيته ،أو أسمائه وصفاته .</a:t>
            </a:r>
            <a:br>
              <a:rPr lang="ar-SA" sz="3600" dirty="0"/>
            </a:br>
            <a:r>
              <a:rPr lang="ar-SA" sz="3600" dirty="0">
                <a:solidFill>
                  <a:srgbClr val="C00000"/>
                </a:solidFill>
              </a:rPr>
              <a:t>-أمثلته:</a:t>
            </a:r>
            <a:br>
              <a:rPr lang="ar-SA" sz="3600" dirty="0">
                <a:solidFill>
                  <a:srgbClr val="C00000"/>
                </a:solidFill>
              </a:rPr>
            </a:br>
            <a:r>
              <a:rPr lang="ar-SA" sz="3600" dirty="0"/>
              <a:t>١.اعتقاد أن غير الله يمكنه التصرف في الكون .. </a:t>
            </a:r>
            <a:br>
              <a:rPr lang="ar-SA" sz="3600" dirty="0"/>
            </a:br>
            <a:r>
              <a:rPr lang="ar-SA" sz="3600" dirty="0"/>
              <a:t>٢.دعاء غير الله ، مثل: دعاء الملائكة ، أو الأنبياء ،</a:t>
            </a:r>
            <a:br>
              <a:rPr lang="ar-SA" sz="3600" dirty="0"/>
            </a:br>
            <a:r>
              <a:rPr lang="ar-SA" sz="3600" dirty="0"/>
              <a:t> أو الأولياء والصالحين . </a:t>
            </a:r>
            <a:br>
              <a:rPr lang="ar-SA" sz="3600" dirty="0"/>
            </a:br>
            <a:r>
              <a:rPr lang="ar-SA" sz="3600" dirty="0"/>
              <a:t>٣.الذبح لغير الله ، مثل : الذبح للموتى وغيرهم . </a:t>
            </a:r>
            <a:endParaRPr lang="ar-SA" dirty="0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1B29271E-55C6-4232-BA00-3271113A46D2}"/>
              </a:ext>
            </a:extLst>
          </p:cNvPr>
          <p:cNvSpPr/>
          <p:nvPr/>
        </p:nvSpPr>
        <p:spPr>
          <a:xfrm>
            <a:off x="2035126" y="1428494"/>
            <a:ext cx="2171114" cy="2000506"/>
          </a:xfrm>
          <a:prstGeom prst="ellipse">
            <a:avLst/>
          </a:prstGeom>
          <a:solidFill>
            <a:srgbClr val="F9EBDA"/>
          </a:solidFill>
          <a:ln w="9525" cap="flat" cmpd="sng" algn="ctr">
            <a:solidFill>
              <a:srgbClr val="A26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أحذر</a:t>
            </a:r>
          </a:p>
          <a:p>
            <a:pPr algn="ctr"/>
            <a:r>
              <a:rPr lang="ar-SA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الشرك </a:t>
            </a:r>
          </a:p>
          <a:p>
            <a:pPr algn="ctr"/>
            <a:r>
              <a:rPr lang="ar-SA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الأكبر</a:t>
            </a:r>
          </a:p>
        </p:txBody>
      </p:sp>
      <p:sp>
        <p:nvSpPr>
          <p:cNvPr id="6" name="دائرة: مجوفة 5">
            <a:extLst>
              <a:ext uri="{FF2B5EF4-FFF2-40B4-BE49-F238E27FC236}">
                <a16:creationId xmlns:a16="http://schemas.microsoft.com/office/drawing/2014/main" id="{BF36BAA7-C703-4486-86D5-6EBD8DFBA514}"/>
              </a:ext>
            </a:extLst>
          </p:cNvPr>
          <p:cNvSpPr/>
          <p:nvPr/>
        </p:nvSpPr>
        <p:spPr>
          <a:xfrm>
            <a:off x="2035126" y="1428495"/>
            <a:ext cx="2171114" cy="2000506"/>
          </a:xfrm>
          <a:prstGeom prst="donut">
            <a:avLst>
              <a:gd name="adj" fmla="val 2850"/>
            </a:avLst>
          </a:prstGeom>
          <a:solidFill>
            <a:srgbClr val="C48F68"/>
          </a:solidFill>
          <a:ln>
            <a:solidFill>
              <a:srgbClr val="A26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0" name="سهم: لأعلى 9">
            <a:extLst>
              <a:ext uri="{FF2B5EF4-FFF2-40B4-BE49-F238E27FC236}">
                <a16:creationId xmlns:a16="http://schemas.microsoft.com/office/drawing/2014/main" id="{FEFD195D-8202-46D9-A913-35EE67B8ACFC}"/>
              </a:ext>
            </a:extLst>
          </p:cNvPr>
          <p:cNvSpPr/>
          <p:nvPr/>
        </p:nvSpPr>
        <p:spPr>
          <a:xfrm>
            <a:off x="6352050" y="1726809"/>
            <a:ext cx="314178" cy="281353"/>
          </a:xfrm>
          <a:prstGeom prst="upArrow">
            <a:avLst/>
          </a:prstGeom>
          <a:solidFill>
            <a:srgbClr val="C0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8020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53CFBA-BFB6-496A-AE3C-504DA56F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342" y="748984"/>
            <a:ext cx="7765365" cy="2152357"/>
          </a:xfrm>
        </p:spPr>
        <p:txBody>
          <a:bodyPr>
            <a:noAutofit/>
          </a:bodyPr>
          <a:lstStyle/>
          <a:p>
            <a:r>
              <a:rPr lang="ar-SA" sz="3600" dirty="0">
                <a:solidFill>
                  <a:srgbClr val="C00000"/>
                </a:solidFill>
              </a:rPr>
              <a:t>طالبتي المبدعة:</a:t>
            </a:r>
            <a:br>
              <a:rPr lang="ar-SA" sz="3600" dirty="0">
                <a:solidFill>
                  <a:srgbClr val="C00000"/>
                </a:solidFill>
              </a:rPr>
            </a:br>
            <a:r>
              <a:rPr lang="ar-SA" sz="3600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بعد معرفتك لشرك </a:t>
            </a:r>
            <a:r>
              <a:rPr lang="ar-SA" sz="3600" dirty="0" err="1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الأكبر,أذكري</a:t>
            </a:r>
            <a:r>
              <a:rPr lang="ar-SA" sz="3600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مثالاً على كلاً</a:t>
            </a:r>
            <a:br>
              <a:rPr lang="ar-SA" sz="3600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ar-SA" sz="3600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من :الشرك في </a:t>
            </a:r>
            <a:r>
              <a:rPr lang="ar-SA" sz="3600" dirty="0" err="1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الربوبية,الشرك</a:t>
            </a:r>
            <a:r>
              <a:rPr lang="ar-SA" sz="3600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في </a:t>
            </a:r>
            <a:r>
              <a:rPr lang="ar-SA" sz="3600" dirty="0" err="1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الالوهية,الشرك</a:t>
            </a:r>
            <a:r>
              <a:rPr lang="ar-SA" sz="3600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في الأسماء والصفات؟</a:t>
            </a:r>
            <a:endParaRPr lang="ar-SA" sz="3600" dirty="0">
              <a:ln w="0">
                <a:noFill/>
              </a:ln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C989733-53D9-4498-8456-DED8FE6A0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7698" y="2968403"/>
            <a:ext cx="8025619" cy="2152357"/>
          </a:xfrm>
          <a:solidFill>
            <a:srgbClr val="FCEBD9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ar-SA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.الشرك في </a:t>
            </a:r>
            <a:r>
              <a:rPr lang="ar-SA" sz="28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الربوبية:</a:t>
            </a:r>
            <a:r>
              <a:rPr lang="ar-SA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اعتقاد</a:t>
            </a: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وجود خالق مع الله.</a:t>
            </a:r>
          </a:p>
          <a:p>
            <a:pPr>
              <a:lnSpc>
                <a:spcPct val="120000"/>
              </a:lnSpc>
            </a:pP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ar-SA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.الشرك في </a:t>
            </a:r>
            <a:r>
              <a:rPr lang="ar-SA" sz="28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الالوهية:</a:t>
            </a:r>
            <a:r>
              <a:rPr lang="ar-SA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دعاء</a:t>
            </a: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غير الله تعالى.</a:t>
            </a:r>
          </a:p>
          <a:p>
            <a:pPr>
              <a:lnSpc>
                <a:spcPct val="120000"/>
              </a:lnSpc>
            </a:pP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ar-SA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.الشرك في الأسماء </a:t>
            </a:r>
            <a:r>
              <a:rPr lang="ar-SA" sz="28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والصفات:</a:t>
            </a:r>
            <a:r>
              <a:rPr lang="ar-SA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تشبيه</a:t>
            </a: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الخالق بالمخلوقين في صفاته.</a:t>
            </a:r>
            <a:endParaRPr lang="ar-SA" sz="44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D8DACAB-3DC3-476D-8EDD-3C4F27764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70" y="4499318"/>
            <a:ext cx="2358682" cy="235868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0E9A8AD-09A1-4AE2-981C-EFB774DC8B2F}"/>
              </a:ext>
            </a:extLst>
          </p:cNvPr>
          <p:cNvSpPr/>
          <p:nvPr/>
        </p:nvSpPr>
        <p:spPr>
          <a:xfrm>
            <a:off x="6091309" y="130005"/>
            <a:ext cx="3418450" cy="618979"/>
          </a:xfrm>
          <a:prstGeom prst="roundRect">
            <a:avLst/>
          </a:prstGeom>
          <a:solidFill>
            <a:srgbClr val="B87848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dirty="0">
                <a:ln/>
                <a:solidFill>
                  <a:schemeClr val="bg1"/>
                </a:solidFill>
              </a:rPr>
              <a:t>مهارة العصف الذهني</a:t>
            </a:r>
          </a:p>
        </p:txBody>
      </p:sp>
    </p:spTree>
    <p:extLst>
      <p:ext uri="{BB962C8B-B14F-4D97-AF65-F5344CB8AC3E}">
        <p14:creationId xmlns:p14="http://schemas.microsoft.com/office/powerpoint/2010/main" val="219183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519</Words>
  <Application>Microsoft Office PowerPoint</Application>
  <PresentationFormat>شاشة عريضة</PresentationFormat>
  <Paragraphs>72</Paragraphs>
  <Slides>15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Wingdings</vt:lpstr>
      <vt:lpstr>نسق Office</vt:lpstr>
      <vt:lpstr>عرض تقديمي في PowerPoint</vt:lpstr>
      <vt:lpstr>عرض تقديمي في PowerPoint</vt:lpstr>
      <vt:lpstr>-طالبتي المبدعة: حدثينا عن أبرز مواضيع وحداتنا السابقة:</vt:lpstr>
      <vt:lpstr>عرض تقديمي في PowerPoint</vt:lpstr>
      <vt:lpstr>طالبتي العزيزة من خلال باركود الدرس المعروض امامك ,ماهي أهداف درسنا؟</vt:lpstr>
      <vt:lpstr>معنى (الشرك):</vt:lpstr>
      <vt:lpstr>عرض تقديمي في PowerPoint</vt:lpstr>
      <vt:lpstr> النوع الأول : الشرك الأكبر وهو: جعل شريك مع الله تعالى في ربوبيته ،  أو ألوهيته ،أو أسمائه وصفاته . -أمثلته: ١.اعتقاد أن غير الله يمكنه التصرف في الكون ..  ٢.دعاء غير الله ، مثل: دعاء الملائكة ، أو الأنبياء ،  أو الأولياء والصالحين .  ٣.الذبح لغير الله ، مثل : الذبح للموتى وغيرهم . </vt:lpstr>
      <vt:lpstr>طالبتي المبدعة: بعد معرفتك لشرك الأكبر,أذكري مثالاً على كلاً من :الشرك في الربوبية,الشرك في الالوهية,الشرك في الأسماء والصفات؟</vt:lpstr>
      <vt:lpstr>النوع الثاني : الشرك الأصغر  وهو : ما ورد في الكتاب والسنة تسميته شركا ،  ولم يصل إلى حد الشرك الأكبر .  -أمثلته: ١.الحلف بغير الله .  ٢.قول : ما شاء الله وشئت .  ٣.قول : لولا الله وفلان.</vt:lpstr>
      <vt:lpstr>- طالبتي المبدعة: خلال دقيقة واحدة  وضحي أنواع الشرك  مع ذكر مثال لكل نوع؟</vt:lpstr>
      <vt:lpstr>   -الفرق بين الشرك الأكبر والأصغر:</vt:lpstr>
      <vt:lpstr>- طالبتي المبدعة: من خلال الحائط الالكتروني (Padlet) ارسمي خريطة مفاهيم توضح الفرق بين أنواع الشرك؟</vt:lpstr>
      <vt:lpstr>صنفي كل نوع من أنواع الشرك الواردة في الجدول بوضع علامة(✔️)في الموضع المناسب:</vt:lpstr>
      <vt:lpstr>الواجب: سؤال رقم(1) صفحة رقم(76)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Toshiba</dc:creator>
  <cp:lastModifiedBy>Toshiba</cp:lastModifiedBy>
  <cp:revision>52</cp:revision>
  <dcterms:created xsi:type="dcterms:W3CDTF">2020-10-20T23:35:21Z</dcterms:created>
  <dcterms:modified xsi:type="dcterms:W3CDTF">2020-11-03T11:15:34Z</dcterms:modified>
</cp:coreProperties>
</file>