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444" r:id="rId3"/>
    <p:sldId id="257" r:id="rId4"/>
    <p:sldId id="443" r:id="rId5"/>
    <p:sldId id="424" r:id="rId6"/>
    <p:sldId id="266" r:id="rId7"/>
    <p:sldId id="427" r:id="rId8"/>
    <p:sldId id="445" r:id="rId9"/>
    <p:sldId id="433" r:id="rId10"/>
    <p:sldId id="435" r:id="rId11"/>
    <p:sldId id="436" r:id="rId12"/>
    <p:sldId id="437" r:id="rId13"/>
    <p:sldId id="438" r:id="rId14"/>
    <p:sldId id="439" r:id="rId15"/>
    <p:sldId id="400" r:id="rId16"/>
    <p:sldId id="441" r:id="rId17"/>
    <p:sldId id="279" r:id="rId18"/>
    <p:sldId id="34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8E4"/>
    <a:srgbClr val="FC6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0" d="100"/>
          <a:sy n="60" d="100"/>
        </p:scale>
        <p:origin x="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09/08/1444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79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09/08/1444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80263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09/08/1444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9152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A575C0A-5BE3-4D8A-A9FB-CA42C21DCF56}" type="datetimeFigureOut">
              <a:rPr lang="ar-EG" smtClean="0"/>
              <a:t>09/08/1444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82483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A575C0A-5BE3-4D8A-A9FB-CA42C21DCF56}" type="datetimeFigureOut">
              <a:rPr lang="ar-EG" smtClean="0"/>
              <a:t>09/08/1444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5276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A575C0A-5BE3-4D8A-A9FB-CA42C21DCF56}" type="datetimeFigureOut">
              <a:rPr lang="ar-EG" smtClean="0"/>
              <a:t>09/08/1444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31141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A575C0A-5BE3-4D8A-A9FB-CA42C21DCF56}" type="datetimeFigureOut">
              <a:rPr lang="ar-EG" smtClean="0"/>
              <a:t>09/08/1444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372679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A575C0A-5BE3-4D8A-A9FB-CA42C21DCF56}" type="datetimeFigureOut">
              <a:rPr lang="ar-EG" smtClean="0"/>
              <a:t>09/08/1444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152755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75C0A-5BE3-4D8A-A9FB-CA42C21DCF56}" type="datetimeFigureOut">
              <a:rPr lang="ar-EG" smtClean="0"/>
              <a:t>09/08/1444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405893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A575C0A-5BE3-4D8A-A9FB-CA42C21DCF56}" type="datetimeFigureOut">
              <a:rPr lang="ar-EG" smtClean="0"/>
              <a:t>09/08/1444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7292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A575C0A-5BE3-4D8A-A9FB-CA42C21DCF56}" type="datetimeFigureOut">
              <a:rPr lang="ar-EG" smtClean="0"/>
              <a:t>09/08/1444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C8EFEC2-AB16-46EF-B468-BC58636C817D}" type="slidenum">
              <a:rPr lang="ar-EG" smtClean="0"/>
              <a:t>‹#›</a:t>
            </a:fld>
            <a:endParaRPr lang="ar-EG"/>
          </a:p>
        </p:txBody>
      </p:sp>
    </p:spTree>
    <p:extLst>
      <p:ext uri="{BB962C8B-B14F-4D97-AF65-F5344CB8AC3E}">
        <p14:creationId xmlns:p14="http://schemas.microsoft.com/office/powerpoint/2010/main" val="26513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75C0A-5BE3-4D8A-A9FB-CA42C21DCF56}" type="datetimeFigureOut">
              <a:rPr lang="ar-EG" smtClean="0"/>
              <a:t>09/08/1444</a:t>
            </a:fld>
            <a:endParaRPr lang="ar-E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EFEC2-AB16-46EF-B468-BC58636C817D}" type="slidenum">
              <a:rPr lang="ar-EG" smtClean="0"/>
              <a:t>‹#›</a:t>
            </a:fld>
            <a:endParaRPr lang="ar-EG"/>
          </a:p>
        </p:txBody>
      </p:sp>
    </p:spTree>
    <p:extLst>
      <p:ext uri="{BB962C8B-B14F-4D97-AF65-F5344CB8AC3E}">
        <p14:creationId xmlns:p14="http://schemas.microsoft.com/office/powerpoint/2010/main" val="61985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مخطط انسيابي: محطة طرفية 2">
            <a:extLst>
              <a:ext uri="{FF2B5EF4-FFF2-40B4-BE49-F238E27FC236}">
                <a16:creationId xmlns:a16="http://schemas.microsoft.com/office/drawing/2014/main" id="{F7BACDCF-3BFE-4457-8D94-47AC2C5C4123}"/>
              </a:ext>
            </a:extLst>
          </p:cNvPr>
          <p:cNvSpPr/>
          <p:nvPr/>
        </p:nvSpPr>
        <p:spPr>
          <a:xfrm>
            <a:off x="-96756" y="1358632"/>
            <a:ext cx="9337512" cy="212271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800" b="1" dirty="0">
                <a:solidFill>
                  <a:schemeClr val="tx1"/>
                </a:solidFill>
              </a:rPr>
              <a:t>العادات الغذائية في المجتمع السعودي</a:t>
            </a:r>
          </a:p>
        </p:txBody>
      </p:sp>
      <p:pic>
        <p:nvPicPr>
          <p:cNvPr id="4" name="صورة 3">
            <a:extLst>
              <a:ext uri="{FF2B5EF4-FFF2-40B4-BE49-F238E27FC236}">
                <a16:creationId xmlns:a16="http://schemas.microsoft.com/office/drawing/2014/main" id="{D0BB0E1C-7080-43EC-B3DB-EEF67944ADF8}"/>
              </a:ext>
            </a:extLst>
          </p:cNvPr>
          <p:cNvPicPr>
            <a:picLocks noChangeAspect="1"/>
          </p:cNvPicPr>
          <p:nvPr/>
        </p:nvPicPr>
        <p:blipFill>
          <a:blip r:embed="rId2"/>
          <a:stretch>
            <a:fillRect/>
          </a:stretch>
        </p:blipFill>
        <p:spPr>
          <a:xfrm>
            <a:off x="5762405" y="5053209"/>
            <a:ext cx="3381595" cy="837802"/>
          </a:xfrm>
          <a:prstGeom prst="rect">
            <a:avLst/>
          </a:prstGeom>
        </p:spPr>
      </p:pic>
      <p:pic>
        <p:nvPicPr>
          <p:cNvPr id="5" name="صورة 4">
            <a:extLst>
              <a:ext uri="{FF2B5EF4-FFF2-40B4-BE49-F238E27FC236}">
                <a16:creationId xmlns:a16="http://schemas.microsoft.com/office/drawing/2014/main" id="{1453321F-B252-425E-ACF2-0F18C152AC30}"/>
              </a:ext>
            </a:extLst>
          </p:cNvPr>
          <p:cNvPicPr>
            <a:picLocks noChangeAspect="1"/>
          </p:cNvPicPr>
          <p:nvPr/>
        </p:nvPicPr>
        <p:blipFill>
          <a:blip r:embed="rId3"/>
          <a:stretch>
            <a:fillRect/>
          </a:stretch>
        </p:blipFill>
        <p:spPr>
          <a:xfrm>
            <a:off x="511357" y="5083307"/>
            <a:ext cx="3786709" cy="938170"/>
          </a:xfrm>
          <a:prstGeom prst="rect">
            <a:avLst/>
          </a:prstGeom>
        </p:spPr>
      </p:pic>
      <p:pic>
        <p:nvPicPr>
          <p:cNvPr id="6" name="صورة 5">
            <a:extLst>
              <a:ext uri="{FF2B5EF4-FFF2-40B4-BE49-F238E27FC236}">
                <a16:creationId xmlns:a16="http://schemas.microsoft.com/office/drawing/2014/main" id="{852F7A6B-D051-4FF4-B34B-93BAAEC4D5C9}"/>
              </a:ext>
            </a:extLst>
          </p:cNvPr>
          <p:cNvPicPr>
            <a:picLocks noChangeAspect="1"/>
          </p:cNvPicPr>
          <p:nvPr/>
        </p:nvPicPr>
        <p:blipFill>
          <a:blip r:embed="rId4"/>
          <a:stretch>
            <a:fillRect/>
          </a:stretch>
        </p:blipFill>
        <p:spPr>
          <a:xfrm>
            <a:off x="2019040" y="2663592"/>
            <a:ext cx="5306752" cy="2550180"/>
          </a:xfrm>
          <a:prstGeom prst="rect">
            <a:avLst/>
          </a:prstGeom>
        </p:spPr>
      </p:pic>
      <p:sp>
        <p:nvSpPr>
          <p:cNvPr id="7" name="مستطيل 6">
            <a:extLst>
              <a:ext uri="{FF2B5EF4-FFF2-40B4-BE49-F238E27FC236}">
                <a16:creationId xmlns:a16="http://schemas.microsoft.com/office/drawing/2014/main" id="{5E96A661-90A2-E71F-0FCC-A99A14555593}"/>
              </a:ext>
            </a:extLst>
          </p:cNvPr>
          <p:cNvSpPr/>
          <p:nvPr/>
        </p:nvSpPr>
        <p:spPr>
          <a:xfrm>
            <a:off x="7182935" y="126560"/>
            <a:ext cx="1667444" cy="1754326"/>
          </a:xfrm>
          <a:prstGeom prst="rect">
            <a:avLst/>
          </a:prstGeom>
          <a:noFill/>
        </p:spPr>
        <p:txBody>
          <a:bodyPr wrap="none" lIns="91440" tIns="45720" rIns="91440" bIns="45720">
            <a:spAutoFit/>
          </a:bodyPr>
          <a:lstStyle/>
          <a:p>
            <a:pPr algn="ctr"/>
            <a:r>
              <a:rPr lang="ar-SA"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اليوم</a:t>
            </a:r>
          </a:p>
          <a:p>
            <a:pPr algn="ctr"/>
            <a:r>
              <a:rPr lang="ar-SA"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التاريخ</a:t>
            </a:r>
          </a:p>
        </p:txBody>
      </p:sp>
    </p:spTree>
    <p:extLst>
      <p:ext uri="{BB962C8B-B14F-4D97-AF65-F5344CB8AC3E}">
        <p14:creationId xmlns:p14="http://schemas.microsoft.com/office/powerpoint/2010/main" val="28444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E4610357-301B-4079-9B02-CF2481596AAD}"/>
              </a:ext>
            </a:extLst>
          </p:cNvPr>
          <p:cNvGraphicFramePr>
            <a:graphicFrameLocks noGrp="1"/>
          </p:cNvGraphicFramePr>
          <p:nvPr>
            <p:extLst>
              <p:ext uri="{D42A27DB-BD31-4B8C-83A1-F6EECF244321}">
                <p14:modId xmlns:p14="http://schemas.microsoft.com/office/powerpoint/2010/main" val="3183894683"/>
              </p:ext>
            </p:extLst>
          </p:nvPr>
        </p:nvGraphicFramePr>
        <p:xfrm>
          <a:off x="653141" y="698500"/>
          <a:ext cx="8117634" cy="5160541"/>
        </p:xfrm>
        <a:graphic>
          <a:graphicData uri="http://schemas.openxmlformats.org/drawingml/2006/table">
            <a:tbl>
              <a:tblPr rtl="1" firstRow="1" bandRow="1">
                <a:tableStyleId>{5C22544A-7EE6-4342-B048-85BDC9FD1C3A}</a:tableStyleId>
              </a:tblPr>
              <a:tblGrid>
                <a:gridCol w="4058817">
                  <a:extLst>
                    <a:ext uri="{9D8B030D-6E8A-4147-A177-3AD203B41FA5}">
                      <a16:colId xmlns:a16="http://schemas.microsoft.com/office/drawing/2014/main" val="1749974528"/>
                    </a:ext>
                  </a:extLst>
                </a:gridCol>
                <a:gridCol w="4058817">
                  <a:extLst>
                    <a:ext uri="{9D8B030D-6E8A-4147-A177-3AD203B41FA5}">
                      <a16:colId xmlns:a16="http://schemas.microsoft.com/office/drawing/2014/main" val="1390855665"/>
                    </a:ext>
                  </a:extLst>
                </a:gridCol>
              </a:tblGrid>
              <a:tr h="1401116">
                <a:tc>
                  <a:txBody>
                    <a:bodyPr/>
                    <a:lstStyle/>
                    <a:p>
                      <a:pPr algn="ctr" rtl="1"/>
                      <a:r>
                        <a:rPr lang="ar-EG" sz="2400" dirty="0"/>
                        <a:t>العادات الغذائية السيئة</a:t>
                      </a:r>
                    </a:p>
                  </a:txBody>
                  <a:tcPr anchor="ctr"/>
                </a:tc>
                <a:tc>
                  <a:txBody>
                    <a:bodyPr/>
                    <a:lstStyle/>
                    <a:p>
                      <a:pPr algn="ctr" rtl="1"/>
                      <a:r>
                        <a:rPr lang="ar-EG" sz="2400" dirty="0"/>
                        <a:t>طرق لتحويل العادات الغذائية السيئة إلى عادات صحية</a:t>
                      </a:r>
                    </a:p>
                  </a:txBody>
                  <a:tcPr anchor="ctr"/>
                </a:tc>
                <a:extLst>
                  <a:ext uri="{0D108BD9-81ED-4DB2-BD59-A6C34878D82A}">
                    <a16:rowId xmlns:a16="http://schemas.microsoft.com/office/drawing/2014/main" val="4001208508"/>
                  </a:ext>
                </a:extLst>
              </a:tr>
              <a:tr h="3759425">
                <a:tc>
                  <a:txBody>
                    <a:bodyPr/>
                    <a:lstStyle/>
                    <a:p>
                      <a:pPr algn="ctr" rtl="1"/>
                      <a:r>
                        <a:rPr lang="ar-EG" sz="2400" b="1" dirty="0"/>
                        <a:t>تناول وجبات دسمة يوميًا على الغداء أو العشاء</a:t>
                      </a:r>
                    </a:p>
                  </a:txBody>
                  <a:tcPr/>
                </a:tc>
                <a:tc>
                  <a:txBody>
                    <a:bodyPr/>
                    <a:lstStyle/>
                    <a:p>
                      <a:pPr rtl="1"/>
                      <a:r>
                        <a:rPr lang="ar-EG" sz="1800" b="1" i="0" u="none" strike="noStrike" kern="1200" dirty="0">
                          <a:solidFill>
                            <a:schemeClr val="dk1"/>
                          </a:solidFill>
                          <a:effectLst/>
                          <a:latin typeface="+mn-lt"/>
                          <a:ea typeface="+mn-ea"/>
                          <a:cs typeface="+mn-cs"/>
                        </a:rPr>
                        <a:t>تناول الوجبات الدسمة من مرتين إلى ثلاث مرات في الأسبوع.</a:t>
                      </a:r>
                      <a:endParaRPr lang="ar-EG" b="0" dirty="0">
                        <a:effectLst/>
                      </a:endParaRPr>
                    </a:p>
                    <a:p>
                      <a:r>
                        <a:rPr lang="ar-EG" sz="1800" b="1" i="0" u="none" strike="noStrike" kern="1200" dirty="0">
                          <a:solidFill>
                            <a:schemeClr val="dk1"/>
                          </a:solidFill>
                          <a:effectLst/>
                          <a:latin typeface="+mn-lt"/>
                          <a:ea typeface="+mn-ea"/>
                          <a:cs typeface="+mn-cs"/>
                        </a:rPr>
                        <a:t>الابتعاد عن الطهي بالدهون المشبعة</a:t>
                      </a:r>
                    </a:p>
                    <a:p>
                      <a:r>
                        <a:rPr lang="ar-EG" sz="1800" b="1" i="0" u="none" strike="noStrike" kern="1200" dirty="0">
                          <a:solidFill>
                            <a:schemeClr val="dk1"/>
                          </a:solidFill>
                          <a:effectLst/>
                          <a:latin typeface="+mn-lt"/>
                          <a:ea typeface="+mn-ea"/>
                          <a:cs typeface="+mn-cs"/>
                        </a:rPr>
                        <a:t>تناول هذه الوجبات مع الخضروات الطازجة.</a:t>
                      </a:r>
                    </a:p>
                    <a:p>
                      <a:r>
                        <a:rPr lang="ar-EG" sz="1800" b="1" i="0" u="none" strike="noStrike" kern="1200" dirty="0">
                          <a:solidFill>
                            <a:schemeClr val="dk1"/>
                          </a:solidFill>
                          <a:effectLst/>
                          <a:latin typeface="+mn-lt"/>
                          <a:ea typeface="+mn-ea"/>
                          <a:cs typeface="+mn-cs"/>
                        </a:rPr>
                        <a:t>الابتعاد عن تناول المشروبات الغازية.</a:t>
                      </a:r>
                    </a:p>
                    <a:p>
                      <a:pPr rtl="1"/>
                      <a:r>
                        <a:rPr lang="ar-EG" sz="1800" b="1" i="0" u="none" strike="noStrike" kern="1200" dirty="0">
                          <a:solidFill>
                            <a:schemeClr val="dk1"/>
                          </a:solidFill>
                          <a:effectLst/>
                          <a:latin typeface="+mn-lt"/>
                          <a:ea typeface="+mn-ea"/>
                          <a:cs typeface="+mn-cs"/>
                        </a:rPr>
                        <a:t>تناول الطبق الصحي الذي يحتوي على</a:t>
                      </a:r>
                      <a:endParaRPr lang="ar-EG" b="0" dirty="0">
                        <a:effectLst/>
                      </a:endParaRPr>
                    </a:p>
                    <a:p>
                      <a:pPr rtl="1"/>
                      <a:r>
                        <a:rPr lang="ar-EG" sz="1800" b="1" i="0" u="none" strike="noStrike" kern="1200" dirty="0">
                          <a:solidFill>
                            <a:schemeClr val="dk1"/>
                          </a:solidFill>
                          <a:effectLst/>
                          <a:latin typeface="+mn-lt"/>
                          <a:ea typeface="+mn-ea"/>
                          <a:cs typeface="+mn-cs"/>
                        </a:rPr>
                        <a:t>ربع الطبق من الخضروات الخضراء أو المطبوخة - الربع الثاني بروتينات - الربع الثالث النشويات - الربع الأخير الفاكهة</a:t>
                      </a:r>
                      <a:endParaRPr lang="ar-EG" b="0" dirty="0">
                        <a:effectLst/>
                      </a:endParaRPr>
                    </a:p>
                    <a:p>
                      <a:br>
                        <a:rPr lang="ar-EG" dirty="0"/>
                      </a:br>
                      <a:br>
                        <a:rPr lang="ar-EG" dirty="0"/>
                      </a:br>
                      <a:endParaRPr lang="ar-EG" dirty="0"/>
                    </a:p>
                  </a:txBody>
                  <a:tcPr/>
                </a:tc>
                <a:extLst>
                  <a:ext uri="{0D108BD9-81ED-4DB2-BD59-A6C34878D82A}">
                    <a16:rowId xmlns:a16="http://schemas.microsoft.com/office/drawing/2014/main" val="1308065709"/>
                  </a:ext>
                </a:extLst>
              </a:tr>
            </a:tbl>
          </a:graphicData>
        </a:graphic>
      </p:graphicFrame>
      <p:pic>
        <p:nvPicPr>
          <p:cNvPr id="5" name="صورة 4">
            <a:extLst>
              <a:ext uri="{FF2B5EF4-FFF2-40B4-BE49-F238E27FC236}">
                <a16:creationId xmlns:a16="http://schemas.microsoft.com/office/drawing/2014/main" id="{5E0559AC-94DA-4639-ADFD-BBBF74D5E994}"/>
              </a:ext>
            </a:extLst>
          </p:cNvPr>
          <p:cNvPicPr>
            <a:picLocks noChangeAspect="1"/>
          </p:cNvPicPr>
          <p:nvPr/>
        </p:nvPicPr>
        <p:blipFill>
          <a:blip r:embed="rId2"/>
          <a:stretch>
            <a:fillRect/>
          </a:stretch>
        </p:blipFill>
        <p:spPr>
          <a:xfrm>
            <a:off x="5563961" y="2975429"/>
            <a:ext cx="2457450" cy="1714500"/>
          </a:xfrm>
          <a:prstGeom prst="rect">
            <a:avLst/>
          </a:prstGeom>
        </p:spPr>
      </p:pic>
      <p:pic>
        <p:nvPicPr>
          <p:cNvPr id="7" name="صورة 6">
            <a:extLst>
              <a:ext uri="{FF2B5EF4-FFF2-40B4-BE49-F238E27FC236}">
                <a16:creationId xmlns:a16="http://schemas.microsoft.com/office/drawing/2014/main" id="{0D7A7280-D1E4-4E47-88C3-93327EB20AD1}"/>
              </a:ext>
            </a:extLst>
          </p:cNvPr>
          <p:cNvPicPr>
            <a:picLocks noChangeAspect="1"/>
          </p:cNvPicPr>
          <p:nvPr/>
        </p:nvPicPr>
        <p:blipFill>
          <a:blip r:embed="rId3"/>
          <a:stretch>
            <a:fillRect/>
          </a:stretch>
        </p:blipFill>
        <p:spPr>
          <a:xfrm>
            <a:off x="1051151" y="4544591"/>
            <a:ext cx="2057400" cy="1314450"/>
          </a:xfrm>
          <a:prstGeom prst="rect">
            <a:avLst/>
          </a:prstGeom>
        </p:spPr>
      </p:pic>
    </p:spTree>
    <p:extLst>
      <p:ext uri="{BB962C8B-B14F-4D97-AF65-F5344CB8AC3E}">
        <p14:creationId xmlns:p14="http://schemas.microsoft.com/office/powerpoint/2010/main" val="15468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E4610357-301B-4079-9B02-CF2481596AAD}"/>
              </a:ext>
            </a:extLst>
          </p:cNvPr>
          <p:cNvGraphicFramePr>
            <a:graphicFrameLocks noGrp="1"/>
          </p:cNvGraphicFramePr>
          <p:nvPr>
            <p:extLst>
              <p:ext uri="{D42A27DB-BD31-4B8C-83A1-F6EECF244321}">
                <p14:modId xmlns:p14="http://schemas.microsoft.com/office/powerpoint/2010/main" val="1531086590"/>
              </p:ext>
            </p:extLst>
          </p:nvPr>
        </p:nvGraphicFramePr>
        <p:xfrm>
          <a:off x="653141" y="698500"/>
          <a:ext cx="8117634" cy="5160541"/>
        </p:xfrm>
        <a:graphic>
          <a:graphicData uri="http://schemas.openxmlformats.org/drawingml/2006/table">
            <a:tbl>
              <a:tblPr rtl="1" firstRow="1" bandRow="1">
                <a:tableStyleId>{5C22544A-7EE6-4342-B048-85BDC9FD1C3A}</a:tableStyleId>
              </a:tblPr>
              <a:tblGrid>
                <a:gridCol w="4058817">
                  <a:extLst>
                    <a:ext uri="{9D8B030D-6E8A-4147-A177-3AD203B41FA5}">
                      <a16:colId xmlns:a16="http://schemas.microsoft.com/office/drawing/2014/main" val="1749974528"/>
                    </a:ext>
                  </a:extLst>
                </a:gridCol>
                <a:gridCol w="4058817">
                  <a:extLst>
                    <a:ext uri="{9D8B030D-6E8A-4147-A177-3AD203B41FA5}">
                      <a16:colId xmlns:a16="http://schemas.microsoft.com/office/drawing/2014/main" val="1390855665"/>
                    </a:ext>
                  </a:extLst>
                </a:gridCol>
              </a:tblGrid>
              <a:tr h="1401116">
                <a:tc>
                  <a:txBody>
                    <a:bodyPr/>
                    <a:lstStyle/>
                    <a:p>
                      <a:pPr algn="ctr" rtl="1"/>
                      <a:r>
                        <a:rPr lang="ar-EG" sz="2400" dirty="0"/>
                        <a:t>العادات الغذائية السيئة</a:t>
                      </a:r>
                    </a:p>
                  </a:txBody>
                  <a:tcPr anchor="ctr"/>
                </a:tc>
                <a:tc>
                  <a:txBody>
                    <a:bodyPr/>
                    <a:lstStyle/>
                    <a:p>
                      <a:pPr algn="ctr" rtl="1"/>
                      <a:r>
                        <a:rPr lang="ar-EG" sz="2400" dirty="0"/>
                        <a:t>طرق لتحويل العادات الغذائية السيئة إلى عادات صحية</a:t>
                      </a:r>
                    </a:p>
                  </a:txBody>
                  <a:tcPr anchor="ctr"/>
                </a:tc>
                <a:extLst>
                  <a:ext uri="{0D108BD9-81ED-4DB2-BD59-A6C34878D82A}">
                    <a16:rowId xmlns:a16="http://schemas.microsoft.com/office/drawing/2014/main" val="4001208508"/>
                  </a:ext>
                </a:extLst>
              </a:tr>
              <a:tr h="3759425">
                <a:tc>
                  <a:txBody>
                    <a:bodyPr/>
                    <a:lstStyle/>
                    <a:p>
                      <a:pPr algn="ctr" rtl="1"/>
                      <a:r>
                        <a:rPr lang="ar-EG" sz="2400" b="1" dirty="0"/>
                        <a:t>تناول الوجبات السريعة في إجازة نهاية الأسبوع</a:t>
                      </a:r>
                    </a:p>
                  </a:txBody>
                  <a:tcPr/>
                </a:tc>
                <a:tc>
                  <a:txBody>
                    <a:bodyPr/>
                    <a:lstStyle/>
                    <a:p>
                      <a:pPr algn="ctr" rtl="1"/>
                      <a:r>
                        <a:rPr lang="ar-EG" sz="2000" b="1" i="0" u="none" strike="noStrike" kern="1200" dirty="0">
                          <a:solidFill>
                            <a:schemeClr val="dk1"/>
                          </a:solidFill>
                          <a:effectLst/>
                          <a:latin typeface="+mn-lt"/>
                          <a:ea typeface="+mn-ea"/>
                          <a:cs typeface="+mn-cs"/>
                        </a:rPr>
                        <a:t>تناول الوجبات السريعة مرة في الشهر.</a:t>
                      </a:r>
                    </a:p>
                    <a:p>
                      <a:pPr algn="ctr" rtl="1"/>
                      <a:r>
                        <a:rPr lang="ar-EG" sz="2000" b="1" i="0" u="none" strike="noStrike" kern="1200" dirty="0">
                          <a:solidFill>
                            <a:schemeClr val="dk1"/>
                          </a:solidFill>
                          <a:effectLst/>
                          <a:latin typeface="+mn-lt"/>
                          <a:ea typeface="+mn-ea"/>
                          <a:cs typeface="+mn-cs"/>
                        </a:rPr>
                        <a:t>الحرص على إعداد وجبات سريعة في المنزل.</a:t>
                      </a:r>
                    </a:p>
                    <a:p>
                      <a:pPr algn="ctr" rtl="1"/>
                      <a:r>
                        <a:rPr lang="ar-EG" sz="2000" b="1" i="0" u="none" strike="noStrike" kern="1200" dirty="0">
                          <a:solidFill>
                            <a:schemeClr val="dk1"/>
                          </a:solidFill>
                          <a:effectLst/>
                          <a:latin typeface="+mn-lt"/>
                          <a:ea typeface="+mn-ea"/>
                          <a:cs typeface="+mn-cs"/>
                        </a:rPr>
                        <a:t>تناول الخضروات والفواكه مع الواجبات السريعة.</a:t>
                      </a:r>
                    </a:p>
                    <a:p>
                      <a:pPr algn="ctr" rtl="1"/>
                      <a:r>
                        <a:rPr lang="ar-EG" sz="2000" b="1" i="0" u="none" strike="noStrike" kern="1200" dirty="0">
                          <a:solidFill>
                            <a:schemeClr val="dk1"/>
                          </a:solidFill>
                          <a:effectLst/>
                          <a:latin typeface="+mn-lt"/>
                          <a:ea typeface="+mn-ea"/>
                          <a:cs typeface="+mn-cs"/>
                        </a:rPr>
                        <a:t>استبدال قلي الطعام بطرق طهي صحية.</a:t>
                      </a:r>
                    </a:p>
                    <a:p>
                      <a:pPr algn="ctr" rtl="1"/>
                      <a:r>
                        <a:rPr lang="ar-EG" sz="2000" b="1" i="0" u="none" strike="noStrike" kern="1200" dirty="0">
                          <a:solidFill>
                            <a:schemeClr val="dk1"/>
                          </a:solidFill>
                          <a:effectLst/>
                          <a:latin typeface="+mn-lt"/>
                          <a:ea typeface="+mn-ea"/>
                          <a:cs typeface="+mn-cs"/>
                        </a:rPr>
                        <a:t>الابتعاد عن الصلصات الجاهزة.</a:t>
                      </a:r>
                    </a:p>
                    <a:p>
                      <a:pPr algn="ctr" rtl="1"/>
                      <a:r>
                        <a:rPr lang="ar-EG" sz="2000" b="1" i="0" u="none" strike="noStrike" kern="1200" dirty="0">
                          <a:solidFill>
                            <a:schemeClr val="dk1"/>
                          </a:solidFill>
                          <a:effectLst/>
                          <a:latin typeface="+mn-lt"/>
                          <a:ea typeface="+mn-ea"/>
                          <a:cs typeface="+mn-cs"/>
                        </a:rPr>
                        <a:t>تناول الأجبان قليلة الدسم.</a:t>
                      </a:r>
                      <a:endParaRPr lang="ar-EG" sz="2000" b="0" dirty="0">
                        <a:effectLst/>
                      </a:endParaRPr>
                    </a:p>
                    <a:p>
                      <a:br>
                        <a:rPr lang="ar-EG" dirty="0"/>
                      </a:br>
                      <a:br>
                        <a:rPr lang="ar-EG" dirty="0"/>
                      </a:br>
                      <a:endParaRPr lang="ar-EG" dirty="0"/>
                    </a:p>
                  </a:txBody>
                  <a:tcPr/>
                </a:tc>
                <a:extLst>
                  <a:ext uri="{0D108BD9-81ED-4DB2-BD59-A6C34878D82A}">
                    <a16:rowId xmlns:a16="http://schemas.microsoft.com/office/drawing/2014/main" val="1308065709"/>
                  </a:ext>
                </a:extLst>
              </a:tr>
            </a:tbl>
          </a:graphicData>
        </a:graphic>
      </p:graphicFrame>
      <p:pic>
        <p:nvPicPr>
          <p:cNvPr id="5" name="صورة 4">
            <a:extLst>
              <a:ext uri="{FF2B5EF4-FFF2-40B4-BE49-F238E27FC236}">
                <a16:creationId xmlns:a16="http://schemas.microsoft.com/office/drawing/2014/main" id="{5E0559AC-94DA-4639-ADFD-BBBF74D5E9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4598" y="3687341"/>
            <a:ext cx="2425627" cy="1714500"/>
          </a:xfrm>
          <a:prstGeom prst="rect">
            <a:avLst/>
          </a:prstGeom>
        </p:spPr>
      </p:pic>
    </p:spTree>
    <p:extLst>
      <p:ext uri="{BB962C8B-B14F-4D97-AF65-F5344CB8AC3E}">
        <p14:creationId xmlns:p14="http://schemas.microsoft.com/office/powerpoint/2010/main" val="39937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E4610357-301B-4079-9B02-CF2481596AAD}"/>
              </a:ext>
            </a:extLst>
          </p:cNvPr>
          <p:cNvGraphicFramePr>
            <a:graphicFrameLocks noGrp="1"/>
          </p:cNvGraphicFramePr>
          <p:nvPr>
            <p:extLst>
              <p:ext uri="{D42A27DB-BD31-4B8C-83A1-F6EECF244321}">
                <p14:modId xmlns:p14="http://schemas.microsoft.com/office/powerpoint/2010/main" val="2260394456"/>
              </p:ext>
            </p:extLst>
          </p:nvPr>
        </p:nvGraphicFramePr>
        <p:xfrm>
          <a:off x="653141" y="698500"/>
          <a:ext cx="8117634" cy="5160541"/>
        </p:xfrm>
        <a:graphic>
          <a:graphicData uri="http://schemas.openxmlformats.org/drawingml/2006/table">
            <a:tbl>
              <a:tblPr rtl="1" firstRow="1" bandRow="1">
                <a:tableStyleId>{5C22544A-7EE6-4342-B048-85BDC9FD1C3A}</a:tableStyleId>
              </a:tblPr>
              <a:tblGrid>
                <a:gridCol w="4058817">
                  <a:extLst>
                    <a:ext uri="{9D8B030D-6E8A-4147-A177-3AD203B41FA5}">
                      <a16:colId xmlns:a16="http://schemas.microsoft.com/office/drawing/2014/main" val="1749974528"/>
                    </a:ext>
                  </a:extLst>
                </a:gridCol>
                <a:gridCol w="4058817">
                  <a:extLst>
                    <a:ext uri="{9D8B030D-6E8A-4147-A177-3AD203B41FA5}">
                      <a16:colId xmlns:a16="http://schemas.microsoft.com/office/drawing/2014/main" val="1390855665"/>
                    </a:ext>
                  </a:extLst>
                </a:gridCol>
              </a:tblGrid>
              <a:tr h="1401116">
                <a:tc>
                  <a:txBody>
                    <a:bodyPr/>
                    <a:lstStyle/>
                    <a:p>
                      <a:pPr algn="ctr" rtl="1"/>
                      <a:r>
                        <a:rPr lang="ar-EG" sz="2400" dirty="0"/>
                        <a:t>العادات الغذائية السيئة</a:t>
                      </a:r>
                    </a:p>
                  </a:txBody>
                  <a:tcPr anchor="ctr"/>
                </a:tc>
                <a:tc>
                  <a:txBody>
                    <a:bodyPr/>
                    <a:lstStyle/>
                    <a:p>
                      <a:pPr algn="ctr" rtl="1"/>
                      <a:r>
                        <a:rPr lang="ar-EG" sz="2400" dirty="0"/>
                        <a:t>طرق لتحويل العادات الغذائية السيئة إلى عادات صحية</a:t>
                      </a:r>
                    </a:p>
                  </a:txBody>
                  <a:tcPr anchor="ctr"/>
                </a:tc>
                <a:extLst>
                  <a:ext uri="{0D108BD9-81ED-4DB2-BD59-A6C34878D82A}">
                    <a16:rowId xmlns:a16="http://schemas.microsoft.com/office/drawing/2014/main" val="4001208508"/>
                  </a:ext>
                </a:extLst>
              </a:tr>
              <a:tr h="3759425">
                <a:tc>
                  <a:txBody>
                    <a:bodyPr/>
                    <a:lstStyle/>
                    <a:p>
                      <a:pPr algn="ctr" rtl="1"/>
                      <a:r>
                        <a:rPr lang="ar-EG" sz="2400" b="1" dirty="0"/>
                        <a:t>إهمال تناول وجبة الإفطار يوميًا.</a:t>
                      </a:r>
                    </a:p>
                    <a:p>
                      <a:pPr algn="ctr" rtl="1"/>
                      <a:r>
                        <a:rPr lang="ar-EG" sz="2400" b="1" dirty="0"/>
                        <a:t> أو تناول المأكولات الشعبية المضاف إليها السمن والزبدة. أو تناول أطعمة مقلية في وجبة الإفطار</a:t>
                      </a:r>
                    </a:p>
                  </a:txBody>
                  <a:tcPr/>
                </a:tc>
                <a:tc>
                  <a:txBody>
                    <a:bodyPr/>
                    <a:lstStyle/>
                    <a:p>
                      <a:pPr algn="ctr" rtl="1"/>
                      <a:r>
                        <a:rPr lang="ar-EG" sz="2000" b="1" i="0" u="none" strike="noStrike" kern="1200" dirty="0">
                          <a:solidFill>
                            <a:schemeClr val="dk1"/>
                          </a:solidFill>
                          <a:effectLst/>
                          <a:latin typeface="+mn-lt"/>
                          <a:ea typeface="+mn-ea"/>
                          <a:cs typeface="+mn-cs"/>
                        </a:rPr>
                        <a:t>تناول وجبة إفطار كاملة ومتوازنة غنية بالعناصر الغذائية التي تمد الجسم باحتياجاته الضرورية خلال اليوم، على أن تكون (غنية بالألياف والبروتين وقليلة الدسم).</a:t>
                      </a:r>
                      <a:endParaRPr lang="ar-EG" sz="2000" b="0" dirty="0">
                        <a:effectLst/>
                      </a:endParaRPr>
                    </a:p>
                    <a:p>
                      <a:br>
                        <a:rPr lang="ar-EG" dirty="0"/>
                      </a:br>
                      <a:br>
                        <a:rPr lang="ar-EG" dirty="0"/>
                      </a:br>
                      <a:endParaRPr lang="ar-EG" dirty="0"/>
                    </a:p>
                  </a:txBody>
                  <a:tcPr/>
                </a:tc>
                <a:extLst>
                  <a:ext uri="{0D108BD9-81ED-4DB2-BD59-A6C34878D82A}">
                    <a16:rowId xmlns:a16="http://schemas.microsoft.com/office/drawing/2014/main" val="1308065709"/>
                  </a:ext>
                </a:extLst>
              </a:tr>
            </a:tbl>
          </a:graphicData>
        </a:graphic>
      </p:graphicFrame>
      <p:pic>
        <p:nvPicPr>
          <p:cNvPr id="5" name="صورة 4">
            <a:extLst>
              <a:ext uri="{FF2B5EF4-FFF2-40B4-BE49-F238E27FC236}">
                <a16:creationId xmlns:a16="http://schemas.microsoft.com/office/drawing/2014/main" id="{5E0559AC-94DA-4639-ADFD-BBBF74D5E9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4598" y="3703446"/>
            <a:ext cx="2425627" cy="1682289"/>
          </a:xfrm>
          <a:prstGeom prst="rect">
            <a:avLst/>
          </a:prstGeom>
        </p:spPr>
      </p:pic>
      <p:pic>
        <p:nvPicPr>
          <p:cNvPr id="4" name="صورة 3">
            <a:extLst>
              <a:ext uri="{FF2B5EF4-FFF2-40B4-BE49-F238E27FC236}">
                <a16:creationId xmlns:a16="http://schemas.microsoft.com/office/drawing/2014/main" id="{89798655-CD7D-4D52-ADA6-1359BE95E7EF}"/>
              </a:ext>
            </a:extLst>
          </p:cNvPr>
          <p:cNvPicPr>
            <a:picLocks noChangeAspect="1"/>
          </p:cNvPicPr>
          <p:nvPr/>
        </p:nvPicPr>
        <p:blipFill>
          <a:blip r:embed="rId3"/>
          <a:stretch>
            <a:fillRect/>
          </a:stretch>
        </p:blipFill>
        <p:spPr>
          <a:xfrm>
            <a:off x="1683428" y="3981672"/>
            <a:ext cx="2085975" cy="1362075"/>
          </a:xfrm>
          <a:prstGeom prst="rect">
            <a:avLst/>
          </a:prstGeom>
        </p:spPr>
      </p:pic>
    </p:spTree>
    <p:extLst>
      <p:ext uri="{BB962C8B-B14F-4D97-AF65-F5344CB8AC3E}">
        <p14:creationId xmlns:p14="http://schemas.microsoft.com/office/powerpoint/2010/main" val="21735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E4610357-301B-4079-9B02-CF2481596AAD}"/>
              </a:ext>
            </a:extLst>
          </p:cNvPr>
          <p:cNvGraphicFramePr>
            <a:graphicFrameLocks noGrp="1"/>
          </p:cNvGraphicFramePr>
          <p:nvPr>
            <p:extLst>
              <p:ext uri="{D42A27DB-BD31-4B8C-83A1-F6EECF244321}">
                <p14:modId xmlns:p14="http://schemas.microsoft.com/office/powerpoint/2010/main" val="1639743884"/>
              </p:ext>
            </p:extLst>
          </p:nvPr>
        </p:nvGraphicFramePr>
        <p:xfrm>
          <a:off x="653141" y="698500"/>
          <a:ext cx="8117634" cy="5160541"/>
        </p:xfrm>
        <a:graphic>
          <a:graphicData uri="http://schemas.openxmlformats.org/drawingml/2006/table">
            <a:tbl>
              <a:tblPr rtl="1" firstRow="1" bandRow="1">
                <a:tableStyleId>{5C22544A-7EE6-4342-B048-85BDC9FD1C3A}</a:tableStyleId>
              </a:tblPr>
              <a:tblGrid>
                <a:gridCol w="4058817">
                  <a:extLst>
                    <a:ext uri="{9D8B030D-6E8A-4147-A177-3AD203B41FA5}">
                      <a16:colId xmlns:a16="http://schemas.microsoft.com/office/drawing/2014/main" val="1749974528"/>
                    </a:ext>
                  </a:extLst>
                </a:gridCol>
                <a:gridCol w="4058817">
                  <a:extLst>
                    <a:ext uri="{9D8B030D-6E8A-4147-A177-3AD203B41FA5}">
                      <a16:colId xmlns:a16="http://schemas.microsoft.com/office/drawing/2014/main" val="1390855665"/>
                    </a:ext>
                  </a:extLst>
                </a:gridCol>
              </a:tblGrid>
              <a:tr h="1401116">
                <a:tc>
                  <a:txBody>
                    <a:bodyPr/>
                    <a:lstStyle/>
                    <a:p>
                      <a:pPr algn="ctr" rtl="1"/>
                      <a:r>
                        <a:rPr lang="ar-EG" sz="2400" dirty="0"/>
                        <a:t>العادات الغذائية السيئة</a:t>
                      </a:r>
                    </a:p>
                  </a:txBody>
                  <a:tcPr anchor="ctr"/>
                </a:tc>
                <a:tc>
                  <a:txBody>
                    <a:bodyPr/>
                    <a:lstStyle/>
                    <a:p>
                      <a:pPr algn="ctr" rtl="1"/>
                      <a:r>
                        <a:rPr lang="ar-EG" sz="2400" dirty="0"/>
                        <a:t>طرق لتحويل العادات الغذائية السيئة إلى عادات صحية</a:t>
                      </a:r>
                    </a:p>
                  </a:txBody>
                  <a:tcPr anchor="ctr"/>
                </a:tc>
                <a:extLst>
                  <a:ext uri="{0D108BD9-81ED-4DB2-BD59-A6C34878D82A}">
                    <a16:rowId xmlns:a16="http://schemas.microsoft.com/office/drawing/2014/main" val="4001208508"/>
                  </a:ext>
                </a:extLst>
              </a:tr>
              <a:tr h="3759425">
                <a:tc>
                  <a:txBody>
                    <a:bodyPr/>
                    <a:lstStyle/>
                    <a:p>
                      <a:pPr algn="ctr" rtl="1"/>
                      <a:r>
                        <a:rPr lang="ar-EG" sz="2400" b="1" dirty="0"/>
                        <a:t>شرب الشاي والقهوة في أثناء تناول الوجبات الغذائية أو بعدها.</a:t>
                      </a:r>
                    </a:p>
                  </a:txBody>
                  <a:tcPr/>
                </a:tc>
                <a:tc>
                  <a:txBody>
                    <a:bodyPr/>
                    <a:lstStyle/>
                    <a:p>
                      <a:pPr algn="ctr" rtl="1"/>
                      <a:r>
                        <a:rPr lang="ar-EG" sz="2000" b="1" i="0" u="none" strike="noStrike" kern="1200" dirty="0">
                          <a:solidFill>
                            <a:schemeClr val="dk1"/>
                          </a:solidFill>
                          <a:effectLst/>
                          <a:latin typeface="+mn-lt"/>
                          <a:ea typeface="+mn-ea"/>
                          <a:cs typeface="+mn-cs"/>
                        </a:rPr>
                        <a:t>التقليل من شرب المنبهات قدر </a:t>
                      </a:r>
                      <a:r>
                        <a:rPr lang="ar-EG" sz="2000" b="1" i="0" u="none" strike="noStrike" kern="1200" dirty="0" err="1">
                          <a:solidFill>
                            <a:schemeClr val="dk1"/>
                          </a:solidFill>
                          <a:effectLst/>
                          <a:latin typeface="+mn-lt"/>
                          <a:ea typeface="+mn-ea"/>
                          <a:cs typeface="+mn-cs"/>
                        </a:rPr>
                        <a:t>الأمكان</a:t>
                      </a:r>
                      <a:r>
                        <a:rPr lang="ar-EG" sz="2000" b="1" i="0" u="none" strike="noStrike" kern="1200" dirty="0">
                          <a:solidFill>
                            <a:schemeClr val="dk1"/>
                          </a:solidFill>
                          <a:effectLst/>
                          <a:latin typeface="+mn-lt"/>
                          <a:ea typeface="+mn-ea"/>
                          <a:cs typeface="+mn-cs"/>
                        </a:rPr>
                        <a:t> خلال اليوم.</a:t>
                      </a:r>
                      <a:endParaRPr lang="ar-EG" sz="2000" b="0" dirty="0">
                        <a:effectLst/>
                      </a:endParaRPr>
                    </a:p>
                    <a:p>
                      <a:r>
                        <a:rPr lang="ar-EG" sz="2000" b="1" i="0" u="none" strike="noStrike" kern="1200" dirty="0">
                          <a:solidFill>
                            <a:schemeClr val="dk1"/>
                          </a:solidFill>
                          <a:effectLst/>
                          <a:latin typeface="+mn-lt"/>
                          <a:ea typeface="+mn-ea"/>
                          <a:cs typeface="+mn-cs"/>
                        </a:rPr>
                        <a:t>استبدال شرب المنبهات مع الوجبات اليومية بالعصائر الطبيعية والأبان والماء</a:t>
                      </a:r>
                      <a:br>
                        <a:rPr lang="ar-EG" dirty="0"/>
                      </a:br>
                      <a:br>
                        <a:rPr lang="ar-EG" dirty="0"/>
                      </a:br>
                      <a:endParaRPr lang="ar-EG" dirty="0"/>
                    </a:p>
                  </a:txBody>
                  <a:tcPr/>
                </a:tc>
                <a:extLst>
                  <a:ext uri="{0D108BD9-81ED-4DB2-BD59-A6C34878D82A}">
                    <a16:rowId xmlns:a16="http://schemas.microsoft.com/office/drawing/2014/main" val="1308065709"/>
                  </a:ext>
                </a:extLst>
              </a:tr>
            </a:tbl>
          </a:graphicData>
        </a:graphic>
      </p:graphicFrame>
      <p:pic>
        <p:nvPicPr>
          <p:cNvPr id="5" name="صورة 4">
            <a:extLst>
              <a:ext uri="{FF2B5EF4-FFF2-40B4-BE49-F238E27FC236}">
                <a16:creationId xmlns:a16="http://schemas.microsoft.com/office/drawing/2014/main" id="{5E0559AC-94DA-4639-ADFD-BBBF74D5E9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4598" y="3738040"/>
            <a:ext cx="2425627" cy="1613101"/>
          </a:xfrm>
          <a:prstGeom prst="rect">
            <a:avLst/>
          </a:prstGeom>
        </p:spPr>
      </p:pic>
    </p:spTree>
    <p:extLst>
      <p:ext uri="{BB962C8B-B14F-4D97-AF65-F5344CB8AC3E}">
        <p14:creationId xmlns:p14="http://schemas.microsoft.com/office/powerpoint/2010/main" val="24566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3">
            <a:extLst>
              <a:ext uri="{FF2B5EF4-FFF2-40B4-BE49-F238E27FC236}">
                <a16:creationId xmlns:a16="http://schemas.microsoft.com/office/drawing/2014/main" id="{E4610357-301B-4079-9B02-CF2481596AAD}"/>
              </a:ext>
            </a:extLst>
          </p:cNvPr>
          <p:cNvGraphicFramePr>
            <a:graphicFrameLocks noGrp="1"/>
          </p:cNvGraphicFramePr>
          <p:nvPr>
            <p:extLst>
              <p:ext uri="{D42A27DB-BD31-4B8C-83A1-F6EECF244321}">
                <p14:modId xmlns:p14="http://schemas.microsoft.com/office/powerpoint/2010/main" val="4164800430"/>
              </p:ext>
            </p:extLst>
          </p:nvPr>
        </p:nvGraphicFramePr>
        <p:xfrm>
          <a:off x="653141" y="698500"/>
          <a:ext cx="8117634" cy="5160541"/>
        </p:xfrm>
        <a:graphic>
          <a:graphicData uri="http://schemas.openxmlformats.org/drawingml/2006/table">
            <a:tbl>
              <a:tblPr rtl="1" firstRow="1" bandRow="1">
                <a:tableStyleId>{5C22544A-7EE6-4342-B048-85BDC9FD1C3A}</a:tableStyleId>
              </a:tblPr>
              <a:tblGrid>
                <a:gridCol w="4058817">
                  <a:extLst>
                    <a:ext uri="{9D8B030D-6E8A-4147-A177-3AD203B41FA5}">
                      <a16:colId xmlns:a16="http://schemas.microsoft.com/office/drawing/2014/main" val="1749974528"/>
                    </a:ext>
                  </a:extLst>
                </a:gridCol>
                <a:gridCol w="4058817">
                  <a:extLst>
                    <a:ext uri="{9D8B030D-6E8A-4147-A177-3AD203B41FA5}">
                      <a16:colId xmlns:a16="http://schemas.microsoft.com/office/drawing/2014/main" val="1390855665"/>
                    </a:ext>
                  </a:extLst>
                </a:gridCol>
              </a:tblGrid>
              <a:tr h="1401116">
                <a:tc>
                  <a:txBody>
                    <a:bodyPr/>
                    <a:lstStyle/>
                    <a:p>
                      <a:pPr algn="ctr" rtl="1"/>
                      <a:r>
                        <a:rPr lang="ar-EG" sz="2400" dirty="0"/>
                        <a:t>العادات الغذائية السيئة</a:t>
                      </a:r>
                    </a:p>
                  </a:txBody>
                  <a:tcPr anchor="ctr"/>
                </a:tc>
                <a:tc>
                  <a:txBody>
                    <a:bodyPr/>
                    <a:lstStyle/>
                    <a:p>
                      <a:pPr algn="ctr" rtl="1"/>
                      <a:r>
                        <a:rPr lang="ar-EG" sz="2400" dirty="0"/>
                        <a:t>طرق لتحويل العادات الغذائية السيئة إلى عادات صحية</a:t>
                      </a:r>
                    </a:p>
                  </a:txBody>
                  <a:tcPr anchor="ctr"/>
                </a:tc>
                <a:extLst>
                  <a:ext uri="{0D108BD9-81ED-4DB2-BD59-A6C34878D82A}">
                    <a16:rowId xmlns:a16="http://schemas.microsoft.com/office/drawing/2014/main" val="4001208508"/>
                  </a:ext>
                </a:extLst>
              </a:tr>
              <a:tr h="3759425">
                <a:tc>
                  <a:txBody>
                    <a:bodyPr/>
                    <a:lstStyle/>
                    <a:p>
                      <a:pPr algn="ctr" rtl="1"/>
                      <a:r>
                        <a:rPr lang="ar-EG" sz="2400" b="1" dirty="0"/>
                        <a:t>تناول وجبة العشاء في وقت متأخر</a:t>
                      </a:r>
                    </a:p>
                  </a:txBody>
                  <a:tcPr anchor="ctr"/>
                </a:tc>
                <a:tc>
                  <a:txBody>
                    <a:bodyPr/>
                    <a:lstStyle/>
                    <a:p>
                      <a:pPr algn="ctr" rtl="1"/>
                      <a:r>
                        <a:rPr lang="ar-EG" sz="2000" b="1" i="0" u="none" strike="noStrike" kern="1200" dirty="0">
                          <a:solidFill>
                            <a:schemeClr val="dk1"/>
                          </a:solidFill>
                          <a:effectLst/>
                          <a:latin typeface="+mn-lt"/>
                          <a:ea typeface="+mn-ea"/>
                          <a:cs typeface="+mn-cs"/>
                        </a:rPr>
                        <a:t>يفضل تناول  وجبة العشاء في وقت مبكر تفاديًا لأي اضطرابات في النوم أو الاضطرابات الهضمية والاكتفاء بتناول الوجبات الخفيفة كالفاكهة- الأبان- الشوفان</a:t>
                      </a:r>
                      <a:br>
                        <a:rPr lang="ar-EG" dirty="0"/>
                      </a:br>
                      <a:br>
                        <a:rPr lang="ar-EG" dirty="0"/>
                      </a:br>
                      <a:endParaRPr lang="ar-EG" dirty="0"/>
                    </a:p>
                  </a:txBody>
                  <a:tcPr anchor="ctr"/>
                </a:tc>
                <a:extLst>
                  <a:ext uri="{0D108BD9-81ED-4DB2-BD59-A6C34878D82A}">
                    <a16:rowId xmlns:a16="http://schemas.microsoft.com/office/drawing/2014/main" val="1308065709"/>
                  </a:ext>
                </a:extLst>
              </a:tr>
            </a:tbl>
          </a:graphicData>
        </a:graphic>
      </p:graphicFrame>
    </p:spTree>
    <p:extLst>
      <p:ext uri="{BB962C8B-B14F-4D97-AF65-F5344CB8AC3E}">
        <p14:creationId xmlns:p14="http://schemas.microsoft.com/office/powerpoint/2010/main" val="22249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AD5F4CF-B0B1-4572-A96D-8175F2CA1C9D}"/>
              </a:ext>
            </a:extLst>
          </p:cNvPr>
          <p:cNvSpPr txBox="1"/>
          <p:nvPr/>
        </p:nvSpPr>
        <p:spPr>
          <a:xfrm>
            <a:off x="6237195" y="0"/>
            <a:ext cx="3497114" cy="710451"/>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500"/>
              </a:spcAft>
              <a:buClrTx/>
              <a:buSzTx/>
              <a:buFontTx/>
              <a:buNone/>
              <a:tabLst/>
              <a:defRPr/>
            </a:pPr>
            <a:r>
              <a:rPr kumimoji="0" lang="ar-EG"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دور الأسرة في تكوين </a:t>
            </a: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500"/>
              </a:spcAft>
              <a:buClrTx/>
              <a:buSzTx/>
              <a:buFontTx/>
              <a:buNone/>
              <a:tabLst/>
              <a:defRPr/>
            </a:pPr>
            <a:r>
              <a:rPr kumimoji="0" lang="ar-EG"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العادات الغذائية الجيدة</a:t>
            </a:r>
          </a:p>
        </p:txBody>
      </p:sp>
      <p:sp>
        <p:nvSpPr>
          <p:cNvPr id="4" name="مربع نص 3">
            <a:extLst>
              <a:ext uri="{FF2B5EF4-FFF2-40B4-BE49-F238E27FC236}">
                <a16:creationId xmlns:a16="http://schemas.microsoft.com/office/drawing/2014/main" id="{BF6B32A2-AD7D-4A32-A93B-19F34A1E061E}"/>
              </a:ext>
            </a:extLst>
          </p:cNvPr>
          <p:cNvSpPr txBox="1"/>
          <p:nvPr/>
        </p:nvSpPr>
        <p:spPr>
          <a:xfrm>
            <a:off x="1982165" y="1762657"/>
            <a:ext cx="4867154"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Arial" panose="020B0604020202020204" pitchFamily="34" charset="0"/>
              </a:rPr>
              <a:t>1- تكوين العادات الغذائية الجيدة منذ الصغر لمساعدة الفرد على السلوك الصحي السليم.</a:t>
            </a:r>
          </a:p>
        </p:txBody>
      </p:sp>
      <p:sp>
        <p:nvSpPr>
          <p:cNvPr id="6" name="مربع نص 5">
            <a:extLst>
              <a:ext uri="{FF2B5EF4-FFF2-40B4-BE49-F238E27FC236}">
                <a16:creationId xmlns:a16="http://schemas.microsoft.com/office/drawing/2014/main" id="{BB6AD50B-3722-4518-8BFE-21A7F38354F7}"/>
              </a:ext>
            </a:extLst>
          </p:cNvPr>
          <p:cNvSpPr txBox="1"/>
          <p:nvPr/>
        </p:nvSpPr>
        <p:spPr>
          <a:xfrm>
            <a:off x="1982165" y="2559724"/>
            <a:ext cx="486715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Arial" panose="020B0604020202020204" pitchFamily="34" charset="0"/>
              </a:rPr>
              <a:t>2- التنويع والتوازن في العناصر الغذائية.</a:t>
            </a:r>
          </a:p>
        </p:txBody>
      </p:sp>
      <p:sp>
        <p:nvSpPr>
          <p:cNvPr id="8" name="مربع نص 7">
            <a:extLst>
              <a:ext uri="{FF2B5EF4-FFF2-40B4-BE49-F238E27FC236}">
                <a16:creationId xmlns:a16="http://schemas.microsoft.com/office/drawing/2014/main" id="{A376E785-C17E-4931-B778-ABF287500D77}"/>
              </a:ext>
            </a:extLst>
          </p:cNvPr>
          <p:cNvSpPr txBox="1"/>
          <p:nvPr/>
        </p:nvSpPr>
        <p:spPr>
          <a:xfrm>
            <a:off x="1982165" y="3028890"/>
            <a:ext cx="486715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Arial" panose="020B0604020202020204" pitchFamily="34" charset="0"/>
              </a:rPr>
              <a:t>3- احتواء الوجبات الغذائية على الخضروات والفواكه.</a:t>
            </a:r>
          </a:p>
        </p:txBody>
      </p:sp>
      <p:sp>
        <p:nvSpPr>
          <p:cNvPr id="10" name="مربع نص 9">
            <a:extLst>
              <a:ext uri="{FF2B5EF4-FFF2-40B4-BE49-F238E27FC236}">
                <a16:creationId xmlns:a16="http://schemas.microsoft.com/office/drawing/2014/main" id="{451ACA49-C26A-4386-8467-75969757E10E}"/>
              </a:ext>
            </a:extLst>
          </p:cNvPr>
          <p:cNvSpPr txBox="1"/>
          <p:nvPr/>
        </p:nvSpPr>
        <p:spPr>
          <a:xfrm>
            <a:off x="1982165" y="3444620"/>
            <a:ext cx="486715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dirty="0">
                <a:solidFill>
                  <a:schemeClr val="accent3">
                    <a:lumMod val="50000"/>
                  </a:schemeClr>
                </a:solidFill>
                <a:latin typeface="Calibri" panose="020F0502020204030204"/>
                <a:cs typeface="Arial" panose="020B0604020202020204" pitchFamily="34" charset="0"/>
              </a:rPr>
              <a:t>4ـ</a:t>
            </a:r>
            <a:r>
              <a:rPr kumimoji="0" lang="ar-EG" sz="20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Arial" panose="020B0604020202020204" pitchFamily="34" charset="0"/>
              </a:rPr>
              <a:t>التقليل من شرب المنبهات</a:t>
            </a:r>
          </a:p>
        </p:txBody>
      </p:sp>
      <p:sp>
        <p:nvSpPr>
          <p:cNvPr id="12" name="مربع نص 11">
            <a:extLst>
              <a:ext uri="{FF2B5EF4-FFF2-40B4-BE49-F238E27FC236}">
                <a16:creationId xmlns:a16="http://schemas.microsoft.com/office/drawing/2014/main" id="{00D8BA84-7788-473E-8076-89D44753BCA6}"/>
              </a:ext>
            </a:extLst>
          </p:cNvPr>
          <p:cNvSpPr txBox="1"/>
          <p:nvPr/>
        </p:nvSpPr>
        <p:spPr>
          <a:xfrm>
            <a:off x="1982165" y="3860350"/>
            <a:ext cx="486715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Arial" panose="020B0604020202020204" pitchFamily="34" charset="0"/>
              </a:rPr>
              <a:t>استبدال شرب المنبهات بالعصائر الطبيعية</a:t>
            </a:r>
          </a:p>
        </p:txBody>
      </p:sp>
      <p:sp>
        <p:nvSpPr>
          <p:cNvPr id="14" name="مربع نص 13">
            <a:extLst>
              <a:ext uri="{FF2B5EF4-FFF2-40B4-BE49-F238E27FC236}">
                <a16:creationId xmlns:a16="http://schemas.microsoft.com/office/drawing/2014/main" id="{53E78EE0-FAE8-4F16-8809-DA50FD193391}"/>
              </a:ext>
            </a:extLst>
          </p:cNvPr>
          <p:cNvSpPr txBox="1"/>
          <p:nvPr/>
        </p:nvSpPr>
        <p:spPr>
          <a:xfrm>
            <a:off x="1934307" y="4387458"/>
            <a:ext cx="4867154"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chemeClr val="accent3">
                    <a:lumMod val="50000"/>
                  </a:schemeClr>
                </a:solidFill>
                <a:effectLst/>
                <a:uLnTx/>
                <a:uFillTx/>
                <a:latin typeface="Calibri" panose="020F0502020204030204"/>
                <a:ea typeface="+mn-ea"/>
                <a:cs typeface="Arial" panose="020B0604020202020204" pitchFamily="34" charset="0"/>
              </a:rPr>
              <a:t>6- اختيار طرق الطهي الصحية.</a:t>
            </a:r>
          </a:p>
        </p:txBody>
      </p:sp>
    </p:spTree>
    <p:extLst>
      <p:ext uri="{BB962C8B-B14F-4D97-AF65-F5344CB8AC3E}">
        <p14:creationId xmlns:p14="http://schemas.microsoft.com/office/powerpoint/2010/main" val="27621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623643" y="562975"/>
            <a:ext cx="2707682" cy="1085118"/>
          </a:xfrm>
          <a:prstGeom prst="wedgeEllipseCallou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تذكر</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200157" y="1648093"/>
            <a:ext cx="8743686" cy="3816220"/>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0000"/>
                </a:solidFill>
                <a:effectLst/>
                <a:uLnTx/>
                <a:uFillTx/>
                <a:latin typeface="Calibri" panose="020F0502020204030204"/>
                <a:cs typeface="Arial" panose="020B0604020202020204" pitchFamily="34" charset="0"/>
              </a:rPr>
              <a:t>بالتعاون بين وزارة</a:t>
            </a:r>
            <a:r>
              <a:rPr kumimoji="0" lang="ar-EG" sz="2800" b="1" i="0" u="none" strike="noStrike" kern="1200" cap="none" spc="0" normalizeH="0" noProof="0" dirty="0">
                <a:ln>
                  <a:noFill/>
                </a:ln>
                <a:solidFill>
                  <a:srgbClr val="FF0000"/>
                </a:solidFill>
                <a:effectLst/>
                <a:uLnTx/>
                <a:uFillTx/>
                <a:latin typeface="Calibri" panose="020F0502020204030204"/>
                <a:cs typeface="Arial" panose="020B0604020202020204" pitchFamily="34" charset="0"/>
              </a:rPr>
              <a:t> التعليم ووزارة الصحة </a:t>
            </a:r>
            <a:endParaRPr kumimoji="0" lang="en-US" sz="2800" b="1" i="0" u="none" strike="noStrike" kern="1200" cap="none" spc="0" normalizeH="0" noProof="0" dirty="0">
              <a:ln>
                <a:noFill/>
              </a:ln>
              <a:solidFill>
                <a:srgbClr val="FF0000"/>
              </a:solidFill>
              <a:effectLst/>
              <a:uLnTx/>
              <a:uFillTx/>
              <a:latin typeface="Calibri" panose="020F050202020403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noProof="0" dirty="0">
                <a:ln>
                  <a:noFill/>
                </a:ln>
                <a:solidFill>
                  <a:srgbClr val="FF0000"/>
                </a:solidFill>
                <a:effectLst/>
                <a:uLnTx/>
                <a:uFillTx/>
                <a:latin typeface="Calibri" panose="020F0502020204030204"/>
                <a:cs typeface="Arial" panose="020B0604020202020204" pitchFamily="34" charset="0"/>
              </a:rPr>
              <a:t>يمنع بيع بعض المنتجات الغذائية في المقاصف المدرسية مثل:</a:t>
            </a:r>
          </a:p>
          <a:p>
            <a:pPr marL="0" marR="0" lvl="0" indent="0" algn="ctr" defTabSz="457200" rtl="0" eaLnBrk="1" fontAlgn="auto" latinLnBrk="0" hangingPunct="1">
              <a:lnSpc>
                <a:spcPct val="100000"/>
              </a:lnSpc>
              <a:spcBef>
                <a:spcPts val="0"/>
              </a:spcBef>
              <a:spcAft>
                <a:spcPts val="0"/>
              </a:spcAft>
              <a:buClrTx/>
              <a:buSzTx/>
              <a:buFontTx/>
              <a:buNone/>
              <a:tabLst/>
              <a:defRPr/>
            </a:pPr>
            <a:r>
              <a:rPr lang="ar-EG" sz="2800" b="1" baseline="0" dirty="0">
                <a:solidFill>
                  <a:schemeClr val="tx1"/>
                </a:solidFill>
                <a:latin typeface="Calibri" panose="020F0502020204030204"/>
                <a:cs typeface="Arial" panose="020B0604020202020204" pitchFamily="34" charset="0"/>
              </a:rPr>
              <a:t>(</a:t>
            </a:r>
            <a:r>
              <a:rPr lang="ar-EG" sz="2800" b="1" dirty="0">
                <a:solidFill>
                  <a:schemeClr val="tx1"/>
                </a:solidFill>
                <a:latin typeface="Calibri" panose="020F0502020204030204"/>
                <a:cs typeface="Arial" panose="020B0604020202020204" pitchFamily="34" charset="0"/>
              </a:rPr>
              <a:t>المشروبات الغازية- مشروبات الطاقة- الشيبس- الشكولاتة- الحلوى) نتيجة ضررها على صحة الطلاب، ولتحسين عاداتهم الغذائية.</a:t>
            </a:r>
            <a:endParaRPr kumimoji="0" lang="ar-EG" sz="2800" b="1"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10627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49000" b="-18000"/>
          </a:stretch>
        </a:blip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6139543" y="183846"/>
            <a:ext cx="2502408" cy="786537"/>
          </a:xfrm>
          <a:prstGeom prst="flowChartTerminator">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نشاط (أ)</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4364923" y="1756626"/>
            <a:ext cx="4779077" cy="2806944"/>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4400" b="1" noProof="0" dirty="0">
                <a:solidFill>
                  <a:srgbClr val="C00000"/>
                </a:solidFill>
                <a:latin typeface="Calibri" panose="020F0502020204030204"/>
                <a:cs typeface="Arial" panose="020B0604020202020204" pitchFamily="34" charset="0"/>
              </a:rPr>
              <a:t>بالتعاون مع أسرتك حدد عادة غذائية خاطئة تنتشر في المجتمع واقترح بديلًا غذائيًا لها</a:t>
            </a:r>
            <a:endParaRPr kumimoji="0" lang="ar-EG" sz="44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8071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مخطط انسيابي: محطة طرفية 1">
            <a:extLst>
              <a:ext uri="{FF2B5EF4-FFF2-40B4-BE49-F238E27FC236}">
                <a16:creationId xmlns:a16="http://schemas.microsoft.com/office/drawing/2014/main" id="{F50949A3-73D0-4BD0-847E-5E6E3A89C0CB}"/>
              </a:ext>
            </a:extLst>
          </p:cNvPr>
          <p:cNvSpPr/>
          <p:nvPr/>
        </p:nvSpPr>
        <p:spPr>
          <a:xfrm>
            <a:off x="6139543" y="183846"/>
            <a:ext cx="2502408" cy="786537"/>
          </a:xfrm>
          <a:prstGeom prst="flowChartTerminator">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rPr>
              <a:t>نشاط (ب)</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502049" y="801666"/>
            <a:ext cx="6627441" cy="3636386"/>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EG" sz="3600" b="1" dirty="0">
                <a:solidFill>
                  <a:srgbClr val="C00000"/>
                </a:solidFill>
                <a:latin typeface="Calibri" panose="020F0502020204030204"/>
                <a:cs typeface="Arial" panose="020B0604020202020204" pitchFamily="34" charset="0"/>
              </a:rPr>
              <a:t>يوافق يوم الصحة العالمي يوم 7 إبريل من كل عام:</a:t>
            </a:r>
          </a:p>
          <a:p>
            <a:pPr marL="0" marR="0" lvl="0" indent="0" algn="ctr" defTabSz="457200" rtl="0" eaLnBrk="1" fontAlgn="auto" latinLnBrk="0" hangingPunct="1">
              <a:lnSpc>
                <a:spcPct val="100000"/>
              </a:lnSpc>
              <a:spcBef>
                <a:spcPts val="0"/>
              </a:spcBef>
              <a:spcAft>
                <a:spcPts val="0"/>
              </a:spcAft>
              <a:buClrTx/>
              <a:buSzTx/>
              <a:buFontTx/>
              <a:buNone/>
              <a:tabLst/>
              <a:defRPr/>
            </a:pPr>
            <a:r>
              <a:rPr lang="ar-EG" sz="3600" b="1" dirty="0">
                <a:solidFill>
                  <a:srgbClr val="C00000"/>
                </a:solidFill>
                <a:latin typeface="Calibri" panose="020F0502020204030204"/>
                <a:cs typeface="Arial" panose="020B0604020202020204" pitchFamily="34" charset="0"/>
              </a:rPr>
              <a:t>دون شعارًا لهذا اليوم يحث على العادات الغذائية الجيدة</a:t>
            </a:r>
          </a:p>
        </p:txBody>
      </p:sp>
      <p:sp>
        <p:nvSpPr>
          <p:cNvPr id="3" name="مربع نص 2">
            <a:extLst>
              <a:ext uri="{FF2B5EF4-FFF2-40B4-BE49-F238E27FC236}">
                <a16:creationId xmlns:a16="http://schemas.microsoft.com/office/drawing/2014/main" id="{427040CF-C123-40C5-AD1A-1EF0F27C766B}"/>
              </a:ext>
            </a:extLst>
          </p:cNvPr>
          <p:cNvSpPr txBox="1"/>
          <p:nvPr/>
        </p:nvSpPr>
        <p:spPr>
          <a:xfrm>
            <a:off x="683486" y="5486019"/>
            <a:ext cx="3888514" cy="954107"/>
          </a:xfrm>
          <a:prstGeom prst="rect">
            <a:avLst/>
          </a:prstGeom>
          <a:noFill/>
        </p:spPr>
        <p:txBody>
          <a:bodyPr wrap="square" rtlCol="1">
            <a:spAutoFit/>
          </a:bodyPr>
          <a:lstStyle/>
          <a:p>
            <a:r>
              <a:rPr lang="ar-SA" sz="2800" b="1" dirty="0"/>
              <a:t>منصة مدرستي في</a:t>
            </a:r>
          </a:p>
          <a:p>
            <a:r>
              <a:rPr lang="ar-SA" sz="2800" b="1" dirty="0"/>
              <a:t> انتظارك لحل الواجب</a:t>
            </a:r>
          </a:p>
        </p:txBody>
      </p:sp>
    </p:spTree>
    <p:extLst>
      <p:ext uri="{BB962C8B-B14F-4D97-AF65-F5344CB8AC3E}">
        <p14:creationId xmlns:p14="http://schemas.microsoft.com/office/powerpoint/2010/main" val="25414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852F7A6B-D051-4FF4-B34B-93BAAEC4D5C9}"/>
              </a:ext>
            </a:extLst>
          </p:cNvPr>
          <p:cNvPicPr>
            <a:picLocks noChangeAspect="1"/>
          </p:cNvPicPr>
          <p:nvPr/>
        </p:nvPicPr>
        <p:blipFill>
          <a:blip r:embed="rId2"/>
          <a:stretch>
            <a:fillRect/>
          </a:stretch>
        </p:blipFill>
        <p:spPr>
          <a:xfrm>
            <a:off x="112734" y="158386"/>
            <a:ext cx="9244208" cy="2550180"/>
          </a:xfrm>
          <a:prstGeom prst="rect">
            <a:avLst/>
          </a:prstGeom>
        </p:spPr>
      </p:pic>
      <p:graphicFrame>
        <p:nvGraphicFramePr>
          <p:cNvPr id="2" name="جدول 7">
            <a:extLst>
              <a:ext uri="{FF2B5EF4-FFF2-40B4-BE49-F238E27FC236}">
                <a16:creationId xmlns:a16="http://schemas.microsoft.com/office/drawing/2014/main" id="{5DBCD5C0-50A2-06A3-A582-4F33437CD428}"/>
              </a:ext>
            </a:extLst>
          </p:cNvPr>
          <p:cNvGraphicFramePr>
            <a:graphicFrameLocks noGrp="1"/>
          </p:cNvGraphicFramePr>
          <p:nvPr>
            <p:extLst>
              <p:ext uri="{D42A27DB-BD31-4B8C-83A1-F6EECF244321}">
                <p14:modId xmlns:p14="http://schemas.microsoft.com/office/powerpoint/2010/main" val="2117585669"/>
              </p:ext>
            </p:extLst>
          </p:nvPr>
        </p:nvGraphicFramePr>
        <p:xfrm>
          <a:off x="818366" y="3628721"/>
          <a:ext cx="7832943" cy="2188784"/>
        </p:xfrm>
        <a:graphic>
          <a:graphicData uri="http://schemas.openxmlformats.org/drawingml/2006/table">
            <a:tbl>
              <a:tblPr rtl="1" firstRow="1" bandRow="1">
                <a:tableStyleId>{5C22544A-7EE6-4342-B048-85BDC9FD1C3A}</a:tableStyleId>
              </a:tblPr>
              <a:tblGrid>
                <a:gridCol w="2610981">
                  <a:extLst>
                    <a:ext uri="{9D8B030D-6E8A-4147-A177-3AD203B41FA5}">
                      <a16:colId xmlns:a16="http://schemas.microsoft.com/office/drawing/2014/main" val="2541324456"/>
                    </a:ext>
                  </a:extLst>
                </a:gridCol>
                <a:gridCol w="2610981">
                  <a:extLst>
                    <a:ext uri="{9D8B030D-6E8A-4147-A177-3AD203B41FA5}">
                      <a16:colId xmlns:a16="http://schemas.microsoft.com/office/drawing/2014/main" val="1616028820"/>
                    </a:ext>
                  </a:extLst>
                </a:gridCol>
                <a:gridCol w="2610981">
                  <a:extLst>
                    <a:ext uri="{9D8B030D-6E8A-4147-A177-3AD203B41FA5}">
                      <a16:colId xmlns:a16="http://schemas.microsoft.com/office/drawing/2014/main" val="2814920049"/>
                    </a:ext>
                  </a:extLst>
                </a:gridCol>
              </a:tblGrid>
              <a:tr h="1094392">
                <a:tc gridSpan="3">
                  <a:txBody>
                    <a:bodyPr/>
                    <a:lstStyle/>
                    <a:p>
                      <a:pPr algn="ctr" rtl="1"/>
                      <a:r>
                        <a:rPr lang="ar-SA" sz="5400" dirty="0"/>
                        <a:t>جدول التعلم</a:t>
                      </a:r>
                    </a:p>
                  </a:txBody>
                  <a:tcPr/>
                </a:tc>
                <a:tc hMerge="1">
                  <a:txBody>
                    <a:bodyPr/>
                    <a:lstStyle/>
                    <a:p>
                      <a:pPr rtl="1"/>
                      <a:endParaRPr lang="ar-SA" dirty="0"/>
                    </a:p>
                  </a:txBody>
                  <a:tcPr/>
                </a:tc>
                <a:tc hMerge="1">
                  <a:txBody>
                    <a:bodyPr/>
                    <a:lstStyle/>
                    <a:p>
                      <a:pPr rtl="1"/>
                      <a:endParaRPr lang="ar-SA"/>
                    </a:p>
                  </a:txBody>
                  <a:tcPr/>
                </a:tc>
                <a:extLst>
                  <a:ext uri="{0D108BD9-81ED-4DB2-BD59-A6C34878D82A}">
                    <a16:rowId xmlns:a16="http://schemas.microsoft.com/office/drawing/2014/main" val="3249582093"/>
                  </a:ext>
                </a:extLst>
              </a:tr>
              <a:tr h="1094392">
                <a:tc>
                  <a:txBody>
                    <a:bodyPr/>
                    <a:lstStyle/>
                    <a:p>
                      <a:pPr algn="ctr" rtl="1"/>
                      <a:r>
                        <a:rPr lang="ar-SA" sz="4000" b="1" dirty="0"/>
                        <a:t>ماذا اعرف</a:t>
                      </a:r>
                    </a:p>
                  </a:txBody>
                  <a:tcPr/>
                </a:tc>
                <a:tc>
                  <a:txBody>
                    <a:bodyPr/>
                    <a:lstStyle/>
                    <a:p>
                      <a:pPr algn="ctr" rtl="1"/>
                      <a:r>
                        <a:rPr lang="ar-SA" sz="3200" b="1" dirty="0" err="1"/>
                        <a:t>ماالذي</a:t>
                      </a:r>
                      <a:r>
                        <a:rPr lang="ar-SA" sz="3200" b="1" dirty="0"/>
                        <a:t> اريد تعلمه</a:t>
                      </a:r>
                    </a:p>
                  </a:txBody>
                  <a:tcPr/>
                </a:tc>
                <a:tc>
                  <a:txBody>
                    <a:bodyPr/>
                    <a:lstStyle/>
                    <a:p>
                      <a:pPr algn="ctr" rtl="1"/>
                      <a:r>
                        <a:rPr lang="ar-SA" sz="4000" b="1" dirty="0"/>
                        <a:t>ماذا تعلمت</a:t>
                      </a:r>
                    </a:p>
                  </a:txBody>
                  <a:tcPr/>
                </a:tc>
                <a:extLst>
                  <a:ext uri="{0D108BD9-81ED-4DB2-BD59-A6C34878D82A}">
                    <a16:rowId xmlns:a16="http://schemas.microsoft.com/office/drawing/2014/main" val="3092480248"/>
                  </a:ext>
                </a:extLst>
              </a:tr>
            </a:tbl>
          </a:graphicData>
        </a:graphic>
      </p:graphicFrame>
    </p:spTree>
    <p:extLst>
      <p:ext uri="{BB962C8B-B14F-4D97-AF65-F5344CB8AC3E}">
        <p14:creationId xmlns:p14="http://schemas.microsoft.com/office/powerpoint/2010/main" val="196219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تمرير: رأسي 1">
            <a:extLst>
              <a:ext uri="{FF2B5EF4-FFF2-40B4-BE49-F238E27FC236}">
                <a16:creationId xmlns:a16="http://schemas.microsoft.com/office/drawing/2014/main" id="{B3E638A4-15F3-44B4-A726-FB4E77A153D1}"/>
              </a:ext>
            </a:extLst>
          </p:cNvPr>
          <p:cNvSpPr/>
          <p:nvPr/>
        </p:nvSpPr>
        <p:spPr>
          <a:xfrm>
            <a:off x="1052186" y="237280"/>
            <a:ext cx="7647613" cy="6075838"/>
          </a:xfrm>
          <a:prstGeom prst="verticalScroll">
            <a:avLst/>
          </a:prstGeom>
          <a:solidFill>
            <a:srgbClr val="F4C8E4"/>
          </a:solidFill>
          <a:ln w="57150">
            <a:solidFill>
              <a:schemeClr val="tx1"/>
            </a:solidFill>
          </a:ln>
          <a:effectLst>
            <a:outerShdw blurRad="190500" dist="228600" dir="2700000" algn="ctr">
              <a:srgbClr val="000000">
                <a:alpha val="30000"/>
              </a:srgbClr>
            </a:outerShdw>
          </a:effectLst>
        </p:spPr>
        <p:style>
          <a:lnRef idx="0">
            <a:scrgbClr r="0" g="0" b="0"/>
          </a:lnRef>
          <a:fillRef idx="0">
            <a:scrgbClr r="0" g="0" b="0"/>
          </a:fillRef>
          <a:effectRef idx="0">
            <a:scrgbClr r="0" g="0" b="0"/>
          </a:effectRef>
          <a:fontRef idx="minor">
            <a:schemeClr val="dk1"/>
          </a:fontRef>
        </p:style>
        <p:txBody>
          <a:bodyPr rtlCol="1" anchor="ctr"/>
          <a:lstStyle/>
          <a:p>
            <a:pPr algn="ctr"/>
            <a:r>
              <a:rPr lang="ar-SA" sz="2000" b="1" dirty="0">
                <a:solidFill>
                  <a:schemeClr val="tx1"/>
                </a:solidFill>
              </a:rPr>
              <a:t>ت</a:t>
            </a:r>
            <a:r>
              <a:rPr lang="ar-EG" sz="3600" b="1" dirty="0" err="1">
                <a:solidFill>
                  <a:schemeClr val="tx1"/>
                </a:solidFill>
              </a:rPr>
              <a:t>ؤثر</a:t>
            </a:r>
            <a:r>
              <a:rPr lang="ar-EG" sz="3600" b="1" dirty="0">
                <a:solidFill>
                  <a:schemeClr val="tx1"/>
                </a:solidFill>
              </a:rPr>
              <a:t> أساليب ممارسة الحياة اليومية والعادات الغذائية على صحة الأفراد، حيث تؤدي السلوكيات والأنماط المعيشية الخاطئة إلى زيادة معدل انتشار الأمراض المزمنة، المرتبطة بالنمط والسلوك الغذائي لجميع أفراد وفئات المجتمع التي يتسبب سلوكها في التأثير على صحة الفرد والمجتمع.</a:t>
            </a:r>
            <a:endParaRPr lang="ar-EG" sz="2000" b="1" dirty="0">
              <a:solidFill>
                <a:schemeClr val="tx1"/>
              </a:solidFill>
            </a:endParaRPr>
          </a:p>
        </p:txBody>
      </p:sp>
    </p:spTree>
    <p:extLst>
      <p:ext uri="{BB962C8B-B14F-4D97-AF65-F5344CB8AC3E}">
        <p14:creationId xmlns:p14="http://schemas.microsoft.com/office/powerpoint/2010/main" val="9214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C095F3A-56FA-44C1-8765-54E31F9520F0}"/>
              </a:ext>
            </a:extLst>
          </p:cNvPr>
          <p:cNvPicPr>
            <a:picLocks noChangeAspect="1"/>
          </p:cNvPicPr>
          <p:nvPr/>
        </p:nvPicPr>
        <p:blipFill>
          <a:blip r:embed="rId2"/>
          <a:stretch>
            <a:fillRect/>
          </a:stretch>
        </p:blipFill>
        <p:spPr>
          <a:xfrm>
            <a:off x="444201" y="926926"/>
            <a:ext cx="8624118" cy="5693794"/>
          </a:xfrm>
          <a:prstGeom prst="rect">
            <a:avLst/>
          </a:prstGeom>
        </p:spPr>
      </p:pic>
    </p:spTree>
    <p:extLst>
      <p:ext uri="{BB962C8B-B14F-4D97-AF65-F5344CB8AC3E}">
        <p14:creationId xmlns:p14="http://schemas.microsoft.com/office/powerpoint/2010/main" val="155613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F50949A3-73D0-4BD0-847E-5E6E3A89C0CB}"/>
              </a:ext>
            </a:extLst>
          </p:cNvPr>
          <p:cNvSpPr/>
          <p:nvPr/>
        </p:nvSpPr>
        <p:spPr>
          <a:xfrm>
            <a:off x="5878286" y="725021"/>
            <a:ext cx="2707682" cy="1085118"/>
          </a:xfrm>
          <a:prstGeom prst="wedgeEllipseCallou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تذكر</a:t>
            </a:r>
          </a:p>
        </p:txBody>
      </p:sp>
      <p:sp>
        <p:nvSpPr>
          <p:cNvPr id="11" name="مخطط انسيابي: محطة طرفية 10">
            <a:extLst>
              <a:ext uri="{FF2B5EF4-FFF2-40B4-BE49-F238E27FC236}">
                <a16:creationId xmlns:a16="http://schemas.microsoft.com/office/drawing/2014/main" id="{1391E859-0688-4BC9-8F5C-EFE13AB87542}"/>
              </a:ext>
            </a:extLst>
          </p:cNvPr>
          <p:cNvSpPr/>
          <p:nvPr/>
        </p:nvSpPr>
        <p:spPr>
          <a:xfrm>
            <a:off x="811570" y="1704643"/>
            <a:ext cx="7335666" cy="138869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يساعد الوعي الصحي على تحويل الممارسات الصحية إلى عادات</a:t>
            </a:r>
            <a:r>
              <a:rPr kumimoji="0" lang="ar-EG" sz="2000" b="1" i="0" u="none" strike="noStrike" kern="1200" cap="none" spc="0" normalizeH="0" noProof="0" dirty="0">
                <a:ln>
                  <a:noFill/>
                </a:ln>
                <a:solidFill>
                  <a:srgbClr val="FF0000"/>
                </a:solidFill>
                <a:effectLst/>
                <a:uLnTx/>
                <a:uFillTx/>
                <a:latin typeface="Calibri" panose="020F0502020204030204"/>
                <a:ea typeface="+mn-ea"/>
                <a:cs typeface="Arial" panose="020B0604020202020204" pitchFamily="34" charset="0"/>
              </a:rPr>
              <a:t> تمارس بلا شعور أو تفكير عن طريق:</a:t>
            </a:r>
            <a:endParaRPr kumimoji="0" lang="ar-EG"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4" name="مخطط انسيابي: محطة طرفية 3">
            <a:extLst>
              <a:ext uri="{FF2B5EF4-FFF2-40B4-BE49-F238E27FC236}">
                <a16:creationId xmlns:a16="http://schemas.microsoft.com/office/drawing/2014/main" id="{DCDD3419-2720-420A-AE12-3B3D8CD548E2}"/>
              </a:ext>
            </a:extLst>
          </p:cNvPr>
          <p:cNvSpPr/>
          <p:nvPr/>
        </p:nvSpPr>
        <p:spPr>
          <a:xfrm>
            <a:off x="1030936" y="2398988"/>
            <a:ext cx="7335666" cy="138869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تغيير العادات الغذائية السيئة إلى سلوكيات وعادات إيجابية معززة للصحة.</a:t>
            </a:r>
          </a:p>
        </p:txBody>
      </p:sp>
      <p:sp>
        <p:nvSpPr>
          <p:cNvPr id="5" name="مخطط انسيابي: محطة طرفية 4">
            <a:extLst>
              <a:ext uri="{FF2B5EF4-FFF2-40B4-BE49-F238E27FC236}">
                <a16:creationId xmlns:a16="http://schemas.microsoft.com/office/drawing/2014/main" id="{4F8BD4EC-13D0-4E48-822F-156C27FF9E1B}"/>
              </a:ext>
            </a:extLst>
          </p:cNvPr>
          <p:cNvSpPr/>
          <p:nvPr/>
        </p:nvSpPr>
        <p:spPr>
          <a:xfrm>
            <a:off x="1030936" y="3183773"/>
            <a:ext cx="7335666" cy="1388691"/>
          </a:xfrm>
          <a:prstGeom prst="flowChartTerminator">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تزويد الأفراد بمعلومات صحية صحيحة تحثهم</a:t>
            </a:r>
            <a:r>
              <a:rPr kumimoji="0" lang="ar-EG" sz="24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على تبني سلوكيات صحية إيجابية.</a:t>
            </a:r>
            <a:endParaRPr kumimoji="0" lang="ar-EG"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مربع نص 6">
            <a:extLst>
              <a:ext uri="{FF2B5EF4-FFF2-40B4-BE49-F238E27FC236}">
                <a16:creationId xmlns:a16="http://schemas.microsoft.com/office/drawing/2014/main" id="{17DDBF6E-5A7F-4D3B-B14E-45087761D5D8}"/>
              </a:ext>
            </a:extLst>
          </p:cNvPr>
          <p:cNvSpPr txBox="1"/>
          <p:nvPr/>
        </p:nvSpPr>
        <p:spPr>
          <a:xfrm>
            <a:off x="1385516" y="4482024"/>
            <a:ext cx="662650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تسبب العادات الغذائية السيئة عددًا المشكلات كالنحافة، والسمنة، كذلك نقص الفيتامينات والمعادن ( كنقص الحديد الذي يسبب فقر الدم) وأمراض القلب، والسكري، وضغط الدم، وتسوس الأسنان.</a:t>
            </a:r>
          </a:p>
        </p:txBody>
      </p:sp>
    </p:spTree>
    <p:extLst>
      <p:ext uri="{BB962C8B-B14F-4D97-AF65-F5344CB8AC3E}">
        <p14:creationId xmlns:p14="http://schemas.microsoft.com/office/powerpoint/2010/main" val="16113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AD5F4CF-B0B1-4572-A96D-8175F2CA1C9D}"/>
              </a:ext>
            </a:extLst>
          </p:cNvPr>
          <p:cNvSpPr txBox="1"/>
          <p:nvPr/>
        </p:nvSpPr>
        <p:spPr>
          <a:xfrm>
            <a:off x="6300807" y="91853"/>
            <a:ext cx="3497114" cy="523220"/>
          </a:xfrm>
          <a:prstGeom prst="rect">
            <a:avLst/>
          </a:prstGeom>
          <a:noFill/>
        </p:spPr>
        <p:txBody>
          <a:bodyPr wrap="square">
            <a:spAutoFit/>
          </a:bodyPr>
          <a:lstStyle/>
          <a:p>
            <a:pPr algn="ctr" rtl="1">
              <a:spcBef>
                <a:spcPts val="0"/>
              </a:spcBef>
              <a:spcAft>
                <a:spcPts val="500"/>
              </a:spcAft>
            </a:pPr>
            <a:r>
              <a:rPr lang="ar-EG" sz="2800" b="1" dirty="0">
                <a:latin typeface="Arial" panose="020B0604020202020204" pitchFamily="34" charset="0"/>
              </a:rPr>
              <a:t>العادات الغذائية</a:t>
            </a:r>
          </a:p>
        </p:txBody>
      </p:sp>
      <p:sp>
        <p:nvSpPr>
          <p:cNvPr id="4" name="مربع نص 3">
            <a:extLst>
              <a:ext uri="{FF2B5EF4-FFF2-40B4-BE49-F238E27FC236}">
                <a16:creationId xmlns:a16="http://schemas.microsoft.com/office/drawing/2014/main" id="{65E8032B-B61C-495C-8E72-3E752212747D}"/>
              </a:ext>
            </a:extLst>
          </p:cNvPr>
          <p:cNvSpPr txBox="1"/>
          <p:nvPr/>
        </p:nvSpPr>
        <p:spPr>
          <a:xfrm>
            <a:off x="1938760" y="1157367"/>
            <a:ext cx="4896090" cy="147732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تعد العادات الغذائية من أهم العوامل</a:t>
            </a:r>
            <a:endParaRPr kumimoji="0" lang="en-US"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 المؤثرة في استهلاك</a:t>
            </a:r>
            <a:endParaRPr kumimoji="0" lang="en-US"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 الفرد للغذاء، فالعادات ما هي إلا سلوكيات تعلمها </a:t>
            </a:r>
            <a:endParaRPr kumimoji="0" lang="en-US"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الفرد واعتاد عليها، ويتأثر الطعام المتناول بهذه </a:t>
            </a:r>
            <a:endParaRPr kumimoji="0" lang="en-US"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العادات سواء أكانت عادات جيدة أو سيئة.</a:t>
            </a:r>
          </a:p>
        </p:txBody>
      </p:sp>
      <p:sp>
        <p:nvSpPr>
          <p:cNvPr id="6" name="مربع نص 5">
            <a:extLst>
              <a:ext uri="{FF2B5EF4-FFF2-40B4-BE49-F238E27FC236}">
                <a16:creationId xmlns:a16="http://schemas.microsoft.com/office/drawing/2014/main" id="{F90AEDAB-82CA-4FA0-A9D6-E1509F1ACDF2}"/>
              </a:ext>
            </a:extLst>
          </p:cNvPr>
          <p:cNvSpPr txBox="1"/>
          <p:nvPr/>
        </p:nvSpPr>
        <p:spPr>
          <a:xfrm>
            <a:off x="1938760" y="2653646"/>
            <a:ext cx="4896090" cy="1569660"/>
          </a:xfrm>
          <a:prstGeom prst="rect">
            <a:avLst/>
          </a:prstGeom>
          <a:noFill/>
        </p:spPr>
        <p:txBody>
          <a:bodyPr wrap="square">
            <a:spAutoFit/>
          </a:bodyPr>
          <a:lstStyle/>
          <a:p>
            <a:pPr algn="ctr"/>
            <a:r>
              <a:rPr kumimoji="0" lang="ar-EG"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فهي عبارة عن: السلوك أو الطرق المتبعة في إعداد واختيار وتناول الغذاء، وتبدأ من فترة إنتاج أو حصاد الغذاء وحتى تناوله، وتعتمد على مزيج من العوامل النفسية والاجتماعية والاقتصادية</a:t>
            </a:r>
            <a:r>
              <a:rPr kumimoji="0" lang="ar-EG" sz="36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a:t>
            </a:r>
            <a:endParaRPr lang="ar-SA" dirty="0"/>
          </a:p>
        </p:txBody>
      </p:sp>
    </p:spTree>
    <p:extLst>
      <p:ext uri="{BB962C8B-B14F-4D97-AF65-F5344CB8AC3E}">
        <p14:creationId xmlns:p14="http://schemas.microsoft.com/office/powerpoint/2010/main" val="5766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AD5F4CF-B0B1-4572-A96D-8175F2CA1C9D}"/>
              </a:ext>
            </a:extLst>
          </p:cNvPr>
          <p:cNvSpPr txBox="1"/>
          <p:nvPr/>
        </p:nvSpPr>
        <p:spPr>
          <a:xfrm>
            <a:off x="5902780" y="101774"/>
            <a:ext cx="3497114" cy="461665"/>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500"/>
              </a:spcAft>
              <a:buClrTx/>
              <a:buSzTx/>
              <a:buFontTx/>
              <a:buNone/>
              <a:tabLst/>
              <a:defRPr/>
            </a:pPr>
            <a:r>
              <a:rPr kumimoji="0" lang="ar-EG"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العادات الغذائية في المجتمع</a:t>
            </a:r>
          </a:p>
        </p:txBody>
      </p:sp>
      <p:pic>
        <p:nvPicPr>
          <p:cNvPr id="5" name="صورة 4">
            <a:extLst>
              <a:ext uri="{FF2B5EF4-FFF2-40B4-BE49-F238E27FC236}">
                <a16:creationId xmlns:a16="http://schemas.microsoft.com/office/drawing/2014/main" id="{BD6584AC-173C-4651-A07C-9981F34E49A4}"/>
              </a:ext>
            </a:extLst>
          </p:cNvPr>
          <p:cNvPicPr>
            <a:picLocks noChangeAspect="1"/>
          </p:cNvPicPr>
          <p:nvPr/>
        </p:nvPicPr>
        <p:blipFill>
          <a:blip r:embed="rId2"/>
          <a:stretch>
            <a:fillRect/>
          </a:stretch>
        </p:blipFill>
        <p:spPr>
          <a:xfrm>
            <a:off x="1460500" y="65154"/>
            <a:ext cx="4823713" cy="1674400"/>
          </a:xfrm>
          <a:prstGeom prst="rect">
            <a:avLst/>
          </a:prstGeom>
        </p:spPr>
      </p:pic>
      <p:pic>
        <p:nvPicPr>
          <p:cNvPr id="6" name="صورة 5">
            <a:extLst>
              <a:ext uri="{FF2B5EF4-FFF2-40B4-BE49-F238E27FC236}">
                <a16:creationId xmlns:a16="http://schemas.microsoft.com/office/drawing/2014/main" id="{739648E8-127E-4E25-AFD6-54B00E8298B0}"/>
              </a:ext>
            </a:extLst>
          </p:cNvPr>
          <p:cNvPicPr>
            <a:picLocks noChangeAspect="1"/>
          </p:cNvPicPr>
          <p:nvPr/>
        </p:nvPicPr>
        <p:blipFill>
          <a:blip r:embed="rId3"/>
          <a:stretch>
            <a:fillRect/>
          </a:stretch>
        </p:blipFill>
        <p:spPr>
          <a:xfrm>
            <a:off x="-1" y="1776174"/>
            <a:ext cx="7378118" cy="2243545"/>
          </a:xfrm>
          <a:prstGeom prst="rect">
            <a:avLst/>
          </a:prstGeom>
        </p:spPr>
      </p:pic>
      <p:pic>
        <p:nvPicPr>
          <p:cNvPr id="7" name="صورة 6">
            <a:extLst>
              <a:ext uri="{FF2B5EF4-FFF2-40B4-BE49-F238E27FC236}">
                <a16:creationId xmlns:a16="http://schemas.microsoft.com/office/drawing/2014/main" id="{90460190-1EA7-459C-9145-CFDB43B1D182}"/>
              </a:ext>
            </a:extLst>
          </p:cNvPr>
          <p:cNvPicPr>
            <a:picLocks noChangeAspect="1"/>
          </p:cNvPicPr>
          <p:nvPr/>
        </p:nvPicPr>
        <p:blipFill>
          <a:blip r:embed="rId4"/>
          <a:stretch>
            <a:fillRect/>
          </a:stretch>
        </p:blipFill>
        <p:spPr>
          <a:xfrm>
            <a:off x="4328708" y="4056339"/>
            <a:ext cx="4694770" cy="2224801"/>
          </a:xfrm>
          <a:prstGeom prst="rect">
            <a:avLst/>
          </a:prstGeom>
        </p:spPr>
      </p:pic>
      <p:pic>
        <p:nvPicPr>
          <p:cNvPr id="9" name="صورة 8">
            <a:extLst>
              <a:ext uri="{FF2B5EF4-FFF2-40B4-BE49-F238E27FC236}">
                <a16:creationId xmlns:a16="http://schemas.microsoft.com/office/drawing/2014/main" id="{A5D1952F-EF79-4BF3-8878-D54EB48097B2}"/>
              </a:ext>
            </a:extLst>
          </p:cNvPr>
          <p:cNvPicPr>
            <a:picLocks noChangeAspect="1"/>
          </p:cNvPicPr>
          <p:nvPr/>
        </p:nvPicPr>
        <p:blipFill>
          <a:blip r:embed="rId5"/>
          <a:stretch>
            <a:fillRect/>
          </a:stretch>
        </p:blipFill>
        <p:spPr>
          <a:xfrm>
            <a:off x="-1" y="4288002"/>
            <a:ext cx="4694771" cy="2569998"/>
          </a:xfrm>
          <a:prstGeom prst="rect">
            <a:avLst/>
          </a:prstGeom>
        </p:spPr>
      </p:pic>
    </p:spTree>
    <p:extLst>
      <p:ext uri="{BB962C8B-B14F-4D97-AF65-F5344CB8AC3E}">
        <p14:creationId xmlns:p14="http://schemas.microsoft.com/office/powerpoint/2010/main" val="39496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EEA3CE6-B24C-8062-75D8-F94EAAA40D6A}"/>
              </a:ext>
            </a:extLst>
          </p:cNvPr>
          <p:cNvPicPr>
            <a:picLocks noChangeAspect="1"/>
          </p:cNvPicPr>
          <p:nvPr/>
        </p:nvPicPr>
        <p:blipFill rotWithShape="1">
          <a:blip r:embed="rId2"/>
          <a:srcRect l="9519" t="20017"/>
          <a:stretch/>
        </p:blipFill>
        <p:spPr>
          <a:xfrm>
            <a:off x="450938" y="304800"/>
            <a:ext cx="5756492" cy="6107711"/>
          </a:xfrm>
          <a:prstGeom prst="rect">
            <a:avLst/>
          </a:prstGeom>
        </p:spPr>
      </p:pic>
      <p:pic>
        <p:nvPicPr>
          <p:cNvPr id="6" name="صورة 5">
            <a:extLst>
              <a:ext uri="{FF2B5EF4-FFF2-40B4-BE49-F238E27FC236}">
                <a16:creationId xmlns:a16="http://schemas.microsoft.com/office/drawing/2014/main" id="{FCB8FCE8-BBC9-32CE-DBBE-93E81E20E503}"/>
              </a:ext>
            </a:extLst>
          </p:cNvPr>
          <p:cNvPicPr>
            <a:picLocks noChangeAspect="1"/>
          </p:cNvPicPr>
          <p:nvPr/>
        </p:nvPicPr>
        <p:blipFill>
          <a:blip r:embed="rId3"/>
          <a:stretch>
            <a:fillRect/>
          </a:stretch>
        </p:blipFill>
        <p:spPr>
          <a:xfrm>
            <a:off x="6207430" y="1632424"/>
            <a:ext cx="2485632" cy="3593152"/>
          </a:xfrm>
          <a:prstGeom prst="rect">
            <a:avLst/>
          </a:prstGeom>
        </p:spPr>
      </p:pic>
    </p:spTree>
    <p:extLst>
      <p:ext uri="{BB962C8B-B14F-4D97-AF65-F5344CB8AC3E}">
        <p14:creationId xmlns:p14="http://schemas.microsoft.com/office/powerpoint/2010/main" val="205573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AD5F4CF-B0B1-4572-A96D-8175F2CA1C9D}"/>
              </a:ext>
            </a:extLst>
          </p:cNvPr>
          <p:cNvSpPr txBox="1"/>
          <p:nvPr/>
        </p:nvSpPr>
        <p:spPr>
          <a:xfrm>
            <a:off x="954806" y="264153"/>
            <a:ext cx="3497114" cy="2308324"/>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500"/>
              </a:spcAft>
              <a:buClrTx/>
              <a:buSzTx/>
              <a:buFontTx/>
              <a:buNone/>
              <a:tabLst/>
              <a:defRPr/>
            </a:pPr>
            <a:r>
              <a:rPr lang="ar-EG" sz="3600" b="1" dirty="0">
                <a:solidFill>
                  <a:prstClr val="black"/>
                </a:solidFill>
                <a:latin typeface="Arial" panose="020B0604020202020204" pitchFamily="34" charset="0"/>
                <a:cs typeface="Arial" panose="020B0604020202020204" pitchFamily="34" charset="0"/>
              </a:rPr>
              <a:t>كيف نغير عاداتنا الغذائية غير الصحية إلى عادات غذائية جيدة؟</a:t>
            </a:r>
            <a:endParaRPr kumimoji="0" lang="ar-EG"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صورة 1">
            <a:extLst>
              <a:ext uri="{FF2B5EF4-FFF2-40B4-BE49-F238E27FC236}">
                <a16:creationId xmlns:a16="http://schemas.microsoft.com/office/drawing/2014/main" id="{D2D57A09-C0EB-493F-AA11-1328E982D421}"/>
              </a:ext>
            </a:extLst>
          </p:cNvPr>
          <p:cNvPicPr>
            <a:picLocks noChangeAspect="1"/>
          </p:cNvPicPr>
          <p:nvPr/>
        </p:nvPicPr>
        <p:blipFill>
          <a:blip r:embed="rId2"/>
          <a:stretch>
            <a:fillRect/>
          </a:stretch>
        </p:blipFill>
        <p:spPr>
          <a:xfrm>
            <a:off x="6984940" y="37618"/>
            <a:ext cx="2159060" cy="1132345"/>
          </a:xfrm>
          <a:prstGeom prst="rect">
            <a:avLst/>
          </a:prstGeom>
        </p:spPr>
      </p:pic>
      <p:sp>
        <p:nvSpPr>
          <p:cNvPr id="5" name="مربع نص 4">
            <a:extLst>
              <a:ext uri="{FF2B5EF4-FFF2-40B4-BE49-F238E27FC236}">
                <a16:creationId xmlns:a16="http://schemas.microsoft.com/office/drawing/2014/main" id="{A7B562F8-5A79-4A6C-8954-266126ED13FC}"/>
              </a:ext>
            </a:extLst>
          </p:cNvPr>
          <p:cNvSpPr txBox="1"/>
          <p:nvPr/>
        </p:nvSpPr>
        <p:spPr>
          <a:xfrm>
            <a:off x="4451920" y="874455"/>
            <a:ext cx="5751163" cy="255454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rPr>
              <a:t>ديننا الإسلامي </a:t>
            </a:r>
            <a:endParaRPr kumimoji="0" lang="en-US"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rPr>
              <a:t>يؤكد على أهمية</a:t>
            </a:r>
            <a:endParaRPr kumimoji="0" lang="en-US"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rPr>
              <a:t> الاعتدال </a:t>
            </a:r>
            <a:endParaRPr kumimoji="0" lang="en-US"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rPr>
              <a:t>في المأكل </a:t>
            </a:r>
            <a:endParaRPr kumimoji="0" lang="en-US"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rPr>
              <a:t>والمشرب</a:t>
            </a:r>
          </a:p>
        </p:txBody>
      </p:sp>
      <p:sp>
        <p:nvSpPr>
          <p:cNvPr id="7" name="مربع نص 6">
            <a:extLst>
              <a:ext uri="{FF2B5EF4-FFF2-40B4-BE49-F238E27FC236}">
                <a16:creationId xmlns:a16="http://schemas.microsoft.com/office/drawing/2014/main" id="{13F1BCB7-8CC6-4EF9-BE31-57A28D86D4C6}"/>
              </a:ext>
            </a:extLst>
          </p:cNvPr>
          <p:cNvSpPr txBox="1"/>
          <p:nvPr/>
        </p:nvSpPr>
        <p:spPr>
          <a:xfrm>
            <a:off x="0" y="2333685"/>
            <a:ext cx="6071583" cy="452431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إن إتباع نظام غذائي صحي سليم، مطلب الجميع، ويبدأ هذا النمط من خلال تحديد العادات الغذائية السيئة والسعي إلى تغييرها إلى عادات غذائية سليمة، عن طريق المعرفة الغذائية الصحيحة للأطعمة، والعناصر الغذائية، واختيار </a:t>
            </a:r>
            <a:endParaRPr kumimoji="0" lang="en-US" sz="36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بدائل غذائية صحية، </a:t>
            </a:r>
            <a:endParaRPr kumimoji="0" lang="en-US" sz="36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والاستمرار عليها.</a:t>
            </a:r>
          </a:p>
        </p:txBody>
      </p:sp>
      <p:pic>
        <p:nvPicPr>
          <p:cNvPr id="8" name="صورة 7">
            <a:extLst>
              <a:ext uri="{FF2B5EF4-FFF2-40B4-BE49-F238E27FC236}">
                <a16:creationId xmlns:a16="http://schemas.microsoft.com/office/drawing/2014/main" id="{4758B3F3-3638-424E-A08F-476A44F19EE3}"/>
              </a:ext>
            </a:extLst>
          </p:cNvPr>
          <p:cNvPicPr>
            <a:picLocks noChangeAspect="1"/>
          </p:cNvPicPr>
          <p:nvPr/>
        </p:nvPicPr>
        <p:blipFill>
          <a:blip r:embed="rId3"/>
          <a:stretch>
            <a:fillRect/>
          </a:stretch>
        </p:blipFill>
        <p:spPr>
          <a:xfrm>
            <a:off x="5740400" y="3242106"/>
            <a:ext cx="3403600" cy="3738884"/>
          </a:xfrm>
          <a:prstGeom prst="rect">
            <a:avLst/>
          </a:prstGeom>
        </p:spPr>
      </p:pic>
    </p:spTree>
    <p:extLst>
      <p:ext uri="{BB962C8B-B14F-4D97-AF65-F5344CB8AC3E}">
        <p14:creationId xmlns:p14="http://schemas.microsoft.com/office/powerpoint/2010/main" val="2490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962</TotalTime>
  <Words>693</Words>
  <Application>Microsoft Office PowerPoint</Application>
  <PresentationFormat>عرض على الشاشة (4:3)</PresentationFormat>
  <Paragraphs>84</Paragraphs>
  <Slides>18</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18</vt:i4>
      </vt:variant>
    </vt:vector>
  </HeadingPairs>
  <TitlesOfParts>
    <vt:vector size="22"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Noura Nasr</dc:creator>
  <cp:lastModifiedBy>امل عبدالله الشنبري</cp:lastModifiedBy>
  <cp:revision>345</cp:revision>
  <dcterms:created xsi:type="dcterms:W3CDTF">2022-01-23T08:33:13Z</dcterms:created>
  <dcterms:modified xsi:type="dcterms:W3CDTF">2023-03-01T11:32:28Z</dcterms:modified>
</cp:coreProperties>
</file>