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5C17"/>
    <a:srgbClr val="2B549F"/>
    <a:srgbClr val="D49B0E"/>
    <a:srgbClr val="558D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4660"/>
  </p:normalViewPr>
  <p:slideViewPr>
    <p:cSldViewPr snapToGrid="0">
      <p:cViewPr varScale="1">
        <p:scale>
          <a:sx n="81" d="100"/>
          <a:sy n="81" d="100"/>
        </p:scale>
        <p:origin x="1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8E9EE-2A5E-43A8-B705-EF4426F38660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6813B-EA83-4EAB-B13C-C856C14891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8544830"/>
      </p:ext>
    </p:extLst>
  </p:cSld>
  <p:clrMapOvr>
    <a:masterClrMapping/>
  </p:clrMapOvr>
  <p:transition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8E9EE-2A5E-43A8-B705-EF4426F38660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6813B-EA83-4EAB-B13C-C856C14891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157437"/>
      </p:ext>
    </p:extLst>
  </p:cSld>
  <p:clrMapOvr>
    <a:masterClrMapping/>
  </p:clrMapOvr>
  <p:transition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8E9EE-2A5E-43A8-B705-EF4426F38660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6813B-EA83-4EAB-B13C-C856C14891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513192"/>
      </p:ext>
    </p:extLst>
  </p:cSld>
  <p:clrMapOvr>
    <a:masterClrMapping/>
  </p:clrMapOvr>
  <p:transition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8E9EE-2A5E-43A8-B705-EF4426F38660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6813B-EA83-4EAB-B13C-C856C14891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771072"/>
      </p:ext>
    </p:extLst>
  </p:cSld>
  <p:clrMapOvr>
    <a:masterClrMapping/>
  </p:clrMapOvr>
  <p:transition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8E9EE-2A5E-43A8-B705-EF4426F38660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6813B-EA83-4EAB-B13C-C856C14891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765379"/>
      </p:ext>
    </p:extLst>
  </p:cSld>
  <p:clrMapOvr>
    <a:masterClrMapping/>
  </p:clrMapOvr>
  <p:transition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8E9EE-2A5E-43A8-B705-EF4426F38660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6813B-EA83-4EAB-B13C-C856C14891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917745"/>
      </p:ext>
    </p:extLst>
  </p:cSld>
  <p:clrMapOvr>
    <a:masterClrMapping/>
  </p:clrMapOvr>
  <p:transition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8E9EE-2A5E-43A8-B705-EF4426F38660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6813B-EA83-4EAB-B13C-C856C14891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150822"/>
      </p:ext>
    </p:extLst>
  </p:cSld>
  <p:clrMapOvr>
    <a:masterClrMapping/>
  </p:clrMapOvr>
  <p:transition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8E9EE-2A5E-43A8-B705-EF4426F38660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6813B-EA83-4EAB-B13C-C856C14891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843387"/>
      </p:ext>
    </p:extLst>
  </p:cSld>
  <p:clrMapOvr>
    <a:masterClrMapping/>
  </p:clrMapOvr>
  <p:transition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8E9EE-2A5E-43A8-B705-EF4426F38660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6813B-EA83-4EAB-B13C-C856C14891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508185"/>
      </p:ext>
    </p:extLst>
  </p:cSld>
  <p:clrMapOvr>
    <a:masterClrMapping/>
  </p:clrMapOvr>
  <p:transition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8E9EE-2A5E-43A8-B705-EF4426F38660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6813B-EA83-4EAB-B13C-C856C14891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33335"/>
      </p:ext>
    </p:extLst>
  </p:cSld>
  <p:clrMapOvr>
    <a:masterClrMapping/>
  </p:clrMapOvr>
  <p:transition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8E9EE-2A5E-43A8-B705-EF4426F38660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6813B-EA83-4EAB-B13C-C856C14891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908344"/>
      </p:ext>
    </p:extLst>
  </p:cSld>
  <p:clrMapOvr>
    <a:masterClrMapping/>
  </p:clrMapOvr>
  <p:transition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8E9EE-2A5E-43A8-B705-EF4426F38660}" type="datetimeFigureOut">
              <a:rPr lang="en-GB" smtClean="0"/>
              <a:t>08/12/2020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6813B-EA83-4EAB-B13C-C856C14891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055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circl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2.xml"/><Relationship Id="rId3" Type="http://schemas.openxmlformats.org/officeDocument/2006/relationships/audio" Target="../media/audio1.wav"/><Relationship Id="rId7" Type="http://schemas.openxmlformats.org/officeDocument/2006/relationships/slide" Target="slide10.xml"/><Relationship Id="rId12" Type="http://schemas.openxmlformats.org/officeDocument/2006/relationships/slide" Target="slide13.xml"/><Relationship Id="rId2" Type="http://schemas.openxmlformats.org/officeDocument/2006/relationships/slide" Target="slide6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" Target="slide3.xml"/><Relationship Id="rId11" Type="http://schemas.openxmlformats.org/officeDocument/2006/relationships/slide" Target="slide14.xml"/><Relationship Id="rId5" Type="http://schemas.openxmlformats.org/officeDocument/2006/relationships/slide" Target="slide4.xml"/><Relationship Id="rId15" Type="http://schemas.openxmlformats.org/officeDocument/2006/relationships/image" Target="../media/image2.png"/><Relationship Id="rId10" Type="http://schemas.openxmlformats.org/officeDocument/2006/relationships/slide" Target="slide7.xml"/><Relationship Id="rId4" Type="http://schemas.openxmlformats.org/officeDocument/2006/relationships/slide" Target="slide5.xml"/><Relationship Id="rId9" Type="http://schemas.openxmlformats.org/officeDocument/2006/relationships/slide" Target="slide8.xml"/><Relationship Id="rId14" Type="http://schemas.openxmlformats.org/officeDocument/2006/relationships/slide" Target="slide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51889FD-F71F-4B0B-BF5A-BD61DA082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885" y="2577740"/>
            <a:ext cx="10515600" cy="1325563"/>
          </a:xfrm>
        </p:spPr>
        <p:txBody>
          <a:bodyPr/>
          <a:lstStyle/>
          <a:p>
            <a:pPr algn="ctr"/>
            <a:r>
              <a:rPr lang="ar-SA" dirty="0"/>
              <a:t>مراجعه الفصل </a:t>
            </a:r>
            <a:r>
              <a:rPr lang="ar-SA" dirty="0" smtClean="0"/>
              <a:t>الثالث</a:t>
            </a:r>
            <a:r>
              <a:rPr lang="ar-SA" dirty="0"/>
              <a:t/>
            </a:r>
            <a:br>
              <a:rPr lang="ar-SA" dirty="0"/>
            </a:br>
            <a:r>
              <a:rPr lang="ar-SA" dirty="0" smtClean="0"/>
              <a:t>المادة وتغيراتها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710646860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Question Box">
            <a:hlinkClick r:id="rId2" action="ppaction://hlinksldjump"/>
          </p:cNvPr>
          <p:cNvSpPr/>
          <p:nvPr/>
        </p:nvSpPr>
        <p:spPr>
          <a:xfrm>
            <a:off x="696000" y="0"/>
            <a:ext cx="10800000" cy="6858000"/>
          </a:xfrm>
          <a:custGeom>
            <a:avLst/>
            <a:gdLst>
              <a:gd name="connsiteX0" fmla="*/ 1228459 w 10800000"/>
              <a:gd name="connsiteY0" fmla="*/ 0 h 6858000"/>
              <a:gd name="connsiteX1" fmla="*/ 9571541 w 10800000"/>
              <a:gd name="connsiteY1" fmla="*/ 0 h 6858000"/>
              <a:gd name="connsiteX2" fmla="*/ 9727211 w 10800000"/>
              <a:gd name="connsiteY2" fmla="*/ 198094 h 6858000"/>
              <a:gd name="connsiteX3" fmla="*/ 10800000 w 10800000"/>
              <a:gd name="connsiteY3" fmla="*/ 3429000 h 6858000"/>
              <a:gd name="connsiteX4" fmla="*/ 9727211 w 10800000"/>
              <a:gd name="connsiteY4" fmla="*/ 6659906 h 6858000"/>
              <a:gd name="connsiteX5" fmla="*/ 9571541 w 10800000"/>
              <a:gd name="connsiteY5" fmla="*/ 6858000 h 6858000"/>
              <a:gd name="connsiteX6" fmla="*/ 1228459 w 10800000"/>
              <a:gd name="connsiteY6" fmla="*/ 6858000 h 6858000"/>
              <a:gd name="connsiteX7" fmla="*/ 1072789 w 10800000"/>
              <a:gd name="connsiteY7" fmla="*/ 6659906 h 6858000"/>
              <a:gd name="connsiteX8" fmla="*/ 0 w 10800000"/>
              <a:gd name="connsiteY8" fmla="*/ 3429000 h 6858000"/>
              <a:gd name="connsiteX9" fmla="*/ 1072789 w 10800000"/>
              <a:gd name="connsiteY9" fmla="*/ 198094 h 6858000"/>
              <a:gd name="connsiteX10" fmla="*/ 1228459 w 10800000"/>
              <a:gd name="connsiteY10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800000" h="6858000">
                <a:moveTo>
                  <a:pt x="1228459" y="0"/>
                </a:moveTo>
                <a:lnTo>
                  <a:pt x="9571541" y="0"/>
                </a:lnTo>
                <a:lnTo>
                  <a:pt x="9727211" y="198094"/>
                </a:lnTo>
                <a:cubicBezTo>
                  <a:pt x="10400991" y="1099044"/>
                  <a:pt x="10800000" y="2217425"/>
                  <a:pt x="10800000" y="3429000"/>
                </a:cubicBezTo>
                <a:cubicBezTo>
                  <a:pt x="10800000" y="4640575"/>
                  <a:pt x="10400991" y="5758956"/>
                  <a:pt x="9727211" y="6659906"/>
                </a:cubicBezTo>
                <a:lnTo>
                  <a:pt x="9571541" y="6858000"/>
                </a:lnTo>
                <a:lnTo>
                  <a:pt x="1228459" y="6858000"/>
                </a:lnTo>
                <a:lnTo>
                  <a:pt x="1072789" y="6659906"/>
                </a:lnTo>
                <a:cubicBezTo>
                  <a:pt x="399009" y="5758956"/>
                  <a:pt x="0" y="4640575"/>
                  <a:pt x="0" y="3429000"/>
                </a:cubicBezTo>
                <a:cubicBezTo>
                  <a:pt x="0" y="2217425"/>
                  <a:pt x="399009" y="1099044"/>
                  <a:pt x="1072789" y="198094"/>
                </a:cubicBezTo>
                <a:lnTo>
                  <a:pt x="1228459" y="0"/>
                </a:lnTo>
                <a:close/>
              </a:path>
            </a:pathLst>
          </a:custGeom>
          <a:solidFill>
            <a:srgbClr val="FFC00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ar-SA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ما المقصود </a:t>
            </a:r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بدرجة الانصهار؟</a:t>
            </a:r>
          </a:p>
          <a:p>
            <a:pPr algn="ctr"/>
            <a:endParaRPr lang="ar-SA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ar-SA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درجة الحرارة التي يحدث عندها تحول المادة الصلبة الى سائلة </a:t>
            </a:r>
            <a:endParaRPr lang="en-GB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Question Number"/>
          <p:cNvSpPr/>
          <p:nvPr/>
        </p:nvSpPr>
        <p:spPr>
          <a:xfrm>
            <a:off x="5587016" y="122535"/>
            <a:ext cx="1017971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3200" dirty="0">
                <a:latin typeface="Arial Black" panose="020B0A04020102020204" pitchFamily="34" charset="0"/>
              </a:rPr>
              <a:t>4</a:t>
            </a:r>
          </a:p>
          <a:p>
            <a:pPr algn="ctr"/>
            <a:r>
              <a:rPr lang="en-GB" dirty="0">
                <a:latin typeface="Arial Black" panose="020B0A04020102020204" pitchFamily="34" charset="0"/>
              </a:rPr>
              <a:t>Yellow</a:t>
            </a:r>
            <a:endParaRPr lang="en-GB" sz="1200" dirty="0">
              <a:latin typeface="Arial Black" panose="020B0A04020102020204" pitchFamily="34" charset="0"/>
            </a:endParaRPr>
          </a:p>
        </p:txBody>
      </p:sp>
      <p:sp>
        <p:nvSpPr>
          <p:cNvPr id="22" name="Back Button">
            <a:hlinkClick r:id="rId2" action="ppaction://hlinksldjump" highlightClick="1">
              <a:snd r:embed="rId3" name="click.wav"/>
            </a:hlinkClick>
          </p:cNvPr>
          <p:cNvSpPr/>
          <p:nvPr/>
        </p:nvSpPr>
        <p:spPr>
          <a:xfrm>
            <a:off x="5376000" y="6058376"/>
            <a:ext cx="1440000" cy="540000"/>
          </a:xfrm>
          <a:prstGeom prst="roundRect">
            <a:avLst>
              <a:gd name="adj" fmla="val 50000"/>
            </a:avLst>
          </a:prstGeom>
          <a:solidFill>
            <a:schemeClr val="accent4">
              <a:lumMod val="50000"/>
            </a:schemeClr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 Black" panose="020B0A04020102020204" pitchFamily="34" charset="0"/>
              </a:rPr>
              <a:t>BACK</a:t>
            </a:r>
          </a:p>
        </p:txBody>
      </p:sp>
      <p:grpSp>
        <p:nvGrpSpPr>
          <p:cNvPr id="5" name="Tekhnologic Logo"/>
          <p:cNvGrpSpPr/>
          <p:nvPr/>
        </p:nvGrpSpPr>
        <p:grpSpPr>
          <a:xfrm>
            <a:off x="5685616" y="6678000"/>
            <a:ext cx="820768" cy="180000"/>
            <a:chOff x="5464435" y="6630924"/>
            <a:chExt cx="820768" cy="180000"/>
          </a:xfrm>
        </p:grpSpPr>
        <p:pic>
          <p:nvPicPr>
            <p:cNvPr id="6" name="Image"/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7" name="Text"/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0" cap="none" spc="0" dirty="0">
                  <a:ln w="0"/>
                  <a:solidFill>
                    <a:srgbClr val="D49B0E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tekhnologic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26562707"/>
      </p:ext>
    </p:extLst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Question Box">
            <a:hlinkClick r:id="rId2" action="ppaction://hlinksldjump"/>
          </p:cNvPr>
          <p:cNvSpPr/>
          <p:nvPr/>
        </p:nvSpPr>
        <p:spPr>
          <a:xfrm>
            <a:off x="696000" y="0"/>
            <a:ext cx="10800000" cy="6858000"/>
          </a:xfrm>
          <a:custGeom>
            <a:avLst/>
            <a:gdLst>
              <a:gd name="connsiteX0" fmla="*/ 1228459 w 10800000"/>
              <a:gd name="connsiteY0" fmla="*/ 0 h 6858000"/>
              <a:gd name="connsiteX1" fmla="*/ 9571541 w 10800000"/>
              <a:gd name="connsiteY1" fmla="*/ 0 h 6858000"/>
              <a:gd name="connsiteX2" fmla="*/ 9727211 w 10800000"/>
              <a:gd name="connsiteY2" fmla="*/ 198094 h 6858000"/>
              <a:gd name="connsiteX3" fmla="*/ 10800000 w 10800000"/>
              <a:gd name="connsiteY3" fmla="*/ 3429000 h 6858000"/>
              <a:gd name="connsiteX4" fmla="*/ 9727211 w 10800000"/>
              <a:gd name="connsiteY4" fmla="*/ 6659906 h 6858000"/>
              <a:gd name="connsiteX5" fmla="*/ 9571541 w 10800000"/>
              <a:gd name="connsiteY5" fmla="*/ 6858000 h 6858000"/>
              <a:gd name="connsiteX6" fmla="*/ 1228459 w 10800000"/>
              <a:gd name="connsiteY6" fmla="*/ 6858000 h 6858000"/>
              <a:gd name="connsiteX7" fmla="*/ 1072789 w 10800000"/>
              <a:gd name="connsiteY7" fmla="*/ 6659906 h 6858000"/>
              <a:gd name="connsiteX8" fmla="*/ 0 w 10800000"/>
              <a:gd name="connsiteY8" fmla="*/ 3429000 h 6858000"/>
              <a:gd name="connsiteX9" fmla="*/ 1072789 w 10800000"/>
              <a:gd name="connsiteY9" fmla="*/ 198094 h 6858000"/>
              <a:gd name="connsiteX10" fmla="*/ 1228459 w 10800000"/>
              <a:gd name="connsiteY10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800000" h="6858000">
                <a:moveTo>
                  <a:pt x="1228459" y="0"/>
                </a:moveTo>
                <a:lnTo>
                  <a:pt x="9571541" y="0"/>
                </a:lnTo>
                <a:lnTo>
                  <a:pt x="9727211" y="198094"/>
                </a:lnTo>
                <a:cubicBezTo>
                  <a:pt x="10400991" y="1099044"/>
                  <a:pt x="10800000" y="2217425"/>
                  <a:pt x="10800000" y="3429000"/>
                </a:cubicBezTo>
                <a:cubicBezTo>
                  <a:pt x="10800000" y="4640575"/>
                  <a:pt x="10400991" y="5758956"/>
                  <a:pt x="9727211" y="6659906"/>
                </a:cubicBezTo>
                <a:lnTo>
                  <a:pt x="9571541" y="6858000"/>
                </a:lnTo>
                <a:lnTo>
                  <a:pt x="1228459" y="6858000"/>
                </a:lnTo>
                <a:lnTo>
                  <a:pt x="1072789" y="6659906"/>
                </a:lnTo>
                <a:cubicBezTo>
                  <a:pt x="399009" y="5758956"/>
                  <a:pt x="0" y="4640575"/>
                  <a:pt x="0" y="3429000"/>
                </a:cubicBezTo>
                <a:cubicBezTo>
                  <a:pt x="0" y="2217425"/>
                  <a:pt x="399009" y="1099044"/>
                  <a:pt x="1072789" y="198094"/>
                </a:cubicBezTo>
                <a:lnTo>
                  <a:pt x="1228459" y="0"/>
                </a:lnTo>
                <a:close/>
              </a:path>
            </a:pathLst>
          </a:custGeom>
          <a:solidFill>
            <a:srgbClr val="0070C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عدد الخواص الكيميائية(</a:t>
            </a:r>
            <a:r>
              <a:rPr lang="ar-SA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التغرات</a:t>
            </a:r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الكيميائية)؟</a:t>
            </a:r>
          </a:p>
          <a:p>
            <a:pPr algn="ctr"/>
            <a:endParaRPr lang="ar-SA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انتاج حرارة- تصاعد غاز – حدوث صوت – احتراق – الضوء  </a:t>
            </a:r>
            <a:endParaRPr lang="en-GB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Question Number"/>
          <p:cNvSpPr/>
          <p:nvPr/>
        </p:nvSpPr>
        <p:spPr>
          <a:xfrm>
            <a:off x="5721540" y="122535"/>
            <a:ext cx="748923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3200" dirty="0">
                <a:latin typeface="Arial Black" panose="020B0A04020102020204" pitchFamily="34" charset="0"/>
              </a:rPr>
              <a:t>1</a:t>
            </a:r>
          </a:p>
          <a:p>
            <a:pPr algn="ctr"/>
            <a:r>
              <a:rPr lang="en-GB" dirty="0">
                <a:latin typeface="Arial Black" panose="020B0A04020102020204" pitchFamily="34" charset="0"/>
              </a:rPr>
              <a:t>Blue</a:t>
            </a:r>
            <a:endParaRPr lang="en-GB" sz="1200" dirty="0">
              <a:latin typeface="Arial Black" panose="020B0A04020102020204" pitchFamily="34" charset="0"/>
            </a:endParaRPr>
          </a:p>
        </p:txBody>
      </p:sp>
      <p:sp>
        <p:nvSpPr>
          <p:cNvPr id="22" name="Back Button">
            <a:hlinkClick r:id="rId2" action="ppaction://hlinksldjump" highlightClick="1">
              <a:snd r:embed="rId3" name="click.wav"/>
            </a:hlinkClick>
          </p:cNvPr>
          <p:cNvSpPr/>
          <p:nvPr/>
        </p:nvSpPr>
        <p:spPr>
          <a:xfrm>
            <a:off x="5376000" y="6058376"/>
            <a:ext cx="1440000" cy="540000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 Black" panose="020B0A04020102020204" pitchFamily="34" charset="0"/>
              </a:rPr>
              <a:t>BACK</a:t>
            </a:r>
          </a:p>
        </p:txBody>
      </p:sp>
      <p:grpSp>
        <p:nvGrpSpPr>
          <p:cNvPr id="5" name="Tekhnologic Logo"/>
          <p:cNvGrpSpPr/>
          <p:nvPr/>
        </p:nvGrpSpPr>
        <p:grpSpPr>
          <a:xfrm>
            <a:off x="5685616" y="6678000"/>
            <a:ext cx="820768" cy="180000"/>
            <a:chOff x="5464435" y="6630924"/>
            <a:chExt cx="820768" cy="180000"/>
          </a:xfrm>
        </p:grpSpPr>
        <p:pic>
          <p:nvPicPr>
            <p:cNvPr id="6" name="Image"/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7" name="Text"/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0" cap="none" spc="0" dirty="0">
                  <a:ln w="0"/>
                  <a:solidFill>
                    <a:srgbClr val="2B549F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tekhnologic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3366515"/>
      </p:ext>
    </p:extLst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Question Box">
            <a:hlinkClick r:id="rId2" action="ppaction://hlinksldjump"/>
          </p:cNvPr>
          <p:cNvSpPr/>
          <p:nvPr/>
        </p:nvSpPr>
        <p:spPr>
          <a:xfrm>
            <a:off x="696000" y="0"/>
            <a:ext cx="10800000" cy="6858000"/>
          </a:xfrm>
          <a:custGeom>
            <a:avLst/>
            <a:gdLst>
              <a:gd name="connsiteX0" fmla="*/ 1228459 w 10800000"/>
              <a:gd name="connsiteY0" fmla="*/ 0 h 6858000"/>
              <a:gd name="connsiteX1" fmla="*/ 9571541 w 10800000"/>
              <a:gd name="connsiteY1" fmla="*/ 0 h 6858000"/>
              <a:gd name="connsiteX2" fmla="*/ 9727211 w 10800000"/>
              <a:gd name="connsiteY2" fmla="*/ 198094 h 6858000"/>
              <a:gd name="connsiteX3" fmla="*/ 10800000 w 10800000"/>
              <a:gd name="connsiteY3" fmla="*/ 3429000 h 6858000"/>
              <a:gd name="connsiteX4" fmla="*/ 9727211 w 10800000"/>
              <a:gd name="connsiteY4" fmla="*/ 6659906 h 6858000"/>
              <a:gd name="connsiteX5" fmla="*/ 9571541 w 10800000"/>
              <a:gd name="connsiteY5" fmla="*/ 6858000 h 6858000"/>
              <a:gd name="connsiteX6" fmla="*/ 1228459 w 10800000"/>
              <a:gd name="connsiteY6" fmla="*/ 6858000 h 6858000"/>
              <a:gd name="connsiteX7" fmla="*/ 1072789 w 10800000"/>
              <a:gd name="connsiteY7" fmla="*/ 6659906 h 6858000"/>
              <a:gd name="connsiteX8" fmla="*/ 0 w 10800000"/>
              <a:gd name="connsiteY8" fmla="*/ 3429000 h 6858000"/>
              <a:gd name="connsiteX9" fmla="*/ 1072789 w 10800000"/>
              <a:gd name="connsiteY9" fmla="*/ 198094 h 6858000"/>
              <a:gd name="connsiteX10" fmla="*/ 1228459 w 10800000"/>
              <a:gd name="connsiteY10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800000" h="6858000">
                <a:moveTo>
                  <a:pt x="1228459" y="0"/>
                </a:moveTo>
                <a:lnTo>
                  <a:pt x="9571541" y="0"/>
                </a:lnTo>
                <a:lnTo>
                  <a:pt x="9727211" y="198094"/>
                </a:lnTo>
                <a:cubicBezTo>
                  <a:pt x="10400991" y="1099044"/>
                  <a:pt x="10800000" y="2217425"/>
                  <a:pt x="10800000" y="3429000"/>
                </a:cubicBezTo>
                <a:cubicBezTo>
                  <a:pt x="10800000" y="4640575"/>
                  <a:pt x="10400991" y="5758956"/>
                  <a:pt x="9727211" y="6659906"/>
                </a:cubicBezTo>
                <a:lnTo>
                  <a:pt x="9571541" y="6858000"/>
                </a:lnTo>
                <a:lnTo>
                  <a:pt x="1228459" y="6858000"/>
                </a:lnTo>
                <a:lnTo>
                  <a:pt x="1072789" y="6659906"/>
                </a:lnTo>
                <a:cubicBezTo>
                  <a:pt x="399009" y="5758956"/>
                  <a:pt x="0" y="4640575"/>
                  <a:pt x="0" y="3429000"/>
                </a:cubicBezTo>
                <a:cubicBezTo>
                  <a:pt x="0" y="2217425"/>
                  <a:pt x="399009" y="1099044"/>
                  <a:pt x="1072789" y="198094"/>
                </a:cubicBezTo>
                <a:lnTo>
                  <a:pt x="1228459" y="0"/>
                </a:lnTo>
                <a:close/>
              </a:path>
            </a:pathLst>
          </a:custGeom>
          <a:solidFill>
            <a:srgbClr val="0070C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وصف معنى الحجم من الخيارات التالية</a:t>
            </a:r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؟</a:t>
            </a:r>
          </a:p>
          <a:p>
            <a:pPr algn="ctr"/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1-مساحة المربع </a:t>
            </a:r>
          </a:p>
          <a:p>
            <a:pPr algn="ctr"/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2-مقدار الحيز الذي يشغله جسم ما</a:t>
            </a:r>
          </a:p>
          <a:p>
            <a:pPr algn="ctr"/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3-درجة الحرارة التي يجث عندها الغليان</a:t>
            </a:r>
            <a:endParaRPr lang="en-GB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Question Number"/>
          <p:cNvSpPr/>
          <p:nvPr/>
        </p:nvSpPr>
        <p:spPr>
          <a:xfrm>
            <a:off x="5721539" y="122535"/>
            <a:ext cx="748923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3200" dirty="0">
                <a:latin typeface="Arial Black" panose="020B0A04020102020204" pitchFamily="34" charset="0"/>
              </a:rPr>
              <a:t>2</a:t>
            </a:r>
          </a:p>
          <a:p>
            <a:pPr algn="ctr"/>
            <a:r>
              <a:rPr lang="en-GB" dirty="0">
                <a:latin typeface="Arial Black" panose="020B0A04020102020204" pitchFamily="34" charset="0"/>
              </a:rPr>
              <a:t>Blue</a:t>
            </a:r>
            <a:endParaRPr lang="en-GB" sz="1200" dirty="0">
              <a:latin typeface="Arial Black" panose="020B0A04020102020204" pitchFamily="34" charset="0"/>
            </a:endParaRPr>
          </a:p>
        </p:txBody>
      </p:sp>
      <p:sp>
        <p:nvSpPr>
          <p:cNvPr id="22" name="Back Button">
            <a:hlinkClick r:id="rId2" action="ppaction://hlinksldjump" highlightClick="1">
              <a:snd r:embed="rId3" name="click.wav"/>
            </a:hlinkClick>
          </p:cNvPr>
          <p:cNvSpPr/>
          <p:nvPr/>
        </p:nvSpPr>
        <p:spPr>
          <a:xfrm>
            <a:off x="5376000" y="6058376"/>
            <a:ext cx="1440000" cy="540000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 Black" panose="020B0A04020102020204" pitchFamily="34" charset="0"/>
              </a:rPr>
              <a:t>BACK</a:t>
            </a:r>
          </a:p>
        </p:txBody>
      </p:sp>
      <p:grpSp>
        <p:nvGrpSpPr>
          <p:cNvPr id="5" name="Tekhnologic Logo"/>
          <p:cNvGrpSpPr/>
          <p:nvPr/>
        </p:nvGrpSpPr>
        <p:grpSpPr>
          <a:xfrm>
            <a:off x="5685616" y="6678000"/>
            <a:ext cx="820768" cy="180000"/>
            <a:chOff x="5464435" y="6630924"/>
            <a:chExt cx="820768" cy="180000"/>
          </a:xfrm>
        </p:grpSpPr>
        <p:pic>
          <p:nvPicPr>
            <p:cNvPr id="6" name="Image"/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7" name="Text"/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0" cap="none" spc="0" dirty="0">
                  <a:ln w="0"/>
                  <a:solidFill>
                    <a:srgbClr val="2B549F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tekhnologic</a:t>
              </a:r>
            </a:p>
          </p:txBody>
        </p:sp>
      </p:grpSp>
      <p:sp>
        <p:nvSpPr>
          <p:cNvPr id="2" name="زر إجراء: الوراء أو السابق 1">
            <a:hlinkClick r:id="" action="ppaction://hlinkshowjump?jump=previousslide" highlightClick="1"/>
          </p:cNvPr>
          <p:cNvSpPr/>
          <p:nvPr/>
        </p:nvSpPr>
        <p:spPr>
          <a:xfrm>
            <a:off x="8823366" y="3384468"/>
            <a:ext cx="985652" cy="55814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9247967"/>
      </p:ext>
    </p:extLst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Question Box">
            <a:hlinkClick r:id="rId2" action="ppaction://hlinksldjump"/>
          </p:cNvPr>
          <p:cNvSpPr/>
          <p:nvPr/>
        </p:nvSpPr>
        <p:spPr>
          <a:xfrm>
            <a:off x="696000" y="0"/>
            <a:ext cx="10800000" cy="6858000"/>
          </a:xfrm>
          <a:custGeom>
            <a:avLst/>
            <a:gdLst>
              <a:gd name="connsiteX0" fmla="*/ 1228459 w 10800000"/>
              <a:gd name="connsiteY0" fmla="*/ 0 h 6858000"/>
              <a:gd name="connsiteX1" fmla="*/ 9571541 w 10800000"/>
              <a:gd name="connsiteY1" fmla="*/ 0 h 6858000"/>
              <a:gd name="connsiteX2" fmla="*/ 9727211 w 10800000"/>
              <a:gd name="connsiteY2" fmla="*/ 198094 h 6858000"/>
              <a:gd name="connsiteX3" fmla="*/ 10800000 w 10800000"/>
              <a:gd name="connsiteY3" fmla="*/ 3429000 h 6858000"/>
              <a:gd name="connsiteX4" fmla="*/ 9727211 w 10800000"/>
              <a:gd name="connsiteY4" fmla="*/ 6659906 h 6858000"/>
              <a:gd name="connsiteX5" fmla="*/ 9571541 w 10800000"/>
              <a:gd name="connsiteY5" fmla="*/ 6858000 h 6858000"/>
              <a:gd name="connsiteX6" fmla="*/ 1228459 w 10800000"/>
              <a:gd name="connsiteY6" fmla="*/ 6858000 h 6858000"/>
              <a:gd name="connsiteX7" fmla="*/ 1072789 w 10800000"/>
              <a:gd name="connsiteY7" fmla="*/ 6659906 h 6858000"/>
              <a:gd name="connsiteX8" fmla="*/ 0 w 10800000"/>
              <a:gd name="connsiteY8" fmla="*/ 3429000 h 6858000"/>
              <a:gd name="connsiteX9" fmla="*/ 1072789 w 10800000"/>
              <a:gd name="connsiteY9" fmla="*/ 198094 h 6858000"/>
              <a:gd name="connsiteX10" fmla="*/ 1228459 w 10800000"/>
              <a:gd name="connsiteY10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800000" h="6858000">
                <a:moveTo>
                  <a:pt x="1228459" y="0"/>
                </a:moveTo>
                <a:lnTo>
                  <a:pt x="9571541" y="0"/>
                </a:lnTo>
                <a:lnTo>
                  <a:pt x="9727211" y="198094"/>
                </a:lnTo>
                <a:cubicBezTo>
                  <a:pt x="10400991" y="1099044"/>
                  <a:pt x="10800000" y="2217425"/>
                  <a:pt x="10800000" y="3429000"/>
                </a:cubicBezTo>
                <a:cubicBezTo>
                  <a:pt x="10800000" y="4640575"/>
                  <a:pt x="10400991" y="5758956"/>
                  <a:pt x="9727211" y="6659906"/>
                </a:cubicBezTo>
                <a:lnTo>
                  <a:pt x="9571541" y="6858000"/>
                </a:lnTo>
                <a:lnTo>
                  <a:pt x="1228459" y="6858000"/>
                </a:lnTo>
                <a:lnTo>
                  <a:pt x="1072789" y="6659906"/>
                </a:lnTo>
                <a:cubicBezTo>
                  <a:pt x="399009" y="5758956"/>
                  <a:pt x="0" y="4640575"/>
                  <a:pt x="0" y="3429000"/>
                </a:cubicBezTo>
                <a:cubicBezTo>
                  <a:pt x="0" y="2217425"/>
                  <a:pt x="399009" y="1099044"/>
                  <a:pt x="1072789" y="198094"/>
                </a:cubicBezTo>
                <a:lnTo>
                  <a:pt x="1228459" y="0"/>
                </a:lnTo>
                <a:close/>
              </a:path>
            </a:pathLst>
          </a:custGeom>
          <a:solidFill>
            <a:srgbClr val="0070C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أذكري نص قانون حفظ الكتلة ؟</a:t>
            </a:r>
            <a:endParaRPr lang="en-US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ar-SA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مجموع الكتل المواد الناتجة عن تفاعل الكيميائي يساوي مجموع الكتل المواد الأصلية</a:t>
            </a:r>
            <a:endParaRPr lang="en-GB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Question Number"/>
          <p:cNvSpPr/>
          <p:nvPr/>
        </p:nvSpPr>
        <p:spPr>
          <a:xfrm>
            <a:off x="5721539" y="122535"/>
            <a:ext cx="748923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3200" dirty="0">
                <a:latin typeface="Arial Black" panose="020B0A04020102020204" pitchFamily="34" charset="0"/>
              </a:rPr>
              <a:t>3</a:t>
            </a:r>
          </a:p>
          <a:p>
            <a:pPr algn="ctr"/>
            <a:r>
              <a:rPr lang="en-GB" dirty="0">
                <a:latin typeface="Arial Black" panose="020B0A04020102020204" pitchFamily="34" charset="0"/>
              </a:rPr>
              <a:t>Blue</a:t>
            </a:r>
            <a:endParaRPr lang="en-GB" sz="1200" dirty="0">
              <a:latin typeface="Arial Black" panose="020B0A04020102020204" pitchFamily="34" charset="0"/>
            </a:endParaRPr>
          </a:p>
        </p:txBody>
      </p:sp>
      <p:sp>
        <p:nvSpPr>
          <p:cNvPr id="22" name="Back Button">
            <a:hlinkClick r:id="rId2" action="ppaction://hlinksldjump" highlightClick="1">
              <a:snd r:embed="rId3" name="click.wav"/>
            </a:hlinkClick>
          </p:cNvPr>
          <p:cNvSpPr/>
          <p:nvPr/>
        </p:nvSpPr>
        <p:spPr>
          <a:xfrm>
            <a:off x="5376000" y="6058376"/>
            <a:ext cx="1440000" cy="540000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 Black" panose="020B0A04020102020204" pitchFamily="34" charset="0"/>
              </a:rPr>
              <a:t>BACK</a:t>
            </a:r>
          </a:p>
        </p:txBody>
      </p:sp>
      <p:grpSp>
        <p:nvGrpSpPr>
          <p:cNvPr id="5" name="Tekhnologic Logo"/>
          <p:cNvGrpSpPr/>
          <p:nvPr/>
        </p:nvGrpSpPr>
        <p:grpSpPr>
          <a:xfrm>
            <a:off x="5685616" y="6678000"/>
            <a:ext cx="820768" cy="180000"/>
            <a:chOff x="5464435" y="6630924"/>
            <a:chExt cx="820768" cy="180000"/>
          </a:xfrm>
        </p:grpSpPr>
        <p:pic>
          <p:nvPicPr>
            <p:cNvPr id="6" name="Image"/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7" name="Text"/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0" cap="none" spc="0" dirty="0">
                  <a:ln w="0"/>
                  <a:solidFill>
                    <a:srgbClr val="2B549F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tekhnologic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0363083"/>
      </p:ext>
    </p:extLst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Question Box">
            <a:hlinkClick r:id="rId2" action="ppaction://hlinksldjump"/>
          </p:cNvPr>
          <p:cNvSpPr/>
          <p:nvPr/>
        </p:nvSpPr>
        <p:spPr>
          <a:xfrm>
            <a:off x="696000" y="0"/>
            <a:ext cx="10800000" cy="6858000"/>
          </a:xfrm>
          <a:custGeom>
            <a:avLst/>
            <a:gdLst>
              <a:gd name="connsiteX0" fmla="*/ 1228459 w 10800000"/>
              <a:gd name="connsiteY0" fmla="*/ 0 h 6858000"/>
              <a:gd name="connsiteX1" fmla="*/ 9571541 w 10800000"/>
              <a:gd name="connsiteY1" fmla="*/ 0 h 6858000"/>
              <a:gd name="connsiteX2" fmla="*/ 9727211 w 10800000"/>
              <a:gd name="connsiteY2" fmla="*/ 198094 h 6858000"/>
              <a:gd name="connsiteX3" fmla="*/ 10800000 w 10800000"/>
              <a:gd name="connsiteY3" fmla="*/ 3429000 h 6858000"/>
              <a:gd name="connsiteX4" fmla="*/ 9727211 w 10800000"/>
              <a:gd name="connsiteY4" fmla="*/ 6659906 h 6858000"/>
              <a:gd name="connsiteX5" fmla="*/ 9571541 w 10800000"/>
              <a:gd name="connsiteY5" fmla="*/ 6858000 h 6858000"/>
              <a:gd name="connsiteX6" fmla="*/ 1228459 w 10800000"/>
              <a:gd name="connsiteY6" fmla="*/ 6858000 h 6858000"/>
              <a:gd name="connsiteX7" fmla="*/ 1072789 w 10800000"/>
              <a:gd name="connsiteY7" fmla="*/ 6659906 h 6858000"/>
              <a:gd name="connsiteX8" fmla="*/ 0 w 10800000"/>
              <a:gd name="connsiteY8" fmla="*/ 3429000 h 6858000"/>
              <a:gd name="connsiteX9" fmla="*/ 1072789 w 10800000"/>
              <a:gd name="connsiteY9" fmla="*/ 198094 h 6858000"/>
              <a:gd name="connsiteX10" fmla="*/ 1228459 w 10800000"/>
              <a:gd name="connsiteY10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800000" h="6858000">
                <a:moveTo>
                  <a:pt x="1228459" y="0"/>
                </a:moveTo>
                <a:lnTo>
                  <a:pt x="9571541" y="0"/>
                </a:lnTo>
                <a:lnTo>
                  <a:pt x="9727211" y="198094"/>
                </a:lnTo>
                <a:cubicBezTo>
                  <a:pt x="10400991" y="1099044"/>
                  <a:pt x="10800000" y="2217425"/>
                  <a:pt x="10800000" y="3429000"/>
                </a:cubicBezTo>
                <a:cubicBezTo>
                  <a:pt x="10800000" y="4640575"/>
                  <a:pt x="10400991" y="5758956"/>
                  <a:pt x="9727211" y="6659906"/>
                </a:cubicBezTo>
                <a:lnTo>
                  <a:pt x="9571541" y="6858000"/>
                </a:lnTo>
                <a:lnTo>
                  <a:pt x="1228459" y="6858000"/>
                </a:lnTo>
                <a:lnTo>
                  <a:pt x="1072789" y="6659906"/>
                </a:lnTo>
                <a:cubicBezTo>
                  <a:pt x="399009" y="5758956"/>
                  <a:pt x="0" y="4640575"/>
                  <a:pt x="0" y="3429000"/>
                </a:cubicBezTo>
                <a:cubicBezTo>
                  <a:pt x="0" y="2217425"/>
                  <a:pt x="399009" y="1099044"/>
                  <a:pt x="1072789" y="198094"/>
                </a:cubicBezTo>
                <a:lnTo>
                  <a:pt x="1228459" y="0"/>
                </a:lnTo>
                <a:close/>
              </a:path>
            </a:pathLst>
          </a:custGeom>
          <a:solidFill>
            <a:srgbClr val="0070C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صح أو خطأ</a:t>
            </a:r>
            <a:endParaRPr lang="en-US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ar-SA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التغير </a:t>
            </a:r>
            <a:r>
              <a:rPr lang="ar-SA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يالحجم</a:t>
            </a:r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او التغير بالطول تعتبر من الخواص الكيميائية</a:t>
            </a:r>
          </a:p>
          <a:p>
            <a:pPr algn="ctr"/>
            <a:endParaRPr lang="ar-SA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خطأ (الخواص الفيزيائية )</a:t>
            </a:r>
            <a:endParaRPr lang="en-GB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Question Number"/>
          <p:cNvSpPr/>
          <p:nvPr/>
        </p:nvSpPr>
        <p:spPr>
          <a:xfrm>
            <a:off x="5721539" y="122535"/>
            <a:ext cx="748923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3200" dirty="0">
                <a:latin typeface="Arial Black" panose="020B0A04020102020204" pitchFamily="34" charset="0"/>
              </a:rPr>
              <a:t>4</a:t>
            </a:r>
          </a:p>
          <a:p>
            <a:pPr algn="ctr"/>
            <a:r>
              <a:rPr lang="en-GB" dirty="0">
                <a:latin typeface="Arial Black" panose="020B0A04020102020204" pitchFamily="34" charset="0"/>
              </a:rPr>
              <a:t>Blue</a:t>
            </a:r>
            <a:endParaRPr lang="en-GB" sz="1200" dirty="0">
              <a:latin typeface="Arial Black" panose="020B0A04020102020204" pitchFamily="34" charset="0"/>
            </a:endParaRPr>
          </a:p>
        </p:txBody>
      </p:sp>
      <p:sp>
        <p:nvSpPr>
          <p:cNvPr id="22" name="Back Button">
            <a:hlinkClick r:id="rId2" action="ppaction://hlinksldjump" highlightClick="1">
              <a:snd r:embed="rId3" name="click.wav"/>
            </a:hlinkClick>
          </p:cNvPr>
          <p:cNvSpPr/>
          <p:nvPr/>
        </p:nvSpPr>
        <p:spPr>
          <a:xfrm>
            <a:off x="5376000" y="6058376"/>
            <a:ext cx="1440000" cy="540000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 Black" panose="020B0A04020102020204" pitchFamily="34" charset="0"/>
              </a:rPr>
              <a:t>BACK</a:t>
            </a:r>
          </a:p>
        </p:txBody>
      </p:sp>
      <p:grpSp>
        <p:nvGrpSpPr>
          <p:cNvPr id="5" name="Tekhnologic Logo"/>
          <p:cNvGrpSpPr/>
          <p:nvPr/>
        </p:nvGrpSpPr>
        <p:grpSpPr>
          <a:xfrm>
            <a:off x="5685616" y="6678000"/>
            <a:ext cx="820768" cy="180000"/>
            <a:chOff x="5464435" y="6630924"/>
            <a:chExt cx="820768" cy="180000"/>
          </a:xfrm>
        </p:grpSpPr>
        <p:pic>
          <p:nvPicPr>
            <p:cNvPr id="6" name="Image"/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7" name="Text"/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0" cap="none" spc="0" dirty="0">
                  <a:ln w="0"/>
                  <a:solidFill>
                    <a:srgbClr val="2B549F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tekhnologic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9807902"/>
      </p:ext>
    </p:extLst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Anchor"/>
          <p:cNvSpPr/>
          <p:nvPr/>
        </p:nvSpPr>
        <p:spPr>
          <a:xfrm>
            <a:off x="2248730" y="2529000"/>
            <a:ext cx="1800000" cy="1800000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Green 4">
            <a:hlinkClick r:id="rId2" action="ppaction://hlinksldjump" highlightClick="1">
              <a:snd r:embed="rId3" name="click.wav"/>
            </a:hlinkClick>
          </p:cNvPr>
          <p:cNvSpPr/>
          <p:nvPr/>
        </p:nvSpPr>
        <p:spPr>
          <a:xfrm>
            <a:off x="6311886" y="5059787"/>
            <a:ext cx="1080000" cy="1080000"/>
          </a:xfrm>
          <a:prstGeom prst="ellipse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Arial Black" panose="020B0A04020102020204" pitchFamily="34" charset="0"/>
              </a:rPr>
              <a:t>4</a:t>
            </a:r>
          </a:p>
          <a:p>
            <a:pPr algn="ctr"/>
            <a:r>
              <a:rPr lang="en-GB" sz="1700" dirty="0">
                <a:solidFill>
                  <a:schemeClr val="tx1"/>
                </a:solidFill>
                <a:latin typeface="Arial Black" panose="020B0A04020102020204" pitchFamily="34" charset="0"/>
              </a:rPr>
              <a:t>Green</a:t>
            </a:r>
          </a:p>
        </p:txBody>
      </p:sp>
      <p:sp>
        <p:nvSpPr>
          <p:cNvPr id="13" name="Green 3">
            <a:hlinkClick r:id="rId4" action="ppaction://hlinksldjump" highlightClick="1">
              <a:snd r:embed="rId3" name="click.wav"/>
            </a:hlinkClick>
          </p:cNvPr>
          <p:cNvSpPr/>
          <p:nvPr/>
        </p:nvSpPr>
        <p:spPr>
          <a:xfrm>
            <a:off x="6311886" y="3612596"/>
            <a:ext cx="1080000" cy="1080000"/>
          </a:xfrm>
          <a:prstGeom prst="ellipse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Arial Black" panose="020B0A04020102020204" pitchFamily="34" charset="0"/>
              </a:rPr>
              <a:t>3</a:t>
            </a:r>
          </a:p>
          <a:p>
            <a:pPr algn="ctr"/>
            <a:r>
              <a:rPr lang="en-GB" sz="1700" dirty="0">
                <a:solidFill>
                  <a:schemeClr val="tx1"/>
                </a:solidFill>
                <a:latin typeface="Arial Black" panose="020B0A04020102020204" pitchFamily="34" charset="0"/>
              </a:rPr>
              <a:t>Green</a:t>
            </a:r>
          </a:p>
        </p:txBody>
      </p:sp>
      <p:sp>
        <p:nvSpPr>
          <p:cNvPr id="9" name="Green 2">
            <a:hlinkClick r:id="rId5" action="ppaction://hlinksldjump" highlightClick="1">
              <a:snd r:embed="rId3" name="click.wav"/>
            </a:hlinkClick>
          </p:cNvPr>
          <p:cNvSpPr/>
          <p:nvPr/>
        </p:nvSpPr>
        <p:spPr>
          <a:xfrm>
            <a:off x="6311886" y="2165405"/>
            <a:ext cx="1080000" cy="1080000"/>
          </a:xfrm>
          <a:prstGeom prst="ellipse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Arial Black" panose="020B0A04020102020204" pitchFamily="34" charset="0"/>
              </a:rPr>
              <a:t>2</a:t>
            </a:r>
          </a:p>
          <a:p>
            <a:pPr algn="ctr"/>
            <a:r>
              <a:rPr lang="en-GB" sz="1700" dirty="0">
                <a:solidFill>
                  <a:schemeClr val="tx1"/>
                </a:solidFill>
                <a:latin typeface="Arial Black" panose="020B0A04020102020204" pitchFamily="34" charset="0"/>
              </a:rPr>
              <a:t>Green</a:t>
            </a:r>
          </a:p>
        </p:txBody>
      </p:sp>
      <p:sp>
        <p:nvSpPr>
          <p:cNvPr id="5" name="Green 1">
            <a:hlinkClick r:id="rId6" action="ppaction://hlinksldjump" highlightClick="1">
              <a:snd r:embed="rId3" name="click.wav"/>
            </a:hlinkClick>
          </p:cNvPr>
          <p:cNvSpPr/>
          <p:nvPr/>
        </p:nvSpPr>
        <p:spPr>
          <a:xfrm>
            <a:off x="6311886" y="718214"/>
            <a:ext cx="1080000" cy="1080000"/>
          </a:xfrm>
          <a:prstGeom prst="ellipse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Arial Black" panose="020B0A04020102020204" pitchFamily="34" charset="0"/>
              </a:rPr>
              <a:t>1</a:t>
            </a:r>
          </a:p>
          <a:p>
            <a:pPr algn="ctr"/>
            <a:r>
              <a:rPr lang="en-GB" sz="1700" dirty="0">
                <a:solidFill>
                  <a:schemeClr val="tx1"/>
                </a:solidFill>
                <a:latin typeface="Arial Black" panose="020B0A04020102020204" pitchFamily="34" charset="0"/>
              </a:rPr>
              <a:t>Green</a:t>
            </a:r>
          </a:p>
        </p:txBody>
      </p:sp>
      <p:sp>
        <p:nvSpPr>
          <p:cNvPr id="18" name="Yellow 4">
            <a:hlinkClick r:id="rId7" action="ppaction://hlinksldjump" highlightClick="1">
              <a:snd r:embed="rId3" name="click.wav"/>
            </a:hlinkClick>
          </p:cNvPr>
          <p:cNvSpPr/>
          <p:nvPr/>
        </p:nvSpPr>
        <p:spPr>
          <a:xfrm>
            <a:off x="7766392" y="5059787"/>
            <a:ext cx="1080000" cy="1080000"/>
          </a:xfrm>
          <a:prstGeom prst="ellipse">
            <a:avLst/>
          </a:prstGeom>
          <a:solidFill>
            <a:srgbClr val="FFC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Arial Black" panose="020B0A04020102020204" pitchFamily="34" charset="0"/>
              </a:rPr>
              <a:t>4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  <a:latin typeface="Arial Black" panose="020B0A04020102020204" pitchFamily="34" charset="0"/>
              </a:rPr>
              <a:t>Yellow</a:t>
            </a:r>
          </a:p>
        </p:txBody>
      </p:sp>
      <p:sp>
        <p:nvSpPr>
          <p:cNvPr id="14" name="Yellow 3">
            <a:hlinkClick r:id="rId8" action="ppaction://hlinksldjump" highlightClick="1">
              <a:snd r:embed="rId3" name="click.wav"/>
            </a:hlinkClick>
          </p:cNvPr>
          <p:cNvSpPr/>
          <p:nvPr/>
        </p:nvSpPr>
        <p:spPr>
          <a:xfrm>
            <a:off x="7766392" y="3612596"/>
            <a:ext cx="1080000" cy="1080000"/>
          </a:xfrm>
          <a:prstGeom prst="ellipse">
            <a:avLst/>
          </a:prstGeom>
          <a:solidFill>
            <a:srgbClr val="FFC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Arial Black" panose="020B0A04020102020204" pitchFamily="34" charset="0"/>
              </a:rPr>
              <a:t>3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  <a:latin typeface="Arial Black" panose="020B0A04020102020204" pitchFamily="34" charset="0"/>
              </a:rPr>
              <a:t>Yellow</a:t>
            </a:r>
          </a:p>
        </p:txBody>
      </p:sp>
      <p:sp>
        <p:nvSpPr>
          <p:cNvPr id="10" name="Yellow 2">
            <a:hlinkClick r:id="rId9" action="ppaction://hlinksldjump" highlightClick="1">
              <a:snd r:embed="rId3" name="click.wav"/>
            </a:hlinkClick>
          </p:cNvPr>
          <p:cNvSpPr/>
          <p:nvPr/>
        </p:nvSpPr>
        <p:spPr>
          <a:xfrm>
            <a:off x="7766392" y="2165405"/>
            <a:ext cx="1080000" cy="1080000"/>
          </a:xfrm>
          <a:prstGeom prst="ellipse">
            <a:avLst/>
          </a:prstGeom>
          <a:solidFill>
            <a:srgbClr val="FFC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Arial Black" panose="020B0A04020102020204" pitchFamily="34" charset="0"/>
              </a:rPr>
              <a:t>2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  <a:latin typeface="Arial Black" panose="020B0A04020102020204" pitchFamily="34" charset="0"/>
              </a:rPr>
              <a:t>Yellow</a:t>
            </a:r>
          </a:p>
        </p:txBody>
      </p:sp>
      <p:sp>
        <p:nvSpPr>
          <p:cNvPr id="6" name="Yellow 1">
            <a:hlinkClick r:id="rId10" action="ppaction://hlinksldjump" highlightClick="1">
              <a:snd r:embed="rId3" name="click.wav"/>
            </a:hlinkClick>
          </p:cNvPr>
          <p:cNvSpPr/>
          <p:nvPr/>
        </p:nvSpPr>
        <p:spPr>
          <a:xfrm>
            <a:off x="7766392" y="718214"/>
            <a:ext cx="1080000" cy="1080000"/>
          </a:xfrm>
          <a:prstGeom prst="ellipse">
            <a:avLst/>
          </a:prstGeom>
          <a:solidFill>
            <a:srgbClr val="FFC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Arial Black" panose="020B0A04020102020204" pitchFamily="34" charset="0"/>
              </a:rPr>
              <a:t>1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  <a:latin typeface="Arial Black" panose="020B0A04020102020204" pitchFamily="34" charset="0"/>
              </a:rPr>
              <a:t>Yellow</a:t>
            </a:r>
          </a:p>
        </p:txBody>
      </p:sp>
      <p:sp>
        <p:nvSpPr>
          <p:cNvPr id="19" name="Blue 4">
            <a:hlinkClick r:id="rId11" action="ppaction://hlinksldjump" highlightClick="1">
              <a:snd r:embed="rId3" name="click.wav"/>
            </a:hlinkClick>
          </p:cNvPr>
          <p:cNvSpPr/>
          <p:nvPr/>
        </p:nvSpPr>
        <p:spPr>
          <a:xfrm>
            <a:off x="9220898" y="5059787"/>
            <a:ext cx="1080000" cy="1080000"/>
          </a:xfrm>
          <a:prstGeom prst="ellipse">
            <a:avLst/>
          </a:prstGeom>
          <a:solidFill>
            <a:srgbClr val="0070C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Arial Black" panose="020B0A04020102020204" pitchFamily="34" charset="0"/>
              </a:rPr>
              <a:t>4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  <a:latin typeface="Arial Black" panose="020B0A04020102020204" pitchFamily="34" charset="0"/>
              </a:rPr>
              <a:t>Blue</a:t>
            </a:r>
            <a:endParaRPr lang="en-GB" sz="32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Blue 3">
            <a:hlinkClick r:id="rId12" action="ppaction://hlinksldjump" highlightClick="1">
              <a:snd r:embed="rId3" name="click.wav"/>
            </a:hlinkClick>
          </p:cNvPr>
          <p:cNvSpPr/>
          <p:nvPr/>
        </p:nvSpPr>
        <p:spPr>
          <a:xfrm>
            <a:off x="9220898" y="3612596"/>
            <a:ext cx="1080000" cy="1080000"/>
          </a:xfrm>
          <a:prstGeom prst="ellipse">
            <a:avLst/>
          </a:prstGeom>
          <a:solidFill>
            <a:srgbClr val="0070C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GB" sz="3300" dirty="0">
                <a:solidFill>
                  <a:schemeClr val="tx1"/>
                </a:solidFill>
                <a:latin typeface="Arial Black" panose="020B0A04020102020204" pitchFamily="34" charset="0"/>
              </a:rPr>
              <a:t>3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  <a:latin typeface="Arial Black" panose="020B0A04020102020204" pitchFamily="34" charset="0"/>
              </a:rPr>
              <a:t>Blue</a:t>
            </a:r>
            <a:endParaRPr lang="en-GB" sz="36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Blue 2">
            <a:hlinkClick r:id="rId13" action="ppaction://hlinksldjump" highlightClick="1">
              <a:snd r:embed="rId3" name="click.wav"/>
            </a:hlinkClick>
          </p:cNvPr>
          <p:cNvSpPr/>
          <p:nvPr/>
        </p:nvSpPr>
        <p:spPr>
          <a:xfrm>
            <a:off x="9220898" y="2165405"/>
            <a:ext cx="1080000" cy="1080000"/>
          </a:xfrm>
          <a:prstGeom prst="ellipse">
            <a:avLst/>
          </a:prstGeom>
          <a:solidFill>
            <a:srgbClr val="0070C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Arial Black" panose="020B0A04020102020204" pitchFamily="34" charset="0"/>
              </a:rPr>
              <a:t>2</a:t>
            </a:r>
            <a:endParaRPr lang="en-GB" sz="36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GB" sz="1600" dirty="0">
                <a:solidFill>
                  <a:schemeClr val="tx1"/>
                </a:solidFill>
                <a:latin typeface="Arial Black" panose="020B0A04020102020204" pitchFamily="34" charset="0"/>
              </a:rPr>
              <a:t>Blue</a:t>
            </a:r>
            <a:endParaRPr lang="en-GB" sz="20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Blue 1">
            <a:hlinkClick r:id="rId14" action="ppaction://hlinksldjump" highlightClick="1">
              <a:snd r:embed="rId3" name="click.wav"/>
            </a:hlinkClick>
          </p:cNvPr>
          <p:cNvSpPr/>
          <p:nvPr/>
        </p:nvSpPr>
        <p:spPr>
          <a:xfrm>
            <a:off x="9220898" y="718214"/>
            <a:ext cx="1080000" cy="1080000"/>
          </a:xfrm>
          <a:prstGeom prst="ellipse">
            <a:avLst/>
          </a:prstGeom>
          <a:solidFill>
            <a:srgbClr val="0070C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Arial Black" panose="020B0A04020102020204" pitchFamily="34" charset="0"/>
              </a:rPr>
              <a:t>1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  <a:latin typeface="Arial Black" panose="020B0A04020102020204" pitchFamily="34" charset="0"/>
              </a:rPr>
              <a:t>Blue</a:t>
            </a:r>
            <a:endParaRPr lang="en-GB" sz="28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pic>
        <p:nvPicPr>
          <p:cNvPr id="3" name="Spinner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730" y="549000"/>
            <a:ext cx="5760000" cy="5760000"/>
          </a:xfrm>
          <a:prstGeom prst="rect">
            <a:avLst/>
          </a:prstGeom>
        </p:spPr>
      </p:pic>
      <p:grpSp>
        <p:nvGrpSpPr>
          <p:cNvPr id="49" name="Pointer"/>
          <p:cNvGrpSpPr/>
          <p:nvPr/>
        </p:nvGrpSpPr>
        <p:grpSpPr>
          <a:xfrm>
            <a:off x="2980521" y="1377950"/>
            <a:ext cx="357055" cy="4113839"/>
            <a:chOff x="2980521" y="1377950"/>
            <a:chExt cx="357055" cy="4113839"/>
          </a:xfrm>
        </p:grpSpPr>
        <p:sp>
          <p:nvSpPr>
            <p:cNvPr id="46" name="Arrow"/>
            <p:cNvSpPr/>
            <p:nvPr/>
          </p:nvSpPr>
          <p:spPr>
            <a:xfrm>
              <a:off x="2980521" y="1377950"/>
              <a:ext cx="355600" cy="2051950"/>
            </a:xfrm>
            <a:custGeom>
              <a:avLst/>
              <a:gdLst>
                <a:gd name="connsiteX0" fmla="*/ 0 w 355600"/>
                <a:gd name="connsiteY0" fmla="*/ 0 h 1637681"/>
                <a:gd name="connsiteX1" fmla="*/ 355600 w 355600"/>
                <a:gd name="connsiteY1" fmla="*/ 0 h 1637681"/>
                <a:gd name="connsiteX2" fmla="*/ 355600 w 355600"/>
                <a:gd name="connsiteY2" fmla="*/ 1637681 h 1637681"/>
                <a:gd name="connsiteX3" fmla="*/ 0 w 355600"/>
                <a:gd name="connsiteY3" fmla="*/ 1637681 h 1637681"/>
                <a:gd name="connsiteX4" fmla="*/ 0 w 355600"/>
                <a:gd name="connsiteY4" fmla="*/ 0 h 1637681"/>
                <a:gd name="connsiteX0" fmla="*/ 0 w 355600"/>
                <a:gd name="connsiteY0" fmla="*/ 1519 h 1639200"/>
                <a:gd name="connsiteX1" fmla="*/ 169079 w 355600"/>
                <a:gd name="connsiteY1" fmla="*/ 0 h 1639200"/>
                <a:gd name="connsiteX2" fmla="*/ 355600 w 355600"/>
                <a:gd name="connsiteY2" fmla="*/ 1519 h 1639200"/>
                <a:gd name="connsiteX3" fmla="*/ 355600 w 355600"/>
                <a:gd name="connsiteY3" fmla="*/ 1639200 h 1639200"/>
                <a:gd name="connsiteX4" fmla="*/ 0 w 355600"/>
                <a:gd name="connsiteY4" fmla="*/ 1639200 h 1639200"/>
                <a:gd name="connsiteX5" fmla="*/ 0 w 355600"/>
                <a:gd name="connsiteY5" fmla="*/ 1519 h 1639200"/>
                <a:gd name="connsiteX0" fmla="*/ 0 w 355600"/>
                <a:gd name="connsiteY0" fmla="*/ 414269 h 2051950"/>
                <a:gd name="connsiteX1" fmla="*/ 167492 w 355600"/>
                <a:gd name="connsiteY1" fmla="*/ 0 h 2051950"/>
                <a:gd name="connsiteX2" fmla="*/ 355600 w 355600"/>
                <a:gd name="connsiteY2" fmla="*/ 414269 h 2051950"/>
                <a:gd name="connsiteX3" fmla="*/ 355600 w 355600"/>
                <a:gd name="connsiteY3" fmla="*/ 2051950 h 2051950"/>
                <a:gd name="connsiteX4" fmla="*/ 0 w 355600"/>
                <a:gd name="connsiteY4" fmla="*/ 2051950 h 2051950"/>
                <a:gd name="connsiteX5" fmla="*/ 0 w 355600"/>
                <a:gd name="connsiteY5" fmla="*/ 414269 h 205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5600" h="2051950">
                  <a:moveTo>
                    <a:pt x="0" y="414269"/>
                  </a:moveTo>
                  <a:lnTo>
                    <a:pt x="167492" y="0"/>
                  </a:lnTo>
                  <a:lnTo>
                    <a:pt x="355600" y="414269"/>
                  </a:lnTo>
                  <a:lnTo>
                    <a:pt x="355600" y="2051950"/>
                  </a:lnTo>
                  <a:lnTo>
                    <a:pt x="0" y="2051950"/>
                  </a:lnTo>
                  <a:lnTo>
                    <a:pt x="0" y="41426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scene3d>
              <a:camera prst="orthographicFront"/>
              <a:lightRig rig="glow" dir="t"/>
            </a:scene3d>
            <a:sp3d prstMaterial="metal">
              <a:bevelT w="635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1" name="Invisible Arrow"/>
            <p:cNvSpPr/>
            <p:nvPr/>
          </p:nvSpPr>
          <p:spPr>
            <a:xfrm flipV="1">
              <a:off x="2981976" y="3439839"/>
              <a:ext cx="355600" cy="2051950"/>
            </a:xfrm>
            <a:custGeom>
              <a:avLst/>
              <a:gdLst>
                <a:gd name="connsiteX0" fmla="*/ 0 w 355600"/>
                <a:gd name="connsiteY0" fmla="*/ 0 h 1637681"/>
                <a:gd name="connsiteX1" fmla="*/ 355600 w 355600"/>
                <a:gd name="connsiteY1" fmla="*/ 0 h 1637681"/>
                <a:gd name="connsiteX2" fmla="*/ 355600 w 355600"/>
                <a:gd name="connsiteY2" fmla="*/ 1637681 h 1637681"/>
                <a:gd name="connsiteX3" fmla="*/ 0 w 355600"/>
                <a:gd name="connsiteY3" fmla="*/ 1637681 h 1637681"/>
                <a:gd name="connsiteX4" fmla="*/ 0 w 355600"/>
                <a:gd name="connsiteY4" fmla="*/ 0 h 1637681"/>
                <a:gd name="connsiteX0" fmla="*/ 0 w 355600"/>
                <a:gd name="connsiteY0" fmla="*/ 1519 h 1639200"/>
                <a:gd name="connsiteX1" fmla="*/ 169079 w 355600"/>
                <a:gd name="connsiteY1" fmla="*/ 0 h 1639200"/>
                <a:gd name="connsiteX2" fmla="*/ 355600 w 355600"/>
                <a:gd name="connsiteY2" fmla="*/ 1519 h 1639200"/>
                <a:gd name="connsiteX3" fmla="*/ 355600 w 355600"/>
                <a:gd name="connsiteY3" fmla="*/ 1639200 h 1639200"/>
                <a:gd name="connsiteX4" fmla="*/ 0 w 355600"/>
                <a:gd name="connsiteY4" fmla="*/ 1639200 h 1639200"/>
                <a:gd name="connsiteX5" fmla="*/ 0 w 355600"/>
                <a:gd name="connsiteY5" fmla="*/ 1519 h 1639200"/>
                <a:gd name="connsiteX0" fmla="*/ 0 w 355600"/>
                <a:gd name="connsiteY0" fmla="*/ 414269 h 2051950"/>
                <a:gd name="connsiteX1" fmla="*/ 167492 w 355600"/>
                <a:gd name="connsiteY1" fmla="*/ 0 h 2051950"/>
                <a:gd name="connsiteX2" fmla="*/ 355600 w 355600"/>
                <a:gd name="connsiteY2" fmla="*/ 414269 h 2051950"/>
                <a:gd name="connsiteX3" fmla="*/ 355600 w 355600"/>
                <a:gd name="connsiteY3" fmla="*/ 2051950 h 2051950"/>
                <a:gd name="connsiteX4" fmla="*/ 0 w 355600"/>
                <a:gd name="connsiteY4" fmla="*/ 2051950 h 2051950"/>
                <a:gd name="connsiteX5" fmla="*/ 0 w 355600"/>
                <a:gd name="connsiteY5" fmla="*/ 414269 h 205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5600" h="2051950">
                  <a:moveTo>
                    <a:pt x="0" y="414269"/>
                  </a:moveTo>
                  <a:lnTo>
                    <a:pt x="167492" y="0"/>
                  </a:lnTo>
                  <a:lnTo>
                    <a:pt x="355600" y="414269"/>
                  </a:lnTo>
                  <a:lnTo>
                    <a:pt x="355600" y="2051950"/>
                  </a:lnTo>
                  <a:lnTo>
                    <a:pt x="0" y="2051950"/>
                  </a:lnTo>
                  <a:lnTo>
                    <a:pt x="0" y="414269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1" name="Spin Button"/>
          <p:cNvSpPr/>
          <p:nvPr/>
        </p:nvSpPr>
        <p:spPr>
          <a:xfrm>
            <a:off x="2518730" y="2799000"/>
            <a:ext cx="1260000" cy="1260000"/>
          </a:xfrm>
          <a:prstGeom prst="ellipse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flat" dir="t"/>
          </a:scene3d>
          <a:sp3d>
            <a:bevelT w="381000" h="190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sz="2000" dirty="0">
              <a:latin typeface="Arial Black" panose="020B0A04020102020204" pitchFamily="34" charset="0"/>
            </a:endParaRPr>
          </a:p>
        </p:txBody>
      </p:sp>
      <p:grpSp>
        <p:nvGrpSpPr>
          <p:cNvPr id="24" name="Tekhnologic Logo"/>
          <p:cNvGrpSpPr/>
          <p:nvPr/>
        </p:nvGrpSpPr>
        <p:grpSpPr>
          <a:xfrm>
            <a:off x="5685616" y="6678000"/>
            <a:ext cx="820768" cy="180000"/>
            <a:chOff x="5464435" y="6630924"/>
            <a:chExt cx="820768" cy="180000"/>
          </a:xfrm>
        </p:grpSpPr>
        <p:pic>
          <p:nvPicPr>
            <p:cNvPr id="25" name="Image"/>
            <p:cNvPicPr>
              <a:picLocks noChangeAspect="1"/>
            </p:cNvPicPr>
            <p:nvPr/>
          </p:nvPicPr>
          <p:blipFill>
            <a:blip r:embed="rId16" cstate="hq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26" name="Text"/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0" cap="none" spc="0" dirty="0">
                  <a:ln w="0"/>
                  <a:solidFill>
                    <a:srgbClr val="558D3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tekhnologic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54477612"/>
      </p:ext>
    </p:extLst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0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</p:childTnLst>
        </p:cTn>
      </p:par>
    </p:tnLst>
    <p:bldLst>
      <p:bldP spid="52" grpId="0" animBg="1"/>
      <p:bldP spid="5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Question Box">
            <a:hlinkClick r:id="rId2" action="ppaction://hlinksldjump"/>
          </p:cNvPr>
          <p:cNvSpPr/>
          <p:nvPr/>
        </p:nvSpPr>
        <p:spPr>
          <a:xfrm>
            <a:off x="696000" y="0"/>
            <a:ext cx="10800000" cy="6858000"/>
          </a:xfrm>
          <a:custGeom>
            <a:avLst/>
            <a:gdLst>
              <a:gd name="connsiteX0" fmla="*/ 1228459 w 10800000"/>
              <a:gd name="connsiteY0" fmla="*/ 0 h 6858000"/>
              <a:gd name="connsiteX1" fmla="*/ 9571541 w 10800000"/>
              <a:gd name="connsiteY1" fmla="*/ 0 h 6858000"/>
              <a:gd name="connsiteX2" fmla="*/ 9727211 w 10800000"/>
              <a:gd name="connsiteY2" fmla="*/ 198094 h 6858000"/>
              <a:gd name="connsiteX3" fmla="*/ 10800000 w 10800000"/>
              <a:gd name="connsiteY3" fmla="*/ 3429000 h 6858000"/>
              <a:gd name="connsiteX4" fmla="*/ 9727211 w 10800000"/>
              <a:gd name="connsiteY4" fmla="*/ 6659906 h 6858000"/>
              <a:gd name="connsiteX5" fmla="*/ 9571541 w 10800000"/>
              <a:gd name="connsiteY5" fmla="*/ 6858000 h 6858000"/>
              <a:gd name="connsiteX6" fmla="*/ 1228459 w 10800000"/>
              <a:gd name="connsiteY6" fmla="*/ 6858000 h 6858000"/>
              <a:gd name="connsiteX7" fmla="*/ 1072789 w 10800000"/>
              <a:gd name="connsiteY7" fmla="*/ 6659906 h 6858000"/>
              <a:gd name="connsiteX8" fmla="*/ 0 w 10800000"/>
              <a:gd name="connsiteY8" fmla="*/ 3429000 h 6858000"/>
              <a:gd name="connsiteX9" fmla="*/ 1072789 w 10800000"/>
              <a:gd name="connsiteY9" fmla="*/ 198094 h 6858000"/>
              <a:gd name="connsiteX10" fmla="*/ 1228459 w 10800000"/>
              <a:gd name="connsiteY10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800000" h="6858000">
                <a:moveTo>
                  <a:pt x="1228459" y="0"/>
                </a:moveTo>
                <a:lnTo>
                  <a:pt x="9571541" y="0"/>
                </a:lnTo>
                <a:lnTo>
                  <a:pt x="9727211" y="198094"/>
                </a:lnTo>
                <a:cubicBezTo>
                  <a:pt x="10400991" y="1099044"/>
                  <a:pt x="10800000" y="2217425"/>
                  <a:pt x="10800000" y="3429000"/>
                </a:cubicBezTo>
                <a:cubicBezTo>
                  <a:pt x="10800000" y="4640575"/>
                  <a:pt x="10400991" y="5758956"/>
                  <a:pt x="9727211" y="6659906"/>
                </a:cubicBezTo>
                <a:lnTo>
                  <a:pt x="9571541" y="6858000"/>
                </a:lnTo>
                <a:lnTo>
                  <a:pt x="1228459" y="6858000"/>
                </a:lnTo>
                <a:lnTo>
                  <a:pt x="1072789" y="6659906"/>
                </a:lnTo>
                <a:cubicBezTo>
                  <a:pt x="399009" y="5758956"/>
                  <a:pt x="0" y="4640575"/>
                  <a:pt x="0" y="3429000"/>
                </a:cubicBezTo>
                <a:cubicBezTo>
                  <a:pt x="0" y="2217425"/>
                  <a:pt x="399009" y="1099044"/>
                  <a:pt x="1072789" y="198094"/>
                </a:cubicBezTo>
                <a:lnTo>
                  <a:pt x="1228459" y="0"/>
                </a:lnTo>
                <a:close/>
              </a:path>
            </a:pathLst>
          </a:custGeom>
          <a:solidFill>
            <a:srgbClr val="00B05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ar-SA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ما المقصود </a:t>
            </a:r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بالمادة</a:t>
            </a:r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؟</a:t>
            </a:r>
            <a:endParaRPr lang="en-US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هي كل ماله كتلة ويشغل حيزا</a:t>
            </a:r>
            <a:endParaRPr lang="en-GB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Question Number"/>
          <p:cNvSpPr/>
          <p:nvPr/>
        </p:nvSpPr>
        <p:spPr>
          <a:xfrm>
            <a:off x="5623500" y="122535"/>
            <a:ext cx="945002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3200" dirty="0">
                <a:latin typeface="Arial Black" panose="020B0A04020102020204" pitchFamily="34" charset="0"/>
              </a:rPr>
              <a:t>1</a:t>
            </a:r>
          </a:p>
          <a:p>
            <a:pPr algn="ctr"/>
            <a:r>
              <a:rPr lang="en-GB" dirty="0">
                <a:latin typeface="Arial Black" panose="020B0A04020102020204" pitchFamily="34" charset="0"/>
              </a:rPr>
              <a:t>Green</a:t>
            </a:r>
            <a:endParaRPr lang="en-GB" sz="1200" dirty="0">
              <a:latin typeface="Arial Black" panose="020B0A04020102020204" pitchFamily="34" charset="0"/>
            </a:endParaRPr>
          </a:p>
        </p:txBody>
      </p:sp>
      <p:sp>
        <p:nvSpPr>
          <p:cNvPr id="22" name="Back Button">
            <a:hlinkClick r:id="rId2" action="ppaction://hlinksldjump" highlightClick="1">
              <a:snd r:embed="rId3" name="click.wav"/>
            </a:hlinkClick>
          </p:cNvPr>
          <p:cNvSpPr/>
          <p:nvPr/>
        </p:nvSpPr>
        <p:spPr>
          <a:xfrm>
            <a:off x="5376000" y="6058376"/>
            <a:ext cx="1440000" cy="540000"/>
          </a:xfrm>
          <a:prstGeom prst="roundRect">
            <a:avLst>
              <a:gd name="adj" fmla="val 50000"/>
            </a:avLst>
          </a:prstGeom>
          <a:solidFill>
            <a:schemeClr val="accent6">
              <a:lumMod val="50000"/>
            </a:schemeClr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 Black" panose="020B0A04020102020204" pitchFamily="34" charset="0"/>
              </a:rPr>
              <a:t>BACK</a:t>
            </a:r>
          </a:p>
        </p:txBody>
      </p:sp>
      <p:grpSp>
        <p:nvGrpSpPr>
          <p:cNvPr id="5" name="Tekhnologic Logo"/>
          <p:cNvGrpSpPr/>
          <p:nvPr/>
        </p:nvGrpSpPr>
        <p:grpSpPr>
          <a:xfrm>
            <a:off x="5685616" y="6678000"/>
            <a:ext cx="820768" cy="180000"/>
            <a:chOff x="5464435" y="6630924"/>
            <a:chExt cx="820768" cy="180000"/>
          </a:xfrm>
        </p:grpSpPr>
        <p:pic>
          <p:nvPicPr>
            <p:cNvPr id="6" name="Image"/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7" name="Text"/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0" cap="none" spc="0" dirty="0">
                  <a:ln w="0"/>
                  <a:solidFill>
                    <a:srgbClr val="558D3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tekhnologic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51415208"/>
      </p:ext>
    </p:extLst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Question Box">
            <a:hlinkClick r:id="rId2" action="ppaction://hlinksldjump"/>
          </p:cNvPr>
          <p:cNvSpPr/>
          <p:nvPr/>
        </p:nvSpPr>
        <p:spPr>
          <a:xfrm>
            <a:off x="696000" y="0"/>
            <a:ext cx="10800000" cy="6858000"/>
          </a:xfrm>
          <a:custGeom>
            <a:avLst/>
            <a:gdLst>
              <a:gd name="connsiteX0" fmla="*/ 1228459 w 10800000"/>
              <a:gd name="connsiteY0" fmla="*/ 0 h 6858000"/>
              <a:gd name="connsiteX1" fmla="*/ 9571541 w 10800000"/>
              <a:gd name="connsiteY1" fmla="*/ 0 h 6858000"/>
              <a:gd name="connsiteX2" fmla="*/ 9727211 w 10800000"/>
              <a:gd name="connsiteY2" fmla="*/ 198094 h 6858000"/>
              <a:gd name="connsiteX3" fmla="*/ 10800000 w 10800000"/>
              <a:gd name="connsiteY3" fmla="*/ 3429000 h 6858000"/>
              <a:gd name="connsiteX4" fmla="*/ 9727211 w 10800000"/>
              <a:gd name="connsiteY4" fmla="*/ 6659906 h 6858000"/>
              <a:gd name="connsiteX5" fmla="*/ 9571541 w 10800000"/>
              <a:gd name="connsiteY5" fmla="*/ 6858000 h 6858000"/>
              <a:gd name="connsiteX6" fmla="*/ 1228459 w 10800000"/>
              <a:gd name="connsiteY6" fmla="*/ 6858000 h 6858000"/>
              <a:gd name="connsiteX7" fmla="*/ 1072789 w 10800000"/>
              <a:gd name="connsiteY7" fmla="*/ 6659906 h 6858000"/>
              <a:gd name="connsiteX8" fmla="*/ 0 w 10800000"/>
              <a:gd name="connsiteY8" fmla="*/ 3429000 h 6858000"/>
              <a:gd name="connsiteX9" fmla="*/ 1072789 w 10800000"/>
              <a:gd name="connsiteY9" fmla="*/ 198094 h 6858000"/>
              <a:gd name="connsiteX10" fmla="*/ 1228459 w 10800000"/>
              <a:gd name="connsiteY10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800000" h="6858000">
                <a:moveTo>
                  <a:pt x="1228459" y="0"/>
                </a:moveTo>
                <a:lnTo>
                  <a:pt x="9571541" y="0"/>
                </a:lnTo>
                <a:lnTo>
                  <a:pt x="9727211" y="198094"/>
                </a:lnTo>
                <a:cubicBezTo>
                  <a:pt x="10400991" y="1099044"/>
                  <a:pt x="10800000" y="2217425"/>
                  <a:pt x="10800000" y="3429000"/>
                </a:cubicBezTo>
                <a:cubicBezTo>
                  <a:pt x="10800000" y="4640575"/>
                  <a:pt x="10400991" y="5758956"/>
                  <a:pt x="9727211" y="6659906"/>
                </a:cubicBezTo>
                <a:lnTo>
                  <a:pt x="9571541" y="6858000"/>
                </a:lnTo>
                <a:lnTo>
                  <a:pt x="1228459" y="6858000"/>
                </a:lnTo>
                <a:lnTo>
                  <a:pt x="1072789" y="6659906"/>
                </a:lnTo>
                <a:cubicBezTo>
                  <a:pt x="399009" y="5758956"/>
                  <a:pt x="0" y="4640575"/>
                  <a:pt x="0" y="3429000"/>
                </a:cubicBezTo>
                <a:cubicBezTo>
                  <a:pt x="0" y="2217425"/>
                  <a:pt x="399009" y="1099044"/>
                  <a:pt x="1072789" y="198094"/>
                </a:cubicBezTo>
                <a:lnTo>
                  <a:pt x="1228459" y="0"/>
                </a:lnTo>
                <a:close/>
              </a:path>
            </a:pathLst>
          </a:custGeom>
          <a:solidFill>
            <a:srgbClr val="00B05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اذكري خواص الفيزيائية ؟</a:t>
            </a:r>
            <a:endParaRPr lang="en-US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ar-SA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الطول-اللون –الكتلة -الحجم</a:t>
            </a:r>
            <a:endParaRPr lang="en-GB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Question Number"/>
          <p:cNvSpPr/>
          <p:nvPr/>
        </p:nvSpPr>
        <p:spPr>
          <a:xfrm>
            <a:off x="5623500" y="122535"/>
            <a:ext cx="945002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3200" dirty="0">
                <a:latin typeface="Arial Black" panose="020B0A04020102020204" pitchFamily="34" charset="0"/>
              </a:rPr>
              <a:t>2</a:t>
            </a:r>
          </a:p>
          <a:p>
            <a:pPr algn="ctr"/>
            <a:r>
              <a:rPr lang="en-GB" dirty="0">
                <a:latin typeface="Arial Black" panose="020B0A04020102020204" pitchFamily="34" charset="0"/>
              </a:rPr>
              <a:t>Green</a:t>
            </a:r>
            <a:endParaRPr lang="en-GB" sz="1200" dirty="0">
              <a:latin typeface="Arial Black" panose="020B0A04020102020204" pitchFamily="34" charset="0"/>
            </a:endParaRPr>
          </a:p>
        </p:txBody>
      </p:sp>
      <p:sp>
        <p:nvSpPr>
          <p:cNvPr id="22" name="Back Button">
            <a:hlinkClick r:id="rId2" action="ppaction://hlinksldjump" highlightClick="1">
              <a:snd r:embed="rId3" name="click.wav"/>
            </a:hlinkClick>
          </p:cNvPr>
          <p:cNvSpPr/>
          <p:nvPr/>
        </p:nvSpPr>
        <p:spPr>
          <a:xfrm>
            <a:off x="5376000" y="6058376"/>
            <a:ext cx="1440000" cy="540000"/>
          </a:xfrm>
          <a:prstGeom prst="roundRect">
            <a:avLst>
              <a:gd name="adj" fmla="val 50000"/>
            </a:avLst>
          </a:prstGeom>
          <a:solidFill>
            <a:schemeClr val="accent6">
              <a:lumMod val="50000"/>
            </a:schemeClr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 Black" panose="020B0A04020102020204" pitchFamily="34" charset="0"/>
              </a:rPr>
              <a:t>BACK</a:t>
            </a:r>
          </a:p>
        </p:txBody>
      </p:sp>
      <p:grpSp>
        <p:nvGrpSpPr>
          <p:cNvPr id="5" name="Tekhnologic Logo"/>
          <p:cNvGrpSpPr/>
          <p:nvPr/>
        </p:nvGrpSpPr>
        <p:grpSpPr>
          <a:xfrm>
            <a:off x="5685616" y="6678000"/>
            <a:ext cx="820768" cy="180000"/>
            <a:chOff x="5464435" y="6630924"/>
            <a:chExt cx="820768" cy="180000"/>
          </a:xfrm>
        </p:grpSpPr>
        <p:pic>
          <p:nvPicPr>
            <p:cNvPr id="6" name="Image"/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7" name="Text"/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0" cap="none" spc="0" dirty="0">
                  <a:ln w="0"/>
                  <a:solidFill>
                    <a:srgbClr val="558D3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tekhnologic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0818418"/>
      </p:ext>
    </p:extLst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Question Box">
            <a:hlinkClick r:id="rId2" action="ppaction://hlinksldjump"/>
          </p:cNvPr>
          <p:cNvSpPr/>
          <p:nvPr/>
        </p:nvSpPr>
        <p:spPr>
          <a:xfrm>
            <a:off x="696000" y="0"/>
            <a:ext cx="10800000" cy="6858000"/>
          </a:xfrm>
          <a:custGeom>
            <a:avLst/>
            <a:gdLst>
              <a:gd name="connsiteX0" fmla="*/ 1228459 w 10800000"/>
              <a:gd name="connsiteY0" fmla="*/ 0 h 6858000"/>
              <a:gd name="connsiteX1" fmla="*/ 9571541 w 10800000"/>
              <a:gd name="connsiteY1" fmla="*/ 0 h 6858000"/>
              <a:gd name="connsiteX2" fmla="*/ 9727211 w 10800000"/>
              <a:gd name="connsiteY2" fmla="*/ 198094 h 6858000"/>
              <a:gd name="connsiteX3" fmla="*/ 10800000 w 10800000"/>
              <a:gd name="connsiteY3" fmla="*/ 3429000 h 6858000"/>
              <a:gd name="connsiteX4" fmla="*/ 9727211 w 10800000"/>
              <a:gd name="connsiteY4" fmla="*/ 6659906 h 6858000"/>
              <a:gd name="connsiteX5" fmla="*/ 9571541 w 10800000"/>
              <a:gd name="connsiteY5" fmla="*/ 6858000 h 6858000"/>
              <a:gd name="connsiteX6" fmla="*/ 1228459 w 10800000"/>
              <a:gd name="connsiteY6" fmla="*/ 6858000 h 6858000"/>
              <a:gd name="connsiteX7" fmla="*/ 1072789 w 10800000"/>
              <a:gd name="connsiteY7" fmla="*/ 6659906 h 6858000"/>
              <a:gd name="connsiteX8" fmla="*/ 0 w 10800000"/>
              <a:gd name="connsiteY8" fmla="*/ 3429000 h 6858000"/>
              <a:gd name="connsiteX9" fmla="*/ 1072789 w 10800000"/>
              <a:gd name="connsiteY9" fmla="*/ 198094 h 6858000"/>
              <a:gd name="connsiteX10" fmla="*/ 1228459 w 10800000"/>
              <a:gd name="connsiteY10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800000" h="6858000">
                <a:moveTo>
                  <a:pt x="1228459" y="0"/>
                </a:moveTo>
                <a:lnTo>
                  <a:pt x="9571541" y="0"/>
                </a:lnTo>
                <a:lnTo>
                  <a:pt x="9727211" y="198094"/>
                </a:lnTo>
                <a:cubicBezTo>
                  <a:pt x="10400991" y="1099044"/>
                  <a:pt x="10800000" y="2217425"/>
                  <a:pt x="10800000" y="3429000"/>
                </a:cubicBezTo>
                <a:cubicBezTo>
                  <a:pt x="10800000" y="4640575"/>
                  <a:pt x="10400991" y="5758956"/>
                  <a:pt x="9727211" y="6659906"/>
                </a:cubicBezTo>
                <a:lnTo>
                  <a:pt x="9571541" y="6858000"/>
                </a:lnTo>
                <a:lnTo>
                  <a:pt x="1228459" y="6858000"/>
                </a:lnTo>
                <a:lnTo>
                  <a:pt x="1072789" y="6659906"/>
                </a:lnTo>
                <a:cubicBezTo>
                  <a:pt x="399009" y="5758956"/>
                  <a:pt x="0" y="4640575"/>
                  <a:pt x="0" y="3429000"/>
                </a:cubicBezTo>
                <a:cubicBezTo>
                  <a:pt x="0" y="2217425"/>
                  <a:pt x="399009" y="1099044"/>
                  <a:pt x="1072789" y="198094"/>
                </a:cubicBezTo>
                <a:lnTo>
                  <a:pt x="1228459" y="0"/>
                </a:lnTo>
                <a:close/>
              </a:path>
            </a:pathLst>
          </a:custGeom>
          <a:solidFill>
            <a:srgbClr val="00B05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ar-SA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مالمقصود</a:t>
            </a:r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بالكثافة؟</a:t>
            </a:r>
          </a:p>
          <a:p>
            <a:pPr algn="ctr"/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كتلة في وحدة الحجوم </a:t>
            </a:r>
          </a:p>
          <a:p>
            <a:pPr algn="ctr"/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ث=ك/ح(الكثافة =الكتلة/ الحجم)</a:t>
            </a:r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Question Number"/>
          <p:cNvSpPr/>
          <p:nvPr/>
        </p:nvSpPr>
        <p:spPr>
          <a:xfrm>
            <a:off x="5623500" y="122535"/>
            <a:ext cx="945002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3200" dirty="0">
                <a:latin typeface="Arial Black" panose="020B0A04020102020204" pitchFamily="34" charset="0"/>
              </a:rPr>
              <a:t>3</a:t>
            </a:r>
          </a:p>
          <a:p>
            <a:pPr algn="ctr"/>
            <a:r>
              <a:rPr lang="en-GB" dirty="0">
                <a:latin typeface="Arial Black" panose="020B0A04020102020204" pitchFamily="34" charset="0"/>
              </a:rPr>
              <a:t>Green</a:t>
            </a:r>
            <a:endParaRPr lang="en-GB" sz="1200" dirty="0">
              <a:latin typeface="Arial Black" panose="020B0A04020102020204" pitchFamily="34" charset="0"/>
            </a:endParaRPr>
          </a:p>
        </p:txBody>
      </p:sp>
      <p:sp>
        <p:nvSpPr>
          <p:cNvPr id="22" name="Back Button">
            <a:hlinkClick r:id="rId2" action="ppaction://hlinksldjump" highlightClick="1">
              <a:snd r:embed="rId3" name="click.wav"/>
            </a:hlinkClick>
          </p:cNvPr>
          <p:cNvSpPr/>
          <p:nvPr/>
        </p:nvSpPr>
        <p:spPr>
          <a:xfrm>
            <a:off x="5376000" y="6058376"/>
            <a:ext cx="1440000" cy="540000"/>
          </a:xfrm>
          <a:prstGeom prst="roundRect">
            <a:avLst>
              <a:gd name="adj" fmla="val 50000"/>
            </a:avLst>
          </a:prstGeom>
          <a:solidFill>
            <a:schemeClr val="accent6">
              <a:lumMod val="50000"/>
            </a:schemeClr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 Black" panose="020B0A04020102020204" pitchFamily="34" charset="0"/>
              </a:rPr>
              <a:t>BACK</a:t>
            </a:r>
          </a:p>
        </p:txBody>
      </p:sp>
      <p:grpSp>
        <p:nvGrpSpPr>
          <p:cNvPr id="5" name="Tekhnologic Logo"/>
          <p:cNvGrpSpPr/>
          <p:nvPr/>
        </p:nvGrpSpPr>
        <p:grpSpPr>
          <a:xfrm>
            <a:off x="5685616" y="6678000"/>
            <a:ext cx="820768" cy="180000"/>
            <a:chOff x="5464435" y="6630924"/>
            <a:chExt cx="820768" cy="180000"/>
          </a:xfrm>
        </p:grpSpPr>
        <p:pic>
          <p:nvPicPr>
            <p:cNvPr id="6" name="Image"/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7" name="Text"/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0" cap="none" spc="0" dirty="0">
                  <a:ln w="0"/>
                  <a:solidFill>
                    <a:srgbClr val="558D3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tekhnologic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77658621"/>
      </p:ext>
    </p:extLst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Question Box">
            <a:hlinkClick r:id="rId2" action="ppaction://hlinksldjump"/>
          </p:cNvPr>
          <p:cNvSpPr/>
          <p:nvPr/>
        </p:nvSpPr>
        <p:spPr>
          <a:xfrm>
            <a:off x="696000" y="0"/>
            <a:ext cx="10800000" cy="6858000"/>
          </a:xfrm>
          <a:custGeom>
            <a:avLst/>
            <a:gdLst>
              <a:gd name="connsiteX0" fmla="*/ 1228459 w 10800000"/>
              <a:gd name="connsiteY0" fmla="*/ 0 h 6858000"/>
              <a:gd name="connsiteX1" fmla="*/ 9571541 w 10800000"/>
              <a:gd name="connsiteY1" fmla="*/ 0 h 6858000"/>
              <a:gd name="connsiteX2" fmla="*/ 9727211 w 10800000"/>
              <a:gd name="connsiteY2" fmla="*/ 198094 h 6858000"/>
              <a:gd name="connsiteX3" fmla="*/ 10800000 w 10800000"/>
              <a:gd name="connsiteY3" fmla="*/ 3429000 h 6858000"/>
              <a:gd name="connsiteX4" fmla="*/ 9727211 w 10800000"/>
              <a:gd name="connsiteY4" fmla="*/ 6659906 h 6858000"/>
              <a:gd name="connsiteX5" fmla="*/ 9571541 w 10800000"/>
              <a:gd name="connsiteY5" fmla="*/ 6858000 h 6858000"/>
              <a:gd name="connsiteX6" fmla="*/ 1228459 w 10800000"/>
              <a:gd name="connsiteY6" fmla="*/ 6858000 h 6858000"/>
              <a:gd name="connsiteX7" fmla="*/ 1072789 w 10800000"/>
              <a:gd name="connsiteY7" fmla="*/ 6659906 h 6858000"/>
              <a:gd name="connsiteX8" fmla="*/ 0 w 10800000"/>
              <a:gd name="connsiteY8" fmla="*/ 3429000 h 6858000"/>
              <a:gd name="connsiteX9" fmla="*/ 1072789 w 10800000"/>
              <a:gd name="connsiteY9" fmla="*/ 198094 h 6858000"/>
              <a:gd name="connsiteX10" fmla="*/ 1228459 w 10800000"/>
              <a:gd name="connsiteY10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800000" h="6858000">
                <a:moveTo>
                  <a:pt x="1228459" y="0"/>
                </a:moveTo>
                <a:lnTo>
                  <a:pt x="9571541" y="0"/>
                </a:lnTo>
                <a:lnTo>
                  <a:pt x="9727211" y="198094"/>
                </a:lnTo>
                <a:cubicBezTo>
                  <a:pt x="10400991" y="1099044"/>
                  <a:pt x="10800000" y="2217425"/>
                  <a:pt x="10800000" y="3429000"/>
                </a:cubicBezTo>
                <a:cubicBezTo>
                  <a:pt x="10800000" y="4640575"/>
                  <a:pt x="10400991" y="5758956"/>
                  <a:pt x="9727211" y="6659906"/>
                </a:cubicBezTo>
                <a:lnTo>
                  <a:pt x="9571541" y="6858000"/>
                </a:lnTo>
                <a:lnTo>
                  <a:pt x="1228459" y="6858000"/>
                </a:lnTo>
                <a:lnTo>
                  <a:pt x="1072789" y="6659906"/>
                </a:lnTo>
                <a:cubicBezTo>
                  <a:pt x="399009" y="5758956"/>
                  <a:pt x="0" y="4640575"/>
                  <a:pt x="0" y="3429000"/>
                </a:cubicBezTo>
                <a:cubicBezTo>
                  <a:pt x="0" y="2217425"/>
                  <a:pt x="399009" y="1099044"/>
                  <a:pt x="1072789" y="198094"/>
                </a:cubicBezTo>
                <a:lnTo>
                  <a:pt x="1228459" y="0"/>
                </a:lnTo>
                <a:close/>
              </a:path>
            </a:pathLst>
          </a:custGeom>
          <a:solidFill>
            <a:srgbClr val="00B05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عددي حالات المادة </a:t>
            </a:r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؟</a:t>
            </a:r>
          </a:p>
          <a:p>
            <a:pPr algn="ctr"/>
            <a:endParaRPr lang="ar-SA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صلبة –سائلة –غازية -بلازما</a:t>
            </a:r>
            <a:endParaRPr lang="en-GB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Question Number"/>
          <p:cNvSpPr/>
          <p:nvPr/>
        </p:nvSpPr>
        <p:spPr>
          <a:xfrm>
            <a:off x="5623500" y="122535"/>
            <a:ext cx="945002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3200" dirty="0">
                <a:latin typeface="Arial Black" panose="020B0A04020102020204" pitchFamily="34" charset="0"/>
              </a:rPr>
              <a:t>4</a:t>
            </a:r>
          </a:p>
          <a:p>
            <a:pPr algn="ctr"/>
            <a:r>
              <a:rPr lang="en-GB" dirty="0">
                <a:latin typeface="Arial Black" panose="020B0A04020102020204" pitchFamily="34" charset="0"/>
              </a:rPr>
              <a:t>Green</a:t>
            </a:r>
            <a:endParaRPr lang="en-GB" sz="1200" dirty="0">
              <a:latin typeface="Arial Black" panose="020B0A04020102020204" pitchFamily="34" charset="0"/>
            </a:endParaRPr>
          </a:p>
        </p:txBody>
      </p:sp>
      <p:sp>
        <p:nvSpPr>
          <p:cNvPr id="22" name="Back Button">
            <a:hlinkClick r:id="rId2" action="ppaction://hlinksldjump" highlightClick="1">
              <a:snd r:embed="rId3" name="click.wav"/>
            </a:hlinkClick>
          </p:cNvPr>
          <p:cNvSpPr/>
          <p:nvPr/>
        </p:nvSpPr>
        <p:spPr>
          <a:xfrm>
            <a:off x="5376000" y="6058376"/>
            <a:ext cx="1440000" cy="540000"/>
          </a:xfrm>
          <a:prstGeom prst="roundRect">
            <a:avLst>
              <a:gd name="adj" fmla="val 50000"/>
            </a:avLst>
          </a:prstGeom>
          <a:solidFill>
            <a:schemeClr val="accent6">
              <a:lumMod val="50000"/>
            </a:schemeClr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 Black" panose="020B0A04020102020204" pitchFamily="34" charset="0"/>
              </a:rPr>
              <a:t>BACK</a:t>
            </a:r>
          </a:p>
        </p:txBody>
      </p:sp>
      <p:grpSp>
        <p:nvGrpSpPr>
          <p:cNvPr id="5" name="Tekhnologic Logo"/>
          <p:cNvGrpSpPr/>
          <p:nvPr/>
        </p:nvGrpSpPr>
        <p:grpSpPr>
          <a:xfrm>
            <a:off x="5685616" y="6678000"/>
            <a:ext cx="820768" cy="180000"/>
            <a:chOff x="5464435" y="6630924"/>
            <a:chExt cx="820768" cy="180000"/>
          </a:xfrm>
        </p:grpSpPr>
        <p:pic>
          <p:nvPicPr>
            <p:cNvPr id="6" name="Image"/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7" name="Text"/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0" cap="none" spc="0" dirty="0">
                  <a:ln w="0"/>
                  <a:solidFill>
                    <a:srgbClr val="558D3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tekhnologic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81355240"/>
      </p:ext>
    </p:extLst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Question Box">
            <a:hlinkClick r:id="rId2" action="ppaction://hlinksldjump"/>
          </p:cNvPr>
          <p:cNvSpPr/>
          <p:nvPr/>
        </p:nvSpPr>
        <p:spPr>
          <a:xfrm>
            <a:off x="696000" y="0"/>
            <a:ext cx="10800000" cy="6858000"/>
          </a:xfrm>
          <a:custGeom>
            <a:avLst/>
            <a:gdLst>
              <a:gd name="connsiteX0" fmla="*/ 1228459 w 10800000"/>
              <a:gd name="connsiteY0" fmla="*/ 0 h 6858000"/>
              <a:gd name="connsiteX1" fmla="*/ 9571541 w 10800000"/>
              <a:gd name="connsiteY1" fmla="*/ 0 h 6858000"/>
              <a:gd name="connsiteX2" fmla="*/ 9727211 w 10800000"/>
              <a:gd name="connsiteY2" fmla="*/ 198094 h 6858000"/>
              <a:gd name="connsiteX3" fmla="*/ 10800000 w 10800000"/>
              <a:gd name="connsiteY3" fmla="*/ 3429000 h 6858000"/>
              <a:gd name="connsiteX4" fmla="*/ 9727211 w 10800000"/>
              <a:gd name="connsiteY4" fmla="*/ 6659906 h 6858000"/>
              <a:gd name="connsiteX5" fmla="*/ 9571541 w 10800000"/>
              <a:gd name="connsiteY5" fmla="*/ 6858000 h 6858000"/>
              <a:gd name="connsiteX6" fmla="*/ 1228459 w 10800000"/>
              <a:gd name="connsiteY6" fmla="*/ 6858000 h 6858000"/>
              <a:gd name="connsiteX7" fmla="*/ 1072789 w 10800000"/>
              <a:gd name="connsiteY7" fmla="*/ 6659906 h 6858000"/>
              <a:gd name="connsiteX8" fmla="*/ 0 w 10800000"/>
              <a:gd name="connsiteY8" fmla="*/ 3429000 h 6858000"/>
              <a:gd name="connsiteX9" fmla="*/ 1072789 w 10800000"/>
              <a:gd name="connsiteY9" fmla="*/ 198094 h 6858000"/>
              <a:gd name="connsiteX10" fmla="*/ 1228459 w 10800000"/>
              <a:gd name="connsiteY10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800000" h="6858000">
                <a:moveTo>
                  <a:pt x="1228459" y="0"/>
                </a:moveTo>
                <a:lnTo>
                  <a:pt x="9571541" y="0"/>
                </a:lnTo>
                <a:lnTo>
                  <a:pt x="9727211" y="198094"/>
                </a:lnTo>
                <a:cubicBezTo>
                  <a:pt x="10400991" y="1099044"/>
                  <a:pt x="10800000" y="2217425"/>
                  <a:pt x="10800000" y="3429000"/>
                </a:cubicBezTo>
                <a:cubicBezTo>
                  <a:pt x="10800000" y="4640575"/>
                  <a:pt x="10400991" y="5758956"/>
                  <a:pt x="9727211" y="6659906"/>
                </a:cubicBezTo>
                <a:lnTo>
                  <a:pt x="9571541" y="6858000"/>
                </a:lnTo>
                <a:lnTo>
                  <a:pt x="1228459" y="6858000"/>
                </a:lnTo>
                <a:lnTo>
                  <a:pt x="1072789" y="6659906"/>
                </a:lnTo>
                <a:cubicBezTo>
                  <a:pt x="399009" y="5758956"/>
                  <a:pt x="0" y="4640575"/>
                  <a:pt x="0" y="3429000"/>
                </a:cubicBezTo>
                <a:cubicBezTo>
                  <a:pt x="0" y="2217425"/>
                  <a:pt x="399009" y="1099044"/>
                  <a:pt x="1072789" y="198094"/>
                </a:cubicBezTo>
                <a:lnTo>
                  <a:pt x="1228459" y="0"/>
                </a:lnTo>
                <a:close/>
              </a:path>
            </a:pathLst>
          </a:custGeom>
          <a:solidFill>
            <a:srgbClr val="FFC00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ar-SA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ما الفرق بين </a:t>
            </a:r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الخاصية الكيميائية والخاصية الفيزيائية؟</a:t>
            </a:r>
            <a:endParaRPr lang="en-US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ar-SA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الخاصية الكيميائية: </a:t>
            </a:r>
            <a:r>
              <a:rPr lang="ar-SA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تشيرميل</a:t>
            </a:r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حدوث تغير في تركيب المادة الأصلية</a:t>
            </a:r>
          </a:p>
          <a:p>
            <a:pPr algn="ctr"/>
            <a:endParaRPr lang="ar-SA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الخاصية الفيزيائية :هي خاصية يمكن ملاحظتها وقياسها دون احداث تغير في تركيب المادة </a:t>
            </a:r>
            <a:endParaRPr lang="en-GB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Question Number"/>
          <p:cNvSpPr/>
          <p:nvPr/>
        </p:nvSpPr>
        <p:spPr>
          <a:xfrm>
            <a:off x="5587016" y="122535"/>
            <a:ext cx="1017971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3200" dirty="0">
                <a:latin typeface="Arial Black" panose="020B0A04020102020204" pitchFamily="34" charset="0"/>
              </a:rPr>
              <a:t>1</a:t>
            </a:r>
          </a:p>
          <a:p>
            <a:pPr algn="ctr"/>
            <a:r>
              <a:rPr lang="en-GB" dirty="0">
                <a:latin typeface="Arial Black" panose="020B0A04020102020204" pitchFamily="34" charset="0"/>
              </a:rPr>
              <a:t>Yellow</a:t>
            </a:r>
            <a:endParaRPr lang="en-GB" sz="1200" dirty="0">
              <a:latin typeface="Arial Black" panose="020B0A04020102020204" pitchFamily="34" charset="0"/>
            </a:endParaRPr>
          </a:p>
        </p:txBody>
      </p:sp>
      <p:sp>
        <p:nvSpPr>
          <p:cNvPr id="22" name="Back Button">
            <a:hlinkClick r:id="rId2" action="ppaction://hlinksldjump" highlightClick="1">
              <a:snd r:embed="rId3" name="click.wav"/>
            </a:hlinkClick>
          </p:cNvPr>
          <p:cNvSpPr/>
          <p:nvPr/>
        </p:nvSpPr>
        <p:spPr>
          <a:xfrm>
            <a:off x="5376000" y="6058376"/>
            <a:ext cx="1440000" cy="540000"/>
          </a:xfrm>
          <a:prstGeom prst="roundRect">
            <a:avLst>
              <a:gd name="adj" fmla="val 50000"/>
            </a:avLst>
          </a:prstGeom>
          <a:solidFill>
            <a:schemeClr val="accent4">
              <a:lumMod val="50000"/>
            </a:schemeClr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 Black" panose="020B0A04020102020204" pitchFamily="34" charset="0"/>
              </a:rPr>
              <a:t>BACK</a:t>
            </a:r>
          </a:p>
        </p:txBody>
      </p:sp>
      <p:grpSp>
        <p:nvGrpSpPr>
          <p:cNvPr id="5" name="Tekhnologic Logo"/>
          <p:cNvGrpSpPr/>
          <p:nvPr/>
        </p:nvGrpSpPr>
        <p:grpSpPr>
          <a:xfrm>
            <a:off x="5685616" y="6678000"/>
            <a:ext cx="820768" cy="180000"/>
            <a:chOff x="5464435" y="6630924"/>
            <a:chExt cx="820768" cy="180000"/>
          </a:xfrm>
        </p:grpSpPr>
        <p:pic>
          <p:nvPicPr>
            <p:cNvPr id="6" name="Image"/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7" name="Text"/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0" cap="none" spc="0" dirty="0">
                  <a:ln w="0"/>
                  <a:solidFill>
                    <a:srgbClr val="D49B0E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tekhnologic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6372807"/>
      </p:ext>
    </p:extLst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Question Box">
            <a:hlinkClick r:id="rId2" action="ppaction://hlinksldjump"/>
          </p:cNvPr>
          <p:cNvSpPr/>
          <p:nvPr/>
        </p:nvSpPr>
        <p:spPr>
          <a:xfrm>
            <a:off x="648499" y="-20751"/>
            <a:ext cx="10800000" cy="6858000"/>
          </a:xfrm>
          <a:custGeom>
            <a:avLst/>
            <a:gdLst>
              <a:gd name="connsiteX0" fmla="*/ 1228459 w 10800000"/>
              <a:gd name="connsiteY0" fmla="*/ 0 h 6858000"/>
              <a:gd name="connsiteX1" fmla="*/ 9571541 w 10800000"/>
              <a:gd name="connsiteY1" fmla="*/ 0 h 6858000"/>
              <a:gd name="connsiteX2" fmla="*/ 9727211 w 10800000"/>
              <a:gd name="connsiteY2" fmla="*/ 198094 h 6858000"/>
              <a:gd name="connsiteX3" fmla="*/ 10800000 w 10800000"/>
              <a:gd name="connsiteY3" fmla="*/ 3429000 h 6858000"/>
              <a:gd name="connsiteX4" fmla="*/ 9727211 w 10800000"/>
              <a:gd name="connsiteY4" fmla="*/ 6659906 h 6858000"/>
              <a:gd name="connsiteX5" fmla="*/ 9571541 w 10800000"/>
              <a:gd name="connsiteY5" fmla="*/ 6858000 h 6858000"/>
              <a:gd name="connsiteX6" fmla="*/ 1228459 w 10800000"/>
              <a:gd name="connsiteY6" fmla="*/ 6858000 h 6858000"/>
              <a:gd name="connsiteX7" fmla="*/ 1072789 w 10800000"/>
              <a:gd name="connsiteY7" fmla="*/ 6659906 h 6858000"/>
              <a:gd name="connsiteX8" fmla="*/ 0 w 10800000"/>
              <a:gd name="connsiteY8" fmla="*/ 3429000 h 6858000"/>
              <a:gd name="connsiteX9" fmla="*/ 1072789 w 10800000"/>
              <a:gd name="connsiteY9" fmla="*/ 198094 h 6858000"/>
              <a:gd name="connsiteX10" fmla="*/ 1228459 w 10800000"/>
              <a:gd name="connsiteY10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800000" h="6858000">
                <a:moveTo>
                  <a:pt x="1228459" y="0"/>
                </a:moveTo>
                <a:lnTo>
                  <a:pt x="9571541" y="0"/>
                </a:lnTo>
                <a:lnTo>
                  <a:pt x="9727211" y="198094"/>
                </a:lnTo>
                <a:cubicBezTo>
                  <a:pt x="10400991" y="1099044"/>
                  <a:pt x="10800000" y="2217425"/>
                  <a:pt x="10800000" y="3429000"/>
                </a:cubicBezTo>
                <a:cubicBezTo>
                  <a:pt x="10800000" y="4640575"/>
                  <a:pt x="10400991" y="5758956"/>
                  <a:pt x="9727211" y="6659906"/>
                </a:cubicBezTo>
                <a:lnTo>
                  <a:pt x="9571541" y="6858000"/>
                </a:lnTo>
                <a:lnTo>
                  <a:pt x="1228459" y="6858000"/>
                </a:lnTo>
                <a:lnTo>
                  <a:pt x="1072789" y="6659906"/>
                </a:lnTo>
                <a:cubicBezTo>
                  <a:pt x="399009" y="5758956"/>
                  <a:pt x="0" y="4640575"/>
                  <a:pt x="0" y="3429000"/>
                </a:cubicBezTo>
                <a:cubicBezTo>
                  <a:pt x="0" y="2217425"/>
                  <a:pt x="399009" y="1099044"/>
                  <a:pt x="1072789" y="198094"/>
                </a:cubicBezTo>
                <a:lnTo>
                  <a:pt x="1228459" y="0"/>
                </a:lnTo>
                <a:close/>
              </a:path>
            </a:pathLst>
          </a:custGeom>
          <a:solidFill>
            <a:srgbClr val="FFC00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ar-SA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ar-SA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اكملي :من خواص الفلزات .........و........و.......</a:t>
            </a:r>
          </a:p>
          <a:p>
            <a:pPr algn="ctr"/>
            <a:endParaRPr lang="ar-SA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مظهره لامع- قابلة للطرق والسحب </a:t>
            </a:r>
          </a:p>
          <a:p>
            <a:pPr algn="ctr"/>
            <a:r>
              <a:rPr lang="ar-SA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موصلة للحرارة والكهرباء</a:t>
            </a:r>
          </a:p>
          <a:p>
            <a:pPr algn="ctr"/>
            <a:endParaRPr lang="ar-SA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Question Number"/>
          <p:cNvSpPr/>
          <p:nvPr/>
        </p:nvSpPr>
        <p:spPr>
          <a:xfrm>
            <a:off x="5587016" y="122535"/>
            <a:ext cx="1017971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3200" dirty="0">
                <a:latin typeface="Arial Black" panose="020B0A04020102020204" pitchFamily="34" charset="0"/>
              </a:rPr>
              <a:t>2</a:t>
            </a:r>
          </a:p>
          <a:p>
            <a:pPr algn="ctr"/>
            <a:r>
              <a:rPr lang="en-GB" dirty="0">
                <a:latin typeface="Arial Black" panose="020B0A04020102020204" pitchFamily="34" charset="0"/>
              </a:rPr>
              <a:t>Yellow</a:t>
            </a:r>
            <a:endParaRPr lang="en-GB" sz="1200" dirty="0">
              <a:latin typeface="Arial Black" panose="020B0A04020102020204" pitchFamily="34" charset="0"/>
            </a:endParaRPr>
          </a:p>
        </p:txBody>
      </p:sp>
      <p:sp>
        <p:nvSpPr>
          <p:cNvPr id="22" name="Back Button">
            <a:hlinkClick r:id="rId2" action="ppaction://hlinksldjump" highlightClick="1">
              <a:snd r:embed="rId3" name="click.wav"/>
            </a:hlinkClick>
          </p:cNvPr>
          <p:cNvSpPr/>
          <p:nvPr/>
        </p:nvSpPr>
        <p:spPr>
          <a:xfrm>
            <a:off x="5376000" y="6058376"/>
            <a:ext cx="1440000" cy="540000"/>
          </a:xfrm>
          <a:prstGeom prst="roundRect">
            <a:avLst>
              <a:gd name="adj" fmla="val 50000"/>
            </a:avLst>
          </a:prstGeom>
          <a:solidFill>
            <a:schemeClr val="accent4">
              <a:lumMod val="50000"/>
            </a:schemeClr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 Black" panose="020B0A04020102020204" pitchFamily="34" charset="0"/>
              </a:rPr>
              <a:t>BACK</a:t>
            </a:r>
          </a:p>
        </p:txBody>
      </p:sp>
      <p:grpSp>
        <p:nvGrpSpPr>
          <p:cNvPr id="5" name="Tekhnologic Logo"/>
          <p:cNvGrpSpPr/>
          <p:nvPr/>
        </p:nvGrpSpPr>
        <p:grpSpPr>
          <a:xfrm>
            <a:off x="5685616" y="6678000"/>
            <a:ext cx="820768" cy="180000"/>
            <a:chOff x="5464435" y="6630924"/>
            <a:chExt cx="820768" cy="180000"/>
          </a:xfrm>
        </p:grpSpPr>
        <p:pic>
          <p:nvPicPr>
            <p:cNvPr id="6" name="Image"/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7" name="Text"/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0" cap="none" spc="0" dirty="0">
                  <a:ln w="0"/>
                  <a:solidFill>
                    <a:srgbClr val="D49B0E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tekhnologic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82744759"/>
      </p:ext>
    </p:extLst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Question Box">
            <a:hlinkClick r:id="rId2" action="ppaction://hlinksldjump"/>
          </p:cNvPr>
          <p:cNvSpPr/>
          <p:nvPr/>
        </p:nvSpPr>
        <p:spPr>
          <a:xfrm>
            <a:off x="696000" y="0"/>
            <a:ext cx="10800000" cy="6858000"/>
          </a:xfrm>
          <a:custGeom>
            <a:avLst/>
            <a:gdLst>
              <a:gd name="connsiteX0" fmla="*/ 1228459 w 10800000"/>
              <a:gd name="connsiteY0" fmla="*/ 0 h 6858000"/>
              <a:gd name="connsiteX1" fmla="*/ 9571541 w 10800000"/>
              <a:gd name="connsiteY1" fmla="*/ 0 h 6858000"/>
              <a:gd name="connsiteX2" fmla="*/ 9727211 w 10800000"/>
              <a:gd name="connsiteY2" fmla="*/ 198094 h 6858000"/>
              <a:gd name="connsiteX3" fmla="*/ 10800000 w 10800000"/>
              <a:gd name="connsiteY3" fmla="*/ 3429000 h 6858000"/>
              <a:gd name="connsiteX4" fmla="*/ 9727211 w 10800000"/>
              <a:gd name="connsiteY4" fmla="*/ 6659906 h 6858000"/>
              <a:gd name="connsiteX5" fmla="*/ 9571541 w 10800000"/>
              <a:gd name="connsiteY5" fmla="*/ 6858000 h 6858000"/>
              <a:gd name="connsiteX6" fmla="*/ 1228459 w 10800000"/>
              <a:gd name="connsiteY6" fmla="*/ 6858000 h 6858000"/>
              <a:gd name="connsiteX7" fmla="*/ 1072789 w 10800000"/>
              <a:gd name="connsiteY7" fmla="*/ 6659906 h 6858000"/>
              <a:gd name="connsiteX8" fmla="*/ 0 w 10800000"/>
              <a:gd name="connsiteY8" fmla="*/ 3429000 h 6858000"/>
              <a:gd name="connsiteX9" fmla="*/ 1072789 w 10800000"/>
              <a:gd name="connsiteY9" fmla="*/ 198094 h 6858000"/>
              <a:gd name="connsiteX10" fmla="*/ 1228459 w 10800000"/>
              <a:gd name="connsiteY10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800000" h="6858000">
                <a:moveTo>
                  <a:pt x="1228459" y="0"/>
                </a:moveTo>
                <a:lnTo>
                  <a:pt x="9571541" y="0"/>
                </a:lnTo>
                <a:lnTo>
                  <a:pt x="9727211" y="198094"/>
                </a:lnTo>
                <a:cubicBezTo>
                  <a:pt x="10400991" y="1099044"/>
                  <a:pt x="10800000" y="2217425"/>
                  <a:pt x="10800000" y="3429000"/>
                </a:cubicBezTo>
                <a:cubicBezTo>
                  <a:pt x="10800000" y="4640575"/>
                  <a:pt x="10400991" y="5758956"/>
                  <a:pt x="9727211" y="6659906"/>
                </a:cubicBezTo>
                <a:lnTo>
                  <a:pt x="9571541" y="6858000"/>
                </a:lnTo>
                <a:lnTo>
                  <a:pt x="1228459" y="6858000"/>
                </a:lnTo>
                <a:lnTo>
                  <a:pt x="1072789" y="6659906"/>
                </a:lnTo>
                <a:cubicBezTo>
                  <a:pt x="399009" y="5758956"/>
                  <a:pt x="0" y="4640575"/>
                  <a:pt x="0" y="3429000"/>
                </a:cubicBezTo>
                <a:cubicBezTo>
                  <a:pt x="0" y="2217425"/>
                  <a:pt x="399009" y="1099044"/>
                  <a:pt x="1072789" y="198094"/>
                </a:cubicBezTo>
                <a:lnTo>
                  <a:pt x="1228459" y="0"/>
                </a:lnTo>
                <a:close/>
              </a:path>
            </a:pathLst>
          </a:custGeom>
          <a:solidFill>
            <a:srgbClr val="FFC00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اذكري مفهوم درجة الغليان؟</a:t>
            </a:r>
            <a:endParaRPr lang="en-US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ar-SA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يتحول درجة الحرارة من حالة السائلة الى الغازية</a:t>
            </a:r>
            <a:endParaRPr lang="en-GB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Question Number"/>
          <p:cNvSpPr/>
          <p:nvPr/>
        </p:nvSpPr>
        <p:spPr>
          <a:xfrm>
            <a:off x="5587016" y="122535"/>
            <a:ext cx="1017971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3200" dirty="0">
                <a:latin typeface="Arial Black" panose="020B0A04020102020204" pitchFamily="34" charset="0"/>
              </a:rPr>
              <a:t>3</a:t>
            </a:r>
          </a:p>
          <a:p>
            <a:pPr algn="ctr"/>
            <a:r>
              <a:rPr lang="en-GB" dirty="0">
                <a:latin typeface="Arial Black" panose="020B0A04020102020204" pitchFamily="34" charset="0"/>
              </a:rPr>
              <a:t>Yellow</a:t>
            </a:r>
            <a:endParaRPr lang="en-GB" sz="1200" dirty="0">
              <a:latin typeface="Arial Black" panose="020B0A04020102020204" pitchFamily="34" charset="0"/>
            </a:endParaRPr>
          </a:p>
        </p:txBody>
      </p:sp>
      <p:sp>
        <p:nvSpPr>
          <p:cNvPr id="22" name="Back Button">
            <a:hlinkClick r:id="rId2" action="ppaction://hlinksldjump" highlightClick="1">
              <a:snd r:embed="rId3" name="click.wav"/>
            </a:hlinkClick>
          </p:cNvPr>
          <p:cNvSpPr/>
          <p:nvPr/>
        </p:nvSpPr>
        <p:spPr>
          <a:xfrm>
            <a:off x="5376000" y="6058376"/>
            <a:ext cx="1440000" cy="540000"/>
          </a:xfrm>
          <a:prstGeom prst="roundRect">
            <a:avLst>
              <a:gd name="adj" fmla="val 50000"/>
            </a:avLst>
          </a:prstGeom>
          <a:solidFill>
            <a:schemeClr val="accent4">
              <a:lumMod val="50000"/>
            </a:schemeClr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 Black" panose="020B0A04020102020204" pitchFamily="34" charset="0"/>
              </a:rPr>
              <a:t>BACK</a:t>
            </a:r>
          </a:p>
        </p:txBody>
      </p:sp>
      <p:grpSp>
        <p:nvGrpSpPr>
          <p:cNvPr id="5" name="Tekhnologic Logo"/>
          <p:cNvGrpSpPr/>
          <p:nvPr/>
        </p:nvGrpSpPr>
        <p:grpSpPr>
          <a:xfrm>
            <a:off x="5685616" y="6678000"/>
            <a:ext cx="820768" cy="180000"/>
            <a:chOff x="5464435" y="6630924"/>
            <a:chExt cx="820768" cy="180000"/>
          </a:xfrm>
        </p:grpSpPr>
        <p:pic>
          <p:nvPicPr>
            <p:cNvPr id="6" name="Image"/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4435" y="6630924"/>
              <a:ext cx="180000" cy="180000"/>
            </a:xfrm>
            <a:prstGeom prst="rect">
              <a:avLst/>
            </a:prstGeom>
          </p:spPr>
        </p:pic>
        <p:sp>
          <p:nvSpPr>
            <p:cNvPr id="7" name="Text"/>
            <p:cNvSpPr/>
            <p:nvPr/>
          </p:nvSpPr>
          <p:spPr>
            <a:xfrm>
              <a:off x="5624766" y="6651674"/>
              <a:ext cx="660437" cy="138499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 b="0" cap="none" spc="0" dirty="0">
                  <a:ln w="0"/>
                  <a:solidFill>
                    <a:srgbClr val="D49B0E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tekhnologic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98203690"/>
      </p:ext>
    </p:extLst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270</Words>
  <Application>Microsoft Office PowerPoint</Application>
  <PresentationFormat>شاشة عريضة</PresentationFormat>
  <Paragraphs>119</Paragraphs>
  <Slides>14</Slides>
  <Notes>0</Notes>
  <HiddenSlides>12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21" baseType="lpstr">
      <vt:lpstr>Arial</vt:lpstr>
      <vt:lpstr>Arial Black</vt:lpstr>
      <vt:lpstr>Calibri</vt:lpstr>
      <vt:lpstr>Calibri Light</vt:lpstr>
      <vt:lpstr>Century Gothic</vt:lpstr>
      <vt:lpstr>Times New Roman</vt:lpstr>
      <vt:lpstr>Office Theme</vt:lpstr>
      <vt:lpstr>مراجعه الفصل الثالث المادة وتغيراتها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مراجعه الفصل الرابع التداخل والحيود</dc:title>
  <dc:creator>tekhnologic</dc:creator>
  <cp:lastModifiedBy>اسماء وافي محمد احمد الاحمدي الزهراني</cp:lastModifiedBy>
  <cp:revision>7</cp:revision>
  <dcterms:created xsi:type="dcterms:W3CDTF">2017-05-24T00:02:19Z</dcterms:created>
  <dcterms:modified xsi:type="dcterms:W3CDTF">2020-12-08T09:04:09Z</dcterms:modified>
</cp:coreProperties>
</file>