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  <p:sldId id="267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ADB5"/>
    <a:srgbClr val="0699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97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A0413E8-C587-4FF0-8F37-A5E6C44DB0E1}" type="datetimeFigureOut">
              <a:rPr lang="ar-SA" smtClean="0"/>
              <a:t>01/07/46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9DF7DC-0511-4D37-B726-3CDADE83D4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782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DF7DC-0511-4D37-B726-3CDADE83D4E3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8741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DF7DC-0511-4D37-B726-3CDADE83D4E3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637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69670A-0E1F-F9F7-3DED-D8FA96B3B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8C09873-A10A-719C-EF77-C96833FE0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B8FB04-0C52-EAED-E052-3F7EF08B0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01/07/46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381D741-422C-2F3B-3096-039749999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4F7CC86-3AE2-6234-E984-863CFD78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57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91F3FF-B9B2-3090-88E0-AB384BB83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4A8F408-EAAF-6469-6C53-8A3DC02C3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45BC54-FC7F-3201-0BFB-B02C5B37E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01/07/46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BEE0ACA-9B6B-3BFB-285B-D31C08B8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47501F-6C75-CDEC-5F49-BECA47C6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327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26CDCC5-7524-A07E-541E-46E79FEC5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5947787-DB23-ABE3-A582-CCAA4FE80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CD0582-0B59-3832-5AEC-25A5DC1D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01/07/46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361D1CD-E424-19A3-120D-E15ECE3A9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9144E0-04C4-2580-3A38-33A21D0A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880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C63A2A-A865-F7C8-F359-AAE73FC7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4DBB4F-69F5-DA21-BCA5-4C264C1EA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C4B856-A173-C617-844C-D5402546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01/07/46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A8666A7-0C11-EDF5-ED97-02949F05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2FFDC9-6084-0407-4322-6D784742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345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E9DC37-BA92-C015-4926-B4F40D331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5EE71D2-36D6-914A-8365-C36CD0C5E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F720BD-DCFC-C7C4-C979-93462612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01/07/46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95154B-431B-29A4-E350-AEE0C0EC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577FDC-92F2-C0B1-F173-AE1E13FC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687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F74C8F-A6D0-864C-5BB7-CE85827AB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6D27238-259C-59F1-C39A-EB745BCEB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2966FB5-695F-5E64-0D7A-2B1AF840F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157530F-D25C-B5FC-ABE2-7DBC4B51F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01/07/46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279AC62-E2EA-A6AA-48B8-B94E8B774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5CAC6B5-3BB4-7A86-8CAD-C8B1B6C8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054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C67147-31D0-0A8E-48FB-E1976BD2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18664A1-E360-F8E5-88A7-48EB48EC2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256EADD-2D68-40BF-69A1-1FAAE84DB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8A0FF81-D255-09C8-6A50-59D81A6E9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DAB4C1D-8545-1D9E-2217-B07582EA5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BAEB84D-2346-B629-F4FC-B572BDE3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01/07/46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FCD40A8-F0A9-0DC7-FC5D-0B623A66E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FD958AE-425D-A48C-7A08-CCD7C76CE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923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758353-F84E-E24D-F630-95BB13B2E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3AA50C5-0119-A0C2-7E15-789713B1D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01/07/46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12E6DD7-2AA3-A014-B10E-913338E77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31F733F-B79F-3A80-306E-EF609A96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465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6659F5B-F757-0BDB-200D-2234CFB6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01/07/46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BD2252-0322-3917-2D11-A647A86B1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C977BF7-14A3-B869-7F7C-2B8D2D78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204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229577-4745-ACD4-7BF9-6C4E37DB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9AAAC7A-738C-33EB-012D-2260C67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D1FA304-1AB1-F3F7-97CB-0F110F78B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354182E-3BF4-4CA5-EE55-79AFFA96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01/07/46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3F9EBB7-E8A2-F7E0-9ED8-39A1AA0C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7DDE7D-FC7A-A7DC-E4BA-0689D3DE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299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09F4C1-A6D5-5F33-4183-CDBBFE891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0113993-6DAE-93EE-850B-9FC696F80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24ACD22-EEA9-F2DC-6B1A-4A5186A66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9B1EA9-4EF1-07BE-9644-BDE713F76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01/07/46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9A04DCF-AD85-ED5A-5DDD-70B78C3C5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77C4109-A8F8-E690-5C6B-8773175B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787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8110ED3-47E7-A0BF-C9BE-72BA86BF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C40785C-1AEE-CB7A-D84A-BF612C933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7F69A09-06B4-4BE3-CF51-7C3892579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CB6FFC-AD7B-4BC0-BA0E-43E7F116BAC8}" type="datetimeFigureOut">
              <a:rPr lang="ar-SA" smtClean="0"/>
              <a:t>01/07/46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C326DCC-6E9F-DCD1-9EF0-AA7D82563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A0E488-E86A-1553-B0F6-43A69B109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309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03ABC-E00E-036C-FD39-279444013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0D0AAC21-69F6-CBAB-785A-BD1E97D8C522}"/>
              </a:ext>
            </a:extLst>
          </p:cNvPr>
          <p:cNvGrpSpPr/>
          <p:nvPr/>
        </p:nvGrpSpPr>
        <p:grpSpPr>
          <a:xfrm>
            <a:off x="9605244" y="327106"/>
            <a:ext cx="1945537" cy="6219967"/>
            <a:chOff x="9605244" y="327106"/>
            <a:chExt cx="1945537" cy="6219967"/>
          </a:xfrm>
        </p:grpSpPr>
        <p:pic>
          <p:nvPicPr>
            <p:cNvPr id="5" name="صورة 4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C2787B44-BA12-0FB0-C8B6-11C39AAF9E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" t="33641" r="68212" b="33725"/>
            <a:stretch/>
          </p:blipFill>
          <p:spPr bwMode="auto">
            <a:xfrm rot="10800000">
              <a:off x="9613335" y="351382"/>
              <a:ext cx="1864615" cy="15255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صورة 5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16050D0A-DDA2-DBCD-8DFA-02B32F52C4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5" t="66555" r="2439" b="-121"/>
            <a:stretch/>
          </p:blipFill>
          <p:spPr bwMode="auto">
            <a:xfrm rot="10800000">
              <a:off x="9621427" y="4798577"/>
              <a:ext cx="1929354" cy="17484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صورة 7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CBB571D2-2394-C070-B9CE-7BBDEB2C0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7" t="66555" r="35691" b="681"/>
            <a:stretch/>
          </p:blipFill>
          <p:spPr bwMode="auto">
            <a:xfrm rot="10800000">
              <a:off x="9605244" y="1796430"/>
              <a:ext cx="1913165" cy="30587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3EDC608-E3E4-9F8A-1E5A-B4F62308FF13}"/>
                </a:ext>
              </a:extLst>
            </p:cNvPr>
            <p:cNvSpPr txBox="1"/>
            <p:nvPr/>
          </p:nvSpPr>
          <p:spPr>
            <a:xfrm>
              <a:off x="9827174" y="850137"/>
              <a:ext cx="143229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تطبيقات النسبة</a:t>
              </a:r>
            </a:p>
            <a:p>
              <a:pPr algn="ctr"/>
              <a:r>
                <a:rPr lang="ar-SA" sz="2000" b="1" dirty="0"/>
                <a:t>المئوية 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6E4F98F5-1F43-08AB-6690-81DE72E50A95}"/>
                </a:ext>
              </a:extLst>
            </p:cNvPr>
            <p:cNvSpPr txBox="1"/>
            <p:nvPr/>
          </p:nvSpPr>
          <p:spPr>
            <a:xfrm>
              <a:off x="9864191" y="327106"/>
              <a:ext cx="122998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الفصل (5)</a:t>
              </a: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8400BC78-B8C5-F652-090D-E5CA6DBAABB7}"/>
                </a:ext>
              </a:extLst>
            </p:cNvPr>
            <p:cNvSpPr txBox="1"/>
            <p:nvPr/>
          </p:nvSpPr>
          <p:spPr>
            <a:xfrm>
              <a:off x="9848007" y="1901244"/>
              <a:ext cx="139992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bg1"/>
                  </a:solidFill>
                </a:rPr>
                <a:t>فكرة الدرس:</a:t>
              </a: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6A46D432-54B8-CE28-9154-8E22A6B8F5DB}"/>
                </a:ext>
              </a:extLst>
            </p:cNvPr>
            <p:cNvSpPr txBox="1"/>
            <p:nvPr/>
          </p:nvSpPr>
          <p:spPr>
            <a:xfrm>
              <a:off x="9694256" y="4822854"/>
              <a:ext cx="13999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</a:rPr>
                <a:t>المفردات:</a:t>
              </a: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EA3B3715-FEB3-A578-9E40-A42B33D044F9}"/>
                </a:ext>
              </a:extLst>
            </p:cNvPr>
            <p:cNvSpPr txBox="1"/>
            <p:nvPr/>
          </p:nvSpPr>
          <p:spPr>
            <a:xfrm>
              <a:off x="9864191" y="2532807"/>
              <a:ext cx="1383740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أحل مسائل</a:t>
              </a:r>
            </a:p>
            <a:p>
              <a:r>
                <a:rPr lang="ar-SA" sz="2000" b="1" dirty="0"/>
                <a:t>تطبيقية على </a:t>
              </a:r>
            </a:p>
            <a:p>
              <a:r>
                <a:rPr lang="ar-SA" sz="2000" b="1" dirty="0"/>
                <a:t>النسبة المئوية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C12EA93F-A614-11A1-7AB6-CDA8B933A179}"/>
                </a:ext>
              </a:extLst>
            </p:cNvPr>
            <p:cNvSpPr txBox="1"/>
            <p:nvPr/>
          </p:nvSpPr>
          <p:spPr>
            <a:xfrm>
              <a:off x="9799453" y="5334279"/>
              <a:ext cx="118952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highlight>
                    <a:srgbClr val="FFFF00"/>
                  </a:highlight>
                </a:rPr>
                <a:t>الزيادة</a:t>
              </a: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8C7BF875-4CD3-43DC-956F-86C3EB39811B}"/>
                </a:ext>
              </a:extLst>
            </p:cNvPr>
            <p:cNvSpPr txBox="1"/>
            <p:nvPr/>
          </p:nvSpPr>
          <p:spPr>
            <a:xfrm>
              <a:off x="10123136" y="5814025"/>
              <a:ext cx="89207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highlight>
                    <a:srgbClr val="FFFF00"/>
                  </a:highlight>
                </a:rPr>
                <a:t>الخصم</a:t>
              </a:r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4264CA47-7D1E-AB6A-2982-DA1EFAF75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610" y="461367"/>
            <a:ext cx="3359323" cy="514376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533CAA4-F532-7526-E43C-1BBC99CC1D44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A96DD360-2647-DFD3-ADF0-0CEBEEB6336F}"/>
              </a:ext>
            </a:extLst>
          </p:cNvPr>
          <p:cNvSpPr txBox="1"/>
          <p:nvPr/>
        </p:nvSpPr>
        <p:spPr>
          <a:xfrm>
            <a:off x="1261505" y="1526733"/>
            <a:ext cx="81995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مذياع سعره في العام الماضي 100 ريال ، وارتفع سعره هذا العام بنسبة 5٪ ، كم يبلغ سعره الجديد ؟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F4686F29-CFAA-1A38-C464-0E1DB7805678}"/>
              </a:ext>
            </a:extLst>
          </p:cNvPr>
          <p:cNvSpPr txBox="1"/>
          <p:nvPr/>
        </p:nvSpPr>
        <p:spPr>
          <a:xfrm>
            <a:off x="936705" y="3129188"/>
            <a:ext cx="85964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طاولة سعرها في العام الماضي 100 ريال ، وارتفع سعرها هذا العام بنسبة 3٪ ، كم يبلغ سعرها الجديد ؟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908B48E-152C-5E1D-7DF4-1746487F7D70}"/>
              </a:ext>
            </a:extLst>
          </p:cNvPr>
          <p:cNvSpPr txBox="1"/>
          <p:nvPr/>
        </p:nvSpPr>
        <p:spPr>
          <a:xfrm>
            <a:off x="3345402" y="4699744"/>
            <a:ext cx="6097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ثمن كتاب 100 ريال ، كتب عليه تخفيض  بنسبة 10٪، كم أصبح ثمنه ؟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3FAC03FE-5362-2F3E-37CA-59CC252CB161}"/>
              </a:ext>
            </a:extLst>
          </p:cNvPr>
          <p:cNvSpPr/>
          <p:nvPr/>
        </p:nvSpPr>
        <p:spPr>
          <a:xfrm>
            <a:off x="7483564" y="903998"/>
            <a:ext cx="1986441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300" b="1" cap="none" spc="50" dirty="0">
                <a:ln w="0"/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أسئلة البناء:</a:t>
            </a: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29DF1557-392F-2362-CFAA-FBC024591CFB}"/>
              </a:ext>
            </a:extLst>
          </p:cNvPr>
          <p:cNvGrpSpPr/>
          <p:nvPr/>
        </p:nvGrpSpPr>
        <p:grpSpPr>
          <a:xfrm>
            <a:off x="1261505" y="3939592"/>
            <a:ext cx="1703052" cy="1825574"/>
            <a:chOff x="1261505" y="3939592"/>
            <a:chExt cx="1703052" cy="1825574"/>
          </a:xfrm>
        </p:grpSpPr>
        <p:pic>
          <p:nvPicPr>
            <p:cNvPr id="19" name="صورة 18" descr="فهم علامة النسبة المئوية Uderstand Pecent Mark">
              <a:extLst>
                <a:ext uri="{FF2B5EF4-FFF2-40B4-BE49-F238E27FC236}">
                  <a16:creationId xmlns:a16="http://schemas.microsoft.com/office/drawing/2014/main" id="{B8768A85-C02C-E1FA-F67C-A60E62796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E4E4E4"/>
                </a:clrFrom>
                <a:clrTo>
                  <a:srgbClr val="E4E4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4" t="30644" r="45214" b="14002"/>
            <a:stretch/>
          </p:blipFill>
          <p:spPr bwMode="auto">
            <a:xfrm>
              <a:off x="1261505" y="4264503"/>
              <a:ext cx="1487745" cy="150066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29662F8E-9F29-021B-167F-3C9CAB2AF13C}"/>
                </a:ext>
              </a:extLst>
            </p:cNvPr>
            <p:cNvSpPr txBox="1"/>
            <p:nvPr/>
          </p:nvSpPr>
          <p:spPr>
            <a:xfrm rot="1732005">
              <a:off x="2154402" y="3939592"/>
              <a:ext cx="81015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</p:grp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EC87AA49-6858-42CE-7808-21D6D39EA10A}"/>
              </a:ext>
            </a:extLst>
          </p:cNvPr>
          <p:cNvSpPr txBox="1"/>
          <p:nvPr/>
        </p:nvSpPr>
        <p:spPr>
          <a:xfrm>
            <a:off x="6469277" y="2048681"/>
            <a:ext cx="18372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مقدار الزيادة  =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F0394770-11ED-11E3-018F-3E60125A4961}"/>
              </a:ext>
            </a:extLst>
          </p:cNvPr>
          <p:cNvGrpSpPr/>
          <p:nvPr/>
        </p:nvGrpSpPr>
        <p:grpSpPr>
          <a:xfrm>
            <a:off x="4995759" y="1935228"/>
            <a:ext cx="1909256" cy="670556"/>
            <a:chOff x="2266296" y="5963232"/>
            <a:chExt cx="1909256" cy="670556"/>
          </a:xfrm>
        </p:grpSpPr>
        <p:sp>
          <p:nvSpPr>
            <p:cNvPr id="48" name="مربع نص 47">
              <a:extLst>
                <a:ext uri="{FF2B5EF4-FFF2-40B4-BE49-F238E27FC236}">
                  <a16:creationId xmlns:a16="http://schemas.microsoft.com/office/drawing/2014/main" id="{7D2B4DE0-4B3A-B061-7B26-0E3D4A1668E6}"/>
                </a:ext>
              </a:extLst>
            </p:cNvPr>
            <p:cNvSpPr txBox="1"/>
            <p:nvPr/>
          </p:nvSpPr>
          <p:spPr>
            <a:xfrm>
              <a:off x="2266296" y="6091833"/>
              <a:ext cx="16212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× 100 =</a:t>
              </a:r>
            </a:p>
          </p:txBody>
        </p:sp>
        <p:grpSp>
          <p:nvGrpSpPr>
            <p:cNvPr id="49" name="مجموعة 48">
              <a:extLst>
                <a:ext uri="{FF2B5EF4-FFF2-40B4-BE49-F238E27FC236}">
                  <a16:creationId xmlns:a16="http://schemas.microsoft.com/office/drawing/2014/main" id="{A361D487-535A-6AA0-E3EA-331AB01933BA}"/>
                </a:ext>
              </a:extLst>
            </p:cNvPr>
            <p:cNvGrpSpPr/>
            <p:nvPr/>
          </p:nvGrpSpPr>
          <p:grpSpPr>
            <a:xfrm>
              <a:off x="3440880" y="5963232"/>
              <a:ext cx="734672" cy="670556"/>
              <a:chOff x="5865683" y="4221808"/>
              <a:chExt cx="734672" cy="670556"/>
            </a:xfrm>
          </p:grpSpPr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0D7AD295-8420-8FCC-BBD2-A7FC130AE22A}"/>
                  </a:ext>
                </a:extLst>
              </p:cNvPr>
              <p:cNvSpPr txBox="1"/>
              <p:nvPr/>
            </p:nvSpPr>
            <p:spPr>
              <a:xfrm>
                <a:off x="5998104" y="4221808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b="1" dirty="0"/>
                  <a:t>5</a:t>
                </a:r>
              </a:p>
            </p:txBody>
          </p:sp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A7CBFD52-82C2-73DD-76BC-6FAFE0816B24}"/>
                  </a:ext>
                </a:extLst>
              </p:cNvPr>
              <p:cNvSpPr txBox="1"/>
              <p:nvPr/>
            </p:nvSpPr>
            <p:spPr>
              <a:xfrm>
                <a:off x="5865683" y="4492254"/>
                <a:ext cx="73467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b="1" dirty="0"/>
                  <a:t>100</a:t>
                </a:r>
              </a:p>
            </p:txBody>
          </p:sp>
          <p:cxnSp>
            <p:nvCxnSpPr>
              <p:cNvPr id="52" name="رابط مستقيم 51">
                <a:extLst>
                  <a:ext uri="{FF2B5EF4-FFF2-40B4-BE49-F238E27FC236}">
                    <a16:creationId xmlns:a16="http://schemas.microsoft.com/office/drawing/2014/main" id="{A5D0A19A-8587-BEB2-6296-991ADB4270C9}"/>
                  </a:ext>
                </a:extLst>
              </p:cNvPr>
              <p:cNvCxnSpPr/>
              <p:nvPr/>
            </p:nvCxnSpPr>
            <p:spPr>
              <a:xfrm flipH="1">
                <a:off x="6038165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CD83B80-0A4B-4CB1-3C5A-C38AEBB075C1}"/>
              </a:ext>
            </a:extLst>
          </p:cNvPr>
          <p:cNvSpPr txBox="1"/>
          <p:nvPr/>
        </p:nvSpPr>
        <p:spPr>
          <a:xfrm>
            <a:off x="4168711" y="2091275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5 ريالات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3B16C6-3FB5-5516-EAB5-D08BC256BD57}"/>
              </a:ext>
            </a:extLst>
          </p:cNvPr>
          <p:cNvSpPr txBox="1"/>
          <p:nvPr/>
        </p:nvSpPr>
        <p:spPr>
          <a:xfrm>
            <a:off x="6514070" y="2653773"/>
            <a:ext cx="18372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السعر الجديد  =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E0FEBA8-4022-FE0B-95AF-B6234B627999}"/>
              </a:ext>
            </a:extLst>
          </p:cNvPr>
          <p:cNvSpPr txBox="1"/>
          <p:nvPr/>
        </p:nvSpPr>
        <p:spPr>
          <a:xfrm>
            <a:off x="5122271" y="2632495"/>
            <a:ext cx="18372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100  +  5  =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38E58A8-7537-FB9D-4A0A-F0BEF8FDECDC}"/>
              </a:ext>
            </a:extLst>
          </p:cNvPr>
          <p:cNvSpPr txBox="1"/>
          <p:nvPr/>
        </p:nvSpPr>
        <p:spPr>
          <a:xfrm>
            <a:off x="4383691" y="2631060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105 ريالا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117001C-726B-2B41-904C-A6804105FFBF}"/>
              </a:ext>
            </a:extLst>
          </p:cNvPr>
          <p:cNvSpPr txBox="1"/>
          <p:nvPr/>
        </p:nvSpPr>
        <p:spPr>
          <a:xfrm>
            <a:off x="6545657" y="3684042"/>
            <a:ext cx="18372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مقدار الزيادة  =</a:t>
            </a:r>
          </a:p>
        </p:txBody>
      </p: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E7EAE348-97E2-F372-BB5C-DAED24443413}"/>
              </a:ext>
            </a:extLst>
          </p:cNvPr>
          <p:cNvGrpSpPr/>
          <p:nvPr/>
        </p:nvGrpSpPr>
        <p:grpSpPr>
          <a:xfrm>
            <a:off x="5144147" y="3535374"/>
            <a:ext cx="1867359" cy="670556"/>
            <a:chOff x="2308193" y="5963232"/>
            <a:chExt cx="1867359" cy="670556"/>
          </a:xfrm>
        </p:grpSpPr>
        <p:sp>
          <p:nvSpPr>
            <p:cNvPr id="59" name="مربع نص 58">
              <a:extLst>
                <a:ext uri="{FF2B5EF4-FFF2-40B4-BE49-F238E27FC236}">
                  <a16:creationId xmlns:a16="http://schemas.microsoft.com/office/drawing/2014/main" id="{D3B26308-E087-0A62-2136-1CEC64849875}"/>
                </a:ext>
              </a:extLst>
            </p:cNvPr>
            <p:cNvSpPr txBox="1"/>
            <p:nvPr/>
          </p:nvSpPr>
          <p:spPr>
            <a:xfrm>
              <a:off x="2308193" y="6091833"/>
              <a:ext cx="16212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× 100 =</a:t>
              </a:r>
            </a:p>
          </p:txBody>
        </p:sp>
        <p:grpSp>
          <p:nvGrpSpPr>
            <p:cNvPr id="60" name="مجموعة 59">
              <a:extLst>
                <a:ext uri="{FF2B5EF4-FFF2-40B4-BE49-F238E27FC236}">
                  <a16:creationId xmlns:a16="http://schemas.microsoft.com/office/drawing/2014/main" id="{D936C439-38A3-FC38-1BC6-4D2F7705AAF7}"/>
                </a:ext>
              </a:extLst>
            </p:cNvPr>
            <p:cNvGrpSpPr/>
            <p:nvPr/>
          </p:nvGrpSpPr>
          <p:grpSpPr>
            <a:xfrm>
              <a:off x="3440880" y="5963232"/>
              <a:ext cx="734672" cy="670556"/>
              <a:chOff x="5865683" y="4221808"/>
              <a:chExt cx="734672" cy="670556"/>
            </a:xfrm>
          </p:grpSpPr>
          <p:sp>
            <p:nvSpPr>
              <p:cNvPr id="61" name="مربع نص 60">
                <a:extLst>
                  <a:ext uri="{FF2B5EF4-FFF2-40B4-BE49-F238E27FC236}">
                    <a16:creationId xmlns:a16="http://schemas.microsoft.com/office/drawing/2014/main" id="{43FE1FF1-4E53-47B5-AAED-6D2634DDE002}"/>
                  </a:ext>
                </a:extLst>
              </p:cNvPr>
              <p:cNvSpPr txBox="1"/>
              <p:nvPr/>
            </p:nvSpPr>
            <p:spPr>
              <a:xfrm>
                <a:off x="5998104" y="4221808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b="1" dirty="0"/>
                  <a:t>3</a:t>
                </a:r>
              </a:p>
            </p:txBody>
          </p:sp>
          <p:sp>
            <p:nvSpPr>
              <p:cNvPr id="62" name="مربع نص 61">
                <a:extLst>
                  <a:ext uri="{FF2B5EF4-FFF2-40B4-BE49-F238E27FC236}">
                    <a16:creationId xmlns:a16="http://schemas.microsoft.com/office/drawing/2014/main" id="{B301B348-3F9D-8DA5-28C0-1FE4AC7B6735}"/>
                  </a:ext>
                </a:extLst>
              </p:cNvPr>
              <p:cNvSpPr txBox="1"/>
              <p:nvPr/>
            </p:nvSpPr>
            <p:spPr>
              <a:xfrm>
                <a:off x="5865683" y="4492254"/>
                <a:ext cx="73467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b="1" dirty="0"/>
                  <a:t>100</a:t>
                </a:r>
              </a:p>
            </p:txBody>
          </p:sp>
          <p:cxnSp>
            <p:nvCxnSpPr>
              <p:cNvPr id="63" name="رابط مستقيم 62">
                <a:extLst>
                  <a:ext uri="{FF2B5EF4-FFF2-40B4-BE49-F238E27FC236}">
                    <a16:creationId xmlns:a16="http://schemas.microsoft.com/office/drawing/2014/main" id="{36B0D00B-B4ED-8AC5-58CC-7524A69BC5D7}"/>
                  </a:ext>
                </a:extLst>
              </p:cNvPr>
              <p:cNvCxnSpPr/>
              <p:nvPr/>
            </p:nvCxnSpPr>
            <p:spPr>
              <a:xfrm flipH="1">
                <a:off x="6038165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41597180-D2BB-445A-47B0-262A7433DC97}"/>
              </a:ext>
            </a:extLst>
          </p:cNvPr>
          <p:cNvSpPr txBox="1"/>
          <p:nvPr/>
        </p:nvSpPr>
        <p:spPr>
          <a:xfrm>
            <a:off x="4498163" y="3684042"/>
            <a:ext cx="10430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3 ريالات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31ECEE72-8FA6-1ECA-0073-328475B49CAB}"/>
              </a:ext>
            </a:extLst>
          </p:cNvPr>
          <p:cNvSpPr txBox="1"/>
          <p:nvPr/>
        </p:nvSpPr>
        <p:spPr>
          <a:xfrm>
            <a:off x="6545657" y="4244669"/>
            <a:ext cx="18372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السعر الجديد  =</a:t>
            </a: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8BCDE2D4-84F3-4DBA-62C5-3C503B93AB64}"/>
              </a:ext>
            </a:extLst>
          </p:cNvPr>
          <p:cNvSpPr txBox="1"/>
          <p:nvPr/>
        </p:nvSpPr>
        <p:spPr>
          <a:xfrm>
            <a:off x="5100304" y="4226754"/>
            <a:ext cx="18372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100  +  3  =</a:t>
            </a: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3CF53126-108A-E8C8-643A-6F59A7ACBAB0}"/>
              </a:ext>
            </a:extLst>
          </p:cNvPr>
          <p:cNvSpPr txBox="1"/>
          <p:nvPr/>
        </p:nvSpPr>
        <p:spPr>
          <a:xfrm>
            <a:off x="4173083" y="4228843"/>
            <a:ext cx="13284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103 ريالا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D0D154FB-B7E9-2FE9-9F0E-523C810B5F7F}"/>
              </a:ext>
            </a:extLst>
          </p:cNvPr>
          <p:cNvSpPr txBox="1"/>
          <p:nvPr/>
        </p:nvSpPr>
        <p:spPr>
          <a:xfrm>
            <a:off x="6395063" y="5305398"/>
            <a:ext cx="20024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مقدار التخفيض =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01DB70-B1C7-F260-FC19-30E9EF110540}"/>
              </a:ext>
            </a:extLst>
          </p:cNvPr>
          <p:cNvGrpSpPr/>
          <p:nvPr/>
        </p:nvGrpSpPr>
        <p:grpSpPr>
          <a:xfrm>
            <a:off x="4920285" y="5181492"/>
            <a:ext cx="1905404" cy="670556"/>
            <a:chOff x="2270148" y="5963232"/>
            <a:chExt cx="1905404" cy="670556"/>
          </a:xfrm>
        </p:grpSpPr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05B00ACA-EADD-A395-3FFF-835E41027AA9}"/>
                </a:ext>
              </a:extLst>
            </p:cNvPr>
            <p:cNvSpPr txBox="1"/>
            <p:nvPr/>
          </p:nvSpPr>
          <p:spPr>
            <a:xfrm>
              <a:off x="2270148" y="6106163"/>
              <a:ext cx="16212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× 100 =</a:t>
              </a:r>
            </a:p>
          </p:txBody>
        </p:sp>
        <p:grpSp>
          <p:nvGrpSpPr>
            <p:cNvPr id="71" name="مجموعة 70">
              <a:extLst>
                <a:ext uri="{FF2B5EF4-FFF2-40B4-BE49-F238E27FC236}">
                  <a16:creationId xmlns:a16="http://schemas.microsoft.com/office/drawing/2014/main" id="{C83BBBA3-A2A5-9FA2-AD69-6EC57FD99A2C}"/>
                </a:ext>
              </a:extLst>
            </p:cNvPr>
            <p:cNvGrpSpPr/>
            <p:nvPr/>
          </p:nvGrpSpPr>
          <p:grpSpPr>
            <a:xfrm>
              <a:off x="3440880" y="5963232"/>
              <a:ext cx="734672" cy="670556"/>
              <a:chOff x="5865683" y="4221808"/>
              <a:chExt cx="734672" cy="670556"/>
            </a:xfrm>
          </p:grpSpPr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E51B4194-9F09-CCC6-2AFD-254CD9C8ACA1}"/>
                  </a:ext>
                </a:extLst>
              </p:cNvPr>
              <p:cNvSpPr txBox="1"/>
              <p:nvPr/>
            </p:nvSpPr>
            <p:spPr>
              <a:xfrm>
                <a:off x="5905744" y="4221808"/>
                <a:ext cx="636477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b="1" dirty="0"/>
                  <a:t>10</a:t>
                </a:r>
              </a:p>
            </p:txBody>
          </p:sp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981FFFB0-0ABD-7A0B-8646-00F6D2FE5E06}"/>
                  </a:ext>
                </a:extLst>
              </p:cNvPr>
              <p:cNvSpPr txBox="1"/>
              <p:nvPr/>
            </p:nvSpPr>
            <p:spPr>
              <a:xfrm>
                <a:off x="5865683" y="4492254"/>
                <a:ext cx="73467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b="1" dirty="0"/>
                  <a:t>100</a:t>
                </a:r>
              </a:p>
            </p:txBody>
          </p:sp>
          <p:cxnSp>
            <p:nvCxnSpPr>
              <p:cNvPr id="74" name="رابط مستقيم 73">
                <a:extLst>
                  <a:ext uri="{FF2B5EF4-FFF2-40B4-BE49-F238E27FC236}">
                    <a16:creationId xmlns:a16="http://schemas.microsoft.com/office/drawing/2014/main" id="{E32EA4BD-A81E-606B-51CC-7EC4AC981451}"/>
                  </a:ext>
                </a:extLst>
              </p:cNvPr>
              <p:cNvCxnSpPr/>
              <p:nvPr/>
            </p:nvCxnSpPr>
            <p:spPr>
              <a:xfrm flipH="1">
                <a:off x="6038165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012B245A-BC7E-8AB0-1E8D-85B5C234A6FA}"/>
              </a:ext>
            </a:extLst>
          </p:cNvPr>
          <p:cNvSpPr txBox="1"/>
          <p:nvPr/>
        </p:nvSpPr>
        <p:spPr>
          <a:xfrm>
            <a:off x="3934563" y="5307922"/>
            <a:ext cx="13368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10 ريالات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0CD668F7-1C85-0725-7828-A263D1A9FA12}"/>
              </a:ext>
            </a:extLst>
          </p:cNvPr>
          <p:cNvSpPr txBox="1"/>
          <p:nvPr/>
        </p:nvSpPr>
        <p:spPr>
          <a:xfrm>
            <a:off x="6449316" y="5848439"/>
            <a:ext cx="18372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السعر الجديد  =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D67D0286-167F-584A-A42F-66569176B03D}"/>
              </a:ext>
            </a:extLst>
          </p:cNvPr>
          <p:cNvSpPr txBox="1"/>
          <p:nvPr/>
        </p:nvSpPr>
        <p:spPr>
          <a:xfrm>
            <a:off x="4944931" y="5841924"/>
            <a:ext cx="19035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100  ــ  10  =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4C159732-C3D5-BF07-189E-8007F894E679}"/>
              </a:ext>
            </a:extLst>
          </p:cNvPr>
          <p:cNvSpPr txBox="1"/>
          <p:nvPr/>
        </p:nvSpPr>
        <p:spPr>
          <a:xfrm>
            <a:off x="3946684" y="5841924"/>
            <a:ext cx="1405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90 ريالا</a:t>
            </a:r>
          </a:p>
        </p:txBody>
      </p:sp>
    </p:spTree>
    <p:extLst>
      <p:ext uri="{BB962C8B-B14F-4D97-AF65-F5344CB8AC3E}">
        <p14:creationId xmlns:p14="http://schemas.microsoft.com/office/powerpoint/2010/main" val="63789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3" grpId="0"/>
      <p:bldP spid="54" grpId="0"/>
      <p:bldP spid="55" grpId="0"/>
      <p:bldP spid="56" grpId="0"/>
      <p:bldP spid="57" grpId="0"/>
      <p:bldP spid="64" grpId="0"/>
      <p:bldP spid="65" grpId="0"/>
      <p:bldP spid="66" grpId="0"/>
      <p:bldP spid="67" grpId="0"/>
      <p:bldP spid="68" grpId="0"/>
      <p:bldP spid="75" grpId="0"/>
      <p:bldP spid="76" grpId="0"/>
      <p:bldP spid="77" grpId="0"/>
      <p:bldP spid="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1AE11-7ACD-1AC1-4BDD-AE7193D42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6A5E0557-8198-AC74-14B4-B3B975BC99BD}"/>
              </a:ext>
            </a:extLst>
          </p:cNvPr>
          <p:cNvGrpSpPr/>
          <p:nvPr/>
        </p:nvGrpSpPr>
        <p:grpSpPr>
          <a:xfrm>
            <a:off x="9605244" y="327106"/>
            <a:ext cx="1945537" cy="6219967"/>
            <a:chOff x="9605244" y="327106"/>
            <a:chExt cx="1945537" cy="6219967"/>
          </a:xfrm>
        </p:grpSpPr>
        <p:pic>
          <p:nvPicPr>
            <p:cNvPr id="5" name="صورة 4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7C780FBE-F849-C30E-56AC-5B4306C41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" t="33641" r="68212" b="33725"/>
            <a:stretch/>
          </p:blipFill>
          <p:spPr bwMode="auto">
            <a:xfrm rot="10800000">
              <a:off x="9613335" y="351382"/>
              <a:ext cx="1864615" cy="15255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صورة 5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D6A3E863-7127-D565-84CF-E564A83F2D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5" t="66555" r="2439" b="-121"/>
            <a:stretch/>
          </p:blipFill>
          <p:spPr bwMode="auto">
            <a:xfrm rot="10800000">
              <a:off x="9621427" y="4798577"/>
              <a:ext cx="1929354" cy="17484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صورة 7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1CAE5CA4-9350-E552-9C5E-EEC7005F40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7" t="66555" r="35691" b="681"/>
            <a:stretch/>
          </p:blipFill>
          <p:spPr bwMode="auto">
            <a:xfrm rot="10800000">
              <a:off x="9605244" y="1796430"/>
              <a:ext cx="1913165" cy="30587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A262413-E51E-F848-2602-2B258A7CE24E}"/>
                </a:ext>
              </a:extLst>
            </p:cNvPr>
            <p:cNvSpPr txBox="1"/>
            <p:nvPr/>
          </p:nvSpPr>
          <p:spPr>
            <a:xfrm>
              <a:off x="9827174" y="850137"/>
              <a:ext cx="143229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تطبيقات النسبة</a:t>
              </a:r>
            </a:p>
            <a:p>
              <a:pPr algn="ctr"/>
              <a:r>
                <a:rPr lang="ar-SA" sz="2000" b="1" dirty="0"/>
                <a:t>المئوية 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B415196E-A4CF-A80C-DC32-CC906FC396D5}"/>
                </a:ext>
              </a:extLst>
            </p:cNvPr>
            <p:cNvSpPr txBox="1"/>
            <p:nvPr/>
          </p:nvSpPr>
          <p:spPr>
            <a:xfrm>
              <a:off x="9864191" y="327106"/>
              <a:ext cx="122998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الفصل (5)</a:t>
              </a: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8F0EDFE9-FF4E-781F-B4D1-5B04D7297A07}"/>
                </a:ext>
              </a:extLst>
            </p:cNvPr>
            <p:cNvSpPr txBox="1"/>
            <p:nvPr/>
          </p:nvSpPr>
          <p:spPr>
            <a:xfrm>
              <a:off x="9848007" y="1901244"/>
              <a:ext cx="139992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bg1"/>
                  </a:solidFill>
                </a:rPr>
                <a:t>فكرة الدرس:</a:t>
              </a: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1A02720B-089E-ACF0-91D7-403471AAE847}"/>
                </a:ext>
              </a:extLst>
            </p:cNvPr>
            <p:cNvSpPr txBox="1"/>
            <p:nvPr/>
          </p:nvSpPr>
          <p:spPr>
            <a:xfrm>
              <a:off x="9694256" y="4822854"/>
              <a:ext cx="13999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</a:rPr>
                <a:t>المفردات:</a:t>
              </a: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85AC3FC8-05A2-3461-8630-EB0DF876EC4E}"/>
                </a:ext>
              </a:extLst>
            </p:cNvPr>
            <p:cNvSpPr txBox="1"/>
            <p:nvPr/>
          </p:nvSpPr>
          <p:spPr>
            <a:xfrm>
              <a:off x="9864191" y="2532807"/>
              <a:ext cx="1383740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أحل مسائل</a:t>
              </a:r>
            </a:p>
            <a:p>
              <a:r>
                <a:rPr lang="ar-SA" sz="2000" b="1" dirty="0"/>
                <a:t>تطبيقية على </a:t>
              </a:r>
            </a:p>
            <a:p>
              <a:r>
                <a:rPr lang="ar-SA" sz="2000" b="1" dirty="0"/>
                <a:t>النسبة المئوية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CCFCE77E-C57C-CA1B-F35A-A1C12909D9E6}"/>
                </a:ext>
              </a:extLst>
            </p:cNvPr>
            <p:cNvSpPr txBox="1"/>
            <p:nvPr/>
          </p:nvSpPr>
          <p:spPr>
            <a:xfrm>
              <a:off x="9799453" y="5334279"/>
              <a:ext cx="118952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highlight>
                    <a:srgbClr val="FFFF00"/>
                  </a:highlight>
                </a:rPr>
                <a:t>الزيادة</a:t>
              </a: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E3AF973B-829C-B4E8-FF8E-AFDDFADF7DB2}"/>
                </a:ext>
              </a:extLst>
            </p:cNvPr>
            <p:cNvSpPr txBox="1"/>
            <p:nvPr/>
          </p:nvSpPr>
          <p:spPr>
            <a:xfrm>
              <a:off x="10123136" y="5814025"/>
              <a:ext cx="89207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highlight>
                    <a:srgbClr val="FFFF00"/>
                  </a:highlight>
                </a:rPr>
                <a:t>الخصم</a:t>
              </a:r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E8E7AD4A-E03E-FBCB-27CF-6D895C1C0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766" y="511555"/>
            <a:ext cx="3359323" cy="514376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9802A3F-DF13-C289-5BFD-A1BA1C49EB53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54D23267-CB44-9C98-133E-29A4108440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070" y="1114174"/>
            <a:ext cx="8612626" cy="1955842"/>
          </a:xfrm>
          <a:prstGeom prst="rect">
            <a:avLst/>
          </a:prstGeom>
        </p:spPr>
      </p:pic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FDC2168E-809F-F237-E777-75FDC7BD2431}"/>
              </a:ext>
            </a:extLst>
          </p:cNvPr>
          <p:cNvSpPr/>
          <p:nvPr/>
        </p:nvSpPr>
        <p:spPr>
          <a:xfrm>
            <a:off x="6096000" y="2419519"/>
            <a:ext cx="1631109" cy="6504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قوس كبير أيمن 30">
            <a:extLst>
              <a:ext uri="{FF2B5EF4-FFF2-40B4-BE49-F238E27FC236}">
                <a16:creationId xmlns:a16="http://schemas.microsoft.com/office/drawing/2014/main" id="{083CE984-AB83-EC58-1BD9-A63ED9FF6AAE}"/>
              </a:ext>
            </a:extLst>
          </p:cNvPr>
          <p:cNvSpPr/>
          <p:nvPr/>
        </p:nvSpPr>
        <p:spPr>
          <a:xfrm rot="5400000">
            <a:off x="2964223" y="848691"/>
            <a:ext cx="843989" cy="5160617"/>
          </a:xfrm>
          <a:prstGeom prst="rightBrace">
            <a:avLst>
              <a:gd name="adj1" fmla="val 148549"/>
              <a:gd name="adj2" fmla="val 4858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E765DFC0-D25E-ED73-1D2C-64F07EAB544C}"/>
              </a:ext>
            </a:extLst>
          </p:cNvPr>
          <p:cNvGrpSpPr/>
          <p:nvPr/>
        </p:nvGrpSpPr>
        <p:grpSpPr>
          <a:xfrm>
            <a:off x="2428514" y="4323066"/>
            <a:ext cx="1915406" cy="775653"/>
            <a:chOff x="2282602" y="5919690"/>
            <a:chExt cx="1915406" cy="775653"/>
          </a:xfrm>
        </p:grpSpPr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01320F84-D502-B5A2-0831-06761CAA2056}"/>
                </a:ext>
              </a:extLst>
            </p:cNvPr>
            <p:cNvSpPr txBox="1"/>
            <p:nvPr/>
          </p:nvSpPr>
          <p:spPr>
            <a:xfrm>
              <a:off x="2282602" y="6076684"/>
              <a:ext cx="144139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=75%</a:t>
              </a:r>
            </a:p>
          </p:txBody>
        </p: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C86690C5-009D-7893-6794-32133E83A8EF}"/>
                </a:ext>
              </a:extLst>
            </p:cNvPr>
            <p:cNvGrpSpPr/>
            <p:nvPr/>
          </p:nvGrpSpPr>
          <p:grpSpPr>
            <a:xfrm>
              <a:off x="3270001" y="5919690"/>
              <a:ext cx="928007" cy="775653"/>
              <a:chOff x="5694804" y="4178266"/>
              <a:chExt cx="928007" cy="775653"/>
            </a:xfrm>
          </p:grpSpPr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07CB5E9D-AFF0-3FBB-47B5-DD62AF87059D}"/>
                  </a:ext>
                </a:extLst>
              </p:cNvPr>
              <p:cNvSpPr txBox="1"/>
              <p:nvPr/>
            </p:nvSpPr>
            <p:spPr>
              <a:xfrm>
                <a:off x="5694804" y="4178266"/>
                <a:ext cx="92800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3</a:t>
                </a:r>
              </a:p>
            </p:txBody>
          </p:sp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70FF32E3-CE66-EA1D-189F-E14646582A97}"/>
                  </a:ext>
                </a:extLst>
              </p:cNvPr>
              <p:cNvSpPr txBox="1"/>
              <p:nvPr/>
            </p:nvSpPr>
            <p:spPr>
              <a:xfrm>
                <a:off x="5793113" y="4492254"/>
                <a:ext cx="7346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4</a:t>
                </a:r>
              </a:p>
            </p:txBody>
          </p:sp>
          <p:cxnSp>
            <p:nvCxnSpPr>
              <p:cNvPr id="37" name="رابط مستقيم 36">
                <a:extLst>
                  <a:ext uri="{FF2B5EF4-FFF2-40B4-BE49-F238E27FC236}">
                    <a16:creationId xmlns:a16="http://schemas.microsoft.com/office/drawing/2014/main" id="{EB1C4BE1-9903-C2EB-1A35-B68D1B50BA2E}"/>
                  </a:ext>
                </a:extLst>
              </p:cNvPr>
              <p:cNvCxnSpPr/>
              <p:nvPr/>
            </p:nvCxnSpPr>
            <p:spPr>
              <a:xfrm flipH="1">
                <a:off x="5931253" y="4567067"/>
                <a:ext cx="50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C17055A9-C899-3F3F-409D-80DA71CE70E7}"/>
              </a:ext>
            </a:extLst>
          </p:cNvPr>
          <p:cNvGrpSpPr/>
          <p:nvPr/>
        </p:nvGrpSpPr>
        <p:grpSpPr>
          <a:xfrm>
            <a:off x="5953851" y="3699204"/>
            <a:ext cx="1915406" cy="775653"/>
            <a:chOff x="2282602" y="5919690"/>
            <a:chExt cx="1915406" cy="775653"/>
          </a:xfrm>
        </p:grpSpPr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27FF4220-81DE-95BF-EB22-49F83E3758B8}"/>
                </a:ext>
              </a:extLst>
            </p:cNvPr>
            <p:cNvSpPr txBox="1"/>
            <p:nvPr/>
          </p:nvSpPr>
          <p:spPr>
            <a:xfrm>
              <a:off x="2282602" y="6076684"/>
              <a:ext cx="144139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FF0000"/>
                  </a:solidFill>
                </a:rPr>
                <a:t>=50%</a:t>
              </a:r>
            </a:p>
          </p:txBody>
        </p:sp>
        <p:grpSp>
          <p:nvGrpSpPr>
            <p:cNvPr id="40" name="مجموعة 39">
              <a:extLst>
                <a:ext uri="{FF2B5EF4-FFF2-40B4-BE49-F238E27FC236}">
                  <a16:creationId xmlns:a16="http://schemas.microsoft.com/office/drawing/2014/main" id="{89E3E0D2-1F1A-7A26-B88B-4A583271F740}"/>
                </a:ext>
              </a:extLst>
            </p:cNvPr>
            <p:cNvGrpSpPr/>
            <p:nvPr/>
          </p:nvGrpSpPr>
          <p:grpSpPr>
            <a:xfrm>
              <a:off x="3270001" y="5919690"/>
              <a:ext cx="928007" cy="775653"/>
              <a:chOff x="5694804" y="4178266"/>
              <a:chExt cx="928007" cy="775653"/>
            </a:xfrm>
          </p:grpSpPr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71E6A682-F736-BCED-ABDA-D8A92D73908E}"/>
                  </a:ext>
                </a:extLst>
              </p:cNvPr>
              <p:cNvSpPr txBox="1"/>
              <p:nvPr/>
            </p:nvSpPr>
            <p:spPr>
              <a:xfrm>
                <a:off x="5694804" y="4178266"/>
                <a:ext cx="92800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01F0083D-EED5-4712-9674-41A16C989C55}"/>
                  </a:ext>
                </a:extLst>
              </p:cNvPr>
              <p:cNvSpPr txBox="1"/>
              <p:nvPr/>
            </p:nvSpPr>
            <p:spPr>
              <a:xfrm>
                <a:off x="5793113" y="4492254"/>
                <a:ext cx="7346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cxnSp>
            <p:nvCxnSpPr>
              <p:cNvPr id="43" name="رابط مستقيم 42">
                <a:extLst>
                  <a:ext uri="{FF2B5EF4-FFF2-40B4-BE49-F238E27FC236}">
                    <a16:creationId xmlns:a16="http://schemas.microsoft.com/office/drawing/2014/main" id="{5BF60324-6354-9028-C34A-8C81785BCC2E}"/>
                  </a:ext>
                </a:extLst>
              </p:cNvPr>
              <p:cNvCxnSpPr/>
              <p:nvPr/>
            </p:nvCxnSpPr>
            <p:spPr>
              <a:xfrm flipH="1">
                <a:off x="5931253" y="4567067"/>
                <a:ext cx="504000" cy="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2A678D7E-2945-3148-4038-58C4924D369A}"/>
              </a:ext>
            </a:extLst>
          </p:cNvPr>
          <p:cNvSpPr txBox="1"/>
          <p:nvPr/>
        </p:nvSpPr>
        <p:spPr>
          <a:xfrm>
            <a:off x="5922663" y="3215564"/>
            <a:ext cx="20228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 </a:t>
            </a:r>
            <a:r>
              <a:rPr lang="ar-SA" sz="2000" b="1" dirty="0">
                <a:solidFill>
                  <a:srgbClr val="FF0000"/>
                </a:solidFill>
              </a:rPr>
              <a:t>نسبة التخفيض تعادل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2D35F62E-DABD-EB03-589D-1237127B4FC8}"/>
              </a:ext>
            </a:extLst>
          </p:cNvPr>
          <p:cNvSpPr txBox="1"/>
          <p:nvPr/>
        </p:nvSpPr>
        <p:spPr>
          <a:xfrm>
            <a:off x="2502796" y="3925808"/>
            <a:ext cx="20228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 </a:t>
            </a:r>
            <a:r>
              <a:rPr lang="ar-SA" sz="2000" b="1" dirty="0"/>
              <a:t>نسبة التخفيض تعادل</a:t>
            </a:r>
          </a:p>
        </p:txBody>
      </p: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10A46C32-C825-9DD4-3CD5-38155E17BE15}"/>
              </a:ext>
            </a:extLst>
          </p:cNvPr>
          <p:cNvGrpSpPr/>
          <p:nvPr/>
        </p:nvGrpSpPr>
        <p:grpSpPr>
          <a:xfrm>
            <a:off x="7651338" y="4431888"/>
            <a:ext cx="1703052" cy="1825574"/>
            <a:chOff x="1261505" y="3939592"/>
            <a:chExt cx="1703052" cy="1825574"/>
          </a:xfrm>
        </p:grpSpPr>
        <p:pic>
          <p:nvPicPr>
            <p:cNvPr id="47" name="صورة 46" descr="فهم علامة النسبة المئوية Uderstand Pecent Mark">
              <a:extLst>
                <a:ext uri="{FF2B5EF4-FFF2-40B4-BE49-F238E27FC236}">
                  <a16:creationId xmlns:a16="http://schemas.microsoft.com/office/drawing/2014/main" id="{9E4AEA15-2D51-E83C-FB6F-F826C8E5B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E4E4E4"/>
                </a:clrFrom>
                <a:clrTo>
                  <a:srgbClr val="E4E4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4" t="30644" r="45214" b="14002"/>
            <a:stretch/>
          </p:blipFill>
          <p:spPr bwMode="auto">
            <a:xfrm>
              <a:off x="1261505" y="4264503"/>
              <a:ext cx="1487745" cy="150066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8" name="مربع نص 47">
              <a:extLst>
                <a:ext uri="{FF2B5EF4-FFF2-40B4-BE49-F238E27FC236}">
                  <a16:creationId xmlns:a16="http://schemas.microsoft.com/office/drawing/2014/main" id="{D2F9E32A-11E7-7FF7-F571-86A1BC1321BD}"/>
                </a:ext>
              </a:extLst>
            </p:cNvPr>
            <p:cNvSpPr txBox="1"/>
            <p:nvPr/>
          </p:nvSpPr>
          <p:spPr>
            <a:xfrm rot="1732005">
              <a:off x="2154402" y="3939592"/>
              <a:ext cx="81015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58771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F7084665-FC40-39E9-C8E4-FE9B1E07AC07}"/>
              </a:ext>
            </a:extLst>
          </p:cNvPr>
          <p:cNvCxnSpPr>
            <a:cxnSpLocks/>
          </p:cNvCxnSpPr>
          <p:nvPr/>
        </p:nvCxnSpPr>
        <p:spPr>
          <a:xfrm flipH="1">
            <a:off x="8448092" y="2236838"/>
            <a:ext cx="5519" cy="339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A442EFD1-5566-4B8F-FF28-69E71919C3DC}"/>
              </a:ext>
            </a:extLst>
          </p:cNvPr>
          <p:cNvCxnSpPr>
            <a:cxnSpLocks/>
          </p:cNvCxnSpPr>
          <p:nvPr/>
        </p:nvCxnSpPr>
        <p:spPr>
          <a:xfrm>
            <a:off x="3454816" y="2234560"/>
            <a:ext cx="0" cy="3737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مستدير الزوايا 29">
            <a:extLst>
              <a:ext uri="{FF2B5EF4-FFF2-40B4-BE49-F238E27FC236}">
                <a16:creationId xmlns:a16="http://schemas.microsoft.com/office/drawing/2014/main" id="{7EF8BD16-88E1-9B0D-1DF2-BB8EC47A518B}"/>
              </a:ext>
            </a:extLst>
          </p:cNvPr>
          <p:cNvSpPr/>
          <p:nvPr/>
        </p:nvSpPr>
        <p:spPr>
          <a:xfrm>
            <a:off x="8003311" y="1661336"/>
            <a:ext cx="872635" cy="5872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6">
                    <a:lumMod val="75000"/>
                  </a:schemeClr>
                </a:solidFill>
              </a:rPr>
              <a:t>الزيادة</a:t>
            </a:r>
          </a:p>
        </p:txBody>
      </p:sp>
      <p:sp>
        <p:nvSpPr>
          <p:cNvPr id="18" name="مستطيل مستدير الزوايا 31">
            <a:extLst>
              <a:ext uri="{FF2B5EF4-FFF2-40B4-BE49-F238E27FC236}">
                <a16:creationId xmlns:a16="http://schemas.microsoft.com/office/drawing/2014/main" id="{D9CE29A2-EB30-868F-80D1-CC65E2D18A53}"/>
              </a:ext>
            </a:extLst>
          </p:cNvPr>
          <p:cNvSpPr/>
          <p:nvPr/>
        </p:nvSpPr>
        <p:spPr>
          <a:xfrm>
            <a:off x="1687503" y="2595303"/>
            <a:ext cx="3534630" cy="33912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/>
              <a:t>هي القيمة التي تخصم من سعر السلعة الأصلي</a:t>
            </a:r>
          </a:p>
        </p:txBody>
      </p:sp>
      <p:sp>
        <p:nvSpPr>
          <p:cNvPr id="19" name="مستطيل مستدير الزوايا 32">
            <a:extLst>
              <a:ext uri="{FF2B5EF4-FFF2-40B4-BE49-F238E27FC236}">
                <a16:creationId xmlns:a16="http://schemas.microsoft.com/office/drawing/2014/main" id="{1D6E0A4E-7677-E3CF-9CEA-5F0383BD2AC1}"/>
              </a:ext>
            </a:extLst>
          </p:cNvPr>
          <p:cNvSpPr/>
          <p:nvPr/>
        </p:nvSpPr>
        <p:spPr>
          <a:xfrm>
            <a:off x="2998462" y="1653244"/>
            <a:ext cx="929387" cy="5812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الخصم</a:t>
            </a:r>
          </a:p>
        </p:txBody>
      </p:sp>
      <p:sp>
        <p:nvSpPr>
          <p:cNvPr id="20" name="قوس كبير أيمن 19">
            <a:extLst>
              <a:ext uri="{FF2B5EF4-FFF2-40B4-BE49-F238E27FC236}">
                <a16:creationId xmlns:a16="http://schemas.microsoft.com/office/drawing/2014/main" id="{536FCD92-0DB3-FF60-9F88-397E1174308B}"/>
              </a:ext>
            </a:extLst>
          </p:cNvPr>
          <p:cNvSpPr/>
          <p:nvPr/>
        </p:nvSpPr>
        <p:spPr>
          <a:xfrm rot="16200000">
            <a:off x="5533631" y="-1268337"/>
            <a:ext cx="843988" cy="4984937"/>
          </a:xfrm>
          <a:prstGeom prst="rightBrace">
            <a:avLst>
              <a:gd name="adj1" fmla="val 25996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مستدير الزوايا 25">
            <a:extLst>
              <a:ext uri="{FF2B5EF4-FFF2-40B4-BE49-F238E27FC236}">
                <a16:creationId xmlns:a16="http://schemas.microsoft.com/office/drawing/2014/main" id="{EA66B14A-086F-68FB-0FB9-B5BF6DE3EDB1}"/>
              </a:ext>
            </a:extLst>
          </p:cNvPr>
          <p:cNvSpPr/>
          <p:nvPr/>
        </p:nvSpPr>
        <p:spPr>
          <a:xfrm>
            <a:off x="6728961" y="2548763"/>
            <a:ext cx="3534630" cy="4116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/>
              <a:t>هي القيمة التي تضاف إلى سعر السلعة الأصلي</a:t>
            </a:r>
          </a:p>
        </p:txBody>
      </p:sp>
      <p:sp>
        <p:nvSpPr>
          <p:cNvPr id="8" name="مستطيل مستدير الزوايا 34">
            <a:extLst>
              <a:ext uri="{FF2B5EF4-FFF2-40B4-BE49-F238E27FC236}">
                <a16:creationId xmlns:a16="http://schemas.microsoft.com/office/drawing/2014/main" id="{43F7979B-0FD9-2E29-4A8F-59B42948850A}"/>
              </a:ext>
            </a:extLst>
          </p:cNvPr>
          <p:cNvSpPr/>
          <p:nvPr/>
        </p:nvSpPr>
        <p:spPr>
          <a:xfrm>
            <a:off x="4345778" y="358957"/>
            <a:ext cx="3251791" cy="44729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تطبيقات على النسبة المئوية</a:t>
            </a:r>
          </a:p>
        </p:txBody>
      </p: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590B2E9D-F9BD-9B90-4D02-663B85E634BB}"/>
              </a:ext>
            </a:extLst>
          </p:cNvPr>
          <p:cNvGrpSpPr/>
          <p:nvPr/>
        </p:nvGrpSpPr>
        <p:grpSpPr>
          <a:xfrm>
            <a:off x="5479139" y="2940666"/>
            <a:ext cx="6017895" cy="2577792"/>
            <a:chOff x="5479139" y="2940666"/>
            <a:chExt cx="6017895" cy="2577792"/>
          </a:xfrm>
        </p:grpSpPr>
        <p:sp>
          <p:nvSpPr>
            <p:cNvPr id="9" name="مستطيل مستدير الزوايا 36">
              <a:extLst>
                <a:ext uri="{FF2B5EF4-FFF2-40B4-BE49-F238E27FC236}">
                  <a16:creationId xmlns:a16="http://schemas.microsoft.com/office/drawing/2014/main" id="{94F842EB-F512-A36B-8F27-CED7AF9851ED}"/>
                </a:ext>
              </a:extLst>
            </p:cNvPr>
            <p:cNvSpPr/>
            <p:nvPr/>
          </p:nvSpPr>
          <p:spPr>
            <a:xfrm>
              <a:off x="8348571" y="3822589"/>
              <a:ext cx="3148463" cy="587210"/>
            </a:xfrm>
            <a:prstGeom prst="round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1200" b="1" dirty="0"/>
                <a:t>1) مقدار الزيادة= النسبة المئوية للزيادة × السعر الأصلي</a:t>
              </a:r>
            </a:p>
            <a:p>
              <a:pPr algn="ctr"/>
              <a:r>
                <a:rPr lang="ar-SA" sz="1200" b="1" dirty="0"/>
                <a:t>2) السعر الجديد=السعر الأصلي + مقدار الزيادة </a:t>
              </a:r>
            </a:p>
          </p:txBody>
        </p:sp>
        <p:sp>
          <p:nvSpPr>
            <p:cNvPr id="22" name="قوس كبير أيمن 21">
              <a:extLst>
                <a:ext uri="{FF2B5EF4-FFF2-40B4-BE49-F238E27FC236}">
                  <a16:creationId xmlns:a16="http://schemas.microsoft.com/office/drawing/2014/main" id="{A04AFBE6-EE8E-CFD4-EA56-90DF27494277}"/>
                </a:ext>
              </a:extLst>
            </p:cNvPr>
            <p:cNvSpPr/>
            <p:nvPr/>
          </p:nvSpPr>
          <p:spPr>
            <a:xfrm rot="16200000">
              <a:off x="8026097" y="1887948"/>
              <a:ext cx="843988" cy="2949423"/>
            </a:xfrm>
            <a:prstGeom prst="rightBrace">
              <a:avLst>
                <a:gd name="adj1" fmla="val 259967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" name="مستطيل مستدير الزوايا 36">
              <a:extLst>
                <a:ext uri="{FF2B5EF4-FFF2-40B4-BE49-F238E27FC236}">
                  <a16:creationId xmlns:a16="http://schemas.microsoft.com/office/drawing/2014/main" id="{0C9781A0-5EE7-7A4D-D108-4D95811FA7AB}"/>
                </a:ext>
              </a:extLst>
            </p:cNvPr>
            <p:cNvSpPr/>
            <p:nvPr/>
          </p:nvSpPr>
          <p:spPr>
            <a:xfrm>
              <a:off x="5479139" y="4931248"/>
              <a:ext cx="3148463" cy="587210"/>
            </a:xfrm>
            <a:prstGeom prst="round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228600" indent="-228600" algn="ctr">
                <a:buAutoNum type="arabicParenR"/>
              </a:pPr>
              <a:endParaRPr lang="ar-SA" sz="1200" b="1" dirty="0"/>
            </a:p>
            <a:p>
              <a:pPr algn="ctr"/>
              <a:endParaRPr lang="ar-SA" sz="1200" b="1" dirty="0"/>
            </a:p>
            <a:p>
              <a:pPr marL="228600" indent="-228600" algn="ctr">
                <a:buAutoNum type="arabicParenR"/>
              </a:pPr>
              <a:r>
                <a:rPr lang="ar-SA" sz="1200" b="1" dirty="0"/>
                <a:t>النسبة الكلية = 100% + النسبة المئوية للزيادة</a:t>
              </a:r>
            </a:p>
            <a:p>
              <a:pPr marL="228600" indent="-228600" algn="ctr">
                <a:buAutoNum type="arabicParenR"/>
              </a:pPr>
              <a:r>
                <a:rPr lang="ar-SA" sz="1200" b="1" dirty="0"/>
                <a:t>السعر الجديد = النسبة الكلية × السعر الأصلي</a:t>
              </a:r>
            </a:p>
            <a:p>
              <a:pPr algn="ctr"/>
              <a:r>
                <a:rPr lang="ar-SA" sz="2200" b="1" dirty="0"/>
                <a:t> </a:t>
              </a:r>
            </a:p>
          </p:txBody>
        </p: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D8ACCB31-209B-4333-F9B2-1BCCE8A2B259}"/>
                </a:ext>
              </a:extLst>
            </p:cNvPr>
            <p:cNvCxnSpPr>
              <a:cxnSpLocks/>
            </p:cNvCxnSpPr>
            <p:nvPr/>
          </p:nvCxnSpPr>
          <p:spPr>
            <a:xfrm>
              <a:off x="6973379" y="3806405"/>
              <a:ext cx="0" cy="11173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B8D745DF-7503-2AB2-586D-F0D9A1A2CA47}"/>
              </a:ext>
            </a:extLst>
          </p:cNvPr>
          <p:cNvGrpSpPr/>
          <p:nvPr/>
        </p:nvGrpSpPr>
        <p:grpSpPr>
          <a:xfrm>
            <a:off x="654937" y="2926920"/>
            <a:ext cx="5698158" cy="2306338"/>
            <a:chOff x="654937" y="2926920"/>
            <a:chExt cx="5698158" cy="2306338"/>
          </a:xfrm>
        </p:grpSpPr>
        <p:sp>
          <p:nvSpPr>
            <p:cNvPr id="23" name="قوس كبير أيمن 22">
              <a:extLst>
                <a:ext uri="{FF2B5EF4-FFF2-40B4-BE49-F238E27FC236}">
                  <a16:creationId xmlns:a16="http://schemas.microsoft.com/office/drawing/2014/main" id="{9161534D-69E2-2440-4AAD-BD60B80C5517}"/>
                </a:ext>
              </a:extLst>
            </p:cNvPr>
            <p:cNvSpPr/>
            <p:nvPr/>
          </p:nvSpPr>
          <p:spPr>
            <a:xfrm rot="16200000">
              <a:off x="3032822" y="1954642"/>
              <a:ext cx="843988" cy="2788544"/>
            </a:xfrm>
            <a:prstGeom prst="rightBrace">
              <a:avLst>
                <a:gd name="adj1" fmla="val 259967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E85C904-E87F-F701-4902-71224E1CAD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58581" y="3776562"/>
              <a:ext cx="5519" cy="8519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مستطيل مستدير الزوايا 36">
              <a:extLst>
                <a:ext uri="{FF2B5EF4-FFF2-40B4-BE49-F238E27FC236}">
                  <a16:creationId xmlns:a16="http://schemas.microsoft.com/office/drawing/2014/main" id="{F8524280-FBC3-6FA9-DAA4-D0C87B6CE906}"/>
                </a:ext>
              </a:extLst>
            </p:cNvPr>
            <p:cNvSpPr/>
            <p:nvPr/>
          </p:nvSpPr>
          <p:spPr>
            <a:xfrm>
              <a:off x="3204632" y="3788406"/>
              <a:ext cx="3148463" cy="587210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1200" b="1" dirty="0"/>
                <a:t>1) مقدار الخصم = النسبة المئوية للخصم × السعر الأصلي</a:t>
              </a:r>
            </a:p>
            <a:p>
              <a:pPr algn="ctr"/>
              <a:r>
                <a:rPr lang="ar-SA" sz="1200" b="1" dirty="0"/>
                <a:t>2) السعر الجديد=السعر </a:t>
              </a:r>
              <a:r>
                <a:rPr lang="ar-SA" sz="1200" b="1"/>
                <a:t>الأصلي - </a:t>
              </a:r>
              <a:r>
                <a:rPr lang="ar-SA" sz="1200" b="1" dirty="0"/>
                <a:t>مقدار الخصم </a:t>
              </a:r>
            </a:p>
          </p:txBody>
        </p:sp>
        <p:sp>
          <p:nvSpPr>
            <p:cNvPr id="36" name="مستطيل مستدير الزوايا 36">
              <a:extLst>
                <a:ext uri="{FF2B5EF4-FFF2-40B4-BE49-F238E27FC236}">
                  <a16:creationId xmlns:a16="http://schemas.microsoft.com/office/drawing/2014/main" id="{0FB5F010-A358-1FC2-DF0D-3B59D2F7ADBB}"/>
                </a:ext>
              </a:extLst>
            </p:cNvPr>
            <p:cNvSpPr/>
            <p:nvPr/>
          </p:nvSpPr>
          <p:spPr>
            <a:xfrm>
              <a:off x="654937" y="4646048"/>
              <a:ext cx="3148463" cy="587210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228600" indent="-228600" algn="ctr">
                <a:buAutoNum type="arabicParenR"/>
              </a:pPr>
              <a:endParaRPr lang="ar-SA" sz="1200" b="1" dirty="0"/>
            </a:p>
            <a:p>
              <a:pPr algn="ctr"/>
              <a:endParaRPr lang="ar-SA" sz="1200" b="1" dirty="0"/>
            </a:p>
            <a:p>
              <a:pPr marL="228600" indent="-228600" algn="ctr">
                <a:buAutoNum type="arabicParenR"/>
              </a:pPr>
              <a:r>
                <a:rPr lang="ar-SA" sz="1200" b="1" dirty="0"/>
                <a:t>النسبة الكلية = 100% - النسبة المئوية للخصم</a:t>
              </a:r>
            </a:p>
            <a:p>
              <a:pPr marL="228600" indent="-228600" algn="ctr">
                <a:buAutoNum type="arabicParenR"/>
              </a:pPr>
              <a:r>
                <a:rPr lang="ar-SA" sz="1200" b="1" dirty="0"/>
                <a:t>السعر الجديد = النسبة الكلية × السعر الأصلي</a:t>
              </a:r>
            </a:p>
            <a:p>
              <a:pPr algn="ctr"/>
              <a:r>
                <a:rPr lang="ar-SA" sz="2200" b="1" dirty="0"/>
                <a:t> </a:t>
              </a:r>
            </a:p>
          </p:txBody>
        </p:sp>
      </p:grpSp>
      <p:pic>
        <p:nvPicPr>
          <p:cNvPr id="1026" name="Picture 2" descr="فهم علامة النسبة المئوية Uderstand Pecent Mark">
            <a:extLst>
              <a:ext uri="{FF2B5EF4-FFF2-40B4-BE49-F238E27FC236}">
                <a16:creationId xmlns:a16="http://schemas.microsoft.com/office/drawing/2014/main" id="{5C3A9F1C-056F-DC12-9D60-E27891C27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423" y="4806668"/>
            <a:ext cx="1857836" cy="164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مربع نص 38">
            <a:extLst>
              <a:ext uri="{FF2B5EF4-FFF2-40B4-BE49-F238E27FC236}">
                <a16:creationId xmlns:a16="http://schemas.microsoft.com/office/drawing/2014/main" id="{F1EAC3FA-7402-6676-A754-0D3AA6F37A3F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</p:spTree>
    <p:extLst>
      <p:ext uri="{BB962C8B-B14F-4D97-AF65-F5344CB8AC3E}">
        <p14:creationId xmlns:p14="http://schemas.microsoft.com/office/powerpoint/2010/main" val="3046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1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7BB19-1362-068D-7969-BD3D27391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C3D1CB77-77E3-3AD1-DA66-5BD503154F4D}"/>
              </a:ext>
            </a:extLst>
          </p:cNvPr>
          <p:cNvGrpSpPr/>
          <p:nvPr/>
        </p:nvGrpSpPr>
        <p:grpSpPr>
          <a:xfrm>
            <a:off x="9605244" y="327106"/>
            <a:ext cx="1945537" cy="6219967"/>
            <a:chOff x="9605244" y="327106"/>
            <a:chExt cx="1945537" cy="6219967"/>
          </a:xfrm>
        </p:grpSpPr>
        <p:pic>
          <p:nvPicPr>
            <p:cNvPr id="5" name="صورة 4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9A964A94-CE02-3D7B-E34A-8E2EB3521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" t="33641" r="68212" b="33725"/>
            <a:stretch/>
          </p:blipFill>
          <p:spPr bwMode="auto">
            <a:xfrm rot="10800000">
              <a:off x="9613335" y="351382"/>
              <a:ext cx="1864615" cy="15255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صورة 5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253F6BEE-5096-240F-3026-A468564CC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5" t="66555" r="2439" b="-121"/>
            <a:stretch/>
          </p:blipFill>
          <p:spPr bwMode="auto">
            <a:xfrm rot="10800000">
              <a:off x="9621427" y="4798577"/>
              <a:ext cx="1929354" cy="17484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صورة 7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AFCCC5A2-164B-F70A-1646-FF40C563D4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7" t="66555" r="35691" b="681"/>
            <a:stretch/>
          </p:blipFill>
          <p:spPr bwMode="auto">
            <a:xfrm rot="10800000">
              <a:off x="9605244" y="1796430"/>
              <a:ext cx="1913165" cy="30587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06AAA27C-8C33-0166-FD78-324E65FD5F3F}"/>
                </a:ext>
              </a:extLst>
            </p:cNvPr>
            <p:cNvSpPr txBox="1"/>
            <p:nvPr/>
          </p:nvSpPr>
          <p:spPr>
            <a:xfrm>
              <a:off x="9827174" y="850137"/>
              <a:ext cx="143229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تطبيقات النسبة</a:t>
              </a:r>
            </a:p>
            <a:p>
              <a:pPr algn="ctr"/>
              <a:r>
                <a:rPr lang="ar-SA" sz="2000" b="1" dirty="0"/>
                <a:t>المئوية 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C65872F6-2B18-EC0B-C0C6-A50B8F89DEB5}"/>
                </a:ext>
              </a:extLst>
            </p:cNvPr>
            <p:cNvSpPr txBox="1"/>
            <p:nvPr/>
          </p:nvSpPr>
          <p:spPr>
            <a:xfrm>
              <a:off x="9864191" y="327106"/>
              <a:ext cx="122998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الفصل (5)</a:t>
              </a: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17E41354-960C-3BCB-9669-9586F7CDE9B8}"/>
                </a:ext>
              </a:extLst>
            </p:cNvPr>
            <p:cNvSpPr txBox="1"/>
            <p:nvPr/>
          </p:nvSpPr>
          <p:spPr>
            <a:xfrm>
              <a:off x="9848007" y="1901244"/>
              <a:ext cx="139992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bg1"/>
                  </a:solidFill>
                </a:rPr>
                <a:t>فكرة الدرس:</a:t>
              </a: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000128BC-1FF7-088D-5777-4EF6CD9E4CA2}"/>
                </a:ext>
              </a:extLst>
            </p:cNvPr>
            <p:cNvSpPr txBox="1"/>
            <p:nvPr/>
          </p:nvSpPr>
          <p:spPr>
            <a:xfrm>
              <a:off x="9694256" y="4822854"/>
              <a:ext cx="13999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</a:rPr>
                <a:t>المفردات:</a:t>
              </a: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9C58A525-62DE-8FA8-193F-B1C6907C15B4}"/>
                </a:ext>
              </a:extLst>
            </p:cNvPr>
            <p:cNvSpPr txBox="1"/>
            <p:nvPr/>
          </p:nvSpPr>
          <p:spPr>
            <a:xfrm>
              <a:off x="9864191" y="2532807"/>
              <a:ext cx="1383740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أحل مسائل</a:t>
              </a:r>
            </a:p>
            <a:p>
              <a:r>
                <a:rPr lang="ar-SA" sz="2000" b="1" dirty="0"/>
                <a:t>تطبيقية على </a:t>
              </a:r>
            </a:p>
            <a:p>
              <a:r>
                <a:rPr lang="ar-SA" sz="2000" b="1" dirty="0"/>
                <a:t>النسبة المئوية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543927BB-9342-1F84-194C-B9AE3C791C32}"/>
                </a:ext>
              </a:extLst>
            </p:cNvPr>
            <p:cNvSpPr txBox="1"/>
            <p:nvPr/>
          </p:nvSpPr>
          <p:spPr>
            <a:xfrm>
              <a:off x="9799453" y="5334279"/>
              <a:ext cx="118952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highlight>
                    <a:srgbClr val="FFFF00"/>
                  </a:highlight>
                </a:rPr>
                <a:t>الزيادة</a:t>
              </a: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579E886F-DBDE-FCDB-A656-BAC83634F540}"/>
                </a:ext>
              </a:extLst>
            </p:cNvPr>
            <p:cNvSpPr txBox="1"/>
            <p:nvPr/>
          </p:nvSpPr>
          <p:spPr>
            <a:xfrm>
              <a:off x="10123136" y="5814025"/>
              <a:ext cx="89207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highlight>
                    <a:srgbClr val="FFFF00"/>
                  </a:highlight>
                </a:rPr>
                <a:t>الخصم</a:t>
              </a:r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D32287DF-9C49-E8C5-D5D2-6CC18F7F22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4766" y="479187"/>
            <a:ext cx="3359323" cy="514376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57E0F86-C5FB-A719-DDE2-E7876AB3373B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C2FD542A-5DF7-887C-D8AD-E2B76792F7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069" y="1044835"/>
            <a:ext cx="8539793" cy="3494798"/>
          </a:xfrm>
          <a:prstGeom prst="rect">
            <a:avLst/>
          </a:prstGeom>
        </p:spPr>
      </p:pic>
      <p:sp>
        <p:nvSpPr>
          <p:cNvPr id="30" name="مستطيل مستدير الزوايا">
            <a:extLst>
              <a:ext uri="{FF2B5EF4-FFF2-40B4-BE49-F238E27FC236}">
                <a16:creationId xmlns:a16="http://schemas.microsoft.com/office/drawing/2014/main" id="{878B41F2-8E84-DD48-000B-3DB68E26B54B}"/>
              </a:ext>
            </a:extLst>
          </p:cNvPr>
          <p:cNvSpPr/>
          <p:nvPr/>
        </p:nvSpPr>
        <p:spPr>
          <a:xfrm>
            <a:off x="6934089" y="4855221"/>
            <a:ext cx="1628516" cy="1389692"/>
          </a:xfrm>
          <a:prstGeom prst="roundRect">
            <a:avLst>
              <a:gd name="adj" fmla="val 23356"/>
            </a:avLst>
          </a:prstGeom>
          <a:solidFill>
            <a:srgbClr val="0FADB5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2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547"/>
          </a:p>
        </p:txBody>
      </p:sp>
      <p:sp>
        <p:nvSpPr>
          <p:cNvPr id="31" name="مستطيل مستدير الزوايا">
            <a:extLst>
              <a:ext uri="{FF2B5EF4-FFF2-40B4-BE49-F238E27FC236}">
                <a16:creationId xmlns:a16="http://schemas.microsoft.com/office/drawing/2014/main" id="{80C4E100-EA35-7AED-6E97-8AB75045CB02}"/>
              </a:ext>
            </a:extLst>
          </p:cNvPr>
          <p:cNvSpPr/>
          <p:nvPr/>
        </p:nvSpPr>
        <p:spPr>
          <a:xfrm>
            <a:off x="7129082" y="4952324"/>
            <a:ext cx="1210911" cy="1173347"/>
          </a:xfrm>
          <a:prstGeom prst="roundRect">
            <a:avLst>
              <a:gd name="adj" fmla="val 33333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2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547"/>
          </a:p>
        </p:txBody>
      </p:sp>
      <p:sp>
        <p:nvSpPr>
          <p:cNvPr id="32" name="الواجب">
            <a:extLst>
              <a:ext uri="{FF2B5EF4-FFF2-40B4-BE49-F238E27FC236}">
                <a16:creationId xmlns:a16="http://schemas.microsoft.com/office/drawing/2014/main" id="{CF146314-8892-9936-3A5F-DFA964AD6BC3}"/>
              </a:ext>
            </a:extLst>
          </p:cNvPr>
          <p:cNvSpPr txBox="1"/>
          <p:nvPr/>
        </p:nvSpPr>
        <p:spPr>
          <a:xfrm>
            <a:off x="6690360" y="5191132"/>
            <a:ext cx="1389801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2311906">
              <a:defRPr sz="9900">
                <a:solidFill>
                  <a:srgbClr val="000000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rPr lang="ar-SA" sz="2000" b="1" dirty="0"/>
              <a:t>الواجب </a:t>
            </a:r>
          </a:p>
          <a:p>
            <a:pPr rtl="0">
              <a:defRPr/>
            </a:pPr>
            <a:r>
              <a:rPr lang="ar-SA" sz="2000" b="1" dirty="0"/>
              <a:t>بالمنصة</a:t>
            </a:r>
            <a:r>
              <a:rPr sz="2000" b="1" dirty="0"/>
              <a:t> </a:t>
            </a:r>
          </a:p>
        </p:txBody>
      </p:sp>
      <p:pic>
        <p:nvPicPr>
          <p:cNvPr id="33" name="IMG_4499.jpeg" descr="IMG_4499.jpeg">
            <a:extLst>
              <a:ext uri="{FF2B5EF4-FFF2-40B4-BE49-F238E27FC236}">
                <a16:creationId xmlns:a16="http://schemas.microsoft.com/office/drawing/2014/main" id="{03905941-7A91-6039-3F65-9A2B411FC36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6570"/>
          <a:stretch/>
        </p:blipFill>
        <p:spPr>
          <a:xfrm>
            <a:off x="4098939" y="4695044"/>
            <a:ext cx="2084832" cy="1781534"/>
          </a:xfrm>
          <a:prstGeom prst="rect">
            <a:avLst/>
          </a:prstGeom>
          <a:ln w="50800">
            <a:solidFill>
              <a:srgbClr val="FFFFFF"/>
            </a:solidFill>
            <a:prstDash val="sysDot"/>
            <a:miter lim="400000"/>
          </a:ln>
        </p:spPr>
      </p:pic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F5F9456A-5B77-639D-457C-3238279B3482}"/>
              </a:ext>
            </a:extLst>
          </p:cNvPr>
          <p:cNvSpPr/>
          <p:nvPr/>
        </p:nvSpPr>
        <p:spPr>
          <a:xfrm>
            <a:off x="4412608" y="3173357"/>
            <a:ext cx="361693" cy="2880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E731752D-6334-4FD6-FA06-532303E2B0E7}"/>
              </a:ext>
            </a:extLst>
          </p:cNvPr>
          <p:cNvSpPr/>
          <p:nvPr/>
        </p:nvSpPr>
        <p:spPr>
          <a:xfrm>
            <a:off x="6728966" y="4078363"/>
            <a:ext cx="335381" cy="3317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495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ACFD42E8-5978-F6C0-881B-1E23DE3BFE1C}"/>
              </a:ext>
            </a:extLst>
          </p:cNvPr>
          <p:cNvGrpSpPr/>
          <p:nvPr/>
        </p:nvGrpSpPr>
        <p:grpSpPr>
          <a:xfrm>
            <a:off x="9605244" y="327106"/>
            <a:ext cx="1945537" cy="6219967"/>
            <a:chOff x="9605244" y="327106"/>
            <a:chExt cx="1945537" cy="6219967"/>
          </a:xfrm>
        </p:grpSpPr>
        <p:pic>
          <p:nvPicPr>
            <p:cNvPr id="5" name="صورة 4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B95866F8-AAE7-7020-F214-9D6F0B3B52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" t="33641" r="68212" b="33725"/>
            <a:stretch/>
          </p:blipFill>
          <p:spPr bwMode="auto">
            <a:xfrm rot="10800000">
              <a:off x="9613335" y="351382"/>
              <a:ext cx="1864615" cy="15255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صورة 5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169D32E0-7277-BB94-5E01-65FA9C6BA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5" t="66555" r="2439" b="-121"/>
            <a:stretch/>
          </p:blipFill>
          <p:spPr bwMode="auto">
            <a:xfrm rot="10800000">
              <a:off x="9621427" y="4798577"/>
              <a:ext cx="1929354" cy="17484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صورة 7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3B44ADF2-248B-A2DC-5D23-4AC0F1CFDB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7" t="66555" r="35691" b="681"/>
            <a:stretch/>
          </p:blipFill>
          <p:spPr bwMode="auto">
            <a:xfrm rot="10800000">
              <a:off x="9605244" y="1796430"/>
              <a:ext cx="1913165" cy="30587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55C13D4F-A0C6-D585-7B61-FCAA09173CB5}"/>
                </a:ext>
              </a:extLst>
            </p:cNvPr>
            <p:cNvSpPr txBox="1"/>
            <p:nvPr/>
          </p:nvSpPr>
          <p:spPr>
            <a:xfrm>
              <a:off x="9827174" y="850137"/>
              <a:ext cx="143229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تطبيقات النسبة</a:t>
              </a:r>
            </a:p>
            <a:p>
              <a:pPr algn="ctr"/>
              <a:r>
                <a:rPr lang="ar-SA" sz="2000" b="1" dirty="0"/>
                <a:t>المئوية 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69A93C24-A896-1403-4230-AC85C180E62F}"/>
                </a:ext>
              </a:extLst>
            </p:cNvPr>
            <p:cNvSpPr txBox="1"/>
            <p:nvPr/>
          </p:nvSpPr>
          <p:spPr>
            <a:xfrm>
              <a:off x="9864191" y="327106"/>
              <a:ext cx="122998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الفصل (5)</a:t>
              </a: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1EC69DEE-243E-3A1E-860B-5C8AACBB8FB3}"/>
                </a:ext>
              </a:extLst>
            </p:cNvPr>
            <p:cNvSpPr txBox="1"/>
            <p:nvPr/>
          </p:nvSpPr>
          <p:spPr>
            <a:xfrm>
              <a:off x="9848007" y="1901244"/>
              <a:ext cx="139992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bg1"/>
                  </a:solidFill>
                </a:rPr>
                <a:t>فكرة الدرس:</a:t>
              </a: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F3D34238-ABE2-ABBA-B44E-A44FA5B94943}"/>
                </a:ext>
              </a:extLst>
            </p:cNvPr>
            <p:cNvSpPr txBox="1"/>
            <p:nvPr/>
          </p:nvSpPr>
          <p:spPr>
            <a:xfrm>
              <a:off x="9694256" y="4822854"/>
              <a:ext cx="13999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</a:rPr>
                <a:t>المفردات:</a:t>
              </a: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281AE1A2-EE6D-A8E0-150F-B2F5FEDB75A9}"/>
                </a:ext>
              </a:extLst>
            </p:cNvPr>
            <p:cNvSpPr txBox="1"/>
            <p:nvPr/>
          </p:nvSpPr>
          <p:spPr>
            <a:xfrm>
              <a:off x="9864191" y="2532807"/>
              <a:ext cx="1383740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أحل مسائل</a:t>
              </a:r>
            </a:p>
            <a:p>
              <a:r>
                <a:rPr lang="ar-SA" sz="2000" b="1" dirty="0"/>
                <a:t>تطبيقية على </a:t>
              </a:r>
            </a:p>
            <a:p>
              <a:r>
                <a:rPr lang="ar-SA" sz="2000" b="1" dirty="0"/>
                <a:t>النسبة المئوية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D52DE1DB-5B71-6044-FAC9-CA291B40CD83}"/>
                </a:ext>
              </a:extLst>
            </p:cNvPr>
            <p:cNvSpPr txBox="1"/>
            <p:nvPr/>
          </p:nvSpPr>
          <p:spPr>
            <a:xfrm>
              <a:off x="9799453" y="5334279"/>
              <a:ext cx="118952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highlight>
                    <a:srgbClr val="FFFF00"/>
                  </a:highlight>
                </a:rPr>
                <a:t>الزيادة</a:t>
              </a: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702F6A62-C7F3-AB43-7C27-BCADECA6BD80}"/>
                </a:ext>
              </a:extLst>
            </p:cNvPr>
            <p:cNvSpPr txBox="1"/>
            <p:nvPr/>
          </p:nvSpPr>
          <p:spPr>
            <a:xfrm>
              <a:off x="10123136" y="5814025"/>
              <a:ext cx="89207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highlight>
                    <a:srgbClr val="FFFF00"/>
                  </a:highlight>
                </a:rPr>
                <a:t>الخصم</a:t>
              </a:r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25C69DAD-D8CE-4CC9-49A0-9137B94B8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766" y="511555"/>
            <a:ext cx="3359323" cy="51437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83C45DC8-55D8-6DB7-E738-04BF01BA35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260" y="511555"/>
            <a:ext cx="1245682" cy="113112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E9281C49-99DB-424F-6332-FDA584B6F0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4861" y="1263493"/>
            <a:ext cx="7710380" cy="4910730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6B87C06-2F63-FFBB-A506-ABDAFF864C2A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3D2CDA2-1C08-A4C8-0E6A-B4719C6E2837}"/>
              </a:ext>
            </a:extLst>
          </p:cNvPr>
          <p:cNvSpPr txBox="1"/>
          <p:nvPr/>
        </p:nvSpPr>
        <p:spPr>
          <a:xfrm>
            <a:off x="2613728" y="4164195"/>
            <a:ext cx="22334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260.74 ريالاً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D7FFA2B-E396-DF5B-5274-0AE8B341BF4A}"/>
              </a:ext>
            </a:extLst>
          </p:cNvPr>
          <p:cNvSpPr txBox="1"/>
          <p:nvPr/>
        </p:nvSpPr>
        <p:spPr>
          <a:xfrm>
            <a:off x="2102580" y="4649536"/>
            <a:ext cx="22334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6395.74 ريالاً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22A220F-6F2D-AF39-EE2C-3D0F6A35B24B}"/>
              </a:ext>
            </a:extLst>
          </p:cNvPr>
          <p:cNvSpPr txBox="1"/>
          <p:nvPr/>
        </p:nvSpPr>
        <p:spPr>
          <a:xfrm>
            <a:off x="1673285" y="5197333"/>
            <a:ext cx="8585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متساوية</a:t>
            </a:r>
          </a:p>
        </p:txBody>
      </p:sp>
    </p:spTree>
    <p:extLst>
      <p:ext uri="{BB962C8B-B14F-4D97-AF65-F5344CB8AC3E}">
        <p14:creationId xmlns:p14="http://schemas.microsoft.com/office/powerpoint/2010/main" val="83322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D2004-4665-2AA3-73C2-992F4BB32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8B491D26-6E6A-71FE-169B-2F478B49B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72" y="3076370"/>
            <a:ext cx="4481029" cy="2584996"/>
          </a:xfrm>
          <a:prstGeom prst="rect">
            <a:avLst/>
          </a:prstGeom>
        </p:spPr>
      </p:pic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A9CB6451-F210-BC01-5404-DE4233FF7E85}"/>
              </a:ext>
            </a:extLst>
          </p:cNvPr>
          <p:cNvGrpSpPr/>
          <p:nvPr/>
        </p:nvGrpSpPr>
        <p:grpSpPr>
          <a:xfrm>
            <a:off x="9605244" y="327106"/>
            <a:ext cx="1945537" cy="6219967"/>
            <a:chOff x="9605244" y="327106"/>
            <a:chExt cx="1945537" cy="6219967"/>
          </a:xfrm>
        </p:grpSpPr>
        <p:pic>
          <p:nvPicPr>
            <p:cNvPr id="5" name="صورة 4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790BA4BA-461A-4686-1029-7BD2358F28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" t="33641" r="68212" b="33725"/>
            <a:stretch/>
          </p:blipFill>
          <p:spPr bwMode="auto">
            <a:xfrm rot="10800000">
              <a:off x="9613335" y="351382"/>
              <a:ext cx="1864615" cy="15255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صورة 5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E48451A5-D402-E97C-FE13-A3D62C2879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5" t="66555" r="2439" b="-121"/>
            <a:stretch/>
          </p:blipFill>
          <p:spPr bwMode="auto">
            <a:xfrm rot="10800000">
              <a:off x="9621427" y="4798577"/>
              <a:ext cx="1929354" cy="17484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صورة 7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8156345E-D3B7-2237-5586-0FF539A1E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7" t="66555" r="35691" b="681"/>
            <a:stretch/>
          </p:blipFill>
          <p:spPr bwMode="auto">
            <a:xfrm rot="10800000">
              <a:off x="9605244" y="1796430"/>
              <a:ext cx="1913165" cy="30587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E9030D42-F056-6731-01DA-31C2822AAF81}"/>
                </a:ext>
              </a:extLst>
            </p:cNvPr>
            <p:cNvSpPr txBox="1"/>
            <p:nvPr/>
          </p:nvSpPr>
          <p:spPr>
            <a:xfrm>
              <a:off x="9827174" y="850137"/>
              <a:ext cx="143229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تطبيقات النسبة</a:t>
              </a:r>
            </a:p>
            <a:p>
              <a:pPr algn="ctr"/>
              <a:r>
                <a:rPr lang="ar-SA" sz="2000" b="1" dirty="0"/>
                <a:t>المئوية 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9B6C9367-C5C0-5044-1FD5-76547EB3B54F}"/>
                </a:ext>
              </a:extLst>
            </p:cNvPr>
            <p:cNvSpPr txBox="1"/>
            <p:nvPr/>
          </p:nvSpPr>
          <p:spPr>
            <a:xfrm>
              <a:off x="9864191" y="327106"/>
              <a:ext cx="122998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الفصل (5)</a:t>
              </a: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DCB0E5BF-6DA7-4301-9430-0CE18D13786C}"/>
                </a:ext>
              </a:extLst>
            </p:cNvPr>
            <p:cNvSpPr txBox="1"/>
            <p:nvPr/>
          </p:nvSpPr>
          <p:spPr>
            <a:xfrm>
              <a:off x="9848007" y="1901244"/>
              <a:ext cx="139992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bg1"/>
                  </a:solidFill>
                </a:rPr>
                <a:t>فكرة الدرس:</a:t>
              </a: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CA1408B2-BCFA-C82A-7193-FE3669E3882E}"/>
                </a:ext>
              </a:extLst>
            </p:cNvPr>
            <p:cNvSpPr txBox="1"/>
            <p:nvPr/>
          </p:nvSpPr>
          <p:spPr>
            <a:xfrm>
              <a:off x="9694256" y="4822854"/>
              <a:ext cx="13999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</a:rPr>
                <a:t>المفردات:</a:t>
              </a: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C496992A-4391-9702-9DA5-37DC5985AB45}"/>
                </a:ext>
              </a:extLst>
            </p:cNvPr>
            <p:cNvSpPr txBox="1"/>
            <p:nvPr/>
          </p:nvSpPr>
          <p:spPr>
            <a:xfrm>
              <a:off x="9864191" y="2532807"/>
              <a:ext cx="1383740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أحل مسائل</a:t>
              </a:r>
            </a:p>
            <a:p>
              <a:r>
                <a:rPr lang="ar-SA" sz="2000" b="1" dirty="0"/>
                <a:t>تطبيقية على </a:t>
              </a:r>
            </a:p>
            <a:p>
              <a:r>
                <a:rPr lang="ar-SA" sz="2000" b="1" dirty="0"/>
                <a:t>النسبة المئوية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46CBA5B9-9B1B-95F6-6F43-52AB9DFAE864}"/>
                </a:ext>
              </a:extLst>
            </p:cNvPr>
            <p:cNvSpPr txBox="1"/>
            <p:nvPr/>
          </p:nvSpPr>
          <p:spPr>
            <a:xfrm>
              <a:off x="9799453" y="5334279"/>
              <a:ext cx="118952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highlight>
                    <a:srgbClr val="FFFF00"/>
                  </a:highlight>
                </a:rPr>
                <a:t>الزيادة</a:t>
              </a: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FFE146E4-835F-C0C4-EEBC-047A6B93AF5D}"/>
                </a:ext>
              </a:extLst>
            </p:cNvPr>
            <p:cNvSpPr txBox="1"/>
            <p:nvPr/>
          </p:nvSpPr>
          <p:spPr>
            <a:xfrm>
              <a:off x="10123136" y="5814025"/>
              <a:ext cx="89207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highlight>
                    <a:srgbClr val="FFFF00"/>
                  </a:highlight>
                </a:rPr>
                <a:t>الخصم</a:t>
              </a:r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2DF8B779-E67D-7966-0BD5-013324BD19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6905" y="351381"/>
            <a:ext cx="3359323" cy="514376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27A57FC-E192-35E3-D323-9F1469478A36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4497C0E-27B1-7EDD-4288-394BCFBA13B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81808"/>
          <a:stretch/>
        </p:blipFill>
        <p:spPr>
          <a:xfrm>
            <a:off x="2958243" y="857666"/>
            <a:ext cx="6655091" cy="84166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29BFAA0-B868-FA79-1A70-AB1D9901A12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792" t="49094" r="4579"/>
          <a:stretch/>
        </p:blipFill>
        <p:spPr>
          <a:xfrm>
            <a:off x="5306567" y="3040638"/>
            <a:ext cx="4252969" cy="258499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883BDD2-ECAC-DC99-BC9A-0F7A1346FFE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4340" r="6985"/>
          <a:stretch/>
        </p:blipFill>
        <p:spPr>
          <a:xfrm>
            <a:off x="741772" y="688309"/>
            <a:ext cx="2216471" cy="1739428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E5E7F45-E8D7-2C7E-CA18-213843121C3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8192" b="52992"/>
          <a:stretch/>
        </p:blipFill>
        <p:spPr>
          <a:xfrm>
            <a:off x="2958243" y="1699328"/>
            <a:ext cx="6655091" cy="13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9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1FE4A-1523-79B2-1C8C-232B192AF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1993EF29-45F6-6A25-583B-30D1195E2B7A}"/>
              </a:ext>
            </a:extLst>
          </p:cNvPr>
          <p:cNvGrpSpPr/>
          <p:nvPr/>
        </p:nvGrpSpPr>
        <p:grpSpPr>
          <a:xfrm>
            <a:off x="9605244" y="327106"/>
            <a:ext cx="1945537" cy="6219967"/>
            <a:chOff x="9605244" y="327106"/>
            <a:chExt cx="1945537" cy="6219967"/>
          </a:xfrm>
        </p:grpSpPr>
        <p:pic>
          <p:nvPicPr>
            <p:cNvPr id="5" name="صورة 4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D754FAD1-ABFC-8F77-63E8-EA9525CAC8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" t="33641" r="68212" b="33725"/>
            <a:stretch/>
          </p:blipFill>
          <p:spPr bwMode="auto">
            <a:xfrm rot="10800000">
              <a:off x="9613335" y="351382"/>
              <a:ext cx="1864615" cy="15255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صورة 5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8D6C08B5-0EC1-C17E-3D57-92582FDAC9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5" t="66555" r="2439" b="-121"/>
            <a:stretch/>
          </p:blipFill>
          <p:spPr bwMode="auto">
            <a:xfrm rot="10800000">
              <a:off x="9621427" y="4798577"/>
              <a:ext cx="1929354" cy="17484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صورة 7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D5778883-7BB5-3375-6616-E61C6B868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7" t="66555" r="35691" b="681"/>
            <a:stretch/>
          </p:blipFill>
          <p:spPr bwMode="auto">
            <a:xfrm rot="10800000">
              <a:off x="9605244" y="1796430"/>
              <a:ext cx="1913165" cy="30587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D574CE5E-2F4E-9078-04BB-AB3C4919B390}"/>
                </a:ext>
              </a:extLst>
            </p:cNvPr>
            <p:cNvSpPr txBox="1"/>
            <p:nvPr/>
          </p:nvSpPr>
          <p:spPr>
            <a:xfrm>
              <a:off x="9827174" y="850137"/>
              <a:ext cx="143229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تطبيقات النسبة</a:t>
              </a:r>
            </a:p>
            <a:p>
              <a:pPr algn="ctr"/>
              <a:r>
                <a:rPr lang="ar-SA" sz="2000" b="1" dirty="0"/>
                <a:t>المئوية 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BABDCCD6-D30F-C8E7-9F51-35E578D1EBE7}"/>
                </a:ext>
              </a:extLst>
            </p:cNvPr>
            <p:cNvSpPr txBox="1"/>
            <p:nvPr/>
          </p:nvSpPr>
          <p:spPr>
            <a:xfrm>
              <a:off x="9864191" y="327106"/>
              <a:ext cx="122998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الفصل (5)</a:t>
              </a: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386247F1-DB51-AD42-F0D6-E1EF2F672E19}"/>
                </a:ext>
              </a:extLst>
            </p:cNvPr>
            <p:cNvSpPr txBox="1"/>
            <p:nvPr/>
          </p:nvSpPr>
          <p:spPr>
            <a:xfrm>
              <a:off x="9848007" y="1901244"/>
              <a:ext cx="139992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bg1"/>
                  </a:solidFill>
                </a:rPr>
                <a:t>فكرة الدرس:</a:t>
              </a: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F231A4DD-AD67-F36B-959F-112EA2877F02}"/>
                </a:ext>
              </a:extLst>
            </p:cNvPr>
            <p:cNvSpPr txBox="1"/>
            <p:nvPr/>
          </p:nvSpPr>
          <p:spPr>
            <a:xfrm>
              <a:off x="9694256" y="4822854"/>
              <a:ext cx="13999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</a:rPr>
                <a:t>المفردات:</a:t>
              </a: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15CCD66C-99D0-A598-B507-F772209A1CDB}"/>
                </a:ext>
              </a:extLst>
            </p:cNvPr>
            <p:cNvSpPr txBox="1"/>
            <p:nvPr/>
          </p:nvSpPr>
          <p:spPr>
            <a:xfrm>
              <a:off x="9864191" y="2532807"/>
              <a:ext cx="1383740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أحل مسائل</a:t>
              </a:r>
            </a:p>
            <a:p>
              <a:r>
                <a:rPr lang="ar-SA" sz="2000" b="1" dirty="0"/>
                <a:t>تطبيقية على </a:t>
              </a:r>
            </a:p>
            <a:p>
              <a:r>
                <a:rPr lang="ar-SA" sz="2000" b="1" dirty="0"/>
                <a:t>النسبة المئوية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44537500-019C-B3FF-D531-A376D7BBE8D9}"/>
                </a:ext>
              </a:extLst>
            </p:cNvPr>
            <p:cNvSpPr txBox="1"/>
            <p:nvPr/>
          </p:nvSpPr>
          <p:spPr>
            <a:xfrm>
              <a:off x="9799453" y="5334279"/>
              <a:ext cx="118952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highlight>
                    <a:srgbClr val="FFFF00"/>
                  </a:highlight>
                </a:rPr>
                <a:t>الزيادة</a:t>
              </a: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25BE35D8-1E1A-20C4-2BC8-483FEF5071A1}"/>
                </a:ext>
              </a:extLst>
            </p:cNvPr>
            <p:cNvSpPr txBox="1"/>
            <p:nvPr/>
          </p:nvSpPr>
          <p:spPr>
            <a:xfrm>
              <a:off x="10123136" y="5814025"/>
              <a:ext cx="89207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highlight>
                    <a:srgbClr val="FFFF00"/>
                  </a:highlight>
                </a:rPr>
                <a:t>الخصم</a:t>
              </a:r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643AB942-6C3C-3C65-233D-47B2C69A2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766" y="511555"/>
            <a:ext cx="3359323" cy="514376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A818C89-A955-A1EC-5003-1351772844BF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FED2059-9D1A-EAF5-3CF1-1FF84A991C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4389" y="1006972"/>
            <a:ext cx="7477038" cy="1464007"/>
          </a:xfrm>
          <a:prstGeom prst="rect">
            <a:avLst/>
          </a:prstGeom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83E37822-CC8A-C173-374E-2901708EBA46}"/>
              </a:ext>
            </a:extLst>
          </p:cNvPr>
          <p:cNvSpPr txBox="1"/>
          <p:nvPr/>
        </p:nvSpPr>
        <p:spPr>
          <a:xfrm>
            <a:off x="6708054" y="2586378"/>
            <a:ext cx="18649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highlight>
                  <a:srgbClr val="C0C0C0"/>
                </a:highlight>
              </a:rPr>
              <a:t>الطريقة الأولى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662C3676-735B-AF48-006C-471F3424C8A2}"/>
              </a:ext>
            </a:extLst>
          </p:cNvPr>
          <p:cNvSpPr txBox="1"/>
          <p:nvPr/>
        </p:nvSpPr>
        <p:spPr>
          <a:xfrm>
            <a:off x="7446444" y="3236635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accent6">
                    <a:lumMod val="75000"/>
                  </a:schemeClr>
                </a:solidFill>
              </a:rPr>
              <a:t>مقدار الزيادة  </a:t>
            </a:r>
            <a:r>
              <a:rPr lang="ar-SA" sz="2400" b="1" dirty="0"/>
              <a:t>=</a:t>
            </a:r>
          </a:p>
        </p:txBody>
      </p: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90D03BE3-8B68-66E6-49C6-D95A2F38EC75}"/>
              </a:ext>
            </a:extLst>
          </p:cNvPr>
          <p:cNvGrpSpPr/>
          <p:nvPr/>
        </p:nvGrpSpPr>
        <p:grpSpPr>
          <a:xfrm>
            <a:off x="5850416" y="3077719"/>
            <a:ext cx="1843742" cy="790167"/>
            <a:chOff x="2354266" y="5905176"/>
            <a:chExt cx="1843742" cy="790167"/>
          </a:xfrm>
        </p:grpSpPr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C58C0CA8-9720-2E49-8F32-6C0E5FEE1BBA}"/>
                </a:ext>
              </a:extLst>
            </p:cNvPr>
            <p:cNvSpPr txBox="1"/>
            <p:nvPr/>
          </p:nvSpPr>
          <p:spPr>
            <a:xfrm>
              <a:off x="2354266" y="6091833"/>
              <a:ext cx="115388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 90</a:t>
              </a:r>
            </a:p>
          </p:txBody>
        </p:sp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07C79984-CB61-A4AB-C08C-F676A346F290}"/>
                </a:ext>
              </a:extLst>
            </p:cNvPr>
            <p:cNvGrpSpPr/>
            <p:nvPr/>
          </p:nvGrpSpPr>
          <p:grpSpPr>
            <a:xfrm>
              <a:off x="3270001" y="5905176"/>
              <a:ext cx="928007" cy="790167"/>
              <a:chOff x="5694804" y="4163752"/>
              <a:chExt cx="928007" cy="790167"/>
            </a:xfrm>
          </p:grpSpPr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A6ABCE6B-5256-75B4-3ED0-04B1303D0957}"/>
                  </a:ext>
                </a:extLst>
              </p:cNvPr>
              <p:cNvSpPr txBox="1"/>
              <p:nvPr/>
            </p:nvSpPr>
            <p:spPr>
              <a:xfrm>
                <a:off x="5694804" y="4163752"/>
                <a:ext cx="92800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25.5</a:t>
                </a: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186A3B3E-E94D-8F66-7D84-E11A235269C5}"/>
                  </a:ext>
                </a:extLst>
              </p:cNvPr>
              <p:cNvSpPr txBox="1"/>
              <p:nvPr/>
            </p:nvSpPr>
            <p:spPr>
              <a:xfrm>
                <a:off x="5793113" y="4492254"/>
                <a:ext cx="7346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100</a:t>
                </a:r>
              </a:p>
            </p:txBody>
          </p:sp>
          <p:cxnSp>
            <p:nvCxnSpPr>
              <p:cNvPr id="36" name="رابط مستقيم 35">
                <a:extLst>
                  <a:ext uri="{FF2B5EF4-FFF2-40B4-BE49-F238E27FC236}">
                    <a16:creationId xmlns:a16="http://schemas.microsoft.com/office/drawing/2014/main" id="{7A825977-F66E-F8A8-0735-3D6ACA68EFB7}"/>
                  </a:ext>
                </a:extLst>
              </p:cNvPr>
              <p:cNvCxnSpPr/>
              <p:nvPr/>
            </p:nvCxnSpPr>
            <p:spPr>
              <a:xfrm flipH="1">
                <a:off x="5858701" y="4567067"/>
                <a:ext cx="68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F12A256-2032-3C31-74C8-229BD1CB576E}"/>
              </a:ext>
            </a:extLst>
          </p:cNvPr>
          <p:cNvSpPr txBox="1"/>
          <p:nvPr/>
        </p:nvSpPr>
        <p:spPr>
          <a:xfrm>
            <a:off x="6329445" y="3846536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22.95</a:t>
            </a:r>
            <a:r>
              <a:rPr lang="ar-SA" sz="2400" b="1" dirty="0"/>
              <a:t>ريالا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FD49898D-65A8-4F27-0DAF-18621A0CA31B}"/>
              </a:ext>
            </a:extLst>
          </p:cNvPr>
          <p:cNvSpPr txBox="1"/>
          <p:nvPr/>
        </p:nvSpPr>
        <p:spPr>
          <a:xfrm>
            <a:off x="7497518" y="4359575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السعر الجديد  </a:t>
            </a:r>
            <a:r>
              <a:rPr lang="ar-SA" sz="2400" b="1" dirty="0"/>
              <a:t>=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C5E79AB9-6878-D0CA-6468-CCD77B272C31}"/>
              </a:ext>
            </a:extLst>
          </p:cNvPr>
          <p:cNvSpPr txBox="1"/>
          <p:nvPr/>
        </p:nvSpPr>
        <p:spPr>
          <a:xfrm>
            <a:off x="6063566" y="4348546"/>
            <a:ext cx="18356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90 + 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22.95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4A2C2865-451A-55F0-33B1-968D05D9C14D}"/>
              </a:ext>
            </a:extLst>
          </p:cNvPr>
          <p:cNvSpPr txBox="1"/>
          <p:nvPr/>
        </p:nvSpPr>
        <p:spPr>
          <a:xfrm>
            <a:off x="6023791" y="4964587"/>
            <a:ext cx="21032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112.95 ريالا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BED85B11-57A3-4072-5BEC-821DD47BE2D2}"/>
              </a:ext>
            </a:extLst>
          </p:cNvPr>
          <p:cNvSpPr txBox="1"/>
          <p:nvPr/>
        </p:nvSpPr>
        <p:spPr>
          <a:xfrm>
            <a:off x="2493474" y="2677609"/>
            <a:ext cx="19150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highlight>
                  <a:srgbClr val="C0C0C0"/>
                </a:highlight>
              </a:rPr>
              <a:t>الطريقة الثانية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82068434-E10A-AF28-3332-2EA60509352A}"/>
              </a:ext>
            </a:extLst>
          </p:cNvPr>
          <p:cNvSpPr txBox="1"/>
          <p:nvPr/>
        </p:nvSpPr>
        <p:spPr>
          <a:xfrm>
            <a:off x="3523535" y="4324484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FF0000"/>
                </a:solidFill>
              </a:rPr>
              <a:t>السعر الجديد  </a:t>
            </a:r>
            <a:r>
              <a:rPr lang="ar-SA" sz="2400" b="1" dirty="0"/>
              <a:t>=</a:t>
            </a:r>
          </a:p>
        </p:txBody>
      </p: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1C5DFA8F-3D93-0450-28B6-7E627DF801EA}"/>
              </a:ext>
            </a:extLst>
          </p:cNvPr>
          <p:cNvGrpSpPr/>
          <p:nvPr/>
        </p:nvGrpSpPr>
        <p:grpSpPr>
          <a:xfrm>
            <a:off x="1650519" y="4152975"/>
            <a:ext cx="2132498" cy="790167"/>
            <a:chOff x="2063736" y="5905176"/>
            <a:chExt cx="2132498" cy="790167"/>
          </a:xfrm>
        </p:grpSpPr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EFD81A55-B519-DADA-09DA-EE0ED76AC833}"/>
                </a:ext>
              </a:extLst>
            </p:cNvPr>
            <p:cNvSpPr txBox="1"/>
            <p:nvPr/>
          </p:nvSpPr>
          <p:spPr>
            <a:xfrm>
              <a:off x="2063736" y="6091833"/>
              <a:ext cx="125388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 90</a:t>
              </a:r>
            </a:p>
          </p:txBody>
        </p:sp>
        <p:grpSp>
          <p:nvGrpSpPr>
            <p:cNvPr id="45" name="مجموعة 44">
              <a:extLst>
                <a:ext uri="{FF2B5EF4-FFF2-40B4-BE49-F238E27FC236}">
                  <a16:creationId xmlns:a16="http://schemas.microsoft.com/office/drawing/2014/main" id="{C38734FA-8D02-8698-A782-226A94EDF1F1}"/>
                </a:ext>
              </a:extLst>
            </p:cNvPr>
            <p:cNvGrpSpPr/>
            <p:nvPr/>
          </p:nvGrpSpPr>
          <p:grpSpPr>
            <a:xfrm>
              <a:off x="2960701" y="5905176"/>
              <a:ext cx="1235533" cy="790167"/>
              <a:chOff x="5385504" y="4163752"/>
              <a:chExt cx="1235533" cy="790167"/>
            </a:xfrm>
          </p:grpSpPr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E9F5F04C-9FAF-0AD6-B8B5-E01753AC2542}"/>
                  </a:ext>
                </a:extLst>
              </p:cNvPr>
              <p:cNvSpPr txBox="1"/>
              <p:nvPr/>
            </p:nvSpPr>
            <p:spPr>
              <a:xfrm>
                <a:off x="5385504" y="4163752"/>
                <a:ext cx="123553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125.5</a:t>
                </a:r>
              </a:p>
            </p:txBody>
          </p:sp>
          <p:sp>
            <p:nvSpPr>
              <p:cNvPr id="47" name="مربع نص 46">
                <a:extLst>
                  <a:ext uri="{FF2B5EF4-FFF2-40B4-BE49-F238E27FC236}">
                    <a16:creationId xmlns:a16="http://schemas.microsoft.com/office/drawing/2014/main" id="{3A643164-1520-B739-A152-B8A5A0604DB0}"/>
                  </a:ext>
                </a:extLst>
              </p:cNvPr>
              <p:cNvSpPr txBox="1"/>
              <p:nvPr/>
            </p:nvSpPr>
            <p:spPr>
              <a:xfrm>
                <a:off x="5670419" y="4492254"/>
                <a:ext cx="7346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100</a:t>
                </a:r>
              </a:p>
            </p:txBody>
          </p:sp>
          <p:cxnSp>
            <p:nvCxnSpPr>
              <p:cNvPr id="48" name="رابط مستقيم 47">
                <a:extLst>
                  <a:ext uri="{FF2B5EF4-FFF2-40B4-BE49-F238E27FC236}">
                    <a16:creationId xmlns:a16="http://schemas.microsoft.com/office/drawing/2014/main" id="{8821906B-52BB-C5EE-C051-D3690DD5269E}"/>
                  </a:ext>
                </a:extLst>
              </p:cNvPr>
              <p:cNvCxnSpPr/>
              <p:nvPr/>
            </p:nvCxnSpPr>
            <p:spPr>
              <a:xfrm flipH="1">
                <a:off x="5612925" y="4567067"/>
                <a:ext cx="86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22D76884-5973-7B34-2F20-ED64D5292EFA}"/>
              </a:ext>
            </a:extLst>
          </p:cNvPr>
          <p:cNvSpPr txBox="1"/>
          <p:nvPr/>
        </p:nvSpPr>
        <p:spPr>
          <a:xfrm>
            <a:off x="2074243" y="4889740"/>
            <a:ext cx="19340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112.95ريالا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E8758828-AF0F-71EF-FE4E-F5A53D5D2D79}"/>
              </a:ext>
            </a:extLst>
          </p:cNvPr>
          <p:cNvSpPr txBox="1"/>
          <p:nvPr/>
        </p:nvSpPr>
        <p:spPr>
          <a:xfrm>
            <a:off x="3328068" y="3296162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نسبة البيع  =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1D2914C6-2EED-7502-0629-B434771123D0}"/>
              </a:ext>
            </a:extLst>
          </p:cNvPr>
          <p:cNvSpPr txBox="1"/>
          <p:nvPr/>
        </p:nvSpPr>
        <p:spPr>
          <a:xfrm>
            <a:off x="1466846" y="3296162"/>
            <a:ext cx="22212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100٪  +  25,5٪  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0A734DCF-E86E-3527-258A-EF0FE4A23B45}"/>
              </a:ext>
            </a:extLst>
          </p:cNvPr>
          <p:cNvSpPr txBox="1"/>
          <p:nvPr/>
        </p:nvSpPr>
        <p:spPr>
          <a:xfrm>
            <a:off x="2303253" y="3760172"/>
            <a:ext cx="16781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125.5٪ 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2381A488-6EE6-9079-6560-8C175421FA70}"/>
              </a:ext>
            </a:extLst>
          </p:cNvPr>
          <p:cNvSpPr/>
          <p:nvPr/>
        </p:nvSpPr>
        <p:spPr>
          <a:xfrm>
            <a:off x="5763001" y="2470979"/>
            <a:ext cx="3553308" cy="3294187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E5C758E-CC12-CB6A-A225-3BA2B0715317}"/>
              </a:ext>
            </a:extLst>
          </p:cNvPr>
          <p:cNvSpPr/>
          <p:nvPr/>
        </p:nvSpPr>
        <p:spPr>
          <a:xfrm>
            <a:off x="1553821" y="2518368"/>
            <a:ext cx="3830833" cy="3056522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9635A5B9-9A6A-B0F2-EBC8-1105EFC3F648}"/>
              </a:ext>
            </a:extLst>
          </p:cNvPr>
          <p:cNvGrpSpPr/>
          <p:nvPr/>
        </p:nvGrpSpPr>
        <p:grpSpPr>
          <a:xfrm>
            <a:off x="844432" y="566312"/>
            <a:ext cx="1703052" cy="1825574"/>
            <a:chOff x="1261505" y="3939592"/>
            <a:chExt cx="1703052" cy="1825574"/>
          </a:xfrm>
        </p:grpSpPr>
        <p:pic>
          <p:nvPicPr>
            <p:cNvPr id="16" name="صورة 15" descr="فهم علامة النسبة المئوية Uderstand Pecent Mark">
              <a:extLst>
                <a:ext uri="{FF2B5EF4-FFF2-40B4-BE49-F238E27FC236}">
                  <a16:creationId xmlns:a16="http://schemas.microsoft.com/office/drawing/2014/main" id="{22003C3F-6FFB-093F-1077-0EAA16DFF1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E4E4E4"/>
                </a:clrFrom>
                <a:clrTo>
                  <a:srgbClr val="E4E4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4" t="30644" r="45214" b="14002"/>
            <a:stretch/>
          </p:blipFill>
          <p:spPr bwMode="auto">
            <a:xfrm>
              <a:off x="1261505" y="4264503"/>
              <a:ext cx="1487745" cy="150066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DBACA49E-40CC-ADB3-31B3-01DF6182BA64}"/>
                </a:ext>
              </a:extLst>
            </p:cNvPr>
            <p:cNvSpPr txBox="1"/>
            <p:nvPr/>
          </p:nvSpPr>
          <p:spPr>
            <a:xfrm rot="1732005">
              <a:off x="2154402" y="3939592"/>
              <a:ext cx="81015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150852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7" grpId="0"/>
      <p:bldP spid="38" grpId="0"/>
      <p:bldP spid="39" grpId="0"/>
      <p:bldP spid="40" grpId="0"/>
      <p:bldP spid="41" grpId="0"/>
      <p:bldP spid="42" grpId="0"/>
      <p:bldP spid="49" grpId="0"/>
      <p:bldP spid="50" grpId="0"/>
      <p:bldP spid="51" grpId="0"/>
      <p:bldP spid="52" grpId="0"/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2344F-CC2B-56A3-F50D-FBFB3A387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1702EEB4-2738-087D-C447-634ACB267C56}"/>
              </a:ext>
            </a:extLst>
          </p:cNvPr>
          <p:cNvGrpSpPr/>
          <p:nvPr/>
        </p:nvGrpSpPr>
        <p:grpSpPr>
          <a:xfrm>
            <a:off x="9605244" y="327106"/>
            <a:ext cx="1945537" cy="6219967"/>
            <a:chOff x="9605244" y="327106"/>
            <a:chExt cx="1945537" cy="6219967"/>
          </a:xfrm>
        </p:grpSpPr>
        <p:pic>
          <p:nvPicPr>
            <p:cNvPr id="5" name="صورة 4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540FABA3-81F5-B18A-9644-A71E91412D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" t="33641" r="68212" b="33725"/>
            <a:stretch/>
          </p:blipFill>
          <p:spPr bwMode="auto">
            <a:xfrm rot="10800000">
              <a:off x="9613335" y="351382"/>
              <a:ext cx="1864615" cy="15255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صورة 5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CACE8BB8-0BEC-99A6-FAE9-FD1B1DD2A5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5" t="66555" r="2439" b="-121"/>
            <a:stretch/>
          </p:blipFill>
          <p:spPr bwMode="auto">
            <a:xfrm rot="10800000">
              <a:off x="9621427" y="4798577"/>
              <a:ext cx="1929354" cy="17484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صورة 7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D76C9506-26D1-FF3B-1789-D114241087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7" t="66555" r="35691" b="681"/>
            <a:stretch/>
          </p:blipFill>
          <p:spPr bwMode="auto">
            <a:xfrm rot="10800000">
              <a:off x="9605244" y="1796430"/>
              <a:ext cx="1913165" cy="30587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E7386378-5FC1-0C17-0BFA-BD0C0432A6AD}"/>
                </a:ext>
              </a:extLst>
            </p:cNvPr>
            <p:cNvSpPr txBox="1"/>
            <p:nvPr/>
          </p:nvSpPr>
          <p:spPr>
            <a:xfrm>
              <a:off x="9827174" y="850137"/>
              <a:ext cx="143229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تطبيقات النسبة</a:t>
              </a:r>
            </a:p>
            <a:p>
              <a:pPr algn="ctr"/>
              <a:r>
                <a:rPr lang="ar-SA" sz="2000" b="1" dirty="0"/>
                <a:t>المئوية 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99CFA375-4EE0-BE31-8015-C739AF6AC836}"/>
                </a:ext>
              </a:extLst>
            </p:cNvPr>
            <p:cNvSpPr txBox="1"/>
            <p:nvPr/>
          </p:nvSpPr>
          <p:spPr>
            <a:xfrm>
              <a:off x="9864191" y="327106"/>
              <a:ext cx="122998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الفصل (5)</a:t>
              </a: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7166A5D6-3DA8-293C-2651-600F0CE053BC}"/>
                </a:ext>
              </a:extLst>
            </p:cNvPr>
            <p:cNvSpPr txBox="1"/>
            <p:nvPr/>
          </p:nvSpPr>
          <p:spPr>
            <a:xfrm>
              <a:off x="9848007" y="1901244"/>
              <a:ext cx="139992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bg1"/>
                  </a:solidFill>
                </a:rPr>
                <a:t>فكرة الدرس:</a:t>
              </a: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D43A1C98-7DD3-084B-8EDD-8669928A6D80}"/>
                </a:ext>
              </a:extLst>
            </p:cNvPr>
            <p:cNvSpPr txBox="1"/>
            <p:nvPr/>
          </p:nvSpPr>
          <p:spPr>
            <a:xfrm>
              <a:off x="9694256" y="4822854"/>
              <a:ext cx="13999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</a:rPr>
                <a:t>المفردات:</a:t>
              </a: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DA41C688-42DA-68EA-3B5C-582E1C338ED0}"/>
                </a:ext>
              </a:extLst>
            </p:cNvPr>
            <p:cNvSpPr txBox="1"/>
            <p:nvPr/>
          </p:nvSpPr>
          <p:spPr>
            <a:xfrm>
              <a:off x="9864191" y="2532807"/>
              <a:ext cx="1383740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أحل مسائل</a:t>
              </a:r>
            </a:p>
            <a:p>
              <a:r>
                <a:rPr lang="ar-SA" sz="2000" b="1" dirty="0"/>
                <a:t>تطبيقية على </a:t>
              </a:r>
            </a:p>
            <a:p>
              <a:r>
                <a:rPr lang="ar-SA" sz="2000" b="1" dirty="0"/>
                <a:t>النسبة المئوية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B2B25545-E71D-3D6F-476F-86ED069F00D9}"/>
                </a:ext>
              </a:extLst>
            </p:cNvPr>
            <p:cNvSpPr txBox="1"/>
            <p:nvPr/>
          </p:nvSpPr>
          <p:spPr>
            <a:xfrm>
              <a:off x="9799453" y="5334279"/>
              <a:ext cx="118952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highlight>
                    <a:srgbClr val="FFFF00"/>
                  </a:highlight>
                </a:rPr>
                <a:t>الزيادة</a:t>
              </a: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CC3F37DA-4EC8-1F9A-DD4C-65E363D95182}"/>
                </a:ext>
              </a:extLst>
            </p:cNvPr>
            <p:cNvSpPr txBox="1"/>
            <p:nvPr/>
          </p:nvSpPr>
          <p:spPr>
            <a:xfrm>
              <a:off x="10123136" y="5814025"/>
              <a:ext cx="89207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highlight>
                    <a:srgbClr val="FFFF00"/>
                  </a:highlight>
                </a:rPr>
                <a:t>الخصم</a:t>
              </a:r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DCF89481-BAD3-DA30-F085-E42360DC0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673" y="351381"/>
            <a:ext cx="3359323" cy="514376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AB879EA-6EF4-9D9A-BC8E-BD838E357A46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2365C0E-463F-BC99-627A-D5168F71279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66804"/>
          <a:stretch/>
        </p:blipFill>
        <p:spPr>
          <a:xfrm>
            <a:off x="2961690" y="806782"/>
            <a:ext cx="6603095" cy="98964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C4FA3DA-D038-B06D-33D1-E82E2077887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0000"/>
          <a:stretch/>
        </p:blipFill>
        <p:spPr>
          <a:xfrm>
            <a:off x="2807936" y="1770573"/>
            <a:ext cx="6764936" cy="127006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31FEB9A-60F1-2A5C-0DD1-67B63557CFB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52917"/>
          <a:stretch/>
        </p:blipFill>
        <p:spPr>
          <a:xfrm>
            <a:off x="5468725" y="3040638"/>
            <a:ext cx="4118839" cy="287962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D1224DE5-8A61-166B-0B18-F5B1F76CE40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9188"/>
          <a:stretch/>
        </p:blipFill>
        <p:spPr>
          <a:xfrm>
            <a:off x="817297" y="3115434"/>
            <a:ext cx="4523446" cy="2788361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682B08-5857-6489-694C-49E7E6594BC9}"/>
              </a:ext>
            </a:extLst>
          </p:cNvPr>
          <p:cNvGrpSpPr/>
          <p:nvPr/>
        </p:nvGrpSpPr>
        <p:grpSpPr>
          <a:xfrm>
            <a:off x="1090192" y="1077315"/>
            <a:ext cx="1703052" cy="1825574"/>
            <a:chOff x="1261505" y="3939592"/>
            <a:chExt cx="1703052" cy="1825574"/>
          </a:xfrm>
        </p:grpSpPr>
        <p:pic>
          <p:nvPicPr>
            <p:cNvPr id="7" name="صورة 6" descr="فهم علامة النسبة المئوية Uderstand Pecent Mark">
              <a:extLst>
                <a:ext uri="{FF2B5EF4-FFF2-40B4-BE49-F238E27FC236}">
                  <a16:creationId xmlns:a16="http://schemas.microsoft.com/office/drawing/2014/main" id="{2E336C7B-608E-804B-24E1-59ED6A138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E4E4E4"/>
                </a:clrFrom>
                <a:clrTo>
                  <a:srgbClr val="E4E4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4" t="30644" r="45214" b="14002"/>
            <a:stretch/>
          </p:blipFill>
          <p:spPr bwMode="auto">
            <a:xfrm>
              <a:off x="1261505" y="4264503"/>
              <a:ext cx="1487745" cy="150066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18C3228F-4B14-5B29-0BDA-BA436C5A2C23}"/>
                </a:ext>
              </a:extLst>
            </p:cNvPr>
            <p:cNvSpPr txBox="1"/>
            <p:nvPr/>
          </p:nvSpPr>
          <p:spPr>
            <a:xfrm rot="1732005">
              <a:off x="2154402" y="3939592"/>
              <a:ext cx="81015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58750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EB958-C189-A88C-E675-A3E100901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DA617F75-0BD4-64D3-F505-E057E55D6999}"/>
              </a:ext>
            </a:extLst>
          </p:cNvPr>
          <p:cNvGrpSpPr/>
          <p:nvPr/>
        </p:nvGrpSpPr>
        <p:grpSpPr>
          <a:xfrm>
            <a:off x="9605244" y="327106"/>
            <a:ext cx="1945537" cy="6219967"/>
            <a:chOff x="9605244" y="327106"/>
            <a:chExt cx="1945537" cy="6219967"/>
          </a:xfrm>
        </p:grpSpPr>
        <p:pic>
          <p:nvPicPr>
            <p:cNvPr id="5" name="صورة 4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05E645CA-B896-1DBC-10A2-C5395CBA73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" t="33641" r="68212" b="33725"/>
            <a:stretch/>
          </p:blipFill>
          <p:spPr bwMode="auto">
            <a:xfrm rot="10800000">
              <a:off x="9613335" y="351382"/>
              <a:ext cx="1864615" cy="15255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صورة 5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D335D232-A308-4E45-4654-F91CDDB6F8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5" t="66555" r="2439" b="-121"/>
            <a:stretch/>
          </p:blipFill>
          <p:spPr bwMode="auto">
            <a:xfrm rot="10800000">
              <a:off x="9621427" y="4798577"/>
              <a:ext cx="1929354" cy="17484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صورة 7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88905165-BEA6-D061-484B-045222EE5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7" t="66555" r="35691" b="681"/>
            <a:stretch/>
          </p:blipFill>
          <p:spPr bwMode="auto">
            <a:xfrm rot="10800000">
              <a:off x="9605244" y="1796430"/>
              <a:ext cx="1913165" cy="30587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EC215DA4-5840-6802-8E82-4EF2969CD6C3}"/>
                </a:ext>
              </a:extLst>
            </p:cNvPr>
            <p:cNvSpPr txBox="1"/>
            <p:nvPr/>
          </p:nvSpPr>
          <p:spPr>
            <a:xfrm>
              <a:off x="9827174" y="850137"/>
              <a:ext cx="143229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تطبيقات النسبة</a:t>
              </a:r>
            </a:p>
            <a:p>
              <a:pPr algn="ctr"/>
              <a:r>
                <a:rPr lang="ar-SA" sz="2000" b="1" dirty="0"/>
                <a:t>المئوية 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A0E73043-95B0-C472-46BD-461FFD42A141}"/>
                </a:ext>
              </a:extLst>
            </p:cNvPr>
            <p:cNvSpPr txBox="1"/>
            <p:nvPr/>
          </p:nvSpPr>
          <p:spPr>
            <a:xfrm>
              <a:off x="9864191" y="327106"/>
              <a:ext cx="122998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الفصل (5)</a:t>
              </a: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B83ADEF4-5A51-DDFD-B123-F9DF59946C35}"/>
                </a:ext>
              </a:extLst>
            </p:cNvPr>
            <p:cNvSpPr txBox="1"/>
            <p:nvPr/>
          </p:nvSpPr>
          <p:spPr>
            <a:xfrm>
              <a:off x="9848007" y="1901244"/>
              <a:ext cx="139992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bg1"/>
                  </a:solidFill>
                </a:rPr>
                <a:t>فكرة الدرس:</a:t>
              </a: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209C0443-0C32-BCC0-5272-522622118CBD}"/>
                </a:ext>
              </a:extLst>
            </p:cNvPr>
            <p:cNvSpPr txBox="1"/>
            <p:nvPr/>
          </p:nvSpPr>
          <p:spPr>
            <a:xfrm>
              <a:off x="9694256" y="4822854"/>
              <a:ext cx="13999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</a:rPr>
                <a:t>المفردات:</a:t>
              </a: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D508C6FE-8DD6-D380-0920-3F5CD5D9C1B4}"/>
                </a:ext>
              </a:extLst>
            </p:cNvPr>
            <p:cNvSpPr txBox="1"/>
            <p:nvPr/>
          </p:nvSpPr>
          <p:spPr>
            <a:xfrm>
              <a:off x="9864191" y="2532807"/>
              <a:ext cx="1383740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أحل مسائل</a:t>
              </a:r>
            </a:p>
            <a:p>
              <a:r>
                <a:rPr lang="ar-SA" sz="2000" b="1" dirty="0"/>
                <a:t>تطبيقية على </a:t>
              </a:r>
            </a:p>
            <a:p>
              <a:r>
                <a:rPr lang="ar-SA" sz="2000" b="1" dirty="0"/>
                <a:t>النسبة المئوية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402EB044-6900-BC37-BE04-E451E2A7D71C}"/>
                </a:ext>
              </a:extLst>
            </p:cNvPr>
            <p:cNvSpPr txBox="1"/>
            <p:nvPr/>
          </p:nvSpPr>
          <p:spPr>
            <a:xfrm>
              <a:off x="9799453" y="5334279"/>
              <a:ext cx="118952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highlight>
                    <a:srgbClr val="FFFF00"/>
                  </a:highlight>
                </a:rPr>
                <a:t>الزيادة</a:t>
              </a: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6FFAB2CD-676C-1B8A-40B7-1B36B8E06AC2}"/>
                </a:ext>
              </a:extLst>
            </p:cNvPr>
            <p:cNvSpPr txBox="1"/>
            <p:nvPr/>
          </p:nvSpPr>
          <p:spPr>
            <a:xfrm>
              <a:off x="10123136" y="5814025"/>
              <a:ext cx="89207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highlight>
                    <a:srgbClr val="FFFF00"/>
                  </a:highlight>
                </a:rPr>
                <a:t>الخصم</a:t>
              </a:r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62B52A58-13E9-76AA-1BBB-67A9A5E15E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4766" y="471095"/>
            <a:ext cx="3359323" cy="514376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C0A2FE4-E56F-1717-3BE1-231622320EED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9B0B3B5-114B-3406-A7FC-3F578652A6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272" y="968930"/>
            <a:ext cx="8326592" cy="128276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B88DD6E-5C87-2F5B-A120-D6C54F7811BD}"/>
              </a:ext>
            </a:extLst>
          </p:cNvPr>
          <p:cNvSpPr txBox="1"/>
          <p:nvPr/>
        </p:nvSpPr>
        <p:spPr>
          <a:xfrm>
            <a:off x="6581582" y="2363681"/>
            <a:ext cx="18649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highlight>
                  <a:srgbClr val="C0C0C0"/>
                </a:highlight>
              </a:rPr>
              <a:t>الطريقة الأولى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9151112-D6C1-C6DB-C1E2-55D541F98F5B}"/>
              </a:ext>
            </a:extLst>
          </p:cNvPr>
          <p:cNvSpPr txBox="1"/>
          <p:nvPr/>
        </p:nvSpPr>
        <p:spPr>
          <a:xfrm>
            <a:off x="2114082" y="2351717"/>
            <a:ext cx="19150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highlight>
                  <a:srgbClr val="C0C0C0"/>
                </a:highlight>
              </a:rPr>
              <a:t>الطريقة الثانية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454F790-45B9-2676-5C12-5A8ADE41280C}"/>
              </a:ext>
            </a:extLst>
          </p:cNvPr>
          <p:cNvSpPr txBox="1"/>
          <p:nvPr/>
        </p:nvSpPr>
        <p:spPr>
          <a:xfrm>
            <a:off x="7321750" y="2874584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6">
                    <a:lumMod val="75000"/>
                  </a:schemeClr>
                </a:solidFill>
              </a:rPr>
              <a:t>مقدار الخصم  </a:t>
            </a:r>
            <a:r>
              <a:rPr lang="ar-SA" sz="2400" b="1" dirty="0"/>
              <a:t>=</a:t>
            </a: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8BE52D91-C1C9-2FC6-CCC6-0063DA9D9BEB}"/>
              </a:ext>
            </a:extLst>
          </p:cNvPr>
          <p:cNvGrpSpPr/>
          <p:nvPr/>
        </p:nvGrpSpPr>
        <p:grpSpPr>
          <a:xfrm>
            <a:off x="5529082" y="2715668"/>
            <a:ext cx="1843742" cy="790167"/>
            <a:chOff x="2354266" y="5905176"/>
            <a:chExt cx="1843742" cy="790167"/>
          </a:xfrm>
        </p:grpSpPr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4B7725A1-20B2-EC2B-719F-642A2901BADA}"/>
                </a:ext>
              </a:extLst>
            </p:cNvPr>
            <p:cNvSpPr txBox="1"/>
            <p:nvPr/>
          </p:nvSpPr>
          <p:spPr>
            <a:xfrm>
              <a:off x="2354266" y="6091833"/>
              <a:ext cx="115388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  س</a:t>
              </a:r>
            </a:p>
          </p:txBody>
        </p:sp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70B562E1-E745-90FD-21B1-1FD85B7EF7D8}"/>
                </a:ext>
              </a:extLst>
            </p:cNvPr>
            <p:cNvGrpSpPr/>
            <p:nvPr/>
          </p:nvGrpSpPr>
          <p:grpSpPr>
            <a:xfrm>
              <a:off x="3270001" y="5905176"/>
              <a:ext cx="928007" cy="790167"/>
              <a:chOff x="5694804" y="4163752"/>
              <a:chExt cx="928007" cy="790167"/>
            </a:xfrm>
          </p:grpSpPr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E2E41239-60F6-8AD9-F4BC-77F8F0A6B056}"/>
                  </a:ext>
                </a:extLst>
              </p:cNvPr>
              <p:cNvSpPr txBox="1"/>
              <p:nvPr/>
            </p:nvSpPr>
            <p:spPr>
              <a:xfrm>
                <a:off x="5694804" y="4163752"/>
                <a:ext cx="92800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25</a:t>
                </a:r>
              </a:p>
            </p:txBody>
          </p:sp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2634C10F-7F8F-9FCB-48A2-723EDAD1333F}"/>
                  </a:ext>
                </a:extLst>
              </p:cNvPr>
              <p:cNvSpPr txBox="1"/>
              <p:nvPr/>
            </p:nvSpPr>
            <p:spPr>
              <a:xfrm>
                <a:off x="5793113" y="4492254"/>
                <a:ext cx="7346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100</a:t>
                </a:r>
              </a:p>
            </p:txBody>
          </p:sp>
          <p:cxnSp>
            <p:nvCxnSpPr>
              <p:cNvPr id="25" name="رابط مستقيم 24">
                <a:extLst>
                  <a:ext uri="{FF2B5EF4-FFF2-40B4-BE49-F238E27FC236}">
                    <a16:creationId xmlns:a16="http://schemas.microsoft.com/office/drawing/2014/main" id="{EB84002E-2B8A-D9DF-DE24-48389C3371F0}"/>
                  </a:ext>
                </a:extLst>
              </p:cNvPr>
              <p:cNvCxnSpPr/>
              <p:nvPr/>
            </p:nvCxnSpPr>
            <p:spPr>
              <a:xfrm flipH="1">
                <a:off x="5858701" y="4567067"/>
                <a:ext cx="68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4CB58DB-E391-A36A-4795-F9012DC08CB6}"/>
              </a:ext>
            </a:extLst>
          </p:cNvPr>
          <p:cNvSpPr txBox="1"/>
          <p:nvPr/>
        </p:nvSpPr>
        <p:spPr>
          <a:xfrm>
            <a:off x="7565874" y="4122369"/>
            <a:ext cx="15931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السعر الجديد  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3C4A56C-D59B-F470-6980-2F1C93668496}"/>
              </a:ext>
            </a:extLst>
          </p:cNvPr>
          <p:cNvSpPr txBox="1"/>
          <p:nvPr/>
        </p:nvSpPr>
        <p:spPr>
          <a:xfrm>
            <a:off x="5630118" y="4692175"/>
            <a:ext cx="33843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23999 = 100 س ــ 25 س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A8F73218-67B7-8EF6-A607-15FB864C1939}"/>
              </a:ext>
            </a:extLst>
          </p:cNvPr>
          <p:cNvSpPr txBox="1"/>
          <p:nvPr/>
        </p:nvSpPr>
        <p:spPr>
          <a:xfrm>
            <a:off x="3374496" y="3952140"/>
            <a:ext cx="14772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السعر الجديد  </a:t>
            </a:r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15BD7E4A-1729-10E2-5B48-93AB0E25651F}"/>
              </a:ext>
            </a:extLst>
          </p:cNvPr>
          <p:cNvGrpSpPr/>
          <p:nvPr/>
        </p:nvGrpSpPr>
        <p:grpSpPr>
          <a:xfrm>
            <a:off x="1512786" y="3780631"/>
            <a:ext cx="1800200" cy="790167"/>
            <a:chOff x="2612058" y="5905176"/>
            <a:chExt cx="1800200" cy="790167"/>
          </a:xfrm>
        </p:grpSpPr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0C900407-A590-A27F-65A9-0945988DFF55}"/>
                </a:ext>
              </a:extLst>
            </p:cNvPr>
            <p:cNvSpPr txBox="1"/>
            <p:nvPr/>
          </p:nvSpPr>
          <p:spPr>
            <a:xfrm>
              <a:off x="2612058" y="6091833"/>
              <a:ext cx="93610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  س</a:t>
              </a:r>
            </a:p>
          </p:txBody>
        </p:sp>
        <p:grpSp>
          <p:nvGrpSpPr>
            <p:cNvPr id="31" name="مجموعة 30">
              <a:extLst>
                <a:ext uri="{FF2B5EF4-FFF2-40B4-BE49-F238E27FC236}">
                  <a16:creationId xmlns:a16="http://schemas.microsoft.com/office/drawing/2014/main" id="{74D3A2F0-1299-EEB2-4690-0F4C042C0B24}"/>
                </a:ext>
              </a:extLst>
            </p:cNvPr>
            <p:cNvGrpSpPr/>
            <p:nvPr/>
          </p:nvGrpSpPr>
          <p:grpSpPr>
            <a:xfrm>
              <a:off x="3176725" y="5905176"/>
              <a:ext cx="1235533" cy="790167"/>
              <a:chOff x="5601528" y="4163752"/>
              <a:chExt cx="1235533" cy="790167"/>
            </a:xfrm>
          </p:grpSpPr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E28FC502-8BCF-A314-2556-77698E679D83}"/>
                  </a:ext>
                </a:extLst>
              </p:cNvPr>
              <p:cNvSpPr txBox="1"/>
              <p:nvPr/>
            </p:nvSpPr>
            <p:spPr>
              <a:xfrm>
                <a:off x="5601528" y="4163752"/>
                <a:ext cx="123553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75</a:t>
                </a:r>
              </a:p>
            </p:txBody>
          </p:sp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176B3D76-8F44-4E29-CF94-FEAD29E4E97B}"/>
                  </a:ext>
                </a:extLst>
              </p:cNvPr>
              <p:cNvSpPr txBox="1"/>
              <p:nvPr/>
            </p:nvSpPr>
            <p:spPr>
              <a:xfrm>
                <a:off x="5814435" y="4492254"/>
                <a:ext cx="7346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100</a:t>
                </a:r>
              </a:p>
            </p:txBody>
          </p:sp>
          <p:cxnSp>
            <p:nvCxnSpPr>
              <p:cNvPr id="34" name="رابط مستقيم 33">
                <a:extLst>
                  <a:ext uri="{FF2B5EF4-FFF2-40B4-BE49-F238E27FC236}">
                    <a16:creationId xmlns:a16="http://schemas.microsoft.com/office/drawing/2014/main" id="{8F5983C6-4C68-22A0-C28B-E785FEC0FECE}"/>
                  </a:ext>
                </a:extLst>
              </p:cNvPr>
              <p:cNvCxnSpPr/>
              <p:nvPr/>
            </p:nvCxnSpPr>
            <p:spPr>
              <a:xfrm flipH="1">
                <a:off x="5937021" y="4567067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E44F4610-1FA4-D910-7D1B-1156BF80C1CF}"/>
              </a:ext>
            </a:extLst>
          </p:cNvPr>
          <p:cNvSpPr txBox="1"/>
          <p:nvPr/>
        </p:nvSpPr>
        <p:spPr>
          <a:xfrm>
            <a:off x="2948676" y="2966597"/>
            <a:ext cx="1837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نسبة البيع  </a:t>
            </a:r>
            <a:r>
              <a:rPr lang="ar-SA" sz="2400" b="1" dirty="0"/>
              <a:t>=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5D31BC2A-D4A5-F54C-64BE-50CE1CAFDA37}"/>
              </a:ext>
            </a:extLst>
          </p:cNvPr>
          <p:cNvSpPr txBox="1"/>
          <p:nvPr/>
        </p:nvSpPr>
        <p:spPr>
          <a:xfrm>
            <a:off x="1087454" y="2966597"/>
            <a:ext cx="22212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100٪  ــ  25٪ 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4FED964B-743A-5842-8304-09FA7E3F3735}"/>
              </a:ext>
            </a:extLst>
          </p:cNvPr>
          <p:cNvSpPr txBox="1"/>
          <p:nvPr/>
        </p:nvSpPr>
        <p:spPr>
          <a:xfrm>
            <a:off x="1923861" y="3430607"/>
            <a:ext cx="16781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75٪ </a:t>
            </a:r>
          </a:p>
        </p:txBody>
      </p: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FD2ABEB8-C609-49D4-D124-F6714D23552E}"/>
              </a:ext>
            </a:extLst>
          </p:cNvPr>
          <p:cNvGrpSpPr/>
          <p:nvPr/>
        </p:nvGrpSpPr>
        <p:grpSpPr>
          <a:xfrm>
            <a:off x="6502873" y="3349226"/>
            <a:ext cx="1316513" cy="790167"/>
            <a:chOff x="3328057" y="5905176"/>
            <a:chExt cx="1316513" cy="790167"/>
          </a:xfrm>
        </p:grpSpPr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82D2C4A0-6D6E-220F-47CC-F75BA4A0D15A}"/>
                </a:ext>
              </a:extLst>
            </p:cNvPr>
            <p:cNvSpPr txBox="1"/>
            <p:nvPr/>
          </p:nvSpPr>
          <p:spPr>
            <a:xfrm>
              <a:off x="4137548" y="6077319"/>
              <a:ext cx="50702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=</a:t>
              </a:r>
            </a:p>
          </p:txBody>
        </p:sp>
        <p:grpSp>
          <p:nvGrpSpPr>
            <p:cNvPr id="40" name="مجموعة 39">
              <a:extLst>
                <a:ext uri="{FF2B5EF4-FFF2-40B4-BE49-F238E27FC236}">
                  <a16:creationId xmlns:a16="http://schemas.microsoft.com/office/drawing/2014/main" id="{323DCDCE-E4A6-6976-A031-827B4EC09697}"/>
                </a:ext>
              </a:extLst>
            </p:cNvPr>
            <p:cNvGrpSpPr/>
            <p:nvPr/>
          </p:nvGrpSpPr>
          <p:grpSpPr>
            <a:xfrm>
              <a:off x="3328057" y="5905176"/>
              <a:ext cx="928007" cy="790167"/>
              <a:chOff x="5752860" y="4163752"/>
              <a:chExt cx="928007" cy="790167"/>
            </a:xfrm>
          </p:grpSpPr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1A669DBD-EA65-A6EA-DCD3-B2F3E1110F3C}"/>
                  </a:ext>
                </a:extLst>
              </p:cNvPr>
              <p:cNvSpPr txBox="1"/>
              <p:nvPr/>
            </p:nvSpPr>
            <p:spPr>
              <a:xfrm>
                <a:off x="5752860" y="4163752"/>
                <a:ext cx="92800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25 س</a:t>
                </a:r>
              </a:p>
            </p:txBody>
          </p:sp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EFCD1555-3059-000E-119F-784D74A455E6}"/>
                  </a:ext>
                </a:extLst>
              </p:cNvPr>
              <p:cNvSpPr txBox="1"/>
              <p:nvPr/>
            </p:nvSpPr>
            <p:spPr>
              <a:xfrm>
                <a:off x="5807627" y="4492254"/>
                <a:ext cx="7346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100</a:t>
                </a:r>
              </a:p>
            </p:txBody>
          </p:sp>
          <p:cxnSp>
            <p:nvCxnSpPr>
              <p:cNvPr id="43" name="رابط مستقيم 42">
                <a:extLst>
                  <a:ext uri="{FF2B5EF4-FFF2-40B4-BE49-F238E27FC236}">
                    <a16:creationId xmlns:a16="http://schemas.microsoft.com/office/drawing/2014/main" id="{46CE709F-8D5D-01CD-E568-D89BC6E6A5E2}"/>
                  </a:ext>
                </a:extLst>
              </p:cNvPr>
              <p:cNvCxnSpPr/>
              <p:nvPr/>
            </p:nvCxnSpPr>
            <p:spPr>
              <a:xfrm flipH="1">
                <a:off x="5858701" y="4567067"/>
                <a:ext cx="68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19DA6453-73B6-CC93-D751-B9B853DBE45A}"/>
              </a:ext>
            </a:extLst>
          </p:cNvPr>
          <p:cNvGrpSpPr/>
          <p:nvPr/>
        </p:nvGrpSpPr>
        <p:grpSpPr>
          <a:xfrm>
            <a:off x="5802600" y="3997298"/>
            <a:ext cx="1663166" cy="790167"/>
            <a:chOff x="5176530" y="4410005"/>
            <a:chExt cx="1663166" cy="790167"/>
          </a:xfrm>
        </p:grpSpPr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04A53AC4-1AFE-9ECC-8E6B-44A0A2B436A1}"/>
                </a:ext>
              </a:extLst>
            </p:cNvPr>
            <p:cNvSpPr txBox="1"/>
            <p:nvPr/>
          </p:nvSpPr>
          <p:spPr>
            <a:xfrm>
              <a:off x="6056896" y="4535076"/>
              <a:ext cx="7828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س  ــ</a:t>
              </a:r>
            </a:p>
          </p:txBody>
        </p:sp>
        <p:grpSp>
          <p:nvGrpSpPr>
            <p:cNvPr id="46" name="مجموعة 45">
              <a:extLst>
                <a:ext uri="{FF2B5EF4-FFF2-40B4-BE49-F238E27FC236}">
                  <a16:creationId xmlns:a16="http://schemas.microsoft.com/office/drawing/2014/main" id="{EAB5A53D-85EB-2F3E-8D18-B0552A5BA1B5}"/>
                </a:ext>
              </a:extLst>
            </p:cNvPr>
            <p:cNvGrpSpPr/>
            <p:nvPr/>
          </p:nvGrpSpPr>
          <p:grpSpPr>
            <a:xfrm>
              <a:off x="5176530" y="4410005"/>
              <a:ext cx="928007" cy="790167"/>
              <a:chOff x="5752860" y="4163752"/>
              <a:chExt cx="928007" cy="790167"/>
            </a:xfrm>
          </p:grpSpPr>
          <p:sp>
            <p:nvSpPr>
              <p:cNvPr id="47" name="مربع نص 46">
                <a:extLst>
                  <a:ext uri="{FF2B5EF4-FFF2-40B4-BE49-F238E27FC236}">
                    <a16:creationId xmlns:a16="http://schemas.microsoft.com/office/drawing/2014/main" id="{7CE88720-EC4F-5C54-7CE5-8128EF5751CE}"/>
                  </a:ext>
                </a:extLst>
              </p:cNvPr>
              <p:cNvSpPr txBox="1"/>
              <p:nvPr/>
            </p:nvSpPr>
            <p:spPr>
              <a:xfrm>
                <a:off x="5752860" y="4163752"/>
                <a:ext cx="92800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25 س</a:t>
                </a:r>
              </a:p>
            </p:txBody>
          </p:sp>
          <p:sp>
            <p:nvSpPr>
              <p:cNvPr id="48" name="مربع نص 47">
                <a:extLst>
                  <a:ext uri="{FF2B5EF4-FFF2-40B4-BE49-F238E27FC236}">
                    <a16:creationId xmlns:a16="http://schemas.microsoft.com/office/drawing/2014/main" id="{3364D5D1-C180-B680-1F21-E9C4887E1661}"/>
                  </a:ext>
                </a:extLst>
              </p:cNvPr>
              <p:cNvSpPr txBox="1"/>
              <p:nvPr/>
            </p:nvSpPr>
            <p:spPr>
              <a:xfrm>
                <a:off x="5807627" y="4492254"/>
                <a:ext cx="7346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100</a:t>
                </a:r>
              </a:p>
            </p:txBody>
          </p:sp>
          <p:cxnSp>
            <p:nvCxnSpPr>
              <p:cNvPr id="49" name="رابط مستقيم 48">
                <a:extLst>
                  <a:ext uri="{FF2B5EF4-FFF2-40B4-BE49-F238E27FC236}">
                    <a16:creationId xmlns:a16="http://schemas.microsoft.com/office/drawing/2014/main" id="{02B69BD2-EB50-6A25-05D3-19A281536806}"/>
                  </a:ext>
                </a:extLst>
              </p:cNvPr>
              <p:cNvCxnSpPr/>
              <p:nvPr/>
            </p:nvCxnSpPr>
            <p:spPr>
              <a:xfrm flipH="1">
                <a:off x="5858701" y="4567067"/>
                <a:ext cx="68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AA1F6456-0001-2171-D031-81822CD09AFF}"/>
              </a:ext>
            </a:extLst>
          </p:cNvPr>
          <p:cNvSpPr txBox="1"/>
          <p:nvPr/>
        </p:nvSpPr>
        <p:spPr>
          <a:xfrm>
            <a:off x="7430318" y="4123496"/>
            <a:ext cx="3824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F1502999-4575-AD30-0BE7-2A7B1A3964DF}"/>
              </a:ext>
            </a:extLst>
          </p:cNvPr>
          <p:cNvSpPr txBox="1"/>
          <p:nvPr/>
        </p:nvSpPr>
        <p:spPr>
          <a:xfrm>
            <a:off x="7617876" y="4125649"/>
            <a:ext cx="1303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239,99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6C2E823-A320-A4CF-7815-62002DDB7644}"/>
              </a:ext>
            </a:extLst>
          </p:cNvPr>
          <p:cNvSpPr txBox="1"/>
          <p:nvPr/>
        </p:nvSpPr>
        <p:spPr>
          <a:xfrm>
            <a:off x="6885747" y="5248541"/>
            <a:ext cx="2114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23999 = 75 س 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6B6AB9A-DFCD-E584-8D44-55B036541EEA}"/>
              </a:ext>
            </a:extLst>
          </p:cNvPr>
          <p:cNvSpPr txBox="1"/>
          <p:nvPr/>
        </p:nvSpPr>
        <p:spPr>
          <a:xfrm>
            <a:off x="6971707" y="5650972"/>
            <a:ext cx="2114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319,99 =  س 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2A94DAF-DEC4-AA01-F537-EED01DBD39F4}"/>
              </a:ext>
            </a:extLst>
          </p:cNvPr>
          <p:cNvSpPr txBox="1"/>
          <p:nvPr/>
        </p:nvSpPr>
        <p:spPr>
          <a:xfrm>
            <a:off x="6900619" y="5996324"/>
            <a:ext cx="2114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FF0000"/>
                </a:solidFill>
              </a:rPr>
              <a:t>السعر الأصلي  </a:t>
            </a:r>
            <a:r>
              <a:rPr lang="ar-SA" sz="2400" b="1" dirty="0"/>
              <a:t>=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A060463-4C39-D54B-A747-7600BB3989B5}"/>
              </a:ext>
            </a:extLst>
          </p:cNvPr>
          <p:cNvSpPr txBox="1"/>
          <p:nvPr/>
        </p:nvSpPr>
        <p:spPr>
          <a:xfrm>
            <a:off x="5639950" y="6026417"/>
            <a:ext cx="16827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319,99 ريالا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7A6877C-C48A-ECC5-6BE3-5DAB882A735C}"/>
              </a:ext>
            </a:extLst>
          </p:cNvPr>
          <p:cNvSpPr txBox="1"/>
          <p:nvPr/>
        </p:nvSpPr>
        <p:spPr>
          <a:xfrm>
            <a:off x="3254930" y="3967921"/>
            <a:ext cx="1303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239,99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F0E1A981-4E68-4123-AFCA-2E158482DA1F}"/>
              </a:ext>
            </a:extLst>
          </p:cNvPr>
          <p:cNvGrpSpPr/>
          <p:nvPr/>
        </p:nvGrpSpPr>
        <p:grpSpPr>
          <a:xfrm>
            <a:off x="2053967" y="3789155"/>
            <a:ext cx="928007" cy="790167"/>
            <a:chOff x="5752860" y="4163752"/>
            <a:chExt cx="928007" cy="790167"/>
          </a:xfrm>
        </p:grpSpPr>
        <p:sp>
          <p:nvSpPr>
            <p:cNvPr id="58" name="مربع نص 57">
              <a:extLst>
                <a:ext uri="{FF2B5EF4-FFF2-40B4-BE49-F238E27FC236}">
                  <a16:creationId xmlns:a16="http://schemas.microsoft.com/office/drawing/2014/main" id="{14F825E4-96ED-B56D-22BF-80D8152CF769}"/>
                </a:ext>
              </a:extLst>
            </p:cNvPr>
            <p:cNvSpPr txBox="1"/>
            <p:nvPr/>
          </p:nvSpPr>
          <p:spPr>
            <a:xfrm>
              <a:off x="5752860" y="4163752"/>
              <a:ext cx="92800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75 س</a:t>
              </a:r>
            </a:p>
          </p:txBody>
        </p:sp>
        <p:sp>
          <p:nvSpPr>
            <p:cNvPr id="59" name="مربع نص 58">
              <a:extLst>
                <a:ext uri="{FF2B5EF4-FFF2-40B4-BE49-F238E27FC236}">
                  <a16:creationId xmlns:a16="http://schemas.microsoft.com/office/drawing/2014/main" id="{C94900BC-07B5-DA47-B320-7A768EACEE79}"/>
                </a:ext>
              </a:extLst>
            </p:cNvPr>
            <p:cNvSpPr txBox="1"/>
            <p:nvPr/>
          </p:nvSpPr>
          <p:spPr>
            <a:xfrm>
              <a:off x="5807627" y="4492254"/>
              <a:ext cx="73467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100</a:t>
              </a:r>
            </a:p>
          </p:txBody>
        </p:sp>
        <p:cxnSp>
          <p:nvCxnSpPr>
            <p:cNvPr id="60" name="رابط مستقيم 59">
              <a:extLst>
                <a:ext uri="{FF2B5EF4-FFF2-40B4-BE49-F238E27FC236}">
                  <a16:creationId xmlns:a16="http://schemas.microsoft.com/office/drawing/2014/main" id="{140EF2D1-759D-517A-B567-39F61692F716}"/>
                </a:ext>
              </a:extLst>
            </p:cNvPr>
            <p:cNvCxnSpPr/>
            <p:nvPr/>
          </p:nvCxnSpPr>
          <p:spPr>
            <a:xfrm flipH="1">
              <a:off x="5858701" y="4567067"/>
              <a:ext cx="68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6C1F225B-34E8-F7C4-DA84-B887151A9A5B}"/>
              </a:ext>
            </a:extLst>
          </p:cNvPr>
          <p:cNvSpPr txBox="1"/>
          <p:nvPr/>
        </p:nvSpPr>
        <p:spPr>
          <a:xfrm>
            <a:off x="2412900" y="4509897"/>
            <a:ext cx="2114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23999 = 75 س 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5148D400-66DB-DBE8-A6B7-2BDEFA605E21}"/>
              </a:ext>
            </a:extLst>
          </p:cNvPr>
          <p:cNvSpPr txBox="1"/>
          <p:nvPr/>
        </p:nvSpPr>
        <p:spPr>
          <a:xfrm>
            <a:off x="2498860" y="4912328"/>
            <a:ext cx="2114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319,99 =  س 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72F27BD3-DA24-63A3-AC81-B8B2BCA2D5C4}"/>
              </a:ext>
            </a:extLst>
          </p:cNvPr>
          <p:cNvSpPr txBox="1"/>
          <p:nvPr/>
        </p:nvSpPr>
        <p:spPr>
          <a:xfrm>
            <a:off x="2664872" y="5336336"/>
            <a:ext cx="2114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FF0000"/>
                </a:solidFill>
              </a:rPr>
              <a:t>السعر الأصلي  </a:t>
            </a:r>
            <a:r>
              <a:rPr lang="ar-SA" sz="2400" b="1" dirty="0"/>
              <a:t>=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73FE68EA-B6C2-D01C-3EC8-36FFE4A1215F}"/>
              </a:ext>
            </a:extLst>
          </p:cNvPr>
          <p:cNvSpPr txBox="1"/>
          <p:nvPr/>
        </p:nvSpPr>
        <p:spPr>
          <a:xfrm>
            <a:off x="1363743" y="5366429"/>
            <a:ext cx="16827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319,99 ريالا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FA1F0003-217B-4C2E-7A33-D5F72B2C778C}"/>
              </a:ext>
            </a:extLst>
          </p:cNvPr>
          <p:cNvSpPr txBox="1"/>
          <p:nvPr/>
        </p:nvSpPr>
        <p:spPr>
          <a:xfrm>
            <a:off x="3060007" y="3947057"/>
            <a:ext cx="3824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4E14EC8F-E798-A1CE-0DA6-AF3FB7217A0C}"/>
              </a:ext>
            </a:extLst>
          </p:cNvPr>
          <p:cNvSpPr/>
          <p:nvPr/>
        </p:nvSpPr>
        <p:spPr>
          <a:xfrm>
            <a:off x="5446148" y="2275193"/>
            <a:ext cx="3830833" cy="4271881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0F6F5E8F-1766-DA3B-9BD3-0D4EAC5AE212}"/>
              </a:ext>
            </a:extLst>
          </p:cNvPr>
          <p:cNvSpPr/>
          <p:nvPr/>
        </p:nvSpPr>
        <p:spPr>
          <a:xfrm>
            <a:off x="1203482" y="2245698"/>
            <a:ext cx="3830833" cy="3810216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730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6" grpId="0"/>
      <p:bldP spid="26" grpId="0"/>
      <p:bldP spid="26" grpId="1"/>
      <p:bldP spid="27" grpId="0"/>
      <p:bldP spid="28" grpId="0"/>
      <p:bldP spid="28" grpId="1"/>
      <p:bldP spid="35" grpId="0"/>
      <p:bldP spid="36" grpId="0"/>
      <p:bldP spid="37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1" grpId="0"/>
      <p:bldP spid="62" grpId="0"/>
      <p:bldP spid="63" grpId="0"/>
      <p:bldP spid="64" grpId="0"/>
      <p:bldP spid="65" grpId="0"/>
      <p:bldP spid="2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E30E6-B4BC-4F51-5184-299608CED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138910E5-EF90-3C73-E9DB-C4CDAC38A546}"/>
              </a:ext>
            </a:extLst>
          </p:cNvPr>
          <p:cNvGrpSpPr/>
          <p:nvPr/>
        </p:nvGrpSpPr>
        <p:grpSpPr>
          <a:xfrm>
            <a:off x="9605244" y="327106"/>
            <a:ext cx="1945537" cy="6219967"/>
            <a:chOff x="9605244" y="327106"/>
            <a:chExt cx="1945537" cy="6219967"/>
          </a:xfrm>
        </p:grpSpPr>
        <p:pic>
          <p:nvPicPr>
            <p:cNvPr id="5" name="صورة 4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1DD45F54-8A7B-3B3E-7CE3-1AFB3A8EC1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" t="33641" r="68212" b="33725"/>
            <a:stretch/>
          </p:blipFill>
          <p:spPr bwMode="auto">
            <a:xfrm rot="10800000">
              <a:off x="9613335" y="351382"/>
              <a:ext cx="1864615" cy="15255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صورة 5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6CCE49F9-32EF-0DF4-50B9-4B093D52E5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5" t="66555" r="2439" b="-121"/>
            <a:stretch/>
          </p:blipFill>
          <p:spPr bwMode="auto">
            <a:xfrm rot="10800000">
              <a:off x="9621427" y="4798577"/>
              <a:ext cx="1929354" cy="17484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صورة 7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1E7A856B-D7EC-B90A-32D9-5716C2225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7" t="66555" r="35691" b="681"/>
            <a:stretch/>
          </p:blipFill>
          <p:spPr bwMode="auto">
            <a:xfrm rot="10800000">
              <a:off x="9605244" y="1796430"/>
              <a:ext cx="1913165" cy="30587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CABD931D-3C1F-B34D-505C-75A32D2FA61B}"/>
                </a:ext>
              </a:extLst>
            </p:cNvPr>
            <p:cNvSpPr txBox="1"/>
            <p:nvPr/>
          </p:nvSpPr>
          <p:spPr>
            <a:xfrm>
              <a:off x="9827174" y="850137"/>
              <a:ext cx="143229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تطبيقات النسبة</a:t>
              </a:r>
            </a:p>
            <a:p>
              <a:pPr algn="ctr"/>
              <a:r>
                <a:rPr lang="ar-SA" sz="2000" b="1" dirty="0"/>
                <a:t>المئوية 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445FC8E1-8EA3-28F3-9631-9E3C886F97AA}"/>
                </a:ext>
              </a:extLst>
            </p:cNvPr>
            <p:cNvSpPr txBox="1"/>
            <p:nvPr/>
          </p:nvSpPr>
          <p:spPr>
            <a:xfrm>
              <a:off x="9864191" y="327106"/>
              <a:ext cx="122998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الفصل (5)</a:t>
              </a: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21153E8E-7007-1E83-6887-E0111FB27EE3}"/>
                </a:ext>
              </a:extLst>
            </p:cNvPr>
            <p:cNvSpPr txBox="1"/>
            <p:nvPr/>
          </p:nvSpPr>
          <p:spPr>
            <a:xfrm>
              <a:off x="9848007" y="1901244"/>
              <a:ext cx="139992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bg1"/>
                  </a:solidFill>
                </a:rPr>
                <a:t>فكرة الدرس:</a:t>
              </a: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0236BD36-8AAF-5800-2C28-4177239BD870}"/>
                </a:ext>
              </a:extLst>
            </p:cNvPr>
            <p:cNvSpPr txBox="1"/>
            <p:nvPr/>
          </p:nvSpPr>
          <p:spPr>
            <a:xfrm>
              <a:off x="9694256" y="4822854"/>
              <a:ext cx="13999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</a:rPr>
                <a:t>المفردات:</a:t>
              </a: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C57C2D79-23B6-07AE-B188-C76BF843223B}"/>
                </a:ext>
              </a:extLst>
            </p:cNvPr>
            <p:cNvSpPr txBox="1"/>
            <p:nvPr/>
          </p:nvSpPr>
          <p:spPr>
            <a:xfrm>
              <a:off x="9864191" y="2532807"/>
              <a:ext cx="1383740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أحل مسائل</a:t>
              </a:r>
            </a:p>
            <a:p>
              <a:r>
                <a:rPr lang="ar-SA" sz="2000" b="1" dirty="0"/>
                <a:t>تطبيقية على </a:t>
              </a:r>
            </a:p>
            <a:p>
              <a:r>
                <a:rPr lang="ar-SA" sz="2000" b="1" dirty="0"/>
                <a:t>النسبة المئوية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67AB6541-42E4-1BAB-A3F6-2737BBC96A94}"/>
                </a:ext>
              </a:extLst>
            </p:cNvPr>
            <p:cNvSpPr txBox="1"/>
            <p:nvPr/>
          </p:nvSpPr>
          <p:spPr>
            <a:xfrm>
              <a:off x="9799453" y="5334279"/>
              <a:ext cx="118952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highlight>
                    <a:srgbClr val="FFFF00"/>
                  </a:highlight>
                </a:rPr>
                <a:t>الزيادة</a:t>
              </a: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820E3DB3-5EF6-21E9-D601-10CC9326D395}"/>
                </a:ext>
              </a:extLst>
            </p:cNvPr>
            <p:cNvSpPr txBox="1"/>
            <p:nvPr/>
          </p:nvSpPr>
          <p:spPr>
            <a:xfrm>
              <a:off x="10123136" y="5814025"/>
              <a:ext cx="89207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highlight>
                    <a:srgbClr val="FFFF00"/>
                  </a:highlight>
                </a:rPr>
                <a:t>الخصم</a:t>
              </a:r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86643A52-CFA8-E374-1E92-C28BCCCFD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766" y="511555"/>
            <a:ext cx="3359323" cy="514376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BFBE9B3-6E36-7C0E-BF38-7C5ACC3CE822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D848AAA-4E3C-B82B-A3C0-C3B69BECCD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5501" y="1204080"/>
            <a:ext cx="6449350" cy="504083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4092A6A-06BB-920A-BF52-FB6C26417C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536" y="511555"/>
            <a:ext cx="2012966" cy="17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01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C211E-A511-B1E3-198B-7C7E37FD2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A4C530C5-15F4-176D-3639-D4F7084C4F91}"/>
              </a:ext>
            </a:extLst>
          </p:cNvPr>
          <p:cNvGrpSpPr/>
          <p:nvPr/>
        </p:nvGrpSpPr>
        <p:grpSpPr>
          <a:xfrm>
            <a:off x="9605244" y="327106"/>
            <a:ext cx="1945537" cy="6219967"/>
            <a:chOff x="9605244" y="327106"/>
            <a:chExt cx="1945537" cy="6219967"/>
          </a:xfrm>
        </p:grpSpPr>
        <p:pic>
          <p:nvPicPr>
            <p:cNvPr id="5" name="صورة 4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1D2503DB-DD8D-451A-A4E9-952911AB36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" t="33641" r="68212" b="33725"/>
            <a:stretch/>
          </p:blipFill>
          <p:spPr bwMode="auto">
            <a:xfrm rot="10800000">
              <a:off x="9613335" y="351382"/>
              <a:ext cx="1864615" cy="15255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صورة 5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F2C1C0C5-20E9-A569-80C5-0082B48573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5" t="66555" r="2439" b="-121"/>
            <a:stretch/>
          </p:blipFill>
          <p:spPr bwMode="auto">
            <a:xfrm rot="10800000">
              <a:off x="9621427" y="4798577"/>
              <a:ext cx="1929354" cy="17484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صورة 7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B431348C-7567-5AB8-6BEA-A4BD18C005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7" t="66555" r="35691" b="681"/>
            <a:stretch/>
          </p:blipFill>
          <p:spPr bwMode="auto">
            <a:xfrm rot="10800000">
              <a:off x="9605244" y="1796430"/>
              <a:ext cx="1913165" cy="30587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634C1629-B51C-32C5-617A-170061AA7E07}"/>
                </a:ext>
              </a:extLst>
            </p:cNvPr>
            <p:cNvSpPr txBox="1"/>
            <p:nvPr/>
          </p:nvSpPr>
          <p:spPr>
            <a:xfrm>
              <a:off x="9827174" y="850137"/>
              <a:ext cx="143229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تطبيقات النسبة</a:t>
              </a:r>
            </a:p>
            <a:p>
              <a:pPr algn="ctr"/>
              <a:r>
                <a:rPr lang="ar-SA" sz="2000" b="1" dirty="0"/>
                <a:t>المئوية 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C8FD660C-02AA-D990-D3D4-6F715CDE099F}"/>
                </a:ext>
              </a:extLst>
            </p:cNvPr>
            <p:cNvSpPr txBox="1"/>
            <p:nvPr/>
          </p:nvSpPr>
          <p:spPr>
            <a:xfrm>
              <a:off x="9864191" y="327106"/>
              <a:ext cx="122998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الفصل (5)</a:t>
              </a: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3491C70D-FB5F-4D29-FBDF-23C55021DDDE}"/>
                </a:ext>
              </a:extLst>
            </p:cNvPr>
            <p:cNvSpPr txBox="1"/>
            <p:nvPr/>
          </p:nvSpPr>
          <p:spPr>
            <a:xfrm>
              <a:off x="9823731" y="1901244"/>
              <a:ext cx="139992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bg1"/>
                  </a:solidFill>
                </a:rPr>
                <a:t>فكرة الدرس:</a:t>
              </a: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223BC20A-ED1E-2C91-E41C-CFDFEBDED90C}"/>
                </a:ext>
              </a:extLst>
            </p:cNvPr>
            <p:cNvSpPr txBox="1"/>
            <p:nvPr/>
          </p:nvSpPr>
          <p:spPr>
            <a:xfrm>
              <a:off x="9694256" y="4822854"/>
              <a:ext cx="13999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</a:rPr>
                <a:t>المفردات:</a:t>
              </a: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91F6AD23-8137-CE70-3A2E-D29DAC29FC33}"/>
                </a:ext>
              </a:extLst>
            </p:cNvPr>
            <p:cNvSpPr txBox="1"/>
            <p:nvPr/>
          </p:nvSpPr>
          <p:spPr>
            <a:xfrm>
              <a:off x="9864191" y="2532807"/>
              <a:ext cx="1383740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أحل مسائل</a:t>
              </a:r>
            </a:p>
            <a:p>
              <a:r>
                <a:rPr lang="ar-SA" sz="2000" b="1" dirty="0"/>
                <a:t>تطبيقية على </a:t>
              </a:r>
            </a:p>
            <a:p>
              <a:r>
                <a:rPr lang="ar-SA" sz="2000" b="1" dirty="0"/>
                <a:t>النسبة المئوية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59E829D0-E772-0645-76EF-5AAEC4F34BE1}"/>
                </a:ext>
              </a:extLst>
            </p:cNvPr>
            <p:cNvSpPr txBox="1"/>
            <p:nvPr/>
          </p:nvSpPr>
          <p:spPr>
            <a:xfrm>
              <a:off x="9799453" y="5334279"/>
              <a:ext cx="118952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highlight>
                    <a:srgbClr val="FFFF00"/>
                  </a:highlight>
                </a:rPr>
                <a:t>الزيادة</a:t>
              </a: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3A6B0F95-95FE-1155-321E-D39B9E788562}"/>
                </a:ext>
              </a:extLst>
            </p:cNvPr>
            <p:cNvSpPr txBox="1"/>
            <p:nvPr/>
          </p:nvSpPr>
          <p:spPr>
            <a:xfrm>
              <a:off x="10123136" y="5814025"/>
              <a:ext cx="89207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highlight>
                    <a:srgbClr val="FFFF00"/>
                  </a:highlight>
                </a:rPr>
                <a:t>الخصم</a:t>
              </a:r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433D15D2-F8C1-E70B-6E88-CB8BF1FA9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766" y="482059"/>
            <a:ext cx="3359323" cy="514376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7B03AFB-D896-8DCC-CC82-84F6CC96E9EC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9A1D513-D714-35EC-1F05-3F6A625AD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7039" y="1049837"/>
            <a:ext cx="8106824" cy="121850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943B0D5-1C02-C24A-7581-377AB8CFEC8B}"/>
              </a:ext>
            </a:extLst>
          </p:cNvPr>
          <p:cNvSpPr txBox="1"/>
          <p:nvPr/>
        </p:nvSpPr>
        <p:spPr>
          <a:xfrm>
            <a:off x="5625693" y="4768320"/>
            <a:ext cx="19405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=  62400ريالا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4D532D3-1537-756A-3F91-8624272F558E}"/>
              </a:ext>
            </a:extLst>
          </p:cNvPr>
          <p:cNvSpPr txBox="1"/>
          <p:nvPr/>
        </p:nvSpPr>
        <p:spPr>
          <a:xfrm>
            <a:off x="6906037" y="2967335"/>
            <a:ext cx="2147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مقدار الزكاة  =</a:t>
            </a: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9EA205D5-CDCE-6C89-7C99-E45350A53010}"/>
              </a:ext>
            </a:extLst>
          </p:cNvPr>
          <p:cNvGrpSpPr/>
          <p:nvPr/>
        </p:nvGrpSpPr>
        <p:grpSpPr>
          <a:xfrm>
            <a:off x="5010128" y="2822933"/>
            <a:ext cx="2246762" cy="775653"/>
            <a:chOff x="1951246" y="5919690"/>
            <a:chExt cx="2246762" cy="775653"/>
          </a:xfrm>
        </p:grpSpPr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FDE013FB-2008-2A63-F34D-B69342E8C973}"/>
                </a:ext>
              </a:extLst>
            </p:cNvPr>
            <p:cNvSpPr txBox="1"/>
            <p:nvPr/>
          </p:nvSpPr>
          <p:spPr>
            <a:xfrm>
              <a:off x="1951246" y="6091833"/>
              <a:ext cx="144139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×  64000</a:t>
              </a:r>
            </a:p>
          </p:txBody>
        </p:sp>
        <p:grpSp>
          <p:nvGrpSpPr>
            <p:cNvPr id="19" name="مجموعة 18">
              <a:extLst>
                <a:ext uri="{FF2B5EF4-FFF2-40B4-BE49-F238E27FC236}">
                  <a16:creationId xmlns:a16="http://schemas.microsoft.com/office/drawing/2014/main" id="{C3351D24-4607-6641-AE7D-EAF3DDA86F36}"/>
                </a:ext>
              </a:extLst>
            </p:cNvPr>
            <p:cNvGrpSpPr/>
            <p:nvPr/>
          </p:nvGrpSpPr>
          <p:grpSpPr>
            <a:xfrm>
              <a:off x="3270001" y="5919690"/>
              <a:ext cx="928007" cy="775653"/>
              <a:chOff x="5694804" y="4178266"/>
              <a:chExt cx="928007" cy="775653"/>
            </a:xfrm>
          </p:grpSpPr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8AC0668D-F153-8D9F-44AA-6DEFFB716778}"/>
                  </a:ext>
                </a:extLst>
              </p:cNvPr>
              <p:cNvSpPr txBox="1"/>
              <p:nvPr/>
            </p:nvSpPr>
            <p:spPr>
              <a:xfrm>
                <a:off x="5694804" y="4178266"/>
                <a:ext cx="92800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2,5</a:t>
                </a:r>
              </a:p>
            </p:txBody>
          </p:sp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80CE0AED-4D16-5827-9AB8-CF2E4E3A68C2}"/>
                  </a:ext>
                </a:extLst>
              </p:cNvPr>
              <p:cNvSpPr txBox="1"/>
              <p:nvPr/>
            </p:nvSpPr>
            <p:spPr>
              <a:xfrm>
                <a:off x="5793113" y="4492254"/>
                <a:ext cx="7346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100</a:t>
                </a:r>
              </a:p>
            </p:txBody>
          </p:sp>
          <p:cxnSp>
            <p:nvCxnSpPr>
              <p:cNvPr id="24" name="رابط مستقيم 23">
                <a:extLst>
                  <a:ext uri="{FF2B5EF4-FFF2-40B4-BE49-F238E27FC236}">
                    <a16:creationId xmlns:a16="http://schemas.microsoft.com/office/drawing/2014/main" id="{F293D6CA-466D-CF32-F6EB-09097FBF0BB1}"/>
                  </a:ext>
                </a:extLst>
              </p:cNvPr>
              <p:cNvCxnSpPr/>
              <p:nvPr/>
            </p:nvCxnSpPr>
            <p:spPr>
              <a:xfrm flipH="1">
                <a:off x="5931253" y="4567067"/>
                <a:ext cx="50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425B4C0-EACF-4968-B08A-CDAC29EBAD56}"/>
              </a:ext>
            </a:extLst>
          </p:cNvPr>
          <p:cNvSpPr txBox="1"/>
          <p:nvPr/>
        </p:nvSpPr>
        <p:spPr>
          <a:xfrm>
            <a:off x="5596665" y="3577236"/>
            <a:ext cx="20452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1600 ريالا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C93D319-EEBC-D027-D69F-1A196A1D033C}"/>
              </a:ext>
            </a:extLst>
          </p:cNvPr>
          <p:cNvSpPr txBox="1"/>
          <p:nvPr/>
        </p:nvSpPr>
        <p:spPr>
          <a:xfrm>
            <a:off x="7069332" y="4103813"/>
            <a:ext cx="19842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المبلغ المتبقي  =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0B36F6A-EA39-733F-3B4B-243647038140}"/>
              </a:ext>
            </a:extLst>
          </p:cNvPr>
          <p:cNvSpPr txBox="1"/>
          <p:nvPr/>
        </p:nvSpPr>
        <p:spPr>
          <a:xfrm>
            <a:off x="4578080" y="4103813"/>
            <a:ext cx="2533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64000 ــ  1600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6020DD11-75A0-0539-B67C-1D5AFA81364A}"/>
              </a:ext>
            </a:extLst>
          </p:cNvPr>
          <p:cNvSpPr/>
          <p:nvPr/>
        </p:nvSpPr>
        <p:spPr>
          <a:xfrm>
            <a:off x="4837118" y="2552207"/>
            <a:ext cx="4352176" cy="2918010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50" name="Picture 2" descr="كم مقدار زكاة الفطر للفرد الواحد في العراق؟ مقدار الزكاة بالكيلو والمال -  جريدة لحظات نيوز">
            <a:extLst>
              <a:ext uri="{FF2B5EF4-FFF2-40B4-BE49-F238E27FC236}">
                <a16:creationId xmlns:a16="http://schemas.microsoft.com/office/drawing/2014/main" id="{8D1B880A-3A2C-38E5-F9C0-C0D7EED8F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60" y="2532807"/>
            <a:ext cx="3039719" cy="254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31BE5FC-221A-C790-19D3-89E8CCCC703C}"/>
              </a:ext>
            </a:extLst>
          </p:cNvPr>
          <p:cNvSpPr txBox="1"/>
          <p:nvPr/>
        </p:nvSpPr>
        <p:spPr>
          <a:xfrm>
            <a:off x="963561" y="5167942"/>
            <a:ext cx="31739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C00000"/>
                </a:solidFill>
              </a:rPr>
              <a:t>فوائد الزكاة الاجتماعية والاقتصادية</a:t>
            </a:r>
          </a:p>
        </p:txBody>
      </p:sp>
    </p:spTree>
    <p:extLst>
      <p:ext uri="{BB962C8B-B14F-4D97-AF65-F5344CB8AC3E}">
        <p14:creationId xmlns:p14="http://schemas.microsoft.com/office/powerpoint/2010/main" val="19660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5" grpId="0"/>
      <p:bldP spid="26" grpId="0"/>
      <p:bldP spid="27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64472-6659-01F2-9F48-02F2B00DF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DA25C482-9DB6-0029-2BC2-C2069F3E7DAB}"/>
              </a:ext>
            </a:extLst>
          </p:cNvPr>
          <p:cNvGrpSpPr/>
          <p:nvPr/>
        </p:nvGrpSpPr>
        <p:grpSpPr>
          <a:xfrm>
            <a:off x="9605244" y="327106"/>
            <a:ext cx="1945537" cy="6219967"/>
            <a:chOff x="9605244" y="327106"/>
            <a:chExt cx="1945537" cy="6219967"/>
          </a:xfrm>
        </p:grpSpPr>
        <p:pic>
          <p:nvPicPr>
            <p:cNvPr id="5" name="صورة 4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2058D02F-3F5A-A70A-068C-528C819472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" t="33641" r="68212" b="33725"/>
            <a:stretch/>
          </p:blipFill>
          <p:spPr bwMode="auto">
            <a:xfrm rot="10800000">
              <a:off x="9613335" y="351382"/>
              <a:ext cx="1864615" cy="15255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صورة 5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9CC5E494-15EB-2D55-B766-04F14C0B31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5" t="66555" r="2439" b="-121"/>
            <a:stretch/>
          </p:blipFill>
          <p:spPr bwMode="auto">
            <a:xfrm rot="10800000">
              <a:off x="9621427" y="4798577"/>
              <a:ext cx="1929354" cy="17484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صورة 7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D0977045-60D9-8B24-74A9-1A397D5D8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7" t="66555" r="35691" b="681"/>
            <a:stretch/>
          </p:blipFill>
          <p:spPr bwMode="auto">
            <a:xfrm rot="10800000">
              <a:off x="9605244" y="1796430"/>
              <a:ext cx="1913165" cy="30587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414FBAAD-F39B-E78A-2C94-297766EB0A75}"/>
                </a:ext>
              </a:extLst>
            </p:cNvPr>
            <p:cNvSpPr txBox="1"/>
            <p:nvPr/>
          </p:nvSpPr>
          <p:spPr>
            <a:xfrm>
              <a:off x="9827174" y="850137"/>
              <a:ext cx="143229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تطبيقات النسبة</a:t>
              </a:r>
            </a:p>
            <a:p>
              <a:pPr algn="ctr"/>
              <a:r>
                <a:rPr lang="ar-SA" sz="2000" b="1" dirty="0"/>
                <a:t>المئوية 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C3D6FDEE-7554-933E-C8FE-129A34C10BF8}"/>
                </a:ext>
              </a:extLst>
            </p:cNvPr>
            <p:cNvSpPr txBox="1"/>
            <p:nvPr/>
          </p:nvSpPr>
          <p:spPr>
            <a:xfrm>
              <a:off x="9864191" y="327106"/>
              <a:ext cx="122998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الفصل (5)</a:t>
              </a: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0D4DAC2F-956E-932A-2605-AA71267BB92F}"/>
                </a:ext>
              </a:extLst>
            </p:cNvPr>
            <p:cNvSpPr txBox="1"/>
            <p:nvPr/>
          </p:nvSpPr>
          <p:spPr>
            <a:xfrm>
              <a:off x="9848007" y="1901244"/>
              <a:ext cx="139992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bg1"/>
                  </a:solidFill>
                </a:rPr>
                <a:t>فكرة الدرس:</a:t>
              </a: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05FA4EA5-790C-C548-395F-99E27CA4E985}"/>
                </a:ext>
              </a:extLst>
            </p:cNvPr>
            <p:cNvSpPr txBox="1"/>
            <p:nvPr/>
          </p:nvSpPr>
          <p:spPr>
            <a:xfrm>
              <a:off x="9694256" y="4822854"/>
              <a:ext cx="13999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</a:rPr>
                <a:t>المفردات:</a:t>
              </a: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A05A5765-B4C6-5C4C-CDEA-17884B182672}"/>
                </a:ext>
              </a:extLst>
            </p:cNvPr>
            <p:cNvSpPr txBox="1"/>
            <p:nvPr/>
          </p:nvSpPr>
          <p:spPr>
            <a:xfrm>
              <a:off x="9864191" y="2532807"/>
              <a:ext cx="1383740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أحل مسائل</a:t>
              </a:r>
            </a:p>
            <a:p>
              <a:r>
                <a:rPr lang="ar-SA" sz="2000" b="1" dirty="0"/>
                <a:t>تطبيقية على </a:t>
              </a:r>
            </a:p>
            <a:p>
              <a:r>
                <a:rPr lang="ar-SA" sz="2000" b="1" dirty="0"/>
                <a:t>النسبة المئوية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96BF465E-C6E8-BBBB-2E8E-C287415864CB}"/>
                </a:ext>
              </a:extLst>
            </p:cNvPr>
            <p:cNvSpPr txBox="1"/>
            <p:nvPr/>
          </p:nvSpPr>
          <p:spPr>
            <a:xfrm>
              <a:off x="9799453" y="5334279"/>
              <a:ext cx="118952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highlight>
                    <a:srgbClr val="FFFF00"/>
                  </a:highlight>
                </a:rPr>
                <a:t>الزيادة</a:t>
              </a: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82B6B438-6D5A-35A3-54B2-8F66A81F8812}"/>
                </a:ext>
              </a:extLst>
            </p:cNvPr>
            <p:cNvSpPr txBox="1"/>
            <p:nvPr/>
          </p:nvSpPr>
          <p:spPr>
            <a:xfrm>
              <a:off x="10123136" y="5814025"/>
              <a:ext cx="89207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highlight>
                    <a:srgbClr val="FFFF00"/>
                  </a:highlight>
                </a:rPr>
                <a:t>الخصم</a:t>
              </a:r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DDA6EE0C-E703-4C90-3DFA-472679F84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766" y="511555"/>
            <a:ext cx="3359323" cy="514376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E9BE4C0-0179-1F97-3EA7-41E5048ED609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0787919-413E-1D5C-81BB-D30E351A75BA}"/>
              </a:ext>
            </a:extLst>
          </p:cNvPr>
          <p:cNvSpPr txBox="1"/>
          <p:nvPr/>
        </p:nvSpPr>
        <p:spPr>
          <a:xfrm>
            <a:off x="6968784" y="3362935"/>
            <a:ext cx="21475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المبلغ قبل الزكاة  =</a:t>
            </a: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41D023F6-4A53-BC2C-E22B-701B9A963315}"/>
              </a:ext>
            </a:extLst>
          </p:cNvPr>
          <p:cNvGrpSpPr/>
          <p:nvPr/>
        </p:nvGrpSpPr>
        <p:grpSpPr>
          <a:xfrm>
            <a:off x="5168990" y="3171743"/>
            <a:ext cx="2236305" cy="802541"/>
            <a:chOff x="4386506" y="4149238"/>
            <a:chExt cx="2236305" cy="802541"/>
          </a:xfrm>
        </p:grpSpPr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B8DF382C-283E-5BDA-3C79-3A60A6357B1A}"/>
                </a:ext>
              </a:extLst>
            </p:cNvPr>
            <p:cNvSpPr txBox="1"/>
            <p:nvPr/>
          </p:nvSpPr>
          <p:spPr>
            <a:xfrm>
              <a:off x="4386506" y="4149238"/>
              <a:ext cx="223630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مقدار الزكاة × 100</a:t>
              </a:r>
            </a:p>
          </p:txBody>
        </p: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BAD9E654-D025-4FDD-7C85-D3E6293A42B7}"/>
                </a:ext>
              </a:extLst>
            </p:cNvPr>
            <p:cNvSpPr txBox="1"/>
            <p:nvPr/>
          </p:nvSpPr>
          <p:spPr>
            <a:xfrm>
              <a:off x="4952113" y="4551669"/>
              <a:ext cx="1205159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النسبة</a:t>
              </a:r>
            </a:p>
          </p:txBody>
        </p: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507F348D-E5FB-8F17-5871-0B3C5F4C9A75}"/>
                </a:ext>
              </a:extLst>
            </p:cNvPr>
            <p:cNvCxnSpPr/>
            <p:nvPr/>
          </p:nvCxnSpPr>
          <p:spPr>
            <a:xfrm flipH="1">
              <a:off x="4577559" y="4567067"/>
              <a:ext cx="19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281B575-3C41-0515-C264-3ABDD12A7DC0}"/>
              </a:ext>
            </a:extLst>
          </p:cNvPr>
          <p:cNvSpPr txBox="1"/>
          <p:nvPr/>
        </p:nvSpPr>
        <p:spPr>
          <a:xfrm>
            <a:off x="5070306" y="4676384"/>
            <a:ext cx="25337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=  18000ريال</a:t>
            </a: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835CAF6D-4C85-E4B8-B127-AB4A1031B4D2}"/>
              </a:ext>
            </a:extLst>
          </p:cNvPr>
          <p:cNvGrpSpPr/>
          <p:nvPr/>
        </p:nvGrpSpPr>
        <p:grpSpPr>
          <a:xfrm>
            <a:off x="5254427" y="3902723"/>
            <a:ext cx="2347814" cy="802541"/>
            <a:chOff x="3847863" y="4005064"/>
            <a:chExt cx="2347814" cy="802541"/>
          </a:xfrm>
        </p:grpSpPr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D1303DB8-8743-8D5D-9F68-A2C5CB124767}"/>
                </a:ext>
              </a:extLst>
            </p:cNvPr>
            <p:cNvSpPr txBox="1"/>
            <p:nvPr/>
          </p:nvSpPr>
          <p:spPr>
            <a:xfrm>
              <a:off x="5819837" y="4183303"/>
              <a:ext cx="37584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=</a:t>
              </a:r>
            </a:p>
          </p:txBody>
        </p:sp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390A2D06-009F-7E7B-C00E-B2FAAB358D68}"/>
                </a:ext>
              </a:extLst>
            </p:cNvPr>
            <p:cNvGrpSpPr/>
            <p:nvPr/>
          </p:nvGrpSpPr>
          <p:grpSpPr>
            <a:xfrm>
              <a:off x="3847863" y="4005064"/>
              <a:ext cx="2236305" cy="802541"/>
              <a:chOff x="4386506" y="4149238"/>
              <a:chExt cx="2236305" cy="802541"/>
            </a:xfrm>
          </p:grpSpPr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922B6D57-A30D-4BC8-F20B-BA15F6184F75}"/>
                  </a:ext>
                </a:extLst>
              </p:cNvPr>
              <p:cNvSpPr txBox="1"/>
              <p:nvPr/>
            </p:nvSpPr>
            <p:spPr>
              <a:xfrm>
                <a:off x="4386506" y="4149238"/>
                <a:ext cx="2236305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b="1" dirty="0"/>
                  <a:t>450 × 100</a:t>
                </a:r>
              </a:p>
            </p:txBody>
          </p:sp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746969CC-663E-D75E-E8F9-E03659AA4F2A}"/>
                  </a:ext>
                </a:extLst>
              </p:cNvPr>
              <p:cNvSpPr txBox="1"/>
              <p:nvPr/>
            </p:nvSpPr>
            <p:spPr>
              <a:xfrm>
                <a:off x="4894619" y="4551669"/>
                <a:ext cx="1205159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b="1" dirty="0"/>
                  <a:t>2,5</a:t>
                </a:r>
              </a:p>
            </p:txBody>
          </p:sp>
          <p:cxnSp>
            <p:nvCxnSpPr>
              <p:cNvPr id="28" name="رابط مستقيم 27">
                <a:extLst>
                  <a:ext uri="{FF2B5EF4-FFF2-40B4-BE49-F238E27FC236}">
                    <a16:creationId xmlns:a16="http://schemas.microsoft.com/office/drawing/2014/main" id="{43220BA0-EB61-C190-6E6F-A17BAEF94B6A}"/>
                  </a:ext>
                </a:extLst>
              </p:cNvPr>
              <p:cNvCxnSpPr/>
              <p:nvPr/>
            </p:nvCxnSpPr>
            <p:spPr>
              <a:xfrm flipH="1">
                <a:off x="4865775" y="4567067"/>
                <a:ext cx="129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" name="صورة 29">
            <a:extLst>
              <a:ext uri="{FF2B5EF4-FFF2-40B4-BE49-F238E27FC236}">
                <a16:creationId xmlns:a16="http://schemas.microsoft.com/office/drawing/2014/main" id="{C9F6E98D-A37C-72B3-E487-EE8DF9B8A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2816" y="1013179"/>
            <a:ext cx="3581584" cy="694761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D74FDF22-D222-8E3B-0492-EE3949E47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6682" y="1707941"/>
            <a:ext cx="8131470" cy="1143646"/>
          </a:xfrm>
          <a:prstGeom prst="rect">
            <a:avLst/>
          </a:prstGeom>
        </p:spPr>
      </p:pic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344F3FA3-9E08-D30D-132F-BF4D8BE909CB}"/>
              </a:ext>
            </a:extLst>
          </p:cNvPr>
          <p:cNvSpPr/>
          <p:nvPr/>
        </p:nvSpPr>
        <p:spPr>
          <a:xfrm>
            <a:off x="4823464" y="3001039"/>
            <a:ext cx="4352176" cy="3345405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C5739030-E6D8-F539-28D3-3652CA0AD1C4}"/>
              </a:ext>
            </a:extLst>
          </p:cNvPr>
          <p:cNvGrpSpPr/>
          <p:nvPr/>
        </p:nvGrpSpPr>
        <p:grpSpPr>
          <a:xfrm>
            <a:off x="1053016" y="2581309"/>
            <a:ext cx="3495962" cy="3118355"/>
            <a:chOff x="1053016" y="2581309"/>
            <a:chExt cx="3495962" cy="3118355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0785E6F5-B9D6-75E8-856D-D281A4FE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53016" y="2581309"/>
              <a:ext cx="3495962" cy="3118355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46DB068-CAC8-0850-7998-17621A797A98}"/>
                </a:ext>
              </a:extLst>
            </p:cNvPr>
            <p:cNvSpPr txBox="1"/>
            <p:nvPr/>
          </p:nvSpPr>
          <p:spPr>
            <a:xfrm>
              <a:off x="1434540" y="3889001"/>
              <a:ext cx="210205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highlight>
                    <a:srgbClr val="C0C0C0"/>
                  </a:highlight>
                </a:rPr>
                <a:t>  أهمية الزكاة في الإسلام </a:t>
              </a:r>
            </a:p>
          </p:txBody>
        </p:sp>
      </p:grp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B997A8AF-B9A4-028C-D18D-433836FDC775}"/>
              </a:ext>
            </a:extLst>
          </p:cNvPr>
          <p:cNvSpPr txBox="1"/>
          <p:nvPr/>
        </p:nvSpPr>
        <p:spPr>
          <a:xfrm>
            <a:off x="5360043" y="5295437"/>
            <a:ext cx="3382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b="1" dirty="0">
                <a:solidFill>
                  <a:srgbClr val="FF0000"/>
                </a:solidFill>
              </a:rPr>
              <a:t>طريقة أخرى: </a:t>
            </a:r>
            <a:r>
              <a:rPr lang="ar-SA" sz="1800" b="1" dirty="0"/>
              <a:t>ضرب مقدار الزكاة في </a:t>
            </a:r>
            <a:r>
              <a:rPr lang="ar-SA" sz="1800" b="1" dirty="0">
                <a:solidFill>
                  <a:srgbClr val="FF0000"/>
                </a:solidFill>
              </a:rPr>
              <a:t>40</a:t>
            </a:r>
          </a:p>
          <a:p>
            <a:r>
              <a:rPr lang="ar-SA" b="1" dirty="0"/>
              <a:t>450×40 = 18000 ريال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3365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33" grpId="0" animBg="1"/>
      <p:bldP spid="3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686</Words>
  <Application>Microsoft Office PowerPoint</Application>
  <PresentationFormat>شاشة عريضة</PresentationFormat>
  <Paragraphs>256</Paragraphs>
  <Slides>12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Arabic Typesetting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Abdullah Almohandes</dc:creator>
  <cp:lastModifiedBy>Abdullah Almohandes</cp:lastModifiedBy>
  <cp:revision>62</cp:revision>
  <dcterms:created xsi:type="dcterms:W3CDTF">2024-12-22T13:45:54Z</dcterms:created>
  <dcterms:modified xsi:type="dcterms:W3CDTF">2024-12-31T07:24:47Z</dcterms:modified>
</cp:coreProperties>
</file>