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0"/>
  </p:notesMasterIdLst>
  <p:sldIdLst>
    <p:sldId id="257" r:id="rId2"/>
    <p:sldId id="300" r:id="rId3"/>
    <p:sldId id="425" r:id="rId4"/>
    <p:sldId id="319" r:id="rId5"/>
    <p:sldId id="373" r:id="rId6"/>
    <p:sldId id="424" r:id="rId7"/>
    <p:sldId id="467" r:id="rId8"/>
    <p:sldId id="468" r:id="rId9"/>
    <p:sldId id="469" r:id="rId10"/>
    <p:sldId id="470" r:id="rId11"/>
    <p:sldId id="471" r:id="rId12"/>
    <p:sldId id="472" r:id="rId13"/>
    <p:sldId id="473" r:id="rId14"/>
    <p:sldId id="474" r:id="rId15"/>
    <p:sldId id="464" r:id="rId16"/>
    <p:sldId id="465" r:id="rId17"/>
    <p:sldId id="466" r:id="rId18"/>
    <p:sldId id="303" r:id="rId1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8D230F3-CF80-4859-8CE7-A43EE81993B5}" styleName="نمط فاتح 1 - تمييز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varScale="1">
        <p:scale>
          <a:sx n="70" d="100"/>
          <a:sy n="70" d="100"/>
        </p:scale>
        <p:origin x="5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EEF00124-C54A-4643-8C16-507F33463F23}" type="datetimeFigureOut">
              <a:rPr lang="ar-SA" smtClean="0"/>
              <a:t>29/03/45</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C691BB84-C9E8-45AA-BEF2-21995FB25A36}" type="slidenum">
              <a:rPr lang="ar-SA" smtClean="0"/>
              <a:t>‹#›</a:t>
            </a:fld>
            <a:endParaRPr lang="ar-SA"/>
          </a:p>
        </p:txBody>
      </p:sp>
    </p:spTree>
    <p:extLst>
      <p:ext uri="{BB962C8B-B14F-4D97-AF65-F5344CB8AC3E}">
        <p14:creationId xmlns:p14="http://schemas.microsoft.com/office/powerpoint/2010/main" val="88827858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2852BFA-F798-7E9E-A202-E6131C530720}"/>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45CCD261-A849-BD20-922B-95D653DE81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9C3A156D-7F0B-DC75-9D84-B4B16ED68229}"/>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3194C2EA-3C54-9197-30B4-E243BD550A08}"/>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63DFC8A-B3CA-5A1A-4303-4201EEFA79B1}"/>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4158825263"/>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0C819BC-AD8E-A31C-FFC6-9C54205516B9}"/>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FFC3F6B-C930-10B9-0048-59D1F03D71C1}"/>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F7C37B6-F495-E7AD-B8B2-2A8B86BEA482}"/>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23E79540-9C8F-0964-6A36-B2FD34598149}"/>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146F40B-CDF8-B9E7-55CB-3727035A6E43}"/>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2787897707"/>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6098CC2-64A8-2EAA-B547-3873FE2470E7}"/>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8351445-C452-0BBF-8305-EFE7DE2CED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8ABC646-147A-B2DE-0A8B-B145F62CA908}"/>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271172AC-A3DD-A716-312D-EA11BA099D7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F994D21-0577-BCC6-6A1D-0C8036F6F174}"/>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3975270512"/>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B185821-7B94-28EA-E7EB-0325F385D461}"/>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AEE7AD8-2DF6-82A8-09DC-9C6BFEBA6941}"/>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0C0228C5-5FEF-B4ED-52E8-43698691820D}"/>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9E516A54-AE37-3528-CAFD-C728732D9BBA}"/>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6" name="عنصر نائب للتذييل 5">
            <a:extLst>
              <a:ext uri="{FF2B5EF4-FFF2-40B4-BE49-F238E27FC236}">
                <a16:creationId xmlns:a16="http://schemas.microsoft.com/office/drawing/2014/main" id="{3FC01AF9-2740-A942-8AF2-956E506F1BE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5B15516F-155E-29C5-B1B9-232A4ECEB9D7}"/>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66093822"/>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DFF0C09-A485-D4C8-1FA9-8EEF65BA409F}"/>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1502039-3406-C824-27A1-18CFB33021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F13A3FDB-C9DE-9A97-C2A4-DEE9EDBF9093}"/>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44DE68FA-F21E-B0C7-3A82-B811AE8DBB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A2574F69-3D46-5667-0CA6-A19F91032BF2}"/>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CBEC68F6-59BF-E10A-4497-ED4FE80C6DD3}"/>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8" name="عنصر نائب للتذييل 7">
            <a:extLst>
              <a:ext uri="{FF2B5EF4-FFF2-40B4-BE49-F238E27FC236}">
                <a16:creationId xmlns:a16="http://schemas.microsoft.com/office/drawing/2014/main" id="{D7B6FCEE-D840-1B3C-879A-4F67FC692AAE}"/>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62DB0BD9-7AE6-3059-1EB6-CEE3AE3BEA6F}"/>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2562033149"/>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14C0863-57C1-E662-0826-5E1711A0BF6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A3CD18DA-24F4-41E6-A8AA-DE7572EEA220}"/>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4" name="عنصر نائب للتذييل 3">
            <a:extLst>
              <a:ext uri="{FF2B5EF4-FFF2-40B4-BE49-F238E27FC236}">
                <a16:creationId xmlns:a16="http://schemas.microsoft.com/office/drawing/2014/main" id="{0FD04568-643C-EC29-CC44-7A1E8B66AF99}"/>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07EC4883-5C8E-0407-F604-4B1BFC6A4DB9}"/>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965103717"/>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BAC2736-2A4D-64BD-8677-371C33569E96}"/>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3" name="عنصر نائب للتذييل 2">
            <a:extLst>
              <a:ext uri="{FF2B5EF4-FFF2-40B4-BE49-F238E27FC236}">
                <a16:creationId xmlns:a16="http://schemas.microsoft.com/office/drawing/2014/main" id="{6EBFD71D-267D-7DAF-DE34-00B7F46E6CC0}"/>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D0F9E30C-6FC8-B452-830B-9FC53F63FCA2}"/>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3081341571"/>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5FDB76E-E5FB-8F77-A9CC-41520C8D0232}"/>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6B2D34A-E6E8-1B91-93A9-73C9D84F93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684D82D8-083A-C123-B7B8-006DB3EDDA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A20EA08-323C-3C96-46F5-976DB337B851}"/>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6" name="عنصر نائب للتذييل 5">
            <a:extLst>
              <a:ext uri="{FF2B5EF4-FFF2-40B4-BE49-F238E27FC236}">
                <a16:creationId xmlns:a16="http://schemas.microsoft.com/office/drawing/2014/main" id="{68ED5A47-8579-4800-DF91-A18E0CC2C9C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F394DCA7-3FD6-98CE-2C33-003096D0159D}"/>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952535640"/>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EC1A4B8-7248-8D18-A244-42B76C628F5A}"/>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626BAD56-361D-768C-84B6-02B393056F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46406D46-7396-C3FA-8F88-D614815FD4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BB5BE89-6DFF-72B3-AD4B-57768C6A9938}"/>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6" name="عنصر نائب للتذييل 5">
            <a:extLst>
              <a:ext uri="{FF2B5EF4-FFF2-40B4-BE49-F238E27FC236}">
                <a16:creationId xmlns:a16="http://schemas.microsoft.com/office/drawing/2014/main" id="{A87481E2-2250-C93D-F3E5-6E883589BA20}"/>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460B061-F0DB-236E-EFC7-3528BD9E94CC}"/>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982332415"/>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2CE035C-6635-7BC5-7C8A-E9EED1E29B13}"/>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7D1D6CDB-C1F6-5BBF-F0AC-BF38DADE42D7}"/>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3318254-4539-FFFE-B78F-3EC7051C0267}"/>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8F59FEE0-92A3-3584-28E9-AB0069426377}"/>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7D6103A-E251-98D4-C36C-01F6CC6D2D86}"/>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1466391337"/>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57AF4727-D249-F109-EB8D-63BCB7BF4A4F}"/>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D6DC5AB4-9246-A01C-59E5-B8BBD13140B6}"/>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1788B5C-CF7B-2372-9B50-9122E741C206}"/>
              </a:ext>
            </a:extLst>
          </p:cNvPr>
          <p:cNvSpPr>
            <a:spLocks noGrp="1"/>
          </p:cNvSpPr>
          <p:nvPr>
            <p:ph type="dt" sz="half" idx="10"/>
          </p:nvPr>
        </p:nvSpPr>
        <p:spPr/>
        <p:txBody>
          <a:body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CCF784CE-01A4-12DB-C503-9BB7215A80F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8E8FA69-A7C6-B002-4907-5B7300EEE6A1}"/>
              </a:ext>
            </a:extLst>
          </p:cNvPr>
          <p:cNvSpPr>
            <a:spLocks noGrp="1"/>
          </p:cNvSpPr>
          <p:nvPr>
            <p:ph type="sldNum" sz="quarter" idx="12"/>
          </p:nvPr>
        </p:nvSpPr>
        <p:spPr/>
        <p:txBody>
          <a:bodyPr/>
          <a:lstStyle/>
          <a:p>
            <a:fld id="{1567BBC6-32EC-4C97-A84F-117242E8FA04}" type="slidenum">
              <a:rPr lang="ar-SA" smtClean="0"/>
              <a:t>‹#›</a:t>
            </a:fld>
            <a:endParaRPr lang="ar-SA"/>
          </a:p>
        </p:txBody>
      </p:sp>
    </p:spTree>
    <p:extLst>
      <p:ext uri="{BB962C8B-B14F-4D97-AF65-F5344CB8AC3E}">
        <p14:creationId xmlns:p14="http://schemas.microsoft.com/office/powerpoint/2010/main" val="1400777498"/>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4000"/>
            <a:lum/>
          </a:blip>
          <a:srcRect/>
          <a:stretch>
            <a:fillRect l="2000" t="-108000" r="-3000" b="-74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2FB2BECF-E0F1-F7EF-8228-4FE7845477A4}"/>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E3AF2D2-0AEC-4084-52C3-B146552EF0B2}"/>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DAEDC84-499F-CA63-128F-EE2D441E24D2}"/>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9C817EE-34EC-468D-991C-3B4D4348FE6F}" type="datetimeFigureOut">
              <a:rPr lang="ar-SA" smtClean="0"/>
              <a:t>29/03/45</a:t>
            </a:fld>
            <a:endParaRPr lang="ar-SA"/>
          </a:p>
        </p:txBody>
      </p:sp>
      <p:sp>
        <p:nvSpPr>
          <p:cNvPr id="5" name="عنصر نائب للتذييل 4">
            <a:extLst>
              <a:ext uri="{FF2B5EF4-FFF2-40B4-BE49-F238E27FC236}">
                <a16:creationId xmlns:a16="http://schemas.microsoft.com/office/drawing/2014/main" id="{777B874E-615C-8781-9E58-8BC859FD08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4944D2EF-247E-B05D-05C2-163F23D921EB}"/>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567BBC6-32EC-4C97-A84F-117242E8FA04}" type="slidenum">
              <a:rPr lang="ar-SA" smtClean="0"/>
              <a:t>‹#›</a:t>
            </a:fld>
            <a:endParaRPr lang="ar-SA"/>
          </a:p>
        </p:txBody>
      </p:sp>
    </p:spTree>
    <p:extLst>
      <p:ext uri="{BB962C8B-B14F-4D97-AF65-F5344CB8AC3E}">
        <p14:creationId xmlns:p14="http://schemas.microsoft.com/office/powerpoint/2010/main" val="2976120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t.me/albayan_12" TargetMode="Externa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beadaya.com/worksheet/1755/" TargetMode="Externa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png"/><Relationship Id="rId4" Type="http://schemas.openxmlformats.org/officeDocument/2006/relationships/hyperlink" Target="https://t.me/albayan_12"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s://t.me/albayan_12"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t.me/albayan_12" TargetMode="External"/><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Google Shape;176;p29">
            <a:extLst>
              <a:ext uri="{FF2B5EF4-FFF2-40B4-BE49-F238E27FC236}">
                <a16:creationId xmlns:a16="http://schemas.microsoft.com/office/drawing/2014/main" id="{58819CE0-82A0-10DA-9941-1C627F419786}"/>
              </a:ext>
            </a:extLst>
          </p:cNvPr>
          <p:cNvSpPr txBox="1">
            <a:spLocks/>
          </p:cNvSpPr>
          <p:nvPr/>
        </p:nvSpPr>
        <p:spPr>
          <a:xfrm>
            <a:off x="1875086" y="2518474"/>
            <a:ext cx="2865323" cy="551228"/>
          </a:xfrm>
          <a:prstGeom prst="rect">
            <a:avLst/>
          </a:prstGeom>
          <a:noFill/>
          <a:ln>
            <a:noFill/>
          </a:ln>
        </p:spPr>
        <p:txBody>
          <a:bodyPr spcFirstLastPara="1" wrap="square" lIns="60950" tIns="60950" rIns="60950" bIns="60950" anchor="b" anchorCtr="0">
            <a:noAutofit/>
          </a:bodyPr>
          <a:lstStyle/>
          <a:p>
            <a:pPr algn="ctr" defTabSz="609585" fontAlgn="auto">
              <a:spcBef>
                <a:spcPts val="0"/>
              </a:spcBef>
              <a:spcAft>
                <a:spcPts val="0"/>
              </a:spcAft>
              <a:buClr>
                <a:srgbClr val="434343"/>
              </a:buClr>
              <a:buSzPts val="2800"/>
              <a:defRPr/>
            </a:pPr>
            <a:r>
              <a:rPr lang="ar-SA" sz="2400" dirty="0">
                <a:ln w="0"/>
                <a:effectLst>
                  <a:outerShdw blurRad="38100" dist="19050" dir="2700000" algn="tl" rotWithShape="0">
                    <a:schemeClr val="dk1">
                      <a:alpha val="40000"/>
                    </a:schemeClr>
                  </a:outerShdw>
                </a:effectLst>
                <a:latin typeface="Calibri" pitchFamily="34" charset="0"/>
                <a:ea typeface="Fira Sans Extra Condensed Medium"/>
                <a:cs typeface="Calibri" pitchFamily="34" charset="0"/>
                <a:sym typeface="Fira Sans Extra Condensed Medium"/>
              </a:rPr>
              <a:t>الفصل الدراسي الأول</a:t>
            </a:r>
            <a:br>
              <a:rPr lang="ar-SA" sz="2400" kern="0" dirty="0">
                <a:ln w="0"/>
                <a:effectLst>
                  <a:outerShdw blurRad="38100" dist="19050" dir="2700000" algn="tl" rotWithShape="0">
                    <a:schemeClr val="dk1">
                      <a:alpha val="40000"/>
                    </a:schemeClr>
                  </a:outerShdw>
                </a:effectLst>
                <a:latin typeface="Calibri" pitchFamily="34" charset="0"/>
                <a:ea typeface="Fira Sans Extra Condensed Medium"/>
                <a:cs typeface="Calibri" pitchFamily="34" charset="0"/>
                <a:sym typeface="Fira Sans Extra Condensed Medium"/>
              </a:rPr>
            </a:br>
            <a:r>
              <a:rPr lang="ar-SA" sz="2000" kern="0" dirty="0">
                <a:ln w="0"/>
                <a:effectLst>
                  <a:outerShdw blurRad="38100" dist="19050" dir="2700000" algn="tl" rotWithShape="0">
                    <a:schemeClr val="dk1">
                      <a:alpha val="40000"/>
                    </a:schemeClr>
                  </a:outerShdw>
                </a:effectLst>
                <a:latin typeface="Calibri" pitchFamily="34" charset="0"/>
                <a:ea typeface="Fira Sans Extra Condensed Medium"/>
                <a:cs typeface="Calibri" pitchFamily="34" charset="0"/>
                <a:sym typeface="Fira Sans Extra Condensed Medium"/>
              </a:rPr>
              <a:t>فقه الصف الأول متوسط </a:t>
            </a:r>
          </a:p>
        </p:txBody>
      </p:sp>
      <p:sp>
        <p:nvSpPr>
          <p:cNvPr id="20" name="Google Shape;176;p29">
            <a:extLst>
              <a:ext uri="{FF2B5EF4-FFF2-40B4-BE49-F238E27FC236}">
                <a16:creationId xmlns:a16="http://schemas.microsoft.com/office/drawing/2014/main" id="{B292AF47-9BE1-9118-BA7A-1F67992D18D9}"/>
              </a:ext>
            </a:extLst>
          </p:cNvPr>
          <p:cNvSpPr txBox="1">
            <a:spLocks/>
          </p:cNvSpPr>
          <p:nvPr/>
        </p:nvSpPr>
        <p:spPr>
          <a:xfrm>
            <a:off x="2396294" y="4081854"/>
            <a:ext cx="2544283" cy="371063"/>
          </a:xfrm>
          <a:prstGeom prst="rect">
            <a:avLst/>
          </a:prstGeom>
          <a:noFill/>
          <a:ln>
            <a:noFill/>
          </a:ln>
        </p:spPr>
        <p:txBody>
          <a:bodyPr spcFirstLastPara="1" wrap="square" lIns="60950" tIns="60950" rIns="60950" bIns="60950" anchor="b" anchorCtr="0">
            <a:noAutofit/>
          </a:bodyPr>
          <a:lstStyle/>
          <a:p>
            <a:pPr algn="ctr" defTabSz="609585" fontAlgn="auto">
              <a:spcBef>
                <a:spcPts val="0"/>
              </a:spcBef>
              <a:spcAft>
                <a:spcPts val="0"/>
              </a:spcAft>
              <a:buClr>
                <a:srgbClr val="434343"/>
              </a:buClr>
              <a:buSzPts val="2800"/>
              <a:defRPr/>
            </a:pPr>
            <a:r>
              <a:rPr lang="ar-SA" sz="2200" dirty="0">
                <a:ln w="0"/>
                <a:solidFill>
                  <a:srgbClr val="C00000"/>
                </a:solidFill>
                <a:effectLst>
                  <a:outerShdw blurRad="50800" dist="38100" dir="5400000" algn="t" rotWithShape="0">
                    <a:prstClr val="black">
                      <a:alpha val="40000"/>
                    </a:prstClr>
                  </a:outerShdw>
                </a:effectLst>
                <a:latin typeface="Calibri" pitchFamily="34" charset="0"/>
                <a:ea typeface="Fira Sans Extra Condensed Medium"/>
                <a:cs typeface="Calibri" pitchFamily="34" charset="0"/>
                <a:sym typeface="Fira Sans Extra Condensed Medium"/>
              </a:rPr>
              <a:t>إعداد أ .لؤلؤة العتيق </a:t>
            </a:r>
            <a:endParaRPr lang="ar-SA" kern="0" dirty="0">
              <a:ln w="0"/>
              <a:solidFill>
                <a:srgbClr val="C00000"/>
              </a:solidFill>
              <a:effectLst>
                <a:outerShdw blurRad="50800" dist="38100" dir="5400000" algn="t" rotWithShape="0">
                  <a:prstClr val="black">
                    <a:alpha val="40000"/>
                  </a:prstClr>
                </a:outerShdw>
              </a:effectLst>
              <a:latin typeface="Calibri" pitchFamily="34" charset="0"/>
              <a:ea typeface="Fira Sans Extra Condensed Medium"/>
              <a:cs typeface="Calibri" pitchFamily="34" charset="0"/>
              <a:sym typeface="Fira Sans Extra Condensed Medium"/>
            </a:endParaRPr>
          </a:p>
        </p:txBody>
      </p:sp>
      <p:sp>
        <p:nvSpPr>
          <p:cNvPr id="21" name="بسم الله الرحمن الرحيم والصلاة والسلام على الرسول الأمين سيدنا محمد وعلى آله وصحبه أجمعين…">
            <a:extLst>
              <a:ext uri="{FF2B5EF4-FFF2-40B4-BE49-F238E27FC236}">
                <a16:creationId xmlns:a16="http://schemas.microsoft.com/office/drawing/2014/main" id="{CDDC1C07-F9C9-301F-EC46-FB5B6D73F835}"/>
              </a:ext>
            </a:extLst>
          </p:cNvPr>
          <p:cNvSpPr txBox="1">
            <a:spLocks/>
          </p:cNvSpPr>
          <p:nvPr/>
        </p:nvSpPr>
        <p:spPr>
          <a:xfrm>
            <a:off x="2166928" y="4477616"/>
            <a:ext cx="2773649" cy="332968"/>
          </a:xfrm>
          <a:prstGeom prst="rect">
            <a:avLst/>
          </a:prstGeom>
          <a:ln w="12700">
            <a:miter lim="400000"/>
          </a:ln>
          <a:effectLst>
            <a:outerShdw blurRad="63500" dist="254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8467" tIns="8467" rIns="8467" bIns="8467" anchor="ctr">
            <a:normAutofit fontScale="85000" lnSpcReduction="10000"/>
          </a:bodyPr>
          <a:lstStyle/>
          <a:p>
            <a:pPr defTabSz="82279">
              <a:defRPr sz="3956" b="0" spc="0">
                <a:solidFill>
                  <a:srgbClr val="FFFFFF"/>
                </a:solidFill>
                <a:latin typeface="Khalid Art bold"/>
                <a:ea typeface="Khalid Art bold"/>
                <a:cs typeface="Khalid Art bold"/>
                <a:sym typeface="Khalid Art bold"/>
              </a:defRPr>
            </a:pPr>
            <a:r>
              <a:rPr lang="ar-SA" sz="2000" dirty="0">
                <a:ln w="0"/>
                <a:solidFill>
                  <a:schemeClr val="tx2"/>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قناة البيان للعروض والعلوم الشرعية </a:t>
            </a:r>
            <a:r>
              <a:rPr lang="ar-SA" sz="2000" kern="0" dirty="0">
                <a:ln w="0"/>
                <a:solidFill>
                  <a:schemeClr val="tx2"/>
                </a:solidFill>
                <a:effectLst>
                  <a:outerShdw blurRad="38100" dist="19050" dir="2700000" algn="tl" rotWithShape="0">
                    <a:schemeClr val="dk1">
                      <a:alpha val="40000"/>
                    </a:schemeClr>
                  </a:outerShdw>
                </a:effectLst>
                <a:latin typeface="Khalid Art bold"/>
                <a:ea typeface="Khalid Art bold"/>
                <a:cs typeface="Khalid Art bold"/>
                <a:sym typeface="Khalid Art bold"/>
              </a:rPr>
              <a:t> </a:t>
            </a:r>
          </a:p>
        </p:txBody>
      </p:sp>
      <p:pic>
        <p:nvPicPr>
          <p:cNvPr id="22" name="884AEA23-EA58-47EB-8C88-9CE646949802-L0-001.png" descr="884AEA23-EA58-47EB-8C88-9CE646949802-L0-001.png">
            <a:hlinkClick r:id="rId2"/>
            <a:extLst>
              <a:ext uri="{FF2B5EF4-FFF2-40B4-BE49-F238E27FC236}">
                <a16:creationId xmlns:a16="http://schemas.microsoft.com/office/drawing/2014/main" id="{A2D22A47-8723-25CF-00E5-650984EEBA25}"/>
              </a:ext>
            </a:extLst>
          </p:cNvPr>
          <p:cNvPicPr>
            <a:picLocks noChangeAspect="1"/>
          </p:cNvPicPr>
          <p:nvPr/>
        </p:nvPicPr>
        <p:blipFill>
          <a:blip r:embed="rId3" cstate="print">
            <a:duotone>
              <a:schemeClr val="accent5">
                <a:shade val="45000"/>
                <a:satMod val="135000"/>
              </a:schemeClr>
              <a:prstClr val="white"/>
            </a:duotone>
          </a:blip>
          <a:stretch>
            <a:fillRect/>
          </a:stretch>
        </p:blipFill>
        <p:spPr>
          <a:xfrm>
            <a:off x="3215680" y="5035532"/>
            <a:ext cx="958555" cy="958561"/>
          </a:xfrm>
          <a:prstGeom prst="rect">
            <a:avLst/>
          </a:prstGeom>
          <a:ln w="12700" cap="flat">
            <a:noFill/>
            <a:miter lim="400000"/>
          </a:ln>
          <a:effectLst/>
        </p:spPr>
      </p:pic>
      <p:sp>
        <p:nvSpPr>
          <p:cNvPr id="23" name="مربع نص 22">
            <a:extLst>
              <a:ext uri="{FF2B5EF4-FFF2-40B4-BE49-F238E27FC236}">
                <a16:creationId xmlns:a16="http://schemas.microsoft.com/office/drawing/2014/main" id="{5E8F0D21-AF75-AF1C-3950-1A2CE586BA14}"/>
              </a:ext>
            </a:extLst>
          </p:cNvPr>
          <p:cNvSpPr txBox="1"/>
          <p:nvPr/>
        </p:nvSpPr>
        <p:spPr>
          <a:xfrm>
            <a:off x="1154573" y="3215109"/>
            <a:ext cx="4798357" cy="600164"/>
          </a:xfrm>
          <a:prstGeom prst="rect">
            <a:avLst/>
          </a:prstGeom>
          <a:noFill/>
        </p:spPr>
        <p:txBody>
          <a:bodyPr wrap="square">
            <a:spAutoFit/>
          </a:bodyPr>
          <a:lstStyle/>
          <a:p>
            <a:pPr algn="ctr"/>
            <a:r>
              <a:rPr lang="ar-SA" sz="3300" b="1" dirty="0">
                <a:ln w="0"/>
                <a:solidFill>
                  <a:schemeClr val="accent5">
                    <a:lumMod val="50000"/>
                  </a:schemeClr>
                </a:solidFill>
                <a:effectLst>
                  <a:outerShdw blurRad="38100" dist="19050" dir="2700000" algn="tl" rotWithShape="0">
                    <a:schemeClr val="dk1">
                      <a:alpha val="40000"/>
                    </a:schemeClr>
                  </a:outerShdw>
                </a:effectLst>
                <a:latin typeface="29LT Zarid Serif Rg" panose="00000100000000000000" pitchFamily="2" charset="-78"/>
                <a:cs typeface="29LT Zarid Serif Rg" panose="00000100000000000000" pitchFamily="2" charset="-78"/>
              </a:rPr>
              <a:t>درس صفة الصلاة</a:t>
            </a:r>
          </a:p>
        </p:txBody>
      </p:sp>
      <p:pic>
        <p:nvPicPr>
          <p:cNvPr id="3" name="صورة 2" descr="صورة تحتوي على نص, رسم, خط يد, حبر&#10;&#10;تم إنشاء الوصف تلقائياً">
            <a:extLst>
              <a:ext uri="{FF2B5EF4-FFF2-40B4-BE49-F238E27FC236}">
                <a16:creationId xmlns:a16="http://schemas.microsoft.com/office/drawing/2014/main" id="{835DF13D-3101-8223-24D9-6E7985D0DBCB}"/>
              </a:ext>
            </a:extLst>
          </p:cNvPr>
          <p:cNvPicPr>
            <a:picLocks noChangeAspect="1"/>
          </p:cNvPicPr>
          <p:nvPr/>
        </p:nvPicPr>
        <p:blipFill rotWithShape="1">
          <a:blip r:embed="rId4">
            <a:extLst>
              <a:ext uri="{28A0092B-C50C-407E-A947-70E740481C1C}">
                <a14:useLocalDpi xmlns:a14="http://schemas.microsoft.com/office/drawing/2010/main" val="0"/>
              </a:ext>
            </a:extLst>
          </a:blip>
          <a:srcRect t="28752" b="15584"/>
          <a:stretch/>
        </p:blipFill>
        <p:spPr>
          <a:xfrm>
            <a:off x="5728675" y="1129688"/>
            <a:ext cx="5833635" cy="459862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5">
            <a:extLst>
              <a:ext uri="{FF2B5EF4-FFF2-40B4-BE49-F238E27FC236}">
                <a16:creationId xmlns:a16="http://schemas.microsoft.com/office/drawing/2014/main" id="{1E42692C-3E02-C228-4EEE-D835D5DAF713}"/>
              </a:ext>
            </a:extLst>
          </p:cNvPr>
          <p:cNvSpPr/>
          <p:nvPr/>
        </p:nvSpPr>
        <p:spPr>
          <a:xfrm>
            <a:off x="1691519" y="1107972"/>
            <a:ext cx="9321358" cy="1569660"/>
          </a:xfrm>
          <a:prstGeom prst="rect">
            <a:avLst/>
          </a:prstGeom>
          <a:noFill/>
        </p:spPr>
        <p:txBody>
          <a:bodyPr wrap="square">
            <a:spAutoFit/>
          </a:bodyPr>
          <a:lstStyle/>
          <a:p>
            <a:pPr algn="ctr">
              <a:defRPr/>
            </a:pPr>
            <a:endParaRPr lang="ar-SA" sz="3200" b="1" dirty="0">
              <a:ln w="0"/>
              <a:solidFill>
                <a:srgbClr val="C00000"/>
              </a:solidFill>
              <a:effectLst>
                <a:outerShdw blurRad="38100" dist="19050" dir="2700000" algn="tl" rotWithShape="0">
                  <a:schemeClr val="dk1">
                    <a:alpha val="40000"/>
                  </a:schemeClr>
                </a:outerShdw>
              </a:effectLst>
            </a:endParaRPr>
          </a:p>
          <a:p>
            <a:pPr algn="ctr">
              <a:defRPr/>
            </a:pPr>
            <a:r>
              <a:rPr lang="ar-SA" sz="3200" b="1" dirty="0">
                <a:ln w="0"/>
                <a:solidFill>
                  <a:srgbClr val="C00000"/>
                </a:solidFill>
                <a:effectLst>
                  <a:outerShdw blurRad="38100" dist="19050" dir="2700000" algn="tl" rotWithShape="0">
                    <a:schemeClr val="dk1">
                      <a:alpha val="40000"/>
                    </a:schemeClr>
                  </a:outerShdw>
                </a:effectLst>
              </a:rPr>
              <a:t>طالبتي الغالية استرجعي أهم الأفكار التي تعرفنا</a:t>
            </a:r>
          </a:p>
          <a:p>
            <a:pPr algn="ctr">
              <a:defRPr/>
            </a:pPr>
            <a:r>
              <a:rPr lang="ar-SA" sz="3200" b="1" dirty="0">
                <a:ln w="0"/>
                <a:solidFill>
                  <a:srgbClr val="C00000"/>
                </a:solidFill>
                <a:effectLst>
                  <a:outerShdw blurRad="38100" dist="19050" dir="2700000" algn="tl" rotWithShape="0">
                    <a:schemeClr val="dk1">
                      <a:alpha val="40000"/>
                    </a:schemeClr>
                  </a:outerShdw>
                </a:effectLst>
              </a:rPr>
              <a:t> عليها  في الدرس السابق</a:t>
            </a:r>
            <a:endParaRPr lang="en-US" sz="3200" b="1" dirty="0">
              <a:ln w="0"/>
              <a:solidFill>
                <a:srgbClr val="C00000"/>
              </a:solidFill>
              <a:effectLst>
                <a:outerShdw blurRad="38100" dist="19050" dir="2700000" algn="tl" rotWithShape="0">
                  <a:schemeClr val="dk1">
                    <a:alpha val="40000"/>
                  </a:schemeClr>
                </a:outerShdw>
              </a:effectLst>
            </a:endParaRPr>
          </a:p>
        </p:txBody>
      </p:sp>
      <p:pic>
        <p:nvPicPr>
          <p:cNvPr id="3" name="صورة 2" descr="صورة تحتوي على رسم, أسود وأبيض&#10;&#10;تم إنشاء الوصف تلقائياً">
            <a:extLst>
              <a:ext uri="{FF2B5EF4-FFF2-40B4-BE49-F238E27FC236}">
                <a16:creationId xmlns:a16="http://schemas.microsoft.com/office/drawing/2014/main" id="{62976F54-55EE-8338-3A89-1E8AE8014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561" y="3429000"/>
            <a:ext cx="4968552" cy="2759785"/>
          </a:xfrm>
          <a:prstGeom prst="rect">
            <a:avLst/>
          </a:prstGeom>
        </p:spPr>
      </p:pic>
    </p:spTree>
    <p:extLst>
      <p:ext uri="{BB962C8B-B14F-4D97-AF65-F5344CB8AC3E}">
        <p14:creationId xmlns:p14="http://schemas.microsoft.com/office/powerpoint/2010/main" val="875749449"/>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04312" y="181120"/>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تمهيد </a:t>
            </a:r>
          </a:p>
        </p:txBody>
      </p:sp>
      <p:sp>
        <p:nvSpPr>
          <p:cNvPr id="8" name="TextBox 2">
            <a:extLst>
              <a:ext uri="{FF2B5EF4-FFF2-40B4-BE49-F238E27FC236}">
                <a16:creationId xmlns:a16="http://schemas.microsoft.com/office/drawing/2014/main" id="{195BCB48-ED9B-EC95-A226-BA238968F8DB}"/>
              </a:ext>
            </a:extLst>
          </p:cNvPr>
          <p:cNvSpPr txBox="1">
            <a:spLocks noChangeArrowheads="1"/>
          </p:cNvSpPr>
          <p:nvPr/>
        </p:nvSpPr>
        <p:spPr bwMode="auto">
          <a:xfrm>
            <a:off x="2886419" y="1456600"/>
            <a:ext cx="7206630" cy="584775"/>
          </a:xfrm>
          <a:prstGeom prst="rect">
            <a:avLst/>
          </a:prstGeom>
          <a:noFill/>
          <a:ln>
            <a:noFill/>
            <a:headEnd/>
            <a:tailEnd/>
          </a:ln>
        </p:spPr>
        <p:style>
          <a:lnRef idx="1">
            <a:schemeClr val="accent4"/>
          </a:lnRef>
          <a:fillRef idx="2">
            <a:schemeClr val="accent4"/>
          </a:fillRef>
          <a:effectRef idx="1">
            <a:schemeClr val="accent4"/>
          </a:effectRef>
          <a:fontRef idx="minor">
            <a:schemeClr val="dk1"/>
          </a:fontRef>
        </p:style>
        <p:txBody>
          <a:bodyPr wrap="square">
            <a:spAutoFit/>
          </a:bodyPr>
          <a:lstStyle/>
          <a:p>
            <a:pPr algn="ctr" rtl="1">
              <a:defRPr/>
            </a:pPr>
            <a:r>
              <a:rPr lang="ar-SA" sz="3200" b="1" dirty="0">
                <a:solidFill>
                  <a:srgbClr val="C00000"/>
                </a:solidFill>
                <a:latin typeface="A Jannat LT" panose="01000000000000000000" pitchFamily="2" charset="-78"/>
                <a:cs typeface="A Jannat LT" panose="01000000000000000000" pitchFamily="2" charset="-78"/>
              </a:rPr>
              <a:t>طالبتي الغالية</a:t>
            </a:r>
            <a:endParaRPr lang="ar-EG" sz="3200" b="1" dirty="0">
              <a:solidFill>
                <a:srgbClr val="C00000"/>
              </a:solidFill>
              <a:latin typeface="A Jannat LT" panose="01000000000000000000" pitchFamily="2" charset="-78"/>
              <a:cs typeface="A Jannat LT" panose="01000000000000000000" pitchFamily="2" charset="-78"/>
            </a:endParaRPr>
          </a:p>
        </p:txBody>
      </p:sp>
      <p:sp>
        <p:nvSpPr>
          <p:cNvPr id="4" name="مربع نص 3">
            <a:extLst>
              <a:ext uri="{FF2B5EF4-FFF2-40B4-BE49-F238E27FC236}">
                <a16:creationId xmlns:a16="http://schemas.microsoft.com/office/drawing/2014/main" id="{75F91454-0350-99B9-9633-F077E27D6CD4}"/>
              </a:ext>
            </a:extLst>
          </p:cNvPr>
          <p:cNvSpPr txBox="1"/>
          <p:nvPr/>
        </p:nvSpPr>
        <p:spPr>
          <a:xfrm>
            <a:off x="1333119" y="2708624"/>
            <a:ext cx="9525762" cy="2554545"/>
          </a:xfrm>
          <a:prstGeom prst="rect">
            <a:avLst/>
          </a:prstGeom>
          <a:noFill/>
        </p:spPr>
        <p:txBody>
          <a:bodyPr wrap="square">
            <a:spAutoFit/>
          </a:bodyPr>
          <a:lstStyle/>
          <a:p>
            <a:pPr algn="ctr" rtl="1">
              <a:defRPr/>
            </a:pPr>
            <a:r>
              <a:rPr lang="ar-EG" sz="3200" b="1" dirty="0">
                <a:solidFill>
                  <a:schemeClr val="tx1"/>
                </a:solidFill>
              </a:rPr>
              <a:t>لما للصلاة من مكانة عظيمة فقد اهتم الشرع ببيانها تفصيل</a:t>
            </a:r>
            <a:r>
              <a:rPr lang="ar-SA" sz="3200" b="1" dirty="0">
                <a:solidFill>
                  <a:schemeClr val="tx1"/>
                </a:solidFill>
              </a:rPr>
              <a:t>ً</a:t>
            </a:r>
            <a:r>
              <a:rPr lang="ar-EG" sz="3200" b="1" dirty="0">
                <a:solidFill>
                  <a:schemeClr val="tx1"/>
                </a:solidFill>
              </a:rPr>
              <a:t>ا، والقدوة المطلقة فيها هو رسول الله صلى الله عليه وسلم، الذي كان يصلي ويأمر المسلمين بالاقتداء به قائل</a:t>
            </a:r>
            <a:r>
              <a:rPr lang="ar-SA" sz="3200" b="1" dirty="0">
                <a:solidFill>
                  <a:schemeClr val="tx1"/>
                </a:solidFill>
              </a:rPr>
              <a:t>ً</a:t>
            </a:r>
            <a:r>
              <a:rPr lang="ar-EG" sz="3200" b="1" dirty="0">
                <a:solidFill>
                  <a:schemeClr val="tx1"/>
                </a:solidFill>
              </a:rPr>
              <a:t>ا: </a:t>
            </a:r>
            <a:r>
              <a:rPr lang="ar-EG" sz="3200" b="1" dirty="0">
                <a:solidFill>
                  <a:schemeClr val="accent4">
                    <a:lumMod val="50000"/>
                  </a:schemeClr>
                </a:solidFill>
                <a:latin typeface="29LT Zarid Serif Rg" panose="00000100000000000000" pitchFamily="2" charset="-78"/>
              </a:rPr>
              <a:t>(صلوا كما رأيتموني أصلي).</a:t>
            </a:r>
          </a:p>
          <a:p>
            <a:pPr algn="ctr" rtl="1">
              <a:defRPr/>
            </a:pPr>
            <a:r>
              <a:rPr lang="ar-EG" sz="3200" b="1" dirty="0">
                <a:solidFill>
                  <a:schemeClr val="tx1"/>
                </a:solidFill>
              </a:rPr>
              <a:t>ومن خلال النصوص الكثيرة التي وردت في صفة صلاة النبي صلى الله عليه وسلم، يمكن بيان صفة الصلاة فيما يلي: </a:t>
            </a:r>
            <a:endParaRPr lang="en-US" sz="3200" b="1" dirty="0">
              <a:solidFill>
                <a:schemeClr val="tx1"/>
              </a:solidFill>
            </a:endParaRPr>
          </a:p>
        </p:txBody>
      </p:sp>
    </p:spTree>
    <p:extLst>
      <p:ext uri="{BB962C8B-B14F-4D97-AF65-F5344CB8AC3E}">
        <p14:creationId xmlns:p14="http://schemas.microsoft.com/office/powerpoint/2010/main" val="1141507956"/>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جدول 3">
            <a:extLst>
              <a:ext uri="{FF2B5EF4-FFF2-40B4-BE49-F238E27FC236}">
                <a16:creationId xmlns:a16="http://schemas.microsoft.com/office/drawing/2014/main" id="{320D643F-F7D5-4EFA-A029-5BA232EA90E6}"/>
              </a:ext>
            </a:extLst>
          </p:cNvPr>
          <p:cNvGraphicFramePr>
            <a:graphicFrameLocks noGrp="1"/>
          </p:cNvGraphicFramePr>
          <p:nvPr/>
        </p:nvGraphicFramePr>
        <p:xfrm>
          <a:off x="3129443" y="2373677"/>
          <a:ext cx="6477430" cy="3154680"/>
        </p:xfrm>
        <a:graphic>
          <a:graphicData uri="http://schemas.openxmlformats.org/drawingml/2006/table">
            <a:tbl>
              <a:tblPr rtl="1" firstRow="1" bandRow="1"/>
              <a:tblGrid>
                <a:gridCol w="1539862">
                  <a:extLst>
                    <a:ext uri="{9D8B030D-6E8A-4147-A177-3AD203B41FA5}">
                      <a16:colId xmlns:a16="http://schemas.microsoft.com/office/drawing/2014/main" val="20000"/>
                    </a:ext>
                  </a:extLst>
                </a:gridCol>
                <a:gridCol w="1645856">
                  <a:extLst>
                    <a:ext uri="{9D8B030D-6E8A-4147-A177-3AD203B41FA5}">
                      <a16:colId xmlns:a16="http://schemas.microsoft.com/office/drawing/2014/main" val="20001"/>
                    </a:ext>
                  </a:extLst>
                </a:gridCol>
                <a:gridCol w="1645856">
                  <a:extLst>
                    <a:ext uri="{9D8B030D-6E8A-4147-A177-3AD203B41FA5}">
                      <a16:colId xmlns:a16="http://schemas.microsoft.com/office/drawing/2014/main" val="20002"/>
                    </a:ext>
                  </a:extLst>
                </a:gridCol>
                <a:gridCol w="1645856">
                  <a:extLst>
                    <a:ext uri="{9D8B030D-6E8A-4147-A177-3AD203B41FA5}">
                      <a16:colId xmlns:a16="http://schemas.microsoft.com/office/drawing/2014/main" val="20003"/>
                    </a:ext>
                  </a:extLst>
                </a:gridCol>
              </a:tblGrid>
              <a:tr h="766870">
                <a:tc>
                  <a:txBody>
                    <a:bodyPr/>
                    <a:lstStyle>
                      <a:lvl1pPr marL="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9pPr>
                    </a:lstStyle>
                    <a:p>
                      <a:pPr algn="ctr" rtl="1"/>
                      <a:endParaRPr lang="ar-SA" sz="1500" dirty="0">
                        <a:solidFill>
                          <a:srgbClr val="C00000"/>
                        </a:solidFill>
                        <a:latin typeface="29LT Azer" panose="00000500000000000000" pitchFamily="2" charset="-78"/>
                        <a:cs typeface="29LT Azer" panose="00000500000000000000" pitchFamily="2" charset="-78"/>
                      </a:endParaRPr>
                    </a:p>
                    <a:p>
                      <a:pPr algn="ctr" rtl="1"/>
                      <a:r>
                        <a:rPr lang="ar-SA" sz="1500" dirty="0">
                          <a:solidFill>
                            <a:srgbClr val="C00000"/>
                          </a:solidFill>
                          <a:latin typeface="29LT Azer" panose="00000500000000000000" pitchFamily="2" charset="-78"/>
                          <a:cs typeface="29LT Azer" panose="00000500000000000000" pitchFamily="2" charset="-78"/>
                        </a:rPr>
                        <a:t>ماذا أعرف </a:t>
                      </a:r>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9pPr>
                    </a:lstStyle>
                    <a:p>
                      <a:pPr algn="ctr" rtl="1"/>
                      <a:endParaRPr lang="ar-SA" sz="1500" dirty="0">
                        <a:solidFill>
                          <a:srgbClr val="C00000"/>
                        </a:solidFill>
                        <a:latin typeface="29LT Azer" panose="00000500000000000000" pitchFamily="2" charset="-78"/>
                        <a:cs typeface="29LT Azer" panose="00000500000000000000" pitchFamily="2" charset="-78"/>
                      </a:endParaRPr>
                    </a:p>
                    <a:p>
                      <a:pPr algn="ctr" rtl="1"/>
                      <a:r>
                        <a:rPr lang="ar-SA" sz="1500" dirty="0">
                          <a:solidFill>
                            <a:srgbClr val="C00000"/>
                          </a:solidFill>
                          <a:latin typeface="29LT Azer" panose="00000500000000000000" pitchFamily="2" charset="-78"/>
                          <a:cs typeface="29LT Azer" panose="00000500000000000000" pitchFamily="2" charset="-78"/>
                        </a:rPr>
                        <a:t>ماذا أريد أن أتعلم </a:t>
                      </a:r>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9pPr>
                    </a:lstStyle>
                    <a:p>
                      <a:pPr algn="ctr" rtl="1"/>
                      <a:endParaRPr lang="ar-SA" sz="1500" dirty="0">
                        <a:solidFill>
                          <a:srgbClr val="C00000"/>
                        </a:solidFill>
                        <a:latin typeface="29LT Azer" panose="00000500000000000000" pitchFamily="2" charset="-78"/>
                        <a:cs typeface="29LT Azer" panose="00000500000000000000" pitchFamily="2" charset="-78"/>
                      </a:endParaRPr>
                    </a:p>
                    <a:p>
                      <a:pPr algn="ctr" rtl="1"/>
                      <a:r>
                        <a:rPr lang="ar-SA" sz="1500" dirty="0">
                          <a:solidFill>
                            <a:srgbClr val="C00000"/>
                          </a:solidFill>
                          <a:latin typeface="29LT Azer" panose="00000500000000000000" pitchFamily="2" charset="-78"/>
                          <a:cs typeface="29LT Azer" panose="00000500000000000000" pitchFamily="2" charset="-78"/>
                        </a:rPr>
                        <a:t>ماذا تعلمت </a:t>
                      </a:r>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1" i="0" u="none" strike="noStrike" kern="1200" cap="none">
                          <a:solidFill>
                            <a:schemeClr val="lt1"/>
                          </a:solidFill>
                          <a:latin typeface="Arial"/>
                          <a:ea typeface=""/>
                          <a:cs typeface=""/>
                          <a:sym typeface="Arial"/>
                        </a:defRPr>
                      </a:lvl9pPr>
                    </a:lstStyle>
                    <a:p>
                      <a:pPr algn="ctr" rtl="1"/>
                      <a:endParaRPr lang="ar-SA" sz="1500" dirty="0">
                        <a:solidFill>
                          <a:srgbClr val="C00000"/>
                        </a:solidFill>
                        <a:latin typeface="29LT Azer" panose="00000500000000000000" pitchFamily="2" charset="-78"/>
                        <a:cs typeface="29LT Azer" panose="00000500000000000000" pitchFamily="2" charset="-78"/>
                      </a:endParaRPr>
                    </a:p>
                    <a:p>
                      <a:pPr algn="ctr" rtl="1"/>
                      <a:r>
                        <a:rPr lang="ar-SA" sz="1500" dirty="0">
                          <a:solidFill>
                            <a:srgbClr val="C00000"/>
                          </a:solidFill>
                          <a:latin typeface="29LT Azer" panose="00000500000000000000" pitchFamily="2" charset="-78"/>
                          <a:cs typeface="29LT Azer" panose="00000500000000000000" pitchFamily="2" charset="-78"/>
                        </a:rPr>
                        <a:t> ماذا أريد أن أتعلم أكثر </a:t>
                      </a:r>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extLst>
                  <a:ext uri="{0D108BD9-81ED-4DB2-BD59-A6C34878D82A}">
                    <a16:rowId xmlns:a16="http://schemas.microsoft.com/office/drawing/2014/main" val="10000"/>
                  </a:ext>
                </a:extLst>
              </a:tr>
              <a:tr h="2387810">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9pPr>
                    </a:lstStyle>
                    <a:p>
                      <a:pPr rtl="1"/>
                      <a:endParaRPr lang="ar-SA" sz="1100" dirty="0"/>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9pPr>
                    </a:lstStyle>
                    <a:p>
                      <a:pPr rtl="1"/>
                      <a:endParaRPr lang="ar-SA" sz="1100" dirty="0"/>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9pPr>
                    </a:lstStyle>
                    <a:p>
                      <a:pPr rtl="1"/>
                      <a:endParaRPr lang="ar-SA" sz="1100" dirty="0"/>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Arial"/>
                          <a:ea typeface=""/>
                          <a:cs typeface=""/>
                          <a:sym typeface="Arial"/>
                        </a:defRPr>
                      </a:lvl9pPr>
                    </a:lstStyle>
                    <a:p>
                      <a:pPr rtl="1"/>
                      <a:endParaRPr lang="ar-SA" sz="1100" dirty="0"/>
                    </a:p>
                  </a:txBody>
                  <a:tcPr marL="51435" marR="51435" marT="25718" marB="2571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alpha val="48000"/>
                      </a:schemeClr>
                    </a:solidFill>
                  </a:tcPr>
                </a:tc>
                <a:extLst>
                  <a:ext uri="{0D108BD9-81ED-4DB2-BD59-A6C34878D82A}">
                    <a16:rowId xmlns:a16="http://schemas.microsoft.com/office/drawing/2014/main" val="10001"/>
                  </a:ext>
                </a:extLst>
              </a:tr>
            </a:tbl>
          </a:graphicData>
        </a:graphic>
      </p:graphicFrame>
      <p:sp>
        <p:nvSpPr>
          <p:cNvPr id="7" name="مستطيل 6">
            <a:extLst>
              <a:ext uri="{FF2B5EF4-FFF2-40B4-BE49-F238E27FC236}">
                <a16:creationId xmlns:a16="http://schemas.microsoft.com/office/drawing/2014/main" id="{77954258-8291-4D44-BB95-AD11BB2A1D76}"/>
              </a:ext>
            </a:extLst>
          </p:cNvPr>
          <p:cNvSpPr/>
          <p:nvPr/>
        </p:nvSpPr>
        <p:spPr>
          <a:xfrm>
            <a:off x="8193025" y="3431646"/>
            <a:ext cx="1345268" cy="854080"/>
          </a:xfrm>
          <a:prstGeom prst="rect">
            <a:avLst/>
          </a:prstGeom>
        </p:spPr>
        <p:txBody>
          <a:bodyPr wrap="square">
            <a:spAutoFit/>
          </a:bodyPr>
          <a:lstStyle/>
          <a:p>
            <a:pPr algn="ctr">
              <a:buClrTx/>
              <a:buFontTx/>
              <a:buNone/>
            </a:pPr>
            <a:r>
              <a:rPr lang="ar-SA" sz="1200" b="1"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ماذا تعرفين</a:t>
            </a:r>
          </a:p>
          <a:p>
            <a:pPr algn="ctr">
              <a:buClrTx/>
              <a:buFontTx/>
              <a:buNone/>
            </a:pPr>
            <a:r>
              <a:rPr lang="ar-SA" sz="1200" b="1"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 عن الموضوع</a:t>
            </a:r>
          </a:p>
          <a:p>
            <a:pPr algn="ctr">
              <a:buClrTx/>
              <a:buFontTx/>
              <a:buNone/>
            </a:pPr>
            <a:r>
              <a:rPr lang="ar-SA" sz="1200" b="1"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من خلال </a:t>
            </a:r>
          </a:p>
          <a:p>
            <a:pPr algn="ctr">
              <a:buClrTx/>
              <a:buFontTx/>
              <a:buNone/>
            </a:pPr>
            <a:r>
              <a:rPr lang="ar-SA" sz="1200" b="1"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معلوماتك السابقة</a:t>
            </a:r>
            <a:r>
              <a:rPr lang="ar-SA" sz="1350" b="1" dirty="0">
                <a:ln w="0"/>
                <a:effectLst>
                  <a:outerShdw blurRad="38100" dist="19050" dir="2700000" algn="tl" rotWithShape="0">
                    <a:schemeClr val="dk1">
                      <a:alpha val="40000"/>
                    </a:schemeClr>
                  </a:outerShdw>
                </a:effectLst>
                <a:latin typeface="Calibri"/>
                <a:cs typeface="Arial" panose="020B0604020202020204" pitchFamily="34" charset="0"/>
              </a:rPr>
              <a:t> </a:t>
            </a:r>
          </a:p>
        </p:txBody>
      </p:sp>
      <p:sp>
        <p:nvSpPr>
          <p:cNvPr id="8" name="مربع نص 7">
            <a:extLst>
              <a:ext uri="{FF2B5EF4-FFF2-40B4-BE49-F238E27FC236}">
                <a16:creationId xmlns:a16="http://schemas.microsoft.com/office/drawing/2014/main" id="{A5E80F18-E32E-41A5-B397-A504513271AE}"/>
              </a:ext>
            </a:extLst>
          </p:cNvPr>
          <p:cNvSpPr txBox="1"/>
          <p:nvPr/>
        </p:nvSpPr>
        <p:spPr>
          <a:xfrm>
            <a:off x="6637023" y="3454730"/>
            <a:ext cx="1114905" cy="1015663"/>
          </a:xfrm>
          <a:prstGeom prst="rect">
            <a:avLst/>
          </a:prstGeom>
          <a:noFill/>
        </p:spPr>
        <p:txBody>
          <a:bodyPr wrap="square" rtlCol="1">
            <a:spAutoFit/>
          </a:bodyPr>
          <a:lstStyle/>
          <a:p>
            <a:pPr algn="ctr">
              <a:buClrTx/>
              <a:buFontTx/>
              <a:buNone/>
            </a:pPr>
            <a:r>
              <a:rPr lang="ar-SA" sz="1500"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اقرئي الدرس</a:t>
            </a:r>
          </a:p>
          <a:p>
            <a:pPr algn="ctr">
              <a:buClrTx/>
              <a:buFontTx/>
              <a:buNone/>
            </a:pPr>
            <a:r>
              <a:rPr lang="ar-SA" sz="1500"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 قراءة صامته</a:t>
            </a:r>
          </a:p>
          <a:p>
            <a:pPr algn="ctr">
              <a:buClrTx/>
              <a:buFontTx/>
              <a:buNone/>
            </a:pPr>
            <a:r>
              <a:rPr lang="ar-SA" sz="1500"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 ثم استنتجي </a:t>
            </a:r>
          </a:p>
          <a:p>
            <a:pPr algn="ctr">
              <a:buClrTx/>
              <a:buFontTx/>
              <a:buNone/>
            </a:pPr>
            <a:r>
              <a:rPr lang="ar-SA" sz="1500"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 الأهداف </a:t>
            </a:r>
          </a:p>
        </p:txBody>
      </p:sp>
      <p:sp>
        <p:nvSpPr>
          <p:cNvPr id="9" name="مستطيل 8">
            <a:extLst>
              <a:ext uri="{FF2B5EF4-FFF2-40B4-BE49-F238E27FC236}">
                <a16:creationId xmlns:a16="http://schemas.microsoft.com/office/drawing/2014/main" id="{C590E79D-981D-4C5E-BA43-02A1927E2335}"/>
              </a:ext>
            </a:extLst>
          </p:cNvPr>
          <p:cNvSpPr/>
          <p:nvPr/>
        </p:nvSpPr>
        <p:spPr>
          <a:xfrm>
            <a:off x="2118928" y="1712866"/>
            <a:ext cx="8244565" cy="430887"/>
          </a:xfrm>
          <a:prstGeom prst="rect">
            <a:avLst/>
          </a:prstGeom>
        </p:spPr>
        <p:txBody>
          <a:bodyPr wrap="none">
            <a:spAutoFit/>
          </a:bodyPr>
          <a:lstStyle/>
          <a:p>
            <a:pPr algn="ctr"/>
            <a:r>
              <a:rPr lang="ar-SA" sz="2200" dirty="0">
                <a:ln w="0"/>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طالبتي الغالية تصفحي الدرس على عجل ثم أخبريني بما تعرفين عنه مدونة أهداف الدرس  </a:t>
            </a:r>
          </a:p>
        </p:txBody>
      </p:sp>
      <p:pic>
        <p:nvPicPr>
          <p:cNvPr id="10" name="Google Shape;182;p29">
            <a:extLst>
              <a:ext uri="{FF2B5EF4-FFF2-40B4-BE49-F238E27FC236}">
                <a16:creationId xmlns:a16="http://schemas.microsoft.com/office/drawing/2014/main" id="{96A660AE-BB3C-2188-6A29-05D54BAEF302}"/>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7566163" y="716637"/>
            <a:ext cx="3586715" cy="1128056"/>
          </a:xfrm>
          <a:prstGeom prst="rect">
            <a:avLst/>
          </a:prstGeom>
          <a:noFill/>
          <a:ln>
            <a:noFill/>
          </a:ln>
        </p:spPr>
      </p:pic>
      <p:sp>
        <p:nvSpPr>
          <p:cNvPr id="5" name="عنوان 1">
            <a:extLst>
              <a:ext uri="{FF2B5EF4-FFF2-40B4-BE49-F238E27FC236}">
                <a16:creationId xmlns:a16="http://schemas.microsoft.com/office/drawing/2014/main" id="{E1E101E1-FEB9-41D4-BEFC-80CC40BCD3BB}"/>
              </a:ext>
            </a:extLst>
          </p:cNvPr>
          <p:cNvSpPr txBox="1">
            <a:spLocks/>
          </p:cNvSpPr>
          <p:nvPr/>
        </p:nvSpPr>
        <p:spPr>
          <a:xfrm flipH="1">
            <a:off x="7751928" y="1090408"/>
            <a:ext cx="3332295" cy="433350"/>
          </a:xfrm>
          <a:prstGeom prst="rect">
            <a:avLst/>
          </a:prstGeom>
          <a:noFill/>
          <a:ln>
            <a:noFill/>
          </a:ln>
        </p:spPr>
        <p:txBody>
          <a:bodyPr spcFirstLastPara="1" wrap="square" lIns="68569" tIns="68569" rIns="68569" bIns="68569"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3000"/>
              <a:buFont typeface="Barlow Condensed SemiBold"/>
              <a:buNone/>
              <a:defRPr sz="3000" b="0" i="0" u="none" strike="noStrike" cap="none">
                <a:solidFill>
                  <a:srgbClr val="434343"/>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rgbClr val="434343"/>
              </a:buClr>
              <a:buSzPts val="1600"/>
              <a:buFont typeface="Barlow Condensed SemiBold"/>
              <a:buNone/>
              <a:defRPr sz="1600" b="0" i="0" u="none" strike="noStrike" cap="none">
                <a:solidFill>
                  <a:srgbClr val="434343"/>
                </a:solidFill>
                <a:latin typeface="Barlow Condensed SemiBold"/>
                <a:ea typeface="Barlow Condensed SemiBold"/>
                <a:cs typeface="Barlow Condensed SemiBold"/>
                <a:sym typeface="Barlow Condensed SemiBold"/>
              </a:defRPr>
            </a:lvl9pPr>
          </a:lstStyle>
          <a:p>
            <a:pPr algn="ctr"/>
            <a:r>
              <a:rPr lang="ar-SA" sz="1800" b="1" dirty="0">
                <a:solidFill>
                  <a:schemeClr val="bg1"/>
                </a:solidFill>
                <a:latin typeface="Calibri" panose="020F0502020204030204" pitchFamily="34" charset="0"/>
                <a:cs typeface="Calibri" panose="020F0502020204030204" pitchFamily="34" charset="0"/>
              </a:rPr>
              <a:t>استراتيجية جدول التعلم </a:t>
            </a:r>
          </a:p>
        </p:txBody>
      </p:sp>
    </p:spTree>
    <p:extLst>
      <p:ext uri="{BB962C8B-B14F-4D97-AF65-F5344CB8AC3E}">
        <p14:creationId xmlns:p14="http://schemas.microsoft.com/office/powerpoint/2010/main" val="2667966209"/>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182;p29">
            <a:extLst>
              <a:ext uri="{FF2B5EF4-FFF2-40B4-BE49-F238E27FC236}">
                <a16:creationId xmlns:a16="http://schemas.microsoft.com/office/drawing/2014/main" id="{A7A68288-014D-41BD-BBE2-9C7BEE2541CA}"/>
              </a:ext>
            </a:extLst>
          </p:cNvPr>
          <p:cNvPicPr preferRelativeResize="0"/>
          <p:nvPr/>
        </p:nvPicPr>
        <p:blipFill rotWithShape="1">
          <a:blip r:embed="rId2" cstate="print">
            <a:alphaModFix/>
            <a:duotone>
              <a:schemeClr val="accent5">
                <a:shade val="45000"/>
                <a:satMod val="135000"/>
              </a:schemeClr>
              <a:prstClr val="white"/>
            </a:duotone>
          </a:blip>
          <a:srcRect t="16734" r="8892" b="18300"/>
          <a:stretch/>
        </p:blipFill>
        <p:spPr>
          <a:xfrm flipH="1">
            <a:off x="5375920" y="1010542"/>
            <a:ext cx="7930661" cy="1123059"/>
          </a:xfrm>
          <a:prstGeom prst="rect">
            <a:avLst/>
          </a:prstGeom>
          <a:noFill/>
          <a:ln>
            <a:noFill/>
          </a:ln>
        </p:spPr>
      </p:pic>
      <p:sp>
        <p:nvSpPr>
          <p:cNvPr id="6" name="مربع نص 5">
            <a:extLst>
              <a:ext uri="{FF2B5EF4-FFF2-40B4-BE49-F238E27FC236}">
                <a16:creationId xmlns:a16="http://schemas.microsoft.com/office/drawing/2014/main" id="{728947AB-648A-429D-9DC2-A054B9D42A28}"/>
              </a:ext>
            </a:extLst>
          </p:cNvPr>
          <p:cNvSpPr txBox="1"/>
          <p:nvPr/>
        </p:nvSpPr>
        <p:spPr>
          <a:xfrm>
            <a:off x="3813048" y="1245533"/>
            <a:ext cx="8138160" cy="523220"/>
          </a:xfrm>
          <a:prstGeom prst="rect">
            <a:avLst/>
          </a:prstGeom>
          <a:noFill/>
        </p:spPr>
        <p:txBody>
          <a:bodyPr wrap="square">
            <a:spAutoFit/>
          </a:bodyPr>
          <a:lstStyle/>
          <a:p>
            <a:pPr algn="r" rtl="1"/>
            <a:r>
              <a:rPr lang="ar-SA" sz="2800" b="1" dirty="0">
                <a:ln w="0"/>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يتوقع من الطلبة بعد نهاية الوحدة أن يكونوا قادرين على:</a:t>
            </a:r>
          </a:p>
        </p:txBody>
      </p:sp>
      <p:sp>
        <p:nvSpPr>
          <p:cNvPr id="9" name="مربع نص 8">
            <a:extLst>
              <a:ext uri="{FF2B5EF4-FFF2-40B4-BE49-F238E27FC236}">
                <a16:creationId xmlns:a16="http://schemas.microsoft.com/office/drawing/2014/main" id="{E5990E25-C7DD-41F0-A6E4-4CBA3492B65A}"/>
              </a:ext>
            </a:extLst>
          </p:cNvPr>
          <p:cNvSpPr txBox="1"/>
          <p:nvPr/>
        </p:nvSpPr>
        <p:spPr>
          <a:xfrm>
            <a:off x="2353770" y="2368592"/>
            <a:ext cx="9392398" cy="3046988"/>
          </a:xfrm>
          <a:prstGeom prst="rect">
            <a:avLst/>
          </a:prstGeom>
          <a:noFill/>
        </p:spPr>
        <p:txBody>
          <a:bodyPr wrap="square">
            <a:spAutoFit/>
          </a:bodyPr>
          <a:lstStyle/>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بيان مكانة الصلاة في الإسلام.</a:t>
            </a:r>
          </a:p>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الاستدلال على فضل الصلاة من القرآن والسنة.</a:t>
            </a:r>
          </a:p>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 توضيح الحكمة من مشروعية الصلاة.</a:t>
            </a:r>
          </a:p>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بيان حكم الصلاة .</a:t>
            </a:r>
          </a:p>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توضيح صفة الصلاة.</a:t>
            </a:r>
          </a:p>
          <a:p>
            <a:pPr marL="342900" indent="-342900">
              <a:buFont typeface="Wingdings" panose="05000000000000000000" pitchFamily="2" charset="2"/>
              <a:buChar char="v"/>
            </a:pPr>
            <a:r>
              <a:rPr lang="ar-SA" sz="3200" b="1" dirty="0">
                <a:ln w="0"/>
                <a:solidFill>
                  <a:schemeClr val="accent2">
                    <a:lumMod val="25000"/>
                  </a:schemeClr>
                </a:solidFill>
                <a:effectLst>
                  <a:outerShdw blurRad="38100" dist="19050" dir="2700000" algn="tl" rotWithShape="0">
                    <a:schemeClr val="dk1">
                      <a:alpha val="40000"/>
                    </a:schemeClr>
                  </a:outerShdw>
                </a:effectLst>
                <a:latin typeface="Traditional Arabic" panose="02020603050405020304" pitchFamily="18" charset="-78"/>
                <a:cs typeface="Traditional Arabic" panose="02020603050405020304" pitchFamily="18" charset="-78"/>
              </a:rPr>
              <a:t>بيان الأذكار المشروعة بعد الصلاة </a:t>
            </a:r>
          </a:p>
        </p:txBody>
      </p:sp>
      <p:pic>
        <p:nvPicPr>
          <p:cNvPr id="3" name="صورة 2">
            <a:extLst>
              <a:ext uri="{FF2B5EF4-FFF2-40B4-BE49-F238E27FC236}">
                <a16:creationId xmlns:a16="http://schemas.microsoft.com/office/drawing/2014/main" id="{F9ACDFB0-49A9-7F56-3748-6EBBDB74DF3C}"/>
              </a:ext>
            </a:extLst>
          </p:cNvPr>
          <p:cNvPicPr>
            <a:picLocks noChangeAspect="1"/>
          </p:cNvPicPr>
          <p:nvPr/>
        </p:nvPicPr>
        <p:blipFill>
          <a:blip r:embed="rId3"/>
          <a:stretch>
            <a:fillRect/>
          </a:stretch>
        </p:blipFill>
        <p:spPr>
          <a:xfrm>
            <a:off x="2493641" y="401260"/>
            <a:ext cx="2882279" cy="3027740"/>
          </a:xfrm>
          <a:prstGeom prst="rect">
            <a:avLst/>
          </a:prstGeom>
        </p:spPr>
      </p:pic>
    </p:spTree>
    <p:extLst>
      <p:ext uri="{BB962C8B-B14F-4D97-AF65-F5344CB8AC3E}">
        <p14:creationId xmlns:p14="http://schemas.microsoft.com/office/powerpoint/2010/main" val="3067534726"/>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50032" y="214088"/>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صفة الصلاة </a:t>
            </a:r>
          </a:p>
        </p:txBody>
      </p:sp>
      <p:sp>
        <p:nvSpPr>
          <p:cNvPr id="3" name="مربع نص 2">
            <a:extLst>
              <a:ext uri="{FF2B5EF4-FFF2-40B4-BE49-F238E27FC236}">
                <a16:creationId xmlns:a16="http://schemas.microsoft.com/office/drawing/2014/main" id="{DAABFF03-9238-C587-3F92-3190EE64E39C}"/>
              </a:ext>
            </a:extLst>
          </p:cNvPr>
          <p:cNvSpPr txBox="1"/>
          <p:nvPr/>
        </p:nvSpPr>
        <p:spPr>
          <a:xfrm>
            <a:off x="5550408" y="1787759"/>
            <a:ext cx="5968746" cy="3108543"/>
          </a:xfrm>
          <a:prstGeom prst="rect">
            <a:avLst/>
          </a:prstGeom>
          <a:noFill/>
        </p:spPr>
        <p:txBody>
          <a:bodyPr wrap="square">
            <a:spAutoFit/>
          </a:bodyPr>
          <a:lstStyle/>
          <a:p>
            <a:pPr algn="ctr"/>
            <a:r>
              <a:rPr lang="ar-EG" sz="2800" b="1" dirty="0">
                <a:solidFill>
                  <a:srgbClr val="003300"/>
                </a:solidFill>
              </a:rPr>
              <a:t>أقف</a:t>
            </a:r>
            <a:r>
              <a:rPr lang="ar-EG" sz="2800" b="1" dirty="0">
                <a:solidFill>
                  <a:srgbClr val="660066"/>
                </a:solidFill>
              </a:rPr>
              <a:t> مستقبل</a:t>
            </a:r>
            <a:r>
              <a:rPr lang="ar-SA" sz="2800" b="1" dirty="0">
                <a:solidFill>
                  <a:srgbClr val="660066"/>
                </a:solidFill>
              </a:rPr>
              <a:t>ً</a:t>
            </a:r>
            <a:r>
              <a:rPr lang="ar-EG" sz="2800" b="1" dirty="0">
                <a:solidFill>
                  <a:srgbClr val="660066"/>
                </a:solidFill>
              </a:rPr>
              <a:t>ا القبلة،</a:t>
            </a:r>
            <a:endParaRPr lang="ar-SA" sz="2800" b="1" dirty="0">
              <a:solidFill>
                <a:srgbClr val="660066"/>
              </a:solidFill>
            </a:endParaRPr>
          </a:p>
          <a:p>
            <a:pPr algn="ctr"/>
            <a:endParaRPr lang="ar-SA" sz="2800" b="1" dirty="0">
              <a:solidFill>
                <a:srgbClr val="660066"/>
              </a:solidFill>
            </a:endParaRPr>
          </a:p>
          <a:p>
            <a:pPr algn="ctr"/>
            <a:r>
              <a:rPr lang="ar-EG" sz="2800" b="1" dirty="0">
                <a:solidFill>
                  <a:srgbClr val="660066"/>
                </a:solidFill>
              </a:rPr>
              <a:t> مستشعراً وقوفي بين يدي الله تعالى، خاشع</a:t>
            </a:r>
            <a:r>
              <a:rPr lang="ar-SA" sz="2800" b="1" dirty="0">
                <a:solidFill>
                  <a:srgbClr val="660066"/>
                </a:solidFill>
              </a:rPr>
              <a:t>ً</a:t>
            </a:r>
            <a:r>
              <a:rPr lang="ar-EG" sz="2800" b="1" dirty="0">
                <a:solidFill>
                  <a:srgbClr val="660066"/>
                </a:solidFill>
              </a:rPr>
              <a:t>ا في صلاتي، لقوله صلى الله عليه وسلم في الحديث الذي رواه أبو هريرة رضي الله عنه: </a:t>
            </a:r>
            <a:endParaRPr lang="ar-SA" sz="2800" b="1" dirty="0">
              <a:solidFill>
                <a:srgbClr val="660066"/>
              </a:solidFill>
            </a:endParaRPr>
          </a:p>
          <a:p>
            <a:pPr algn="ctr"/>
            <a:r>
              <a:rPr lang="ar-EG" sz="2800" b="1" dirty="0">
                <a:solidFill>
                  <a:srgbClr val="660066"/>
                </a:solidFill>
              </a:rPr>
              <a:t>(</a:t>
            </a:r>
            <a:r>
              <a:rPr lang="ar-EG" sz="2800" b="1" dirty="0">
                <a:solidFill>
                  <a:srgbClr val="003300"/>
                </a:solidFill>
              </a:rPr>
              <a:t>إذا قمت على الصلاة  فأسبغ الوضوء، ثم استقبل القبلة فكبر</a:t>
            </a:r>
            <a:r>
              <a:rPr lang="ar-EG" sz="2800" b="1" dirty="0">
                <a:solidFill>
                  <a:srgbClr val="660066"/>
                </a:solidFill>
              </a:rPr>
              <a:t>)</a:t>
            </a:r>
            <a:endParaRPr lang="ar-SA" sz="2800" b="1" dirty="0"/>
          </a:p>
        </p:txBody>
      </p:sp>
      <p:pic>
        <p:nvPicPr>
          <p:cNvPr id="8" name="صورة 7" descr="صورة تحتوي على سماء, بناء, الحج, في الخارج&#10;&#10;تم إنشاء الوصف تلقائياً">
            <a:extLst>
              <a:ext uri="{FF2B5EF4-FFF2-40B4-BE49-F238E27FC236}">
                <a16:creationId xmlns:a16="http://schemas.microsoft.com/office/drawing/2014/main" id="{025B9748-F85A-46D7-89BD-1378A5A4ED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1047" y="2038724"/>
            <a:ext cx="3555001" cy="2780552"/>
          </a:xfrm>
          <a:prstGeom prst="rect">
            <a:avLst/>
          </a:prstGeom>
        </p:spPr>
      </p:pic>
    </p:spTree>
    <p:extLst>
      <p:ext uri="{BB962C8B-B14F-4D97-AF65-F5344CB8AC3E}">
        <p14:creationId xmlns:p14="http://schemas.microsoft.com/office/powerpoint/2010/main" val="2604029708"/>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50032" y="214088"/>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صفة الصلاة </a:t>
            </a:r>
          </a:p>
        </p:txBody>
      </p:sp>
      <p:pic>
        <p:nvPicPr>
          <p:cNvPr id="10" name="صورة 9" descr="صورة تحتوي على نص, خط يد, رسالة, الوجه الإنساني&#10;&#10;تم إنشاء الوصف تلقائياً">
            <a:extLst>
              <a:ext uri="{FF2B5EF4-FFF2-40B4-BE49-F238E27FC236}">
                <a16:creationId xmlns:a16="http://schemas.microsoft.com/office/drawing/2014/main" id="{8EF9E02A-F378-DCDE-E485-068F94C696D1}"/>
              </a:ext>
            </a:extLst>
          </p:cNvPr>
          <p:cNvPicPr>
            <a:picLocks noChangeAspect="1"/>
          </p:cNvPicPr>
          <p:nvPr/>
        </p:nvPicPr>
        <p:blipFill rotWithShape="1">
          <a:blip r:embed="rId3">
            <a:extLst>
              <a:ext uri="{28A0092B-C50C-407E-A947-70E740481C1C}">
                <a14:useLocalDpi xmlns:a14="http://schemas.microsoft.com/office/drawing/2010/main" val="0"/>
              </a:ext>
            </a:extLst>
          </a:blip>
          <a:srcRect l="8527" r="5235"/>
          <a:stretch/>
        </p:blipFill>
        <p:spPr>
          <a:xfrm>
            <a:off x="1527048" y="0"/>
            <a:ext cx="5705093" cy="6711696"/>
          </a:xfrm>
          <a:prstGeom prst="rect">
            <a:avLst/>
          </a:prstGeom>
        </p:spPr>
      </p:pic>
      <p:sp>
        <p:nvSpPr>
          <p:cNvPr id="11" name="مستطيل 10">
            <a:extLst>
              <a:ext uri="{FF2B5EF4-FFF2-40B4-BE49-F238E27FC236}">
                <a16:creationId xmlns:a16="http://schemas.microsoft.com/office/drawing/2014/main" id="{42C21C78-0543-7D5E-B82C-5426CA427D38}"/>
              </a:ext>
            </a:extLst>
          </p:cNvPr>
          <p:cNvSpPr/>
          <p:nvPr/>
        </p:nvSpPr>
        <p:spPr>
          <a:xfrm>
            <a:off x="2304713" y="6245352"/>
            <a:ext cx="3922351" cy="466344"/>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3001264183"/>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50032" y="214088"/>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صفة الصلاة </a:t>
            </a:r>
          </a:p>
        </p:txBody>
      </p:sp>
      <p:pic>
        <p:nvPicPr>
          <p:cNvPr id="3" name="صورة 2" descr="صورة تحتوي على نص, رسالة, فستان, تلبيس&#10;&#10;تم إنشاء الوصف تلقائياً">
            <a:extLst>
              <a:ext uri="{FF2B5EF4-FFF2-40B4-BE49-F238E27FC236}">
                <a16:creationId xmlns:a16="http://schemas.microsoft.com/office/drawing/2014/main" id="{2C9D1AEC-22E6-DC38-3050-AF93265148BB}"/>
              </a:ext>
            </a:extLst>
          </p:cNvPr>
          <p:cNvPicPr>
            <a:picLocks noChangeAspect="1"/>
          </p:cNvPicPr>
          <p:nvPr/>
        </p:nvPicPr>
        <p:blipFill rotWithShape="1">
          <a:blip r:embed="rId3">
            <a:extLst>
              <a:ext uri="{28A0092B-C50C-407E-A947-70E740481C1C}">
                <a14:useLocalDpi xmlns:a14="http://schemas.microsoft.com/office/drawing/2010/main" val="0"/>
              </a:ext>
            </a:extLst>
          </a:blip>
          <a:srcRect t="2891" r="1074"/>
          <a:stretch/>
        </p:blipFill>
        <p:spPr>
          <a:xfrm>
            <a:off x="1453897" y="0"/>
            <a:ext cx="5897879" cy="6683674"/>
          </a:xfrm>
          <a:prstGeom prst="rect">
            <a:avLst/>
          </a:prstGeom>
        </p:spPr>
      </p:pic>
      <p:sp>
        <p:nvSpPr>
          <p:cNvPr id="4" name="مستطيل 3">
            <a:extLst>
              <a:ext uri="{FF2B5EF4-FFF2-40B4-BE49-F238E27FC236}">
                <a16:creationId xmlns:a16="http://schemas.microsoft.com/office/drawing/2014/main" id="{5A910826-80E0-F5E9-0197-171D4856E51E}"/>
              </a:ext>
            </a:extLst>
          </p:cNvPr>
          <p:cNvSpPr/>
          <p:nvPr/>
        </p:nvSpPr>
        <p:spPr>
          <a:xfrm>
            <a:off x="2569889" y="6305316"/>
            <a:ext cx="3526111" cy="324084"/>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2155449351"/>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50032" y="214088"/>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صفة الصلاة </a:t>
            </a:r>
          </a:p>
        </p:txBody>
      </p:sp>
      <p:pic>
        <p:nvPicPr>
          <p:cNvPr id="3" name="صورة 2" descr="صورة تحتوي على نص, رسالة, خط يد&#10;&#10;تم إنشاء الوصف تلقائياً">
            <a:extLst>
              <a:ext uri="{FF2B5EF4-FFF2-40B4-BE49-F238E27FC236}">
                <a16:creationId xmlns:a16="http://schemas.microsoft.com/office/drawing/2014/main" id="{4E45D25D-56DD-48B5-4FCC-DBB2C2533FA0}"/>
              </a:ext>
            </a:extLst>
          </p:cNvPr>
          <p:cNvPicPr>
            <a:picLocks noChangeAspect="1"/>
          </p:cNvPicPr>
          <p:nvPr/>
        </p:nvPicPr>
        <p:blipFill rotWithShape="1">
          <a:blip r:embed="rId3">
            <a:extLst>
              <a:ext uri="{28A0092B-C50C-407E-A947-70E740481C1C}">
                <a14:useLocalDpi xmlns:a14="http://schemas.microsoft.com/office/drawing/2010/main" val="0"/>
              </a:ext>
            </a:extLst>
          </a:blip>
          <a:srcRect t="3121" r="5705"/>
          <a:stretch/>
        </p:blipFill>
        <p:spPr>
          <a:xfrm>
            <a:off x="1270363" y="45720"/>
            <a:ext cx="5441333" cy="6812280"/>
          </a:xfrm>
          <a:prstGeom prst="rect">
            <a:avLst/>
          </a:prstGeom>
        </p:spPr>
      </p:pic>
      <p:sp>
        <p:nvSpPr>
          <p:cNvPr id="4" name="مستطيل 3">
            <a:extLst>
              <a:ext uri="{FF2B5EF4-FFF2-40B4-BE49-F238E27FC236}">
                <a16:creationId xmlns:a16="http://schemas.microsoft.com/office/drawing/2014/main" id="{173F2BE2-3392-4FDA-EF90-201C74216D2A}"/>
              </a:ext>
            </a:extLst>
          </p:cNvPr>
          <p:cNvSpPr/>
          <p:nvPr/>
        </p:nvSpPr>
        <p:spPr>
          <a:xfrm>
            <a:off x="1984673" y="6479052"/>
            <a:ext cx="3904063" cy="333228"/>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428035759"/>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8328248" y="-18876"/>
            <a:ext cx="4192863"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950032" y="214088"/>
            <a:ext cx="2804156"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صفة الصلاة </a:t>
            </a:r>
          </a:p>
        </p:txBody>
      </p:sp>
      <p:pic>
        <p:nvPicPr>
          <p:cNvPr id="3" name="صورة 2" descr="صورة تحتوي على نص, رسالة, خط يد&#10;&#10;تم إنشاء الوصف تلقائياً">
            <a:extLst>
              <a:ext uri="{FF2B5EF4-FFF2-40B4-BE49-F238E27FC236}">
                <a16:creationId xmlns:a16="http://schemas.microsoft.com/office/drawing/2014/main" id="{8EEA8682-7B58-5950-2571-78F0F7914A78}"/>
              </a:ext>
            </a:extLst>
          </p:cNvPr>
          <p:cNvPicPr>
            <a:picLocks noChangeAspect="1"/>
          </p:cNvPicPr>
          <p:nvPr/>
        </p:nvPicPr>
        <p:blipFill rotWithShape="1">
          <a:blip r:embed="rId3">
            <a:extLst>
              <a:ext uri="{28A0092B-C50C-407E-A947-70E740481C1C}">
                <a14:useLocalDpi xmlns:a14="http://schemas.microsoft.com/office/drawing/2010/main" val="0"/>
              </a:ext>
            </a:extLst>
          </a:blip>
          <a:srcRect t="3397"/>
          <a:stretch/>
        </p:blipFill>
        <p:spPr>
          <a:xfrm>
            <a:off x="1106424" y="0"/>
            <a:ext cx="5568696" cy="6839122"/>
          </a:xfrm>
          <a:prstGeom prst="rect">
            <a:avLst/>
          </a:prstGeom>
        </p:spPr>
      </p:pic>
      <p:sp>
        <p:nvSpPr>
          <p:cNvPr id="4" name="مستطيل 3">
            <a:extLst>
              <a:ext uri="{FF2B5EF4-FFF2-40B4-BE49-F238E27FC236}">
                <a16:creationId xmlns:a16="http://schemas.microsoft.com/office/drawing/2014/main" id="{81E56065-48CF-2826-E17C-8B5C6C634DC2}"/>
              </a:ext>
            </a:extLst>
          </p:cNvPr>
          <p:cNvSpPr/>
          <p:nvPr/>
        </p:nvSpPr>
        <p:spPr>
          <a:xfrm>
            <a:off x="1792649" y="6415044"/>
            <a:ext cx="3904063" cy="333228"/>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2024584160"/>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82;p29">
            <a:extLst>
              <a:ext uri="{FF2B5EF4-FFF2-40B4-BE49-F238E27FC236}">
                <a16:creationId xmlns:a16="http://schemas.microsoft.com/office/drawing/2014/main" id="{E6188FA8-24D3-769F-8343-4C738DA2439F}"/>
              </a:ext>
            </a:extLst>
          </p:cNvPr>
          <p:cNvPicPr preferRelativeResize="0"/>
          <p:nvPr/>
        </p:nvPicPr>
        <p:blipFill rotWithShape="1">
          <a:blip r:embed="rId2" cstate="print">
            <a:alphaModFix/>
            <a:duotone>
              <a:prstClr val="black"/>
              <a:schemeClr val="accent5">
                <a:tint val="45000"/>
                <a:satMod val="400000"/>
              </a:schemeClr>
            </a:duotone>
          </a:blip>
          <a:srcRect t="16734" r="8892" b="18300"/>
          <a:stretch/>
        </p:blipFill>
        <p:spPr>
          <a:xfrm rot="10800000" flipH="1">
            <a:off x="7754112" y="44817"/>
            <a:ext cx="5123615" cy="927595"/>
          </a:xfrm>
          <a:prstGeom prst="rect">
            <a:avLst/>
          </a:prstGeom>
          <a:noFill/>
          <a:ln>
            <a:noFill/>
          </a:ln>
        </p:spPr>
      </p:pic>
      <p:sp>
        <p:nvSpPr>
          <p:cNvPr id="6" name="مربع نص 5">
            <a:extLst>
              <a:ext uri="{FF2B5EF4-FFF2-40B4-BE49-F238E27FC236}">
                <a16:creationId xmlns:a16="http://schemas.microsoft.com/office/drawing/2014/main" id="{D250E99F-D7EA-C1EC-D31D-CC3811520B15}"/>
              </a:ext>
            </a:extLst>
          </p:cNvPr>
          <p:cNvSpPr txBox="1"/>
          <p:nvPr/>
        </p:nvSpPr>
        <p:spPr>
          <a:xfrm>
            <a:off x="8279305" y="351248"/>
            <a:ext cx="4073228" cy="461665"/>
          </a:xfrm>
          <a:prstGeom prst="rect">
            <a:avLst/>
          </a:prstGeom>
          <a:noFill/>
        </p:spPr>
        <p:txBody>
          <a:bodyPr wrap="square">
            <a:spAutoFit/>
          </a:bodyPr>
          <a:lstStyle/>
          <a:p>
            <a:pPr algn="ctr"/>
            <a:r>
              <a:rPr lang="ar-SA" sz="2400" dirty="0">
                <a:solidFill>
                  <a:schemeClr val="bg1"/>
                </a:solidFill>
                <a:latin typeface="A Jannat LT" panose="01000000000000000000" pitchFamily="2" charset="-78"/>
                <a:cs typeface="A Jannat LT" panose="01000000000000000000" pitchFamily="2" charset="-78"/>
              </a:rPr>
              <a:t>الأذكار المشروعة بعد الصلاة </a:t>
            </a:r>
          </a:p>
        </p:txBody>
      </p:sp>
      <p:sp>
        <p:nvSpPr>
          <p:cNvPr id="3" name="مربع نص 2">
            <a:extLst>
              <a:ext uri="{FF2B5EF4-FFF2-40B4-BE49-F238E27FC236}">
                <a16:creationId xmlns:a16="http://schemas.microsoft.com/office/drawing/2014/main" id="{854BA055-0F6E-C9BF-14F0-EE85984E6A1C}"/>
              </a:ext>
            </a:extLst>
          </p:cNvPr>
          <p:cNvSpPr txBox="1"/>
          <p:nvPr/>
        </p:nvSpPr>
        <p:spPr>
          <a:xfrm>
            <a:off x="832104" y="758049"/>
            <a:ext cx="10951464" cy="5855449"/>
          </a:xfrm>
          <a:prstGeom prst="rect">
            <a:avLst/>
          </a:prstGeom>
          <a:noFill/>
        </p:spPr>
        <p:txBody>
          <a:bodyPr wrap="square">
            <a:spAutoFit/>
          </a:bodyPr>
          <a:lstStyle/>
          <a:p>
            <a:pPr algn="r" rtl="1">
              <a:lnSpc>
                <a:spcPct val="150000"/>
              </a:lnSpc>
              <a:defRPr/>
            </a:pPr>
            <a:r>
              <a:rPr lang="ar-EG" sz="2800" b="1" dirty="0">
                <a:solidFill>
                  <a:srgbClr val="003300"/>
                </a:solidFill>
                <a:latin typeface="29LT Zarid Serif Rg" panose="00000100000000000000" pitchFamily="2" charset="-78"/>
                <a:cs typeface="29LT Zarid Serif Rg" panose="00000100000000000000" pitchFamily="2" charset="-78"/>
              </a:rPr>
              <a:t>1- (أستغفر الله، أستغفر الله، أستغفر الله)،(للهم أنت السلام، ومنك السلام، تباركت يا ذا الجلال والإكرام)</a:t>
            </a:r>
          </a:p>
          <a:p>
            <a:pPr algn="r" rtl="1">
              <a:lnSpc>
                <a:spcPct val="150000"/>
              </a:lnSpc>
              <a:defRPr/>
            </a:pPr>
            <a:r>
              <a:rPr lang="ar-EG" sz="2800" b="1" dirty="0">
                <a:solidFill>
                  <a:srgbClr val="003300"/>
                </a:solidFill>
                <a:latin typeface="29LT Zarid Serif Rg" panose="00000100000000000000" pitchFamily="2" charset="-78"/>
                <a:cs typeface="29LT Zarid Serif Rg" panose="00000100000000000000" pitchFamily="2" charset="-78"/>
              </a:rPr>
              <a:t>2- (لا إله إلا الله وحده لا شريك له، له الملك وله الحمد، وهو على كل شيء قدير، لا إله إلا الله ولا نعبد إلا إياه، له النعمة وله الفضل وله الثناء الحسن، لا إله إلا الله مخلصين له الدين ولو كره الكافرون)</a:t>
            </a:r>
            <a:endParaRPr lang="ar-SA" sz="2800" b="1" dirty="0">
              <a:solidFill>
                <a:srgbClr val="003300"/>
              </a:solidFill>
              <a:latin typeface="29LT Zarid Serif Rg" panose="00000100000000000000" pitchFamily="2" charset="-78"/>
              <a:cs typeface="29LT Zarid Serif Rg" panose="00000100000000000000" pitchFamily="2" charset="-78"/>
            </a:endParaRPr>
          </a:p>
          <a:p>
            <a:pPr algn="r" rtl="1">
              <a:lnSpc>
                <a:spcPct val="150000"/>
              </a:lnSpc>
              <a:defRPr/>
            </a:pPr>
            <a:r>
              <a:rPr lang="ar-EG" sz="2800" b="1" dirty="0">
                <a:latin typeface="29LT Zarid Serif Rg" panose="00000100000000000000" pitchFamily="2" charset="-78"/>
                <a:cs typeface="29LT Zarid Serif Rg" panose="00000100000000000000" pitchFamily="2" charset="-78"/>
              </a:rPr>
              <a:t>3- (</a:t>
            </a:r>
            <a:r>
              <a:rPr lang="ar-EG" sz="2800" b="1" dirty="0">
                <a:solidFill>
                  <a:srgbClr val="003300"/>
                </a:solidFill>
                <a:latin typeface="29LT Zarid Serif Rg" panose="00000100000000000000" pitchFamily="2" charset="-78"/>
                <a:cs typeface="29LT Zarid Serif Rg" panose="00000100000000000000" pitchFamily="2" charset="-78"/>
              </a:rPr>
              <a:t>سبحان الله، الحمد لله، الله أكبر</a:t>
            </a:r>
            <a:r>
              <a:rPr lang="ar-EG" sz="2800" b="1" dirty="0">
                <a:latin typeface="29LT Zarid Serif Rg" panose="00000100000000000000" pitchFamily="2" charset="-78"/>
                <a:cs typeface="29LT Zarid Serif Rg" panose="00000100000000000000" pitchFamily="2" charset="-78"/>
              </a:rPr>
              <a:t>). (33) مرة.</a:t>
            </a:r>
          </a:p>
          <a:p>
            <a:pPr algn="r" rtl="1">
              <a:lnSpc>
                <a:spcPct val="150000"/>
              </a:lnSpc>
              <a:defRPr/>
            </a:pPr>
            <a:r>
              <a:rPr lang="ar-EG" sz="2800" b="1" dirty="0">
                <a:latin typeface="29LT Zarid Serif Rg" panose="00000100000000000000" pitchFamily="2" charset="-78"/>
                <a:cs typeface="29LT Zarid Serif Rg" panose="00000100000000000000" pitchFamily="2" charset="-78"/>
              </a:rPr>
              <a:t>4-(</a:t>
            </a:r>
            <a:r>
              <a:rPr lang="ar-EG" sz="2800" b="1" dirty="0">
                <a:solidFill>
                  <a:srgbClr val="003300"/>
                </a:solidFill>
                <a:latin typeface="29LT Zarid Serif Rg" panose="00000100000000000000" pitchFamily="2" charset="-78"/>
                <a:cs typeface="29LT Zarid Serif Rg" panose="00000100000000000000" pitchFamily="2" charset="-78"/>
              </a:rPr>
              <a:t>لا إله إلا الله وحده لا شريك له، له الملك وله الحمد، وهو على كل شيء قدير</a:t>
            </a:r>
            <a:r>
              <a:rPr lang="ar-EG" sz="2800" b="1" dirty="0">
                <a:latin typeface="29LT Zarid Serif Rg" panose="00000100000000000000" pitchFamily="2" charset="-78"/>
                <a:cs typeface="29LT Zarid Serif Rg" panose="00000100000000000000" pitchFamily="2" charset="-78"/>
              </a:rPr>
              <a:t>)</a:t>
            </a:r>
          </a:p>
          <a:p>
            <a:pPr algn="r" rtl="1">
              <a:lnSpc>
                <a:spcPct val="150000"/>
              </a:lnSpc>
              <a:defRPr/>
            </a:pPr>
            <a:r>
              <a:rPr lang="ar-EG" sz="2800" b="1" dirty="0">
                <a:latin typeface="29LT Zarid Serif Rg" panose="00000100000000000000" pitchFamily="2" charset="-78"/>
                <a:cs typeface="29LT Zarid Serif Rg" panose="00000100000000000000" pitchFamily="2" charset="-78"/>
              </a:rPr>
              <a:t>ويكررها عشر مرات بعد صلاة الفجر، وبعد صلاة المغرب.</a:t>
            </a:r>
          </a:p>
          <a:p>
            <a:pPr algn="r" rtl="1">
              <a:lnSpc>
                <a:spcPct val="150000"/>
              </a:lnSpc>
              <a:defRPr/>
            </a:pPr>
            <a:r>
              <a:rPr lang="ar-EG" sz="2800" b="1" dirty="0">
                <a:latin typeface="29LT Zarid Serif Rg" panose="00000100000000000000" pitchFamily="2" charset="-78"/>
                <a:cs typeface="29LT Zarid Serif Rg" panose="00000100000000000000" pitchFamily="2" charset="-78"/>
              </a:rPr>
              <a:t>5- (</a:t>
            </a:r>
            <a:r>
              <a:rPr lang="ar-EG" sz="2800" b="1" dirty="0">
                <a:solidFill>
                  <a:srgbClr val="003300"/>
                </a:solidFill>
                <a:latin typeface="29LT Zarid Serif Rg" panose="00000100000000000000" pitchFamily="2" charset="-78"/>
                <a:cs typeface="29LT Zarid Serif Rg" panose="00000100000000000000" pitchFamily="2" charset="-78"/>
              </a:rPr>
              <a:t>اللهم أعني على ذكرك وشكرك وحسن عبادتك</a:t>
            </a:r>
            <a:r>
              <a:rPr lang="ar-EG" sz="2800" b="1" dirty="0">
                <a:latin typeface="29LT Zarid Serif Rg" panose="00000100000000000000" pitchFamily="2" charset="-78"/>
                <a:cs typeface="29LT Zarid Serif Rg" panose="00000100000000000000" pitchFamily="2" charset="-78"/>
              </a:rPr>
              <a:t>)</a:t>
            </a:r>
            <a:endParaRPr lang="en-US" sz="2800" b="1" dirty="0">
              <a:latin typeface="29LT Zarid Serif Rg" panose="00000100000000000000" pitchFamily="2" charset="-78"/>
              <a:cs typeface="29LT Zarid Serif Rg" panose="00000100000000000000" pitchFamily="2" charset="-78"/>
            </a:endParaRPr>
          </a:p>
          <a:p>
            <a:pPr algn="r" rtl="1">
              <a:lnSpc>
                <a:spcPct val="150000"/>
              </a:lnSpc>
              <a:defRPr/>
            </a:pPr>
            <a:r>
              <a:rPr lang="ar-EG" sz="2800" b="1" dirty="0">
                <a:latin typeface="29LT Zarid Serif Rg" panose="00000100000000000000" pitchFamily="2" charset="-78"/>
                <a:cs typeface="29LT Zarid Serif Rg" panose="00000100000000000000" pitchFamily="2" charset="-78"/>
              </a:rPr>
              <a:t>6- قراءة آية الكرسي</a:t>
            </a:r>
            <a:r>
              <a:rPr lang="ar-SA" sz="2800" b="1" baseline="30000" dirty="0">
                <a:latin typeface="29LT Zarid Serif Rg" panose="00000100000000000000" pitchFamily="2" charset="-78"/>
                <a:cs typeface="29LT Zarid Serif Rg" panose="00000100000000000000" pitchFamily="2" charset="-78"/>
              </a:rPr>
              <a:t>.</a:t>
            </a:r>
            <a:endParaRPr lang="ar-EG" sz="2800" b="1" dirty="0">
              <a:latin typeface="29LT Zarid Serif Rg" panose="00000100000000000000" pitchFamily="2" charset="-78"/>
              <a:cs typeface="29LT Zarid Serif Rg" panose="00000100000000000000" pitchFamily="2" charset="-78"/>
            </a:endParaRPr>
          </a:p>
          <a:p>
            <a:pPr algn="r" rtl="1">
              <a:lnSpc>
                <a:spcPct val="150000"/>
              </a:lnSpc>
              <a:defRPr/>
            </a:pPr>
            <a:r>
              <a:rPr lang="ar-EG" sz="2800" b="1" dirty="0">
                <a:latin typeface="29LT Zarid Serif Rg" panose="00000100000000000000" pitchFamily="2" charset="-78"/>
                <a:cs typeface="29LT Zarid Serif Rg" panose="00000100000000000000" pitchFamily="2" charset="-78"/>
              </a:rPr>
              <a:t>7- قراءة سورة (</a:t>
            </a:r>
            <a:r>
              <a:rPr lang="ar-EG" sz="2800" b="1" dirty="0">
                <a:solidFill>
                  <a:srgbClr val="003300"/>
                </a:solidFill>
                <a:latin typeface="29LT Zarid Serif Rg" panose="00000100000000000000" pitchFamily="2" charset="-78"/>
                <a:cs typeface="29LT Zarid Serif Rg" panose="00000100000000000000" pitchFamily="2" charset="-78"/>
              </a:rPr>
              <a:t>قل هوا الله أحد</a:t>
            </a:r>
            <a:r>
              <a:rPr lang="ar-EG" sz="2800" b="1" dirty="0">
                <a:latin typeface="29LT Zarid Serif Rg" panose="00000100000000000000" pitchFamily="2" charset="-78"/>
                <a:cs typeface="29LT Zarid Serif Rg" panose="00000100000000000000" pitchFamily="2" charset="-78"/>
              </a:rPr>
              <a:t>)، وسورة (</a:t>
            </a:r>
            <a:r>
              <a:rPr lang="ar-EG" sz="2800" b="1" dirty="0">
                <a:solidFill>
                  <a:srgbClr val="003300"/>
                </a:solidFill>
                <a:latin typeface="29LT Zarid Serif Rg" panose="00000100000000000000" pitchFamily="2" charset="-78"/>
                <a:cs typeface="29LT Zarid Serif Rg" panose="00000100000000000000" pitchFamily="2" charset="-78"/>
              </a:rPr>
              <a:t>قل أعوذ برب الفلق</a:t>
            </a:r>
            <a:r>
              <a:rPr lang="ar-EG" sz="2800" b="1" dirty="0">
                <a:latin typeface="29LT Zarid Serif Rg" panose="00000100000000000000" pitchFamily="2" charset="-78"/>
                <a:cs typeface="29LT Zarid Serif Rg" panose="00000100000000000000" pitchFamily="2" charset="-78"/>
              </a:rPr>
              <a:t>)، وسورة (</a:t>
            </a:r>
            <a:r>
              <a:rPr lang="ar-EG" sz="2800" b="1" dirty="0">
                <a:solidFill>
                  <a:srgbClr val="003300"/>
                </a:solidFill>
                <a:latin typeface="29LT Zarid Serif Rg" panose="00000100000000000000" pitchFamily="2" charset="-78"/>
                <a:cs typeface="29LT Zarid Serif Rg" panose="00000100000000000000" pitchFamily="2" charset="-78"/>
              </a:rPr>
              <a:t>قل أعوذ برب الناس</a:t>
            </a:r>
            <a:r>
              <a:rPr lang="ar-EG" sz="2800" b="1" dirty="0">
                <a:latin typeface="29LT Zarid Serif Rg" panose="00000100000000000000" pitchFamily="2" charset="-78"/>
                <a:cs typeface="29LT Zarid Serif Rg" panose="00000100000000000000" pitchFamily="2" charset="-78"/>
              </a:rPr>
              <a:t>)</a:t>
            </a:r>
            <a:endParaRPr lang="en-US" sz="2800" b="1" dirty="0">
              <a:latin typeface="29LT Zarid Serif Rg" panose="00000100000000000000" pitchFamily="2" charset="-78"/>
              <a:cs typeface="29LT Zarid Serif Rg" panose="00000100000000000000" pitchFamily="2" charset="-78"/>
            </a:endParaRPr>
          </a:p>
        </p:txBody>
      </p:sp>
    </p:spTree>
    <p:extLst>
      <p:ext uri="{BB962C8B-B14F-4D97-AF65-F5344CB8AC3E}">
        <p14:creationId xmlns:p14="http://schemas.microsoft.com/office/powerpoint/2010/main" val="1718447436"/>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E7D48F31-A446-1592-9D5F-B8A5F97326EB}"/>
              </a:ext>
            </a:extLst>
          </p:cNvPr>
          <p:cNvSpPr txBox="1"/>
          <p:nvPr/>
        </p:nvSpPr>
        <p:spPr>
          <a:xfrm>
            <a:off x="5031486" y="1586812"/>
            <a:ext cx="6094476" cy="523220"/>
          </a:xfrm>
          <a:prstGeom prst="rect">
            <a:avLst/>
          </a:prstGeom>
          <a:noFill/>
        </p:spPr>
        <p:txBody>
          <a:bodyPr wrap="square">
            <a:spAutoFit/>
          </a:bodyPr>
          <a:lstStyle/>
          <a:p>
            <a:pPr rtl="1">
              <a:defRPr/>
            </a:pPr>
            <a:r>
              <a:rPr lang="ar-EG" sz="2800" b="1" dirty="0">
                <a:solidFill>
                  <a:srgbClr val="C00000"/>
                </a:solidFill>
                <a:latin typeface=" A"/>
              </a:rPr>
              <a:t>أ) يكون نظر المصلي في صلاته إلى:</a:t>
            </a:r>
            <a:endParaRPr lang="ar-SA" sz="2800" b="1" dirty="0">
              <a:solidFill>
                <a:srgbClr val="C00000"/>
              </a:solidFill>
              <a:latin typeface=" A"/>
            </a:endParaRPr>
          </a:p>
        </p:txBody>
      </p:sp>
      <p:sp>
        <p:nvSpPr>
          <p:cNvPr id="7" name="مربع نص 6">
            <a:extLst>
              <a:ext uri="{FF2B5EF4-FFF2-40B4-BE49-F238E27FC236}">
                <a16:creationId xmlns:a16="http://schemas.microsoft.com/office/drawing/2014/main" id="{41CEA920-AC31-7E05-DBA6-DA6912533344}"/>
              </a:ext>
            </a:extLst>
          </p:cNvPr>
          <p:cNvSpPr txBox="1"/>
          <p:nvPr/>
        </p:nvSpPr>
        <p:spPr>
          <a:xfrm>
            <a:off x="3659886" y="478817"/>
            <a:ext cx="6094476" cy="646331"/>
          </a:xfrm>
          <a:prstGeom prst="rect">
            <a:avLst/>
          </a:prstGeom>
          <a:noFill/>
        </p:spPr>
        <p:txBody>
          <a:bodyPr wrap="square">
            <a:spAutoFit/>
          </a:bodyPr>
          <a:lstStyle/>
          <a:p>
            <a:pPr algn="r" rtl="1">
              <a:defRPr/>
            </a:pPr>
            <a:r>
              <a:rPr lang="ar-SA" sz="3600" b="1" dirty="0">
                <a:solidFill>
                  <a:srgbClr val="C00000"/>
                </a:solidFill>
                <a:latin typeface=" A"/>
              </a:rPr>
              <a:t>طالبتي الغالية </a:t>
            </a:r>
            <a:r>
              <a:rPr lang="ar-EG" sz="3600" b="1" dirty="0">
                <a:solidFill>
                  <a:srgbClr val="C00000"/>
                </a:solidFill>
                <a:latin typeface=" A"/>
              </a:rPr>
              <a:t> اختر الإجابة الصحيحة:</a:t>
            </a:r>
            <a:endParaRPr lang="ar-EG" sz="3200" b="1" dirty="0">
              <a:solidFill>
                <a:srgbClr val="C00000"/>
              </a:solidFill>
              <a:latin typeface=" A"/>
            </a:endParaRPr>
          </a:p>
        </p:txBody>
      </p:sp>
      <p:sp>
        <p:nvSpPr>
          <p:cNvPr id="11" name="مربع نص 10">
            <a:extLst>
              <a:ext uri="{FF2B5EF4-FFF2-40B4-BE49-F238E27FC236}">
                <a16:creationId xmlns:a16="http://schemas.microsoft.com/office/drawing/2014/main" id="{99B213D7-292B-2F17-2E5D-7B55A5950411}"/>
              </a:ext>
            </a:extLst>
          </p:cNvPr>
          <p:cNvSpPr txBox="1"/>
          <p:nvPr/>
        </p:nvSpPr>
        <p:spPr>
          <a:xfrm>
            <a:off x="6537960" y="2201907"/>
            <a:ext cx="4203954" cy="1569660"/>
          </a:xfrm>
          <a:prstGeom prst="rect">
            <a:avLst/>
          </a:prstGeom>
          <a:noFill/>
        </p:spPr>
        <p:txBody>
          <a:bodyPr wrap="square">
            <a:spAutoFit/>
          </a:bodyPr>
          <a:lstStyle/>
          <a:p>
            <a:pPr marL="457200" indent="-457200" rtl="1">
              <a:buFont typeface="Wingdings" panose="05000000000000000000" pitchFamily="2" charset="2"/>
              <a:buChar char="§"/>
              <a:defRPr/>
            </a:pPr>
            <a:r>
              <a:rPr lang="ar-EG" sz="3200" b="1" dirty="0">
                <a:solidFill>
                  <a:srgbClr val="003300"/>
                </a:solidFill>
                <a:latin typeface=" A"/>
              </a:rPr>
              <a:t>موضع قدميه.     </a:t>
            </a:r>
            <a:r>
              <a:rPr lang="en-US" sz="3200" b="1" dirty="0">
                <a:solidFill>
                  <a:srgbClr val="003300"/>
                </a:solidFill>
                <a:latin typeface=" A"/>
              </a:rPr>
              <a:t>     </a:t>
            </a:r>
          </a:p>
          <a:p>
            <a:pPr marL="457200" indent="-457200" rtl="1">
              <a:buFont typeface="Wingdings" panose="05000000000000000000" pitchFamily="2" charset="2"/>
              <a:buChar char="§"/>
              <a:defRPr/>
            </a:pPr>
            <a:r>
              <a:rPr lang="ar-EG" sz="3200" b="1" dirty="0">
                <a:solidFill>
                  <a:srgbClr val="003300"/>
                </a:solidFill>
                <a:latin typeface=" A"/>
              </a:rPr>
              <a:t>موضع سجوده.    </a:t>
            </a:r>
            <a:endParaRPr lang="en-US" sz="3200" b="1" dirty="0">
              <a:solidFill>
                <a:srgbClr val="003300"/>
              </a:solidFill>
              <a:latin typeface=" A"/>
            </a:endParaRPr>
          </a:p>
          <a:p>
            <a:pPr marL="457200" indent="-457200" rtl="1">
              <a:buFont typeface="Wingdings" panose="05000000000000000000" pitchFamily="2" charset="2"/>
              <a:buChar char="§"/>
              <a:defRPr/>
            </a:pPr>
            <a:r>
              <a:rPr lang="ar-EG" sz="3200" b="1" dirty="0">
                <a:solidFill>
                  <a:srgbClr val="003300"/>
                </a:solidFill>
                <a:latin typeface=" A"/>
              </a:rPr>
              <a:t>الصف الذي أمامه.</a:t>
            </a:r>
            <a:endParaRPr lang="ar-SA" sz="3200" dirty="0"/>
          </a:p>
        </p:txBody>
      </p:sp>
      <p:sp>
        <p:nvSpPr>
          <p:cNvPr id="14" name="مربع نص 13">
            <a:extLst>
              <a:ext uri="{FF2B5EF4-FFF2-40B4-BE49-F238E27FC236}">
                <a16:creationId xmlns:a16="http://schemas.microsoft.com/office/drawing/2014/main" id="{B50E6F05-1409-28F9-23FE-1CD074882F69}"/>
              </a:ext>
            </a:extLst>
          </p:cNvPr>
          <p:cNvSpPr txBox="1"/>
          <p:nvPr/>
        </p:nvSpPr>
        <p:spPr>
          <a:xfrm>
            <a:off x="5031486" y="3771567"/>
            <a:ext cx="6094476" cy="523220"/>
          </a:xfrm>
          <a:prstGeom prst="rect">
            <a:avLst/>
          </a:prstGeom>
          <a:noFill/>
        </p:spPr>
        <p:txBody>
          <a:bodyPr wrap="square">
            <a:spAutoFit/>
          </a:bodyPr>
          <a:lstStyle/>
          <a:p>
            <a:pPr rtl="1">
              <a:defRPr/>
            </a:pPr>
            <a:r>
              <a:rPr lang="ar-SA" sz="2800" b="1" dirty="0">
                <a:solidFill>
                  <a:srgbClr val="C00000"/>
                </a:solidFill>
                <a:latin typeface=" A"/>
              </a:rPr>
              <a:t>ب</a:t>
            </a:r>
            <a:r>
              <a:rPr lang="ar-EG" sz="2800" b="1" dirty="0">
                <a:solidFill>
                  <a:srgbClr val="C00000"/>
                </a:solidFill>
                <a:latin typeface=" A"/>
              </a:rPr>
              <a:t>) يجعل المصلي يديه أثناء السجود:</a:t>
            </a:r>
          </a:p>
        </p:txBody>
      </p:sp>
      <p:sp>
        <p:nvSpPr>
          <p:cNvPr id="15" name="مربع نص 14">
            <a:extLst>
              <a:ext uri="{FF2B5EF4-FFF2-40B4-BE49-F238E27FC236}">
                <a16:creationId xmlns:a16="http://schemas.microsoft.com/office/drawing/2014/main" id="{8D02063D-EF76-FC38-F9FF-18BF913ACE9A}"/>
              </a:ext>
            </a:extLst>
          </p:cNvPr>
          <p:cNvSpPr txBox="1"/>
          <p:nvPr/>
        </p:nvSpPr>
        <p:spPr>
          <a:xfrm>
            <a:off x="6537960" y="4408093"/>
            <a:ext cx="4203954" cy="1569660"/>
          </a:xfrm>
          <a:prstGeom prst="rect">
            <a:avLst/>
          </a:prstGeom>
          <a:noFill/>
        </p:spPr>
        <p:txBody>
          <a:bodyPr wrap="square">
            <a:spAutoFit/>
          </a:bodyPr>
          <a:lstStyle/>
          <a:p>
            <a:pPr marL="457200" indent="-457200" algn="r" rtl="1">
              <a:buFont typeface="Wingdings" panose="05000000000000000000" pitchFamily="2" charset="2"/>
              <a:buChar char="§"/>
              <a:defRPr/>
            </a:pPr>
            <a:r>
              <a:rPr lang="ar-EG" sz="3200" b="1" dirty="0">
                <a:solidFill>
                  <a:srgbClr val="003300"/>
                </a:solidFill>
                <a:latin typeface=" A"/>
              </a:rPr>
              <a:t> عند كتفيه.</a:t>
            </a:r>
            <a:endParaRPr lang="ar-SA" sz="3200" b="1" dirty="0">
              <a:solidFill>
                <a:srgbClr val="003300"/>
              </a:solidFill>
              <a:latin typeface=" A"/>
            </a:endParaRPr>
          </a:p>
          <a:p>
            <a:pPr marL="457200" indent="-457200">
              <a:buFont typeface="Wingdings" panose="05000000000000000000" pitchFamily="2" charset="2"/>
              <a:buChar char="§"/>
              <a:defRPr/>
            </a:pPr>
            <a:r>
              <a:rPr lang="ar-EG" sz="3200" b="1" dirty="0">
                <a:solidFill>
                  <a:srgbClr val="003300"/>
                </a:solidFill>
                <a:latin typeface=" A"/>
              </a:rPr>
              <a:t>عند ركبتيه. </a:t>
            </a:r>
            <a:endParaRPr lang="ar-SA" sz="3200" b="1" dirty="0">
              <a:solidFill>
                <a:srgbClr val="003300"/>
              </a:solidFill>
              <a:latin typeface=" A"/>
            </a:endParaRPr>
          </a:p>
          <a:p>
            <a:pPr marL="457200" indent="-457200">
              <a:buFont typeface="Wingdings" panose="05000000000000000000" pitchFamily="2" charset="2"/>
              <a:buChar char="§"/>
              <a:defRPr/>
            </a:pPr>
            <a:r>
              <a:rPr lang="ar-EG" sz="3200" b="1" dirty="0">
                <a:solidFill>
                  <a:srgbClr val="003300"/>
                </a:solidFill>
                <a:latin typeface=" A"/>
              </a:rPr>
              <a:t>عند بطنه</a:t>
            </a:r>
            <a:endParaRPr lang="ar-SA" sz="3200" dirty="0"/>
          </a:p>
        </p:txBody>
      </p:sp>
      <p:pic>
        <p:nvPicPr>
          <p:cNvPr id="17" name="صورة 16" descr="صورة تحتوي على الرسومات, تصميم الجرافيك, أخضر, رمز&#10;&#10;تم إنشاء الوصف تلقائياً">
            <a:extLst>
              <a:ext uri="{FF2B5EF4-FFF2-40B4-BE49-F238E27FC236}">
                <a16:creationId xmlns:a16="http://schemas.microsoft.com/office/drawing/2014/main" id="{44CF7C16-0F0A-2840-D6AE-2487D6891F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6784" y="2571696"/>
            <a:ext cx="688848" cy="688848"/>
          </a:xfrm>
          <a:prstGeom prst="rect">
            <a:avLst/>
          </a:prstGeom>
        </p:spPr>
      </p:pic>
      <p:pic>
        <p:nvPicPr>
          <p:cNvPr id="18" name="صورة 17" descr="صورة تحتوي على الرسومات, تصميم الجرافيك, أخضر, رمز&#10;&#10;تم إنشاء الوصف تلقائياً">
            <a:extLst>
              <a:ext uri="{FF2B5EF4-FFF2-40B4-BE49-F238E27FC236}">
                <a16:creationId xmlns:a16="http://schemas.microsoft.com/office/drawing/2014/main" id="{9A8C444D-02F5-898A-3D2A-15E0091CD7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5513" y="4282590"/>
            <a:ext cx="688848" cy="688848"/>
          </a:xfrm>
          <a:prstGeom prst="rect">
            <a:avLst/>
          </a:prstGeom>
        </p:spPr>
      </p:pic>
    </p:spTree>
    <p:extLst>
      <p:ext uri="{BB962C8B-B14F-4D97-AF65-F5344CB8AC3E}">
        <p14:creationId xmlns:p14="http://schemas.microsoft.com/office/powerpoint/2010/main" val="3767671103"/>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E7D48F31-A446-1592-9D5F-B8A5F97326EB}"/>
              </a:ext>
            </a:extLst>
          </p:cNvPr>
          <p:cNvSpPr txBox="1"/>
          <p:nvPr/>
        </p:nvSpPr>
        <p:spPr>
          <a:xfrm>
            <a:off x="5031486" y="1586812"/>
            <a:ext cx="6094476" cy="523220"/>
          </a:xfrm>
          <a:prstGeom prst="rect">
            <a:avLst/>
          </a:prstGeom>
          <a:noFill/>
        </p:spPr>
        <p:txBody>
          <a:bodyPr wrap="square">
            <a:spAutoFit/>
          </a:bodyPr>
          <a:lstStyle/>
          <a:p>
            <a:pPr rtl="1">
              <a:defRPr/>
            </a:pPr>
            <a:r>
              <a:rPr lang="ar-SA" sz="2800" b="1" dirty="0">
                <a:solidFill>
                  <a:srgbClr val="C00000"/>
                </a:solidFill>
                <a:latin typeface=" A"/>
              </a:rPr>
              <a:t>د</a:t>
            </a:r>
            <a:r>
              <a:rPr lang="ar-EG" sz="2800" b="1" dirty="0">
                <a:solidFill>
                  <a:srgbClr val="C00000"/>
                </a:solidFill>
                <a:latin typeface=" A"/>
              </a:rPr>
              <a:t>) يجعل المصلي يديه مفرجتي الأصابع في</a:t>
            </a:r>
            <a:endParaRPr lang="ar-SA" sz="2800" b="1" dirty="0">
              <a:solidFill>
                <a:srgbClr val="C00000"/>
              </a:solidFill>
              <a:latin typeface=" A"/>
            </a:endParaRPr>
          </a:p>
        </p:txBody>
      </p:sp>
      <p:sp>
        <p:nvSpPr>
          <p:cNvPr id="7" name="مربع نص 6">
            <a:extLst>
              <a:ext uri="{FF2B5EF4-FFF2-40B4-BE49-F238E27FC236}">
                <a16:creationId xmlns:a16="http://schemas.microsoft.com/office/drawing/2014/main" id="{41CEA920-AC31-7E05-DBA6-DA6912533344}"/>
              </a:ext>
            </a:extLst>
          </p:cNvPr>
          <p:cNvSpPr txBox="1"/>
          <p:nvPr/>
        </p:nvSpPr>
        <p:spPr>
          <a:xfrm>
            <a:off x="3659886" y="478817"/>
            <a:ext cx="6094476" cy="646331"/>
          </a:xfrm>
          <a:prstGeom prst="rect">
            <a:avLst/>
          </a:prstGeom>
          <a:noFill/>
        </p:spPr>
        <p:txBody>
          <a:bodyPr wrap="square">
            <a:spAutoFit/>
          </a:bodyPr>
          <a:lstStyle/>
          <a:p>
            <a:pPr algn="r" rtl="1">
              <a:defRPr/>
            </a:pPr>
            <a:r>
              <a:rPr lang="ar-SA" sz="3600" b="1" dirty="0">
                <a:solidFill>
                  <a:srgbClr val="C00000"/>
                </a:solidFill>
                <a:latin typeface=" A"/>
              </a:rPr>
              <a:t>طالبتي الغالية </a:t>
            </a:r>
            <a:r>
              <a:rPr lang="ar-EG" sz="3600" b="1" dirty="0">
                <a:solidFill>
                  <a:srgbClr val="C00000"/>
                </a:solidFill>
                <a:latin typeface=" A"/>
              </a:rPr>
              <a:t> اختر الإجابة الصحيحة:</a:t>
            </a:r>
            <a:endParaRPr lang="ar-EG" sz="3200" b="1" dirty="0">
              <a:solidFill>
                <a:srgbClr val="C00000"/>
              </a:solidFill>
              <a:latin typeface=" A"/>
            </a:endParaRPr>
          </a:p>
        </p:txBody>
      </p:sp>
      <p:sp>
        <p:nvSpPr>
          <p:cNvPr id="11" name="مربع نص 10">
            <a:extLst>
              <a:ext uri="{FF2B5EF4-FFF2-40B4-BE49-F238E27FC236}">
                <a16:creationId xmlns:a16="http://schemas.microsoft.com/office/drawing/2014/main" id="{99B213D7-292B-2F17-2E5D-7B55A5950411}"/>
              </a:ext>
            </a:extLst>
          </p:cNvPr>
          <p:cNvSpPr txBox="1"/>
          <p:nvPr/>
        </p:nvSpPr>
        <p:spPr>
          <a:xfrm>
            <a:off x="6537960" y="2201907"/>
            <a:ext cx="4203954" cy="1569660"/>
          </a:xfrm>
          <a:prstGeom prst="rect">
            <a:avLst/>
          </a:prstGeom>
          <a:noFill/>
        </p:spPr>
        <p:txBody>
          <a:bodyPr wrap="square">
            <a:spAutoFit/>
          </a:bodyPr>
          <a:lstStyle/>
          <a:p>
            <a:pPr marL="457200" indent="-457200" rtl="1">
              <a:buFont typeface="Wingdings" panose="05000000000000000000" pitchFamily="2" charset="2"/>
              <a:buChar char="§"/>
              <a:defRPr/>
            </a:pPr>
            <a:r>
              <a:rPr lang="ar-EG" sz="3200" b="1" dirty="0">
                <a:solidFill>
                  <a:srgbClr val="003300"/>
                </a:solidFill>
                <a:latin typeface=" A"/>
              </a:rPr>
              <a:t>ركوعه.</a:t>
            </a:r>
          </a:p>
          <a:p>
            <a:pPr marL="457200" indent="-457200" rtl="1">
              <a:buFont typeface="Wingdings" panose="05000000000000000000" pitchFamily="2" charset="2"/>
              <a:buChar char="§"/>
              <a:defRPr/>
            </a:pPr>
            <a:r>
              <a:rPr lang="ar-EG" sz="3200" b="1" dirty="0">
                <a:solidFill>
                  <a:srgbClr val="003300"/>
                </a:solidFill>
                <a:latin typeface=" A"/>
              </a:rPr>
              <a:t>سجوده.</a:t>
            </a:r>
          </a:p>
          <a:p>
            <a:pPr marL="457200" indent="-457200" rtl="1">
              <a:buFont typeface="Wingdings" panose="05000000000000000000" pitchFamily="2" charset="2"/>
              <a:buChar char="§"/>
              <a:defRPr/>
            </a:pPr>
            <a:r>
              <a:rPr lang="ar-EG" sz="3200" b="1" dirty="0">
                <a:solidFill>
                  <a:srgbClr val="003300"/>
                </a:solidFill>
                <a:latin typeface=" A"/>
              </a:rPr>
              <a:t>قيامه.</a:t>
            </a:r>
          </a:p>
        </p:txBody>
      </p:sp>
      <p:sp>
        <p:nvSpPr>
          <p:cNvPr id="14" name="مربع نص 13">
            <a:extLst>
              <a:ext uri="{FF2B5EF4-FFF2-40B4-BE49-F238E27FC236}">
                <a16:creationId xmlns:a16="http://schemas.microsoft.com/office/drawing/2014/main" id="{B50E6F05-1409-28F9-23FE-1CD074882F69}"/>
              </a:ext>
            </a:extLst>
          </p:cNvPr>
          <p:cNvSpPr txBox="1"/>
          <p:nvPr/>
        </p:nvSpPr>
        <p:spPr>
          <a:xfrm>
            <a:off x="1473327" y="4003994"/>
            <a:ext cx="10129266" cy="954107"/>
          </a:xfrm>
          <a:prstGeom prst="rect">
            <a:avLst/>
          </a:prstGeom>
          <a:noFill/>
        </p:spPr>
        <p:txBody>
          <a:bodyPr wrap="square">
            <a:spAutoFit/>
          </a:bodyPr>
          <a:lstStyle/>
          <a:p>
            <a:pPr algn="ctr">
              <a:defRPr/>
            </a:pPr>
            <a:r>
              <a:rPr lang="ar-EG" sz="2800" b="1" dirty="0">
                <a:solidFill>
                  <a:srgbClr val="C00000"/>
                </a:solidFill>
                <a:latin typeface=" A"/>
              </a:rPr>
              <a:t>صحح الخطأ في الجملة الآتية:</a:t>
            </a:r>
          </a:p>
          <a:p>
            <a:pPr algn="ctr">
              <a:defRPr/>
            </a:pPr>
            <a:r>
              <a:rPr lang="ar-EG" sz="2800" b="1" dirty="0">
                <a:solidFill>
                  <a:schemeClr val="accent4">
                    <a:lumMod val="75000"/>
                  </a:schemeClr>
                </a:solidFill>
                <a:latin typeface=" A"/>
              </a:rPr>
              <a:t>صفة الافتراش: أن يفترش رجله اليمنى، وينصب رجله اليسرى</a:t>
            </a:r>
          </a:p>
        </p:txBody>
      </p:sp>
      <p:sp>
        <p:nvSpPr>
          <p:cNvPr id="15" name="مربع نص 14">
            <a:extLst>
              <a:ext uri="{FF2B5EF4-FFF2-40B4-BE49-F238E27FC236}">
                <a16:creationId xmlns:a16="http://schemas.microsoft.com/office/drawing/2014/main" id="{8D02063D-EF76-FC38-F9FF-18BF913ACE9A}"/>
              </a:ext>
            </a:extLst>
          </p:cNvPr>
          <p:cNvSpPr txBox="1"/>
          <p:nvPr/>
        </p:nvSpPr>
        <p:spPr>
          <a:xfrm>
            <a:off x="1776793" y="5126920"/>
            <a:ext cx="9522333" cy="1077218"/>
          </a:xfrm>
          <a:prstGeom prst="rect">
            <a:avLst/>
          </a:prstGeom>
          <a:noFill/>
        </p:spPr>
        <p:txBody>
          <a:bodyPr wrap="square">
            <a:spAutoFit/>
          </a:bodyPr>
          <a:lstStyle/>
          <a:p>
            <a:pPr algn="ctr">
              <a:defRPr/>
            </a:pPr>
            <a:r>
              <a:rPr lang="ar-SA" sz="3200" b="1" dirty="0">
                <a:solidFill>
                  <a:schemeClr val="accent1"/>
                </a:solidFill>
              </a:rPr>
              <a:t>هي أن يفترش اليسرى ويجلس عليها، وينصب اليمنى جاعلًا أصابعه إلى القبلة.</a:t>
            </a:r>
            <a:endParaRPr lang="en-US" sz="3200" dirty="0">
              <a:solidFill>
                <a:schemeClr val="accent1"/>
              </a:solidFill>
            </a:endParaRPr>
          </a:p>
        </p:txBody>
      </p:sp>
      <p:pic>
        <p:nvPicPr>
          <p:cNvPr id="17" name="صورة 16" descr="صورة تحتوي على الرسومات, تصميم الجرافيك, أخضر, رمز&#10;&#10;تم إنشاء الوصف تلقائياً">
            <a:extLst>
              <a:ext uri="{FF2B5EF4-FFF2-40B4-BE49-F238E27FC236}">
                <a16:creationId xmlns:a16="http://schemas.microsoft.com/office/drawing/2014/main" id="{44CF7C16-0F0A-2840-D6AE-2487D6891F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6592" y="2103933"/>
            <a:ext cx="688848" cy="688848"/>
          </a:xfrm>
          <a:prstGeom prst="rect">
            <a:avLst/>
          </a:prstGeom>
        </p:spPr>
      </p:pic>
    </p:spTree>
    <p:extLst>
      <p:ext uri="{BB962C8B-B14F-4D97-AF65-F5344CB8AC3E}">
        <p14:creationId xmlns:p14="http://schemas.microsoft.com/office/powerpoint/2010/main" val="1338302104"/>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02946D-C448-EE8D-1144-B8CCA72CEC04}"/>
              </a:ext>
            </a:extLst>
          </p:cNvPr>
          <p:cNvSpPr>
            <a:spLocks noGrp="1"/>
          </p:cNvSpPr>
          <p:nvPr>
            <p:ph type="title"/>
          </p:nvPr>
        </p:nvSpPr>
        <p:spPr>
          <a:xfrm>
            <a:off x="649224" y="474853"/>
            <a:ext cx="10853928" cy="677291"/>
          </a:xfrm>
        </p:spPr>
        <p:txBody>
          <a:bodyPr>
            <a:normAutofit fontScale="90000"/>
          </a:bodyPr>
          <a:lstStyle/>
          <a:p>
            <a:pPr algn="ctr"/>
            <a:r>
              <a:rPr lang="ar-SA" sz="4400" dirty="0">
                <a:solidFill>
                  <a:srgbClr val="C00000"/>
                </a:solidFill>
                <a:effectLst>
                  <a:outerShdw blurRad="38100" dist="38100" dir="2700000" algn="tl">
                    <a:srgbClr val="000000">
                      <a:alpha val="43137"/>
                    </a:srgbClr>
                  </a:outerShdw>
                </a:effectLst>
                <a:cs typeface="+mn-cs"/>
              </a:rPr>
              <a:t>طالبتي الغالية حدد الأخطاء في الصور التالية : </a:t>
            </a:r>
            <a:endParaRPr lang="ar-SA" dirty="0">
              <a:solidFill>
                <a:srgbClr val="C00000"/>
              </a:solidFill>
              <a:effectLst>
                <a:outerShdw blurRad="38100" dist="38100" dir="2700000" algn="tl">
                  <a:srgbClr val="000000">
                    <a:alpha val="43137"/>
                  </a:srgbClr>
                </a:outerShdw>
              </a:effectLst>
              <a:cs typeface="+mn-cs"/>
            </a:endParaRPr>
          </a:p>
        </p:txBody>
      </p:sp>
      <p:pic>
        <p:nvPicPr>
          <p:cNvPr id="5" name="صورة 4" descr="صورة تحتوي على تلبيس, شخص, زهري&#10;&#10;تم إنشاء الوصف تلقائياً">
            <a:extLst>
              <a:ext uri="{FF2B5EF4-FFF2-40B4-BE49-F238E27FC236}">
                <a16:creationId xmlns:a16="http://schemas.microsoft.com/office/drawing/2014/main" id="{0D2B0A96-CA44-3395-4A71-AF0CA6CDCA4C}"/>
              </a:ext>
            </a:extLst>
          </p:cNvPr>
          <p:cNvPicPr>
            <a:picLocks noChangeAspect="1"/>
          </p:cNvPicPr>
          <p:nvPr/>
        </p:nvPicPr>
        <p:blipFill rotWithShape="1">
          <a:blip r:embed="rId2">
            <a:extLst>
              <a:ext uri="{28A0092B-C50C-407E-A947-70E740481C1C}">
                <a14:useLocalDpi xmlns:a14="http://schemas.microsoft.com/office/drawing/2010/main" val="0"/>
              </a:ext>
            </a:extLst>
          </a:blip>
          <a:srcRect l="38359" t="5867" r="33452" b="15043"/>
          <a:stretch/>
        </p:blipFill>
        <p:spPr>
          <a:xfrm>
            <a:off x="5461682" y="1386840"/>
            <a:ext cx="2342722" cy="3397551"/>
          </a:xfrm>
          <a:prstGeom prst="rect">
            <a:avLst/>
          </a:prstGeom>
        </p:spPr>
      </p:pic>
      <p:pic>
        <p:nvPicPr>
          <p:cNvPr id="6" name="صورة 5" descr="صورة تحتوي على تلبيس, شخص, زهري&#10;&#10;تم إنشاء الوصف تلقائياً">
            <a:extLst>
              <a:ext uri="{FF2B5EF4-FFF2-40B4-BE49-F238E27FC236}">
                <a16:creationId xmlns:a16="http://schemas.microsoft.com/office/drawing/2014/main" id="{EED37111-F785-4EE2-123E-80F693206C9F}"/>
              </a:ext>
            </a:extLst>
          </p:cNvPr>
          <p:cNvPicPr>
            <a:picLocks noChangeAspect="1"/>
          </p:cNvPicPr>
          <p:nvPr/>
        </p:nvPicPr>
        <p:blipFill rotWithShape="1">
          <a:blip r:embed="rId2">
            <a:extLst>
              <a:ext uri="{28A0092B-C50C-407E-A947-70E740481C1C}">
                <a14:useLocalDpi xmlns:a14="http://schemas.microsoft.com/office/drawing/2010/main" val="0"/>
              </a:ext>
            </a:extLst>
          </a:blip>
          <a:srcRect t="5866" r="65237"/>
          <a:stretch/>
        </p:blipFill>
        <p:spPr>
          <a:xfrm>
            <a:off x="2441448" y="1339596"/>
            <a:ext cx="2365248" cy="3397551"/>
          </a:xfrm>
          <a:prstGeom prst="rect">
            <a:avLst/>
          </a:prstGeom>
        </p:spPr>
      </p:pic>
      <p:pic>
        <p:nvPicPr>
          <p:cNvPr id="7" name="صورة 6" descr="صورة تحتوي على تلبيس, شخص, زهري&#10;&#10;تم إنشاء الوصف تلقائياً">
            <a:extLst>
              <a:ext uri="{FF2B5EF4-FFF2-40B4-BE49-F238E27FC236}">
                <a16:creationId xmlns:a16="http://schemas.microsoft.com/office/drawing/2014/main" id="{B26B00AB-0E4E-9870-777D-38EC1EE19B3A}"/>
              </a:ext>
            </a:extLst>
          </p:cNvPr>
          <p:cNvPicPr>
            <a:picLocks noChangeAspect="1"/>
          </p:cNvPicPr>
          <p:nvPr/>
        </p:nvPicPr>
        <p:blipFill rotWithShape="1">
          <a:blip r:embed="rId2">
            <a:extLst>
              <a:ext uri="{28A0092B-C50C-407E-A947-70E740481C1C}">
                <a14:useLocalDpi xmlns:a14="http://schemas.microsoft.com/office/drawing/2010/main" val="0"/>
              </a:ext>
            </a:extLst>
          </a:blip>
          <a:srcRect l="71052" t="5867" r="760" b="22165"/>
          <a:stretch/>
        </p:blipFill>
        <p:spPr>
          <a:xfrm>
            <a:off x="8810244" y="1386840"/>
            <a:ext cx="2365248" cy="3397551"/>
          </a:xfrm>
          <a:prstGeom prst="rect">
            <a:avLst/>
          </a:prstGeom>
        </p:spPr>
      </p:pic>
      <p:sp>
        <p:nvSpPr>
          <p:cNvPr id="8" name="TextBox 16">
            <a:extLst>
              <a:ext uri="{FF2B5EF4-FFF2-40B4-BE49-F238E27FC236}">
                <a16:creationId xmlns:a16="http://schemas.microsoft.com/office/drawing/2014/main" id="{CD7C24E5-EFA1-4815-59FC-A327B6E4AC9D}"/>
              </a:ext>
            </a:extLst>
          </p:cNvPr>
          <p:cNvSpPr txBox="1"/>
          <p:nvPr/>
        </p:nvSpPr>
        <p:spPr>
          <a:xfrm>
            <a:off x="9102281" y="4888023"/>
            <a:ext cx="1928812" cy="156966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rtl="1">
              <a:defRPr/>
            </a:pPr>
            <a:r>
              <a:rPr lang="ar-SA" sz="2400" b="1" dirty="0"/>
              <a:t>الصورة الأولى: اليدان ليستا على الركبتين.</a:t>
            </a:r>
            <a:endParaRPr lang="en-US" sz="2400" dirty="0"/>
          </a:p>
          <a:p>
            <a:pPr algn="ctr" rtl="1">
              <a:defRPr/>
            </a:pPr>
            <a:endParaRPr lang="ar-EG" sz="2400" b="1" dirty="0"/>
          </a:p>
        </p:txBody>
      </p:sp>
      <p:sp>
        <p:nvSpPr>
          <p:cNvPr id="9" name="TextBox 17">
            <a:extLst>
              <a:ext uri="{FF2B5EF4-FFF2-40B4-BE49-F238E27FC236}">
                <a16:creationId xmlns:a16="http://schemas.microsoft.com/office/drawing/2014/main" id="{B70393BB-20A5-CAA5-95DC-668F652E7A24}"/>
              </a:ext>
            </a:extLst>
          </p:cNvPr>
          <p:cNvSpPr txBox="1"/>
          <p:nvPr/>
        </p:nvSpPr>
        <p:spPr>
          <a:xfrm>
            <a:off x="5676138" y="4861226"/>
            <a:ext cx="1928812" cy="156966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rtl="1"/>
            <a:r>
              <a:rPr lang="ar-SA" sz="2400" b="1" dirty="0"/>
              <a:t>الصورة الثانية: الرأس ليس </a:t>
            </a:r>
            <a:r>
              <a:rPr lang="ar-SA" sz="2400" b="1" dirty="0" err="1"/>
              <a:t>بحيال</a:t>
            </a:r>
            <a:r>
              <a:rPr lang="ar-SA" sz="2400" b="1" dirty="0"/>
              <a:t> الظهر، مع ثني الساق.</a:t>
            </a:r>
            <a:endParaRPr lang="en-US" sz="2400" dirty="0"/>
          </a:p>
        </p:txBody>
      </p:sp>
      <p:sp>
        <p:nvSpPr>
          <p:cNvPr id="10" name="TextBox 18">
            <a:extLst>
              <a:ext uri="{FF2B5EF4-FFF2-40B4-BE49-F238E27FC236}">
                <a16:creationId xmlns:a16="http://schemas.microsoft.com/office/drawing/2014/main" id="{1EAF4D9A-EAC1-BEF7-F474-3B773AEEE71A}"/>
              </a:ext>
            </a:extLst>
          </p:cNvPr>
          <p:cNvSpPr txBox="1"/>
          <p:nvPr/>
        </p:nvSpPr>
        <p:spPr>
          <a:xfrm>
            <a:off x="2588216" y="4856684"/>
            <a:ext cx="2071711" cy="163121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rtl="1"/>
            <a:r>
              <a:rPr lang="ar-SA" sz="2000" b="1" dirty="0"/>
              <a:t>الصورة الثالثة: </a:t>
            </a:r>
            <a:r>
              <a:rPr lang="ar-EG" sz="2000" b="1" dirty="0"/>
              <a:t>الرأس ليس </a:t>
            </a:r>
            <a:r>
              <a:rPr lang="ar-EG" sz="2000" b="1" dirty="0" err="1"/>
              <a:t>بحيال</a:t>
            </a:r>
            <a:r>
              <a:rPr lang="ar-EG" sz="2000" b="1" dirty="0"/>
              <a:t> الظهر، مع ضم اليدين فوق الركبتين.</a:t>
            </a:r>
            <a:endParaRPr lang="ar-SA" sz="2000" b="1" dirty="0"/>
          </a:p>
          <a:p>
            <a:pPr algn="ctr" rtl="1"/>
            <a:endParaRPr lang="en-US" sz="2000" dirty="0"/>
          </a:p>
        </p:txBody>
      </p:sp>
    </p:spTree>
    <p:extLst>
      <p:ext uri="{BB962C8B-B14F-4D97-AF65-F5344CB8AC3E}">
        <p14:creationId xmlns:p14="http://schemas.microsoft.com/office/powerpoint/2010/main" val="1069619349"/>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0E78DF41-9A1F-3555-26D8-FC2DD8F8908E}"/>
              </a:ext>
            </a:extLst>
          </p:cNvPr>
          <p:cNvSpPr txBox="1"/>
          <p:nvPr/>
        </p:nvSpPr>
        <p:spPr>
          <a:xfrm>
            <a:off x="1048272" y="1145510"/>
            <a:ext cx="4777081" cy="748795"/>
          </a:xfrm>
          <a:prstGeom prst="rect">
            <a:avLst/>
          </a:prstGeom>
          <a:noFill/>
        </p:spPr>
        <p:txBody>
          <a:bodyPr wrap="square">
            <a:spAutoFit/>
          </a:bodyPr>
          <a:lstStyle/>
          <a:p>
            <a:pPr algn="ctr"/>
            <a:r>
              <a:rPr lang="ar-SA" sz="2133" dirty="0">
                <a:solidFill>
                  <a:schemeClr val="accent6">
                    <a:lumMod val="50000"/>
                  </a:schemeClr>
                </a:solidFill>
                <a:latin typeface="Calibri" panose="020F0502020204030204" pitchFamily="34" charset="0"/>
                <a:cs typeface="Calibri" panose="020F0502020204030204" pitchFamily="34" charset="0"/>
              </a:rPr>
              <a:t>ورقة عمل تفاعليه ...</a:t>
            </a:r>
          </a:p>
          <a:p>
            <a:pPr algn="ctr"/>
            <a:r>
              <a:rPr lang="ar-SA" sz="2133" dirty="0">
                <a:latin typeface="Calibri" panose="020F0502020204030204" pitchFamily="34" charset="0"/>
                <a:cs typeface="Calibri" panose="020F0502020204030204" pitchFamily="34" charset="0"/>
              </a:rPr>
              <a:t>اضغط على الصفحة تنقلك للرابط  </a:t>
            </a:r>
          </a:p>
        </p:txBody>
      </p:sp>
      <p:sp>
        <p:nvSpPr>
          <p:cNvPr id="9" name="مربع نص 8">
            <a:extLst>
              <a:ext uri="{FF2B5EF4-FFF2-40B4-BE49-F238E27FC236}">
                <a16:creationId xmlns:a16="http://schemas.microsoft.com/office/drawing/2014/main" id="{01058126-AE78-DEC0-0500-B5F261090D6B}"/>
              </a:ext>
            </a:extLst>
          </p:cNvPr>
          <p:cNvSpPr txBox="1"/>
          <p:nvPr/>
        </p:nvSpPr>
        <p:spPr>
          <a:xfrm>
            <a:off x="1688719" y="5514041"/>
            <a:ext cx="1293057" cy="646331"/>
          </a:xfrm>
          <a:prstGeom prst="rect">
            <a:avLst/>
          </a:prstGeom>
          <a:noFill/>
        </p:spPr>
        <p:txBody>
          <a:bodyPr wrap="square">
            <a:spAutoFit/>
          </a:bodyPr>
          <a:lstStyle/>
          <a:p>
            <a:pPr algn="ctr"/>
            <a:r>
              <a:rPr lang="ar-SA" sz="1200" dirty="0">
                <a:latin typeface="Calibri" panose="020F0502020204030204" pitchFamily="34" charset="0"/>
                <a:cs typeface="mohammad bold art 1" pitchFamily="2" charset="-78"/>
              </a:rPr>
              <a:t>جميع أوراق العمل موجوده في </a:t>
            </a:r>
          </a:p>
          <a:p>
            <a:pPr algn="ctr"/>
            <a:r>
              <a:rPr lang="ar-SA" sz="1200" dirty="0">
                <a:latin typeface="Calibri" panose="020F0502020204030204" pitchFamily="34" charset="0"/>
                <a:cs typeface="mohammad bold art 1" pitchFamily="2" charset="-78"/>
              </a:rPr>
              <a:t>قناة البيان </a:t>
            </a:r>
          </a:p>
        </p:txBody>
      </p:sp>
      <p:pic>
        <p:nvPicPr>
          <p:cNvPr id="4" name="صورة 3" descr="صورة تحتوي على نص, لقطة شاشة, خط يد, الخط&#10;&#10;تم إنشاء الوصف تلقائياً">
            <a:hlinkClick r:id="rId2"/>
            <a:extLst>
              <a:ext uri="{FF2B5EF4-FFF2-40B4-BE49-F238E27FC236}">
                <a16:creationId xmlns:a16="http://schemas.microsoft.com/office/drawing/2014/main" id="{70B22E90-84EA-1A37-B825-52873B3DB0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4405" y="18288"/>
            <a:ext cx="4886325" cy="6858000"/>
          </a:xfrm>
          <a:prstGeom prst="rect">
            <a:avLst/>
          </a:prstGeom>
        </p:spPr>
      </p:pic>
      <p:pic>
        <p:nvPicPr>
          <p:cNvPr id="10" name="884AEA23-EA58-47EB-8C88-9CE646949802-L0-001.png" descr="884AEA23-EA58-47EB-8C88-9CE646949802-L0-001.png">
            <a:hlinkClick r:id="rId4"/>
            <a:extLst>
              <a:ext uri="{FF2B5EF4-FFF2-40B4-BE49-F238E27FC236}">
                <a16:creationId xmlns:a16="http://schemas.microsoft.com/office/drawing/2014/main" id="{BBE5A451-1685-36BB-895A-B1A8E83D4AD4}"/>
              </a:ext>
            </a:extLst>
          </p:cNvPr>
          <p:cNvPicPr>
            <a:picLocks noChangeAspect="1"/>
          </p:cNvPicPr>
          <p:nvPr/>
        </p:nvPicPr>
        <p:blipFill>
          <a:blip r:embed="rId5" cstate="print">
            <a:duotone>
              <a:schemeClr val="bg2">
                <a:shade val="45000"/>
                <a:satMod val="135000"/>
              </a:schemeClr>
              <a:prstClr val="white"/>
            </a:duotone>
          </a:blip>
          <a:stretch>
            <a:fillRect/>
          </a:stretch>
        </p:blipFill>
        <p:spPr>
          <a:xfrm>
            <a:off x="1961339" y="4252316"/>
            <a:ext cx="1175033" cy="1175038"/>
          </a:xfrm>
          <a:prstGeom prst="rect">
            <a:avLst/>
          </a:prstGeom>
          <a:ln w="12700" cap="flat">
            <a:noFill/>
            <a:miter lim="400000"/>
          </a:ln>
          <a:effectLst/>
        </p:spPr>
      </p:pic>
      <p:pic>
        <p:nvPicPr>
          <p:cNvPr id="8" name="صورة 7">
            <a:extLst>
              <a:ext uri="{FF2B5EF4-FFF2-40B4-BE49-F238E27FC236}">
                <a16:creationId xmlns:a16="http://schemas.microsoft.com/office/drawing/2014/main" id="{785D143A-F226-1A37-3AEC-E8253CB905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28385" y="2663284"/>
            <a:ext cx="4335229" cy="4194716"/>
          </a:xfrm>
          <a:prstGeom prst="rect">
            <a:avLst/>
          </a:prstGeom>
        </p:spPr>
      </p:pic>
    </p:spTree>
    <p:extLst>
      <p:ext uri="{BB962C8B-B14F-4D97-AF65-F5344CB8AC3E}">
        <p14:creationId xmlns:p14="http://schemas.microsoft.com/office/powerpoint/2010/main" val="1797511744"/>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صورة 6" descr="صورة تحتوي على قرطاسية&#10;&#10;تم إنشاء الوصف تلقائياً">
            <a:extLst>
              <a:ext uri="{FF2B5EF4-FFF2-40B4-BE49-F238E27FC236}">
                <a16:creationId xmlns:a16="http://schemas.microsoft.com/office/drawing/2014/main" id="{10935124-72B1-494E-BC23-EA3A59057F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9349" y="1909036"/>
            <a:ext cx="3744416" cy="3039928"/>
          </a:xfrm>
          <a:prstGeom prst="rect">
            <a:avLst/>
          </a:prstGeom>
        </p:spPr>
      </p:pic>
      <p:sp>
        <p:nvSpPr>
          <p:cNvPr id="8" name="عنوان 1">
            <a:extLst>
              <a:ext uri="{FF2B5EF4-FFF2-40B4-BE49-F238E27FC236}">
                <a16:creationId xmlns:a16="http://schemas.microsoft.com/office/drawing/2014/main" id="{A72B0EAC-7291-4F8C-97FF-FA7F2945B0A0}"/>
              </a:ext>
            </a:extLst>
          </p:cNvPr>
          <p:cNvSpPr txBox="1">
            <a:spLocks/>
          </p:cNvSpPr>
          <p:nvPr/>
        </p:nvSpPr>
        <p:spPr>
          <a:xfrm>
            <a:off x="5919125" y="1724395"/>
            <a:ext cx="2136812" cy="820404"/>
          </a:xfrm>
          <a:prstGeom prst="rect">
            <a:avLst/>
          </a:prstGeom>
        </p:spPr>
        <p:txBody>
          <a:bodyPr>
            <a:noAutofit/>
          </a:bodyPr>
          <a:lstStyle>
            <a:lvl1pPr algn="ctr" defTabSz="914411" rtl="0" eaLnBrk="1" latinLnBrk="0" hangingPunct="1">
              <a:spcBef>
                <a:spcPct val="0"/>
              </a:spcBef>
              <a:buNone/>
              <a:defRPr sz="4400" kern="1200">
                <a:solidFill>
                  <a:schemeClr val="tx1"/>
                </a:solidFill>
                <a:latin typeface="+mj-lt"/>
                <a:ea typeface="+mj-ea"/>
                <a:cs typeface="+mj-cs"/>
              </a:defRPr>
            </a:lvl1pPr>
          </a:lstStyle>
          <a:p>
            <a:r>
              <a:rPr lang="ar-SA" sz="3200" dirty="0">
                <a:ln w="0"/>
                <a:solidFill>
                  <a:srgbClr val="C00000"/>
                </a:solidFill>
                <a:effectLst>
                  <a:outerShdw blurRad="38100" dist="19050" dir="2700000" algn="tl" rotWithShape="0">
                    <a:schemeClr val="dk1">
                      <a:alpha val="40000"/>
                    </a:schemeClr>
                  </a:outerShdw>
                </a:effectLst>
                <a:latin typeface="Calibri" pitchFamily="34" charset="0"/>
                <a:cs typeface="Calibri" pitchFamily="34" charset="0"/>
              </a:rPr>
              <a:t>التقويم</a:t>
            </a:r>
            <a:r>
              <a:rPr lang="ar-SA" sz="8000" dirty="0">
                <a:ln w="0"/>
                <a:solidFill>
                  <a:srgbClr val="C00000"/>
                </a:solidFill>
                <a:effectLst>
                  <a:outerShdw blurRad="38100" dist="19050" dir="2700000" algn="tl" rotWithShape="0">
                    <a:schemeClr val="dk1">
                      <a:alpha val="40000"/>
                    </a:schemeClr>
                  </a:outerShdw>
                </a:effectLst>
                <a:latin typeface="Calibri" pitchFamily="34" charset="0"/>
                <a:cs typeface="Calibri" pitchFamily="34" charset="0"/>
              </a:rPr>
              <a:t> </a:t>
            </a:r>
          </a:p>
        </p:txBody>
      </p:sp>
      <p:pic>
        <p:nvPicPr>
          <p:cNvPr id="3" name="صورة 2" descr="صورة تحتوي على نص, لقطة شاشة, التصميم, الخط&#10;&#10;تم إنشاء الوصف تلقائياً">
            <a:extLst>
              <a:ext uri="{FF2B5EF4-FFF2-40B4-BE49-F238E27FC236}">
                <a16:creationId xmlns:a16="http://schemas.microsoft.com/office/drawing/2014/main" id="{66C340EB-4812-FF80-0B72-68A0956C6ED3}"/>
              </a:ext>
            </a:extLst>
          </p:cNvPr>
          <p:cNvPicPr>
            <a:picLocks noChangeAspect="1"/>
          </p:cNvPicPr>
          <p:nvPr/>
        </p:nvPicPr>
        <p:blipFill rotWithShape="1">
          <a:blip r:embed="rId3">
            <a:extLst>
              <a:ext uri="{28A0092B-C50C-407E-A947-70E740481C1C}">
                <a14:useLocalDpi xmlns:a14="http://schemas.microsoft.com/office/drawing/2010/main" val="0"/>
              </a:ext>
            </a:extLst>
          </a:blip>
          <a:srcRect b="19837"/>
          <a:stretch/>
        </p:blipFill>
        <p:spPr>
          <a:xfrm>
            <a:off x="514815" y="925806"/>
            <a:ext cx="4854534" cy="3891521"/>
          </a:xfrm>
          <a:prstGeom prst="rect">
            <a:avLst/>
          </a:prstGeom>
        </p:spPr>
      </p:pic>
    </p:spTree>
    <p:extLst>
      <p:ext uri="{BB962C8B-B14F-4D97-AF65-F5344CB8AC3E}">
        <p14:creationId xmlns:p14="http://schemas.microsoft.com/office/powerpoint/2010/main" val="2432180901"/>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مستطيل 10">
            <a:extLst>
              <a:ext uri="{FF2B5EF4-FFF2-40B4-BE49-F238E27FC236}">
                <a16:creationId xmlns:a16="http://schemas.microsoft.com/office/drawing/2014/main" id="{AB1D9080-B7AD-4748-AE5F-905D2E742C52}"/>
              </a:ext>
            </a:extLst>
          </p:cNvPr>
          <p:cNvSpPr/>
          <p:nvPr/>
        </p:nvSpPr>
        <p:spPr>
          <a:xfrm>
            <a:off x="1454088" y="2382560"/>
            <a:ext cx="7999755" cy="1046440"/>
          </a:xfrm>
          <a:prstGeom prst="rect">
            <a:avLst/>
          </a:prstGeom>
          <a:noFill/>
          <a:ln w="25400" cap="flat" cmpd="sng" algn="ctr">
            <a:noFill/>
            <a:prstDash val="solid"/>
          </a:ln>
          <a:effectLst/>
        </p:spPr>
        <p:txBody>
          <a:bodyPr wrap="square" lIns="60960" tIns="30480" rIns="60960" bIns="30480">
            <a:spAutoFit/>
          </a:bodyPr>
          <a:lstStyle/>
          <a:p>
            <a:pPr algn="ctr" defTabSz="609630">
              <a:defRPr/>
            </a:pPr>
            <a:r>
              <a:rPr lang="ar-SA" sz="3200" kern="0" dirty="0">
                <a:solidFill>
                  <a:srgbClr val="3A3B44"/>
                </a:solidFill>
                <a:latin typeface="(A) Arslan Wessam B" pitchFamily="66" charset="-78"/>
                <a:cs typeface="(A) Arslan Wessam B" pitchFamily="66" charset="-78"/>
                <a:sym typeface="Calibri"/>
              </a:rPr>
              <a:t>استودعكن الله طالباتي الغاليات </a:t>
            </a:r>
          </a:p>
          <a:p>
            <a:pPr algn="ctr" defTabSz="609630">
              <a:defRPr/>
            </a:pPr>
            <a:r>
              <a:rPr lang="ar-SA" sz="3200" kern="0" dirty="0">
                <a:solidFill>
                  <a:srgbClr val="3A3B44"/>
                </a:solidFill>
                <a:latin typeface="(A) Arslan Wessam B" pitchFamily="66" charset="-78"/>
                <a:cs typeface="(A) Arslan Wessam B" pitchFamily="66" charset="-78"/>
                <a:sym typeface="Calibri"/>
              </a:rPr>
              <a:t>وبارك الله فيكن ووفقكن لكل ما يحبه الله و </a:t>
            </a:r>
            <a:r>
              <a:rPr lang="ar-SA" sz="3200" kern="0" dirty="0" err="1">
                <a:solidFill>
                  <a:srgbClr val="3A3B44"/>
                </a:solidFill>
                <a:latin typeface="(A) Arslan Wessam B" pitchFamily="66" charset="-78"/>
                <a:cs typeface="(A) Arslan Wessam B" pitchFamily="66" charset="-78"/>
                <a:sym typeface="Calibri"/>
              </a:rPr>
              <a:t>يرضاه</a:t>
            </a:r>
            <a:endParaRPr lang="ar-SA" sz="3200" kern="0" dirty="0">
              <a:solidFill>
                <a:srgbClr val="3A3B44"/>
              </a:solidFill>
              <a:latin typeface="(A) Arslan Wessam B" pitchFamily="66" charset="-78"/>
              <a:cs typeface="(A) Arslan Wessam B" pitchFamily="66" charset="-78"/>
              <a:sym typeface="Calibri"/>
            </a:endParaRPr>
          </a:p>
        </p:txBody>
      </p:sp>
      <p:pic>
        <p:nvPicPr>
          <p:cNvPr id="12" name="Picture 19">
            <a:extLst>
              <a:ext uri="{FF2B5EF4-FFF2-40B4-BE49-F238E27FC236}">
                <a16:creationId xmlns:a16="http://schemas.microsoft.com/office/drawing/2014/main" id="{8D1A0EAE-A204-4FA3-832A-C088AD8AB81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2676145" y="1788645"/>
            <a:ext cx="596635" cy="932243"/>
          </a:xfrm>
          <a:prstGeom prst="rect">
            <a:avLst/>
          </a:prstGeom>
        </p:spPr>
      </p:pic>
      <p:sp>
        <p:nvSpPr>
          <p:cNvPr id="14" name="بسم الله الرحمن الرحيم والصلاة والسلام على الرسول الأمين سيدنا محمد وعلى آله وصحبه أجمعين…">
            <a:extLst>
              <a:ext uri="{FF2B5EF4-FFF2-40B4-BE49-F238E27FC236}">
                <a16:creationId xmlns:a16="http://schemas.microsoft.com/office/drawing/2014/main" id="{3600A637-84A4-4FB6-8169-984D3CBA55A6}"/>
              </a:ext>
            </a:extLst>
          </p:cNvPr>
          <p:cNvSpPr txBox="1">
            <a:spLocks/>
          </p:cNvSpPr>
          <p:nvPr/>
        </p:nvSpPr>
        <p:spPr>
          <a:xfrm>
            <a:off x="2358169" y="3745920"/>
            <a:ext cx="4368800" cy="553989"/>
          </a:xfrm>
          <a:prstGeom prst="rect">
            <a:avLst/>
          </a:prstGeom>
          <a:ln w="12700">
            <a:miter lim="400000"/>
          </a:ln>
          <a:effectLst>
            <a:outerShdw blurRad="63500" dist="254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16933" tIns="16933" rIns="16933" bIns="16933" anchor="ctr">
            <a:normAutofit/>
          </a:bodyPr>
          <a:lstStyle/>
          <a:p>
            <a:pPr defTabSz="164558">
              <a:defRPr sz="3956" b="0" spc="0">
                <a:solidFill>
                  <a:srgbClr val="FFFFFF"/>
                </a:solidFill>
                <a:latin typeface="Khalid Art bold"/>
                <a:ea typeface="Khalid Art bold"/>
                <a:cs typeface="Khalid Art bold"/>
                <a:sym typeface="Khalid Art bold"/>
              </a:defRPr>
            </a:pPr>
            <a:r>
              <a:rPr lang="ar-SA" sz="2400" dirty="0">
                <a:ln w="0"/>
                <a:solidFill>
                  <a:srgbClr val="2695A1"/>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قناة البيان للعروض والعلوم الشرعية </a:t>
            </a:r>
            <a:r>
              <a:rPr lang="ar-SA" sz="2400" kern="0" dirty="0">
                <a:ln w="0"/>
                <a:solidFill>
                  <a:srgbClr val="2695A1"/>
                </a:solidFill>
                <a:effectLst>
                  <a:outerShdw blurRad="38100" dist="19050" dir="2700000" algn="tl" rotWithShape="0">
                    <a:schemeClr val="dk1">
                      <a:alpha val="40000"/>
                    </a:schemeClr>
                  </a:outerShdw>
                </a:effectLst>
                <a:latin typeface="Khalid Art bold"/>
                <a:ea typeface="Khalid Art bold"/>
                <a:cs typeface="Khalid Art bold"/>
                <a:sym typeface="Khalid Art bold"/>
              </a:rPr>
              <a:t> </a:t>
            </a:r>
          </a:p>
        </p:txBody>
      </p:sp>
      <p:pic>
        <p:nvPicPr>
          <p:cNvPr id="15" name="884AEA23-EA58-47EB-8C88-9CE646949802-L0-001.png" descr="884AEA23-EA58-47EB-8C88-9CE646949802-L0-001.png">
            <a:hlinkClick r:id="rId4"/>
            <a:extLst>
              <a:ext uri="{FF2B5EF4-FFF2-40B4-BE49-F238E27FC236}">
                <a16:creationId xmlns:a16="http://schemas.microsoft.com/office/drawing/2014/main" id="{3060B5F3-75B5-43C1-ABF7-6E40BF4D2084}"/>
              </a:ext>
            </a:extLst>
          </p:cNvPr>
          <p:cNvPicPr>
            <a:picLocks noChangeAspect="1"/>
          </p:cNvPicPr>
          <p:nvPr/>
        </p:nvPicPr>
        <p:blipFill>
          <a:blip r:embed="rId5" cstate="print">
            <a:duotone>
              <a:schemeClr val="bg2">
                <a:shade val="45000"/>
                <a:satMod val="135000"/>
              </a:schemeClr>
              <a:prstClr val="white"/>
            </a:duotone>
          </a:blip>
          <a:stretch>
            <a:fillRect/>
          </a:stretch>
        </p:blipFill>
        <p:spPr>
          <a:xfrm>
            <a:off x="4542569" y="4448591"/>
            <a:ext cx="665931" cy="665936"/>
          </a:xfrm>
          <a:prstGeom prst="rect">
            <a:avLst/>
          </a:prstGeom>
          <a:ln w="12700" cap="flat">
            <a:noFill/>
            <a:miter lim="400000"/>
          </a:ln>
          <a:effectLst/>
        </p:spPr>
      </p:pic>
    </p:spTree>
    <p:extLst>
      <p:ext uri="{BB962C8B-B14F-4D97-AF65-F5344CB8AC3E}">
        <p14:creationId xmlns:p14="http://schemas.microsoft.com/office/powerpoint/2010/main" val="3639243666"/>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a:extLst>
              <a:ext uri="{FF2B5EF4-FFF2-40B4-BE49-F238E27FC236}">
                <a16:creationId xmlns:a16="http://schemas.microsoft.com/office/drawing/2014/main" id="{D3D36A6C-4A2B-4631-A149-F2DAA1E86447}"/>
              </a:ext>
            </a:extLst>
          </p:cNvPr>
          <p:cNvSpPr/>
          <p:nvPr/>
        </p:nvSpPr>
        <p:spPr>
          <a:xfrm>
            <a:off x="3517866" y="3860939"/>
            <a:ext cx="5591595" cy="433965"/>
          </a:xfrm>
          <a:prstGeom prst="rect">
            <a:avLst/>
          </a:prstGeom>
          <a:noFill/>
        </p:spPr>
        <p:txBody>
          <a:bodyPr wrap="none">
            <a:spAutoFit/>
          </a:bodyPr>
          <a:lstStyle/>
          <a:p>
            <a:pPr algn="r" defTabSz="914446">
              <a:lnSpc>
                <a:spcPct val="90000"/>
              </a:lnSpc>
              <a:spcAft>
                <a:spcPts val="600"/>
              </a:spcAft>
            </a:pPr>
            <a:r>
              <a:rPr lang="ar-SA" sz="2400" b="1" dirty="0">
                <a:ln w="12700">
                  <a:noFill/>
                  <a:prstDash val="solid"/>
                </a:ln>
                <a:solidFill>
                  <a:srgbClr val="2695A1"/>
                </a:solidFill>
                <a:effectLst>
                  <a:outerShdw blurRad="41275" dist="20320" dir="1800000" algn="tl" rotWithShape="0">
                    <a:srgbClr val="000000">
                      <a:alpha val="40000"/>
                    </a:srgbClr>
                  </a:outerShdw>
                </a:effectLst>
                <a:latin typeface="29LT Zarid Serif Rg" panose="00000100000000000000" pitchFamily="2" charset="-78"/>
                <a:cs typeface="29LT Zarid Serif Rg" panose="00000100000000000000" pitchFamily="2" charset="-78"/>
              </a:rPr>
              <a:t>”الحمد لله الذي هدانا لهذا وما كنا لنهتدي لولا أن هدانا الله  ”</a:t>
            </a:r>
            <a:endParaRPr lang="en-US" sz="2400" b="1" dirty="0">
              <a:ln w="12700">
                <a:noFill/>
                <a:prstDash val="solid"/>
              </a:ln>
              <a:solidFill>
                <a:srgbClr val="2695A1"/>
              </a:solidFill>
              <a:effectLst>
                <a:outerShdw blurRad="41275" dist="20320" dir="1800000" algn="tl" rotWithShape="0">
                  <a:srgbClr val="000000">
                    <a:alpha val="40000"/>
                  </a:srgbClr>
                </a:outerShdw>
              </a:effectLst>
              <a:latin typeface="29LT Zarid Serif Rg" panose="00000100000000000000" pitchFamily="2" charset="-78"/>
              <a:cs typeface="29LT Zarid Serif Rg" panose="00000100000000000000" pitchFamily="2" charset="-78"/>
            </a:endParaRPr>
          </a:p>
        </p:txBody>
      </p:sp>
      <p:sp>
        <p:nvSpPr>
          <p:cNvPr id="8" name="مستطيل 7">
            <a:extLst>
              <a:ext uri="{FF2B5EF4-FFF2-40B4-BE49-F238E27FC236}">
                <a16:creationId xmlns:a16="http://schemas.microsoft.com/office/drawing/2014/main" id="{C6BEEB35-732A-493C-AB68-0286723C9137}"/>
              </a:ext>
            </a:extLst>
          </p:cNvPr>
          <p:cNvSpPr/>
          <p:nvPr/>
        </p:nvSpPr>
        <p:spPr>
          <a:xfrm>
            <a:off x="3881318" y="4273622"/>
            <a:ext cx="4735592" cy="843308"/>
          </a:xfrm>
          <a:prstGeom prst="rect">
            <a:avLst/>
          </a:prstGeom>
          <a:noFill/>
        </p:spPr>
        <p:txBody>
          <a:bodyPr wrap="none">
            <a:spAutoFit/>
          </a:bodyPr>
          <a:lstStyle/>
          <a:p>
            <a:pPr algn="ctr" defTabSz="914446">
              <a:lnSpc>
                <a:spcPct val="90000"/>
              </a:lnSpc>
              <a:spcAft>
                <a:spcPts val="600"/>
              </a:spcAft>
            </a:pPr>
            <a:r>
              <a:rPr lang="ar-SA" sz="2400" b="1" dirty="0">
                <a:ln w="12700">
                  <a:noFill/>
                  <a:prstDash val="solid"/>
                </a:ln>
                <a:solidFill>
                  <a:srgbClr val="2695A1"/>
                </a:solidFill>
                <a:effectLst>
                  <a:outerShdw blurRad="41275" dist="20320" dir="1800000" algn="tl" rotWithShape="0">
                    <a:srgbClr val="000000">
                      <a:alpha val="40000"/>
                    </a:srgbClr>
                  </a:outerShdw>
                </a:effectLst>
                <a:latin typeface="29LT Zarid Serif Rg" panose="00000100000000000000" pitchFamily="2" charset="-78"/>
                <a:cs typeface="29LT Zarid Serif Rg" panose="00000100000000000000" pitchFamily="2" charset="-78"/>
              </a:rPr>
              <a:t>لا تنسوني ووالدي ولجميع المسلمين من دعواتكم  </a:t>
            </a:r>
          </a:p>
          <a:p>
            <a:pPr algn="ctr" defTabSz="914446">
              <a:lnSpc>
                <a:spcPct val="90000"/>
              </a:lnSpc>
              <a:spcAft>
                <a:spcPts val="600"/>
              </a:spcAft>
            </a:pPr>
            <a:r>
              <a:rPr lang="ar-SA" sz="2400" b="1" dirty="0">
                <a:ln w="12700">
                  <a:noFill/>
                  <a:prstDash val="solid"/>
                </a:ln>
                <a:solidFill>
                  <a:srgbClr val="2695A1"/>
                </a:solidFill>
                <a:effectLst>
                  <a:outerShdw blurRad="41275" dist="20320" dir="1800000" algn="tl" rotWithShape="0">
                    <a:srgbClr val="000000">
                      <a:alpha val="40000"/>
                    </a:srgbClr>
                  </a:outerShdw>
                </a:effectLst>
                <a:latin typeface="29LT Zarid Serif Rg" panose="00000100000000000000" pitchFamily="2" charset="-78"/>
                <a:cs typeface="29LT Zarid Serif Rg" panose="00000100000000000000" pitchFamily="2" charset="-78"/>
              </a:rPr>
              <a:t>أختكم في الله لؤلؤة العتيق</a:t>
            </a:r>
            <a:endParaRPr lang="en-US" sz="2400" b="1" dirty="0">
              <a:ln w="12700">
                <a:noFill/>
                <a:prstDash val="solid"/>
              </a:ln>
              <a:solidFill>
                <a:srgbClr val="2695A1"/>
              </a:solidFill>
              <a:effectLst>
                <a:outerShdw blurRad="41275" dist="20320" dir="1800000" algn="tl" rotWithShape="0">
                  <a:srgbClr val="000000">
                    <a:alpha val="40000"/>
                  </a:srgbClr>
                </a:outerShdw>
              </a:effectLst>
              <a:latin typeface="29LT Zarid Serif Rg" panose="00000100000000000000" pitchFamily="2" charset="-78"/>
              <a:cs typeface="29LT Zarid Serif Rg" panose="00000100000000000000" pitchFamily="2" charset="-78"/>
            </a:endParaRPr>
          </a:p>
        </p:txBody>
      </p:sp>
      <p:pic>
        <p:nvPicPr>
          <p:cNvPr id="10" name="صورة 9" descr="photo_2021-01-20_12-38-27.jpg">
            <a:extLst>
              <a:ext uri="{FF2B5EF4-FFF2-40B4-BE49-F238E27FC236}">
                <a16:creationId xmlns:a16="http://schemas.microsoft.com/office/drawing/2014/main" id="{F667D630-34E1-436D-96CA-A16945BC6B98}"/>
              </a:ext>
            </a:extLst>
          </p:cNvPr>
          <p:cNvPicPr>
            <a:picLocks noChangeAspect="1"/>
          </p:cNvPicPr>
          <p:nvPr/>
        </p:nvPicPr>
        <p:blipFill>
          <a:blip r:embed="rId2"/>
          <a:stretch>
            <a:fillRect/>
          </a:stretch>
        </p:blipFill>
        <p:spPr>
          <a:xfrm>
            <a:off x="3111757" y="527895"/>
            <a:ext cx="2623405" cy="26234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1" name="بسم الله الرحمن الرحيم والصلاة والسلام على الرسول الأمين سيدنا محمد وعلى آله وصحبه أجمعين…">
            <a:extLst>
              <a:ext uri="{FF2B5EF4-FFF2-40B4-BE49-F238E27FC236}">
                <a16:creationId xmlns:a16="http://schemas.microsoft.com/office/drawing/2014/main" id="{3AFAD7E1-2341-4F65-8A9D-A60734BA733E}"/>
              </a:ext>
            </a:extLst>
          </p:cNvPr>
          <p:cNvSpPr txBox="1">
            <a:spLocks/>
          </p:cNvSpPr>
          <p:nvPr/>
        </p:nvSpPr>
        <p:spPr>
          <a:xfrm>
            <a:off x="4496636" y="5072070"/>
            <a:ext cx="3852428" cy="540060"/>
          </a:xfrm>
          <a:prstGeom prst="rect">
            <a:avLst/>
          </a:prstGeom>
          <a:ln w="12700">
            <a:miter lim="400000"/>
          </a:ln>
          <a:effectLst>
            <a:outerShdw blurRad="63500" dist="254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normAutofit/>
          </a:bodyPr>
          <a:lstStyle/>
          <a:p>
            <a:pPr algn="ctr" defTabSz="246836" rtl="1">
              <a:defRPr sz="3956" b="0" spc="0">
                <a:solidFill>
                  <a:srgbClr val="FFFFFF"/>
                </a:solidFill>
                <a:latin typeface="Khalid Art bold"/>
                <a:ea typeface="Khalid Art bold"/>
                <a:cs typeface="Khalid Art bold"/>
                <a:sym typeface="Khalid Art bold"/>
              </a:defRPr>
            </a:pPr>
            <a:r>
              <a:rPr lang="ar-SA" sz="2000" dirty="0">
                <a:ln w="0"/>
                <a:solidFill>
                  <a:sysClr val="windowText" lastClr="000000"/>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قناة البيان للعروض والعلوم الشرعية </a:t>
            </a:r>
            <a:r>
              <a:rPr lang="ar-SA" sz="2000" kern="0" dirty="0">
                <a:ln w="0"/>
                <a:solidFill>
                  <a:sysClr val="windowText" lastClr="000000"/>
                </a:solidFill>
                <a:effectLst>
                  <a:outerShdw blurRad="38100" dist="19050" dir="2700000" algn="tl" rotWithShape="0">
                    <a:schemeClr val="dk1">
                      <a:alpha val="40000"/>
                    </a:schemeClr>
                  </a:outerShdw>
                </a:effectLst>
                <a:latin typeface="Khalid Art bold"/>
                <a:ea typeface="Khalid Art bold"/>
                <a:cs typeface="Khalid Art bold"/>
                <a:sym typeface="Khalid Art bold"/>
              </a:rPr>
              <a:t> </a:t>
            </a:r>
          </a:p>
        </p:txBody>
      </p:sp>
      <p:pic>
        <p:nvPicPr>
          <p:cNvPr id="12" name="884AEA23-EA58-47EB-8C88-9CE646949802-L0-001.png" descr="884AEA23-EA58-47EB-8C88-9CE646949802-L0-001.png">
            <a:hlinkClick r:id="rId3"/>
            <a:extLst>
              <a:ext uri="{FF2B5EF4-FFF2-40B4-BE49-F238E27FC236}">
                <a16:creationId xmlns:a16="http://schemas.microsoft.com/office/drawing/2014/main" id="{D3F59D43-4C6D-497E-9F2B-455F2DF2F54C}"/>
              </a:ext>
            </a:extLst>
          </p:cNvPr>
          <p:cNvPicPr>
            <a:picLocks noChangeAspect="1"/>
          </p:cNvPicPr>
          <p:nvPr/>
        </p:nvPicPr>
        <p:blipFill>
          <a:blip r:embed="rId4" cstate="print"/>
          <a:stretch>
            <a:fillRect/>
          </a:stretch>
        </p:blipFill>
        <p:spPr>
          <a:xfrm>
            <a:off x="5616110" y="2237438"/>
            <a:ext cx="1395108" cy="1395119"/>
          </a:xfrm>
          <a:prstGeom prst="rect">
            <a:avLst/>
          </a:prstGeom>
          <a:ln w="12700" cap="flat">
            <a:noFill/>
            <a:miter lim="400000"/>
          </a:ln>
          <a:effectLst/>
        </p:spPr>
      </p:pic>
    </p:spTree>
    <p:extLst>
      <p:ext uri="{BB962C8B-B14F-4D97-AF65-F5344CB8AC3E}">
        <p14:creationId xmlns:p14="http://schemas.microsoft.com/office/powerpoint/2010/main" val="195499374"/>
      </p:ext>
    </p:extLst>
  </p:cSld>
  <p:clrMapOvr>
    <a:masterClrMapping/>
  </p:clrMapOvr>
  <mc:AlternateContent xmlns:mc="http://schemas.openxmlformats.org/markup-compatibility/2006" xmlns:p14="http://schemas.microsoft.com/office/powerpoint/2010/main">
    <mc:Choice Requires="p14">
      <p:transition spd="slow" p14:dur="1500">
        <p14:ripple dir="ru"/>
      </p:transition>
    </mc:Choice>
    <mc:Fallback xmlns="">
      <p:transition spd="slow">
        <p:fade/>
      </p:transition>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619</Words>
  <Application>Microsoft Office PowerPoint</Application>
  <PresentationFormat>شاشة عريضة</PresentationFormat>
  <Paragraphs>87</Paragraphs>
  <Slides>18</Slides>
  <Notes>0</Notes>
  <HiddenSlides>0</HiddenSlides>
  <MMClips>0</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18</vt:i4>
      </vt:variant>
    </vt:vector>
  </HeadingPairs>
  <TitlesOfParts>
    <vt:vector size="31" baseType="lpstr">
      <vt:lpstr> A</vt:lpstr>
      <vt:lpstr>(A) Arslan Wessam B</vt:lpstr>
      <vt:lpstr>29LT Azer</vt:lpstr>
      <vt:lpstr>29LT Zarid Serif Rg</vt:lpstr>
      <vt:lpstr>A Jannat LT</vt:lpstr>
      <vt:lpstr>Arial</vt:lpstr>
      <vt:lpstr>Barlow Condensed SemiBold</vt:lpstr>
      <vt:lpstr>Calibri</vt:lpstr>
      <vt:lpstr>Calibri Light</vt:lpstr>
      <vt:lpstr>Khalid Art bold</vt:lpstr>
      <vt:lpstr>Traditional Arabic</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طالبتي الغالية حدد الأخطاء في الصور التالية : </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فقه 1م الفصل 1 لؤلؤة العتيق</dc:title>
  <dc:creator>لؤلؤة العتيق</dc:creator>
  <cp:keywords>قناة البيان للعروض والعلوم الشرعية</cp:keywords>
  <cp:lastModifiedBy>لؤلؤة العتيق</cp:lastModifiedBy>
  <cp:revision>16</cp:revision>
  <dcterms:created xsi:type="dcterms:W3CDTF">2023-10-04T17:42:00Z</dcterms:created>
  <dcterms:modified xsi:type="dcterms:W3CDTF">2023-10-13T08:50:15Z</dcterms:modified>
</cp:coreProperties>
</file>