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62" r:id="rId2"/>
    <p:sldId id="259" r:id="rId3"/>
    <p:sldId id="267" r:id="rId4"/>
    <p:sldId id="257" r:id="rId5"/>
    <p:sldId id="260" r:id="rId6"/>
    <p:sldId id="258" r:id="rId7"/>
    <p:sldId id="261" r:id="rId8"/>
    <p:sldId id="266" r:id="rId9"/>
    <p:sldId id="264" r:id="rId10"/>
    <p:sldId id="269" r:id="rId11"/>
    <p:sldId id="270" r:id="rId12"/>
    <p:sldId id="268" r:id="rId13"/>
    <p:sldId id="271" r:id="rId14"/>
    <p:sldId id="265" r:id="rId15"/>
    <p:sldId id="256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6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1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51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18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17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40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3FC61E65-6A1B-3BD7-447C-E4FC089AD523}"/>
              </a:ext>
            </a:extLst>
          </p:cNvPr>
          <p:cNvSpPr txBox="1">
            <a:spLocks/>
          </p:cNvSpPr>
          <p:nvPr/>
        </p:nvSpPr>
        <p:spPr>
          <a:xfrm>
            <a:off x="1558924" y="2050869"/>
            <a:ext cx="9074242" cy="2673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ar-SA" sz="4500" spc="200" dirty="0">
                <a:effectLst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</a:t>
            </a:r>
            <a:br>
              <a:rPr lang="ar-SA" sz="4500" spc="200" dirty="0">
                <a:effectLst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lang="ar-SA" sz="4500" spc="200" dirty="0">
                <a:effectLst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</a:t>
            </a:r>
            <a:endParaRPr lang="ar-SA" dirty="0"/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E5EEDCFD-6F31-745C-6714-3052343684D7}"/>
              </a:ext>
            </a:extLst>
          </p:cNvPr>
          <p:cNvSpPr txBox="1">
            <a:spLocks/>
          </p:cNvSpPr>
          <p:nvPr/>
        </p:nvSpPr>
        <p:spPr>
          <a:xfrm>
            <a:off x="1558925" y="4598126"/>
            <a:ext cx="9074151" cy="79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الأستاذة : خلود العتيبي </a:t>
            </a:r>
          </a:p>
        </p:txBody>
      </p:sp>
      <p:pic>
        <p:nvPicPr>
          <p:cNvPr id="6" name="رسم 5" descr="فصل دراسي">
            <a:extLst>
              <a:ext uri="{FF2B5EF4-FFF2-40B4-BE49-F238E27FC236}">
                <a16:creationId xmlns:a16="http://schemas.microsoft.com/office/drawing/2014/main" id="{76C2B8C7-F2CD-0674-7D1E-99C2F44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377" y="1186263"/>
            <a:ext cx="1022240" cy="7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03E267-ABB0-CA8D-AB35-CD89AAD0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76549"/>
            <a:ext cx="11155679" cy="3735978"/>
          </a:xfrm>
        </p:spPr>
        <p:txBody>
          <a:bodyPr>
            <a:no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(</a:t>
            </a:r>
            <a:r>
              <a:rPr lang="ar-SA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إِذْ قَالَ لَهُ قَوْمُهُ لَا تَفْرَحْ )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طالبتي المجتهدة هل كل فرح مذموم ؟ </a:t>
            </a:r>
          </a:p>
          <a:p>
            <a:pPr marL="0" indent="0" algn="ctr">
              <a:buNone/>
            </a:pPr>
            <a:r>
              <a:rPr lang="ar-SA" sz="2400" dirty="0"/>
              <a:t>الفرح الذي يكون فيه تكبر و بطر على الناس . </a:t>
            </a:r>
          </a:p>
          <a:p>
            <a:r>
              <a:rPr lang="ar-SA" sz="2400" dirty="0">
                <a:solidFill>
                  <a:srgbClr val="00B050"/>
                </a:solidFill>
              </a:rPr>
              <a:t>(إِنَّ اللَّهَ لَا يُحِبُّ الْفَرِحِينَ )</a:t>
            </a:r>
          </a:p>
          <a:p>
            <a:pPr marL="0" indent="0">
              <a:buNone/>
            </a:pPr>
            <a:r>
              <a:rPr lang="ar-SA" sz="2400" dirty="0"/>
              <a:t>البطرين الأشرين . </a:t>
            </a:r>
          </a:p>
          <a:p>
            <a:r>
              <a:rPr lang="ar-SA" sz="2400" dirty="0">
                <a:solidFill>
                  <a:srgbClr val="00B050"/>
                </a:solidFill>
              </a:rPr>
              <a:t>(وَابْتَغِ فِيمَا آتَاكَ اللَّهُ الدَّارَ الْآخِرَةَ  )</a:t>
            </a:r>
          </a:p>
          <a:p>
            <a:pPr marL="0" indent="0">
              <a:buNone/>
            </a:pPr>
            <a:r>
              <a:rPr lang="ar-SA" sz="2400" dirty="0"/>
              <a:t>واطلب فيما أعطاك الله من المال ثواب والآخرة , وذلك بأن تقوم بشكر الله على ما أنعم به عليك , وتنفقه في رضاه . </a:t>
            </a:r>
          </a:p>
          <a:p>
            <a:r>
              <a:rPr lang="ar-SA" sz="2400" dirty="0">
                <a:solidFill>
                  <a:srgbClr val="00B050"/>
                </a:solidFill>
              </a:rPr>
              <a:t>(وَلَا تَنْسَ نَصِيبَكَ مِنَ الدُّنْيَا ) </a:t>
            </a:r>
          </a:p>
          <a:p>
            <a:pPr marL="0" indent="0">
              <a:buNone/>
            </a:pPr>
            <a:r>
              <a:rPr lang="ar-SA" sz="2400" dirty="0"/>
              <a:t>و لا تترك حظك من التمتع بالحلال في الدنيــا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3CFEBA-EFE2-8DAE-E0A6-C7D95EEB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09" y="486071"/>
            <a:ext cx="6096000" cy="117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4F014-D407-B4C9-6912-CA8758A7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854927"/>
            <a:ext cx="11155680" cy="4676502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وَأَحْسِنْ كَمَا أَحْسَنَ اللَّهُ إِلَيْكَ ) 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و أحسن إلى الناس بالصدقة كما أحسن الله إليك بالغنى .</a:t>
            </a:r>
          </a:p>
          <a:p>
            <a:r>
              <a:rPr lang="ar-SA" sz="32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وَلَا تَبْغِ الْفَسَادَ فِي الْأَرْضِ )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أي: ولا تلتمس بأموالك الإفساد في الأرض بالبغي على الناس والعمل بالمعاصي. </a:t>
            </a:r>
          </a:p>
          <a:p>
            <a:r>
              <a:rPr lang="ar-SA" sz="32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إِنَّ اللَّهَ لَا يُحِبُّ الْمُفْسِدِينَ ) . ( قَالَ إِنَّمَا أُوتِيتُهُ عَلَى عِلْمٍ عِنْدِي )</a:t>
            </a:r>
          </a:p>
          <a:p>
            <a:pPr marL="0" indent="0">
              <a:buNone/>
            </a:pPr>
            <a:r>
              <a:rPr lang="ar-SA" sz="3200" dirty="0"/>
              <a:t>أي : علمه الله مني , فرضي بذلك عني , وفضلني بهذا المال عليكم , أو على علم مني بوجوه المكاسب والتجارات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249FBAB-918C-4542-B2B4-A8036AA9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09" y="486071"/>
            <a:ext cx="6096000" cy="117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24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4F0919-BFBA-74F7-CBCD-4ED1FCF9A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8" y="2220686"/>
            <a:ext cx="11090364" cy="3931920"/>
          </a:xfrm>
        </p:spPr>
        <p:txBody>
          <a:bodyPr>
            <a:normAutofit lnSpcReduction="10000"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أَوَلَمْ يَعْلَمْ أَنَّ اللَّهَ قَدْ أَهْلَكَ مِنْ قَبْلِهِ مِنَ الْقُرُونِ مَنْ هُوَ أَشَدُّ مِنْهُ قُوَّةً وَأَكْثَرُ جَمْعًا ) 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أولم يعلم قارون أن الله أهلك من الأمم الخالية قبله من كان أقوى منه و أكثر جمعاً للمال ؟ </a:t>
            </a:r>
          </a:p>
          <a:p>
            <a:pPr marL="0" indent="0">
              <a:buNone/>
            </a:pPr>
            <a:endParaRPr lang="ar-SA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ar-SA" sz="32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وَلَا يُسْأَلُ عَنْ ذُنُوبِهِمُ الْمُجْرِمُونَ )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أي : ولا يسأل المجرمون العصاة عن ذنوبهم , بل يعاقبهم الله ويعذبهم على </a:t>
            </a:r>
            <a:r>
              <a:rPr lang="ar-SA" sz="3200" dirty="0" err="1">
                <a:solidFill>
                  <a:srgbClr val="202122"/>
                </a:solidFill>
                <a:latin typeface="arial" panose="020B0604020202020204" pitchFamily="34" charset="0"/>
              </a:rPr>
              <a:t>مايعلمه</a:t>
            </a: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 منهم  . 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96FC87-8621-CC89-E7CC-332D8967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09" y="486071"/>
            <a:ext cx="6096000" cy="117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56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70F22E-A0B9-0798-DE92-2407825C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4400" dirty="0"/>
              <a:t>قال تعالى : </a:t>
            </a:r>
            <a:r>
              <a:rPr lang="ar-SA" sz="4400" dirty="0">
                <a:solidFill>
                  <a:srgbClr val="00B050"/>
                </a:solidFill>
              </a:rPr>
              <a:t>(وَابْتَغِ فِيمَا آتَاكَ اللَّهُ الدَّارَ الْآخِرَةَ  ) </a:t>
            </a:r>
            <a:r>
              <a:rPr lang="ar-SA" sz="4400" dirty="0"/>
              <a:t>, في ضوء هذه الآيــة مثل لأعمال صالحة يبتغي بها من آتاه الله مالاً الدار الآخرة . </a:t>
            </a:r>
          </a:p>
          <a:p>
            <a:pPr marL="0" indent="0" algn="ctr">
              <a:buNone/>
            </a:pPr>
            <a:r>
              <a:rPr lang="ar-SA" sz="4400" dirty="0"/>
              <a:t>1- الصدقة  2- بناء المساجد </a:t>
            </a:r>
          </a:p>
          <a:p>
            <a:pPr marL="0" indent="0" algn="ctr">
              <a:buNone/>
            </a:pPr>
            <a:r>
              <a:rPr lang="ar-SA" sz="4400" dirty="0"/>
              <a:t> </a:t>
            </a:r>
          </a:p>
          <a:p>
            <a:pPr marL="0" indent="0" algn="ctr">
              <a:buNone/>
            </a:pPr>
            <a:endParaRPr lang="ar-SA" sz="44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26" name="Picture 2" descr="لمبة PNG صورة عالية الجودة | PNG Arts">
            <a:extLst>
              <a:ext uri="{FF2B5EF4-FFF2-40B4-BE49-F238E27FC236}">
                <a16:creationId xmlns:a16="http://schemas.microsoft.com/office/drawing/2014/main" id="{E28DFA44-C601-643C-5F9B-596FABB8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0" y="489448"/>
            <a:ext cx="1480864" cy="1480864"/>
          </a:xfrm>
          <a:prstGeom prst="roundRect">
            <a:avLst>
              <a:gd name="adj" fmla="val 306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13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E6363F4-1B7B-79DF-2038-7B58BA59F714}"/>
              </a:ext>
            </a:extLst>
          </p:cNvPr>
          <p:cNvSpPr/>
          <p:nvPr/>
        </p:nvSpPr>
        <p:spPr>
          <a:xfrm>
            <a:off x="1558834" y="2797085"/>
            <a:ext cx="9405258" cy="1866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طالبتي المجتهدة ما هي الفوائـــد المستفادة من الآيات ؟</a:t>
            </a:r>
          </a:p>
        </p:txBody>
      </p:sp>
      <p:pic>
        <p:nvPicPr>
          <p:cNvPr id="5" name="Picture 2" descr="أفكار لأجل نشاط بداية الحصة - Pretty Math">
            <a:extLst>
              <a:ext uri="{FF2B5EF4-FFF2-40B4-BE49-F238E27FC236}">
                <a16:creationId xmlns:a16="http://schemas.microsoft.com/office/drawing/2014/main" id="{CE03C96B-6CE1-F0E6-59E7-6C95D90F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0" y="483870"/>
            <a:ext cx="2016442" cy="15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0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0C298-3055-BAA6-A4ED-18997993E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0B6B904-0982-F212-A545-EAFCDF3D5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B21BA4A-2181-DEA8-FC79-7DA3287C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63" y="1293223"/>
            <a:ext cx="9575074" cy="427155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8FA179F-ACE1-68B5-456B-7780A6AA0339}"/>
              </a:ext>
            </a:extLst>
          </p:cNvPr>
          <p:cNvSpPr txBox="1"/>
          <p:nvPr/>
        </p:nvSpPr>
        <p:spPr>
          <a:xfrm rot="20902396">
            <a:off x="2472146" y="2667016"/>
            <a:ext cx="6093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cs typeface="Arial" panose="020B0604020202020204" pitchFamily="34" charset="0"/>
              </a:rPr>
              <a:t>إستراتيجية أرسل سؤال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8A8CB71-65EB-6DFA-F254-57504305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63" y="129322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5CF1E9D-AA6A-24BB-6A8C-D89EC719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03" y="2487502"/>
            <a:ext cx="5384558" cy="29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F10AFBA-F893-C5A3-25D3-72AC7BA09BDA}"/>
              </a:ext>
            </a:extLst>
          </p:cNvPr>
          <p:cNvSpPr txBox="1"/>
          <p:nvPr/>
        </p:nvSpPr>
        <p:spPr>
          <a:xfrm>
            <a:off x="3049090" y="1392167"/>
            <a:ext cx="5964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atin typeface="Arial" panose="020B0604020202020204"/>
                <a:cs typeface="Arial" panose="020B0604020202020204" pitchFamily="34" charset="0"/>
              </a:rPr>
              <a:t>الواجب</a:t>
            </a:r>
            <a:r>
              <a:rPr lang="ar-SA" sz="2000" dirty="0"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/>
                <a:cs typeface="Arial" panose="020B0604020202020204" pitchFamily="34" charset="0"/>
              </a:rPr>
              <a:t>المنزلي</a:t>
            </a:r>
            <a:endParaRPr lang="ar-SA" sz="2000" dirty="0"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6" name="رسم 5" descr="كتاب مفتوح">
            <a:extLst>
              <a:ext uri="{FF2B5EF4-FFF2-40B4-BE49-F238E27FC236}">
                <a16:creationId xmlns:a16="http://schemas.microsoft.com/office/drawing/2014/main" id="{67B17DE6-2082-8E02-9787-ADB72B9C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5946" y="1392167"/>
            <a:ext cx="987262" cy="9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B0F1794-5F18-239D-D2D7-D5F5B645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089" y="-284000"/>
            <a:ext cx="8053994" cy="7341325"/>
          </a:xfrm>
          <a:prstGeom prst="rect">
            <a:avLst/>
          </a:prstGeom>
        </p:spPr>
      </p:pic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7FA0603D-338A-558E-A89A-3DC8CE22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1045" y="3213463"/>
            <a:ext cx="3303378" cy="1449977"/>
          </a:xfrm>
        </p:spPr>
        <p:txBody>
          <a:bodyPr>
            <a:norm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القوانيــــن الصفيــة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772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تمهيد درس الوسيط والمدى والمنوال – متجر الكتروني لخدمات المعلمات التعليمية">
            <a:extLst>
              <a:ext uri="{FF2B5EF4-FFF2-40B4-BE49-F238E27FC236}">
                <a16:creationId xmlns:a16="http://schemas.microsoft.com/office/drawing/2014/main" id="{63B9FB80-AA9F-E695-FA24-5D8F871C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38" y="3187338"/>
            <a:ext cx="3025665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2ADF234-EAAC-8985-2D25-9BAC3D350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4" t="28362" r="7333" b="24705"/>
          <a:stretch/>
        </p:blipFill>
        <p:spPr>
          <a:xfrm>
            <a:off x="418011" y="569229"/>
            <a:ext cx="3396343" cy="105309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74FA77-A859-FD97-1DB1-6A8122862F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201" y="2730054"/>
            <a:ext cx="7037052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34B0F0-423F-81AB-6191-BDC11BC3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90057"/>
            <a:ext cx="10101943" cy="3944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SA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ar-SA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تفسيــر سورة القصص ( 76 – 78 )</a:t>
            </a:r>
          </a:p>
          <a:p>
            <a:pPr marL="0" indent="0" algn="ctr">
              <a:buNone/>
            </a:pPr>
            <a:r>
              <a:rPr lang="ar-SA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طغيان قارون "</a:t>
            </a:r>
          </a:p>
          <a:p>
            <a:pPr marL="0" indent="0" algn="ctr">
              <a:buNone/>
            </a:pPr>
            <a:endParaRPr lang="ar-SA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3220914B-29CF-E3FB-FBBF-828E33DFCF16}"/>
              </a:ext>
            </a:extLst>
          </p:cNvPr>
          <p:cNvSpPr txBox="1">
            <a:spLocks/>
          </p:cNvSpPr>
          <p:nvPr/>
        </p:nvSpPr>
        <p:spPr>
          <a:xfrm>
            <a:off x="3200400" y="538340"/>
            <a:ext cx="5164181" cy="1098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موضوع الدرس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53E5255-DB8B-E7E6-1DDD-BD6EAC95D405}"/>
              </a:ext>
            </a:extLst>
          </p:cNvPr>
          <p:cNvSpPr txBox="1"/>
          <p:nvPr/>
        </p:nvSpPr>
        <p:spPr>
          <a:xfrm>
            <a:off x="5585461" y="590592"/>
            <a:ext cx="6093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المادة: تفسيـــر</a:t>
            </a:r>
            <a:b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اليــوم: الأربعاء</a:t>
            </a:r>
            <a:b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التاريخ: 5/28/ 1446 هـ</a:t>
            </a:r>
          </a:p>
        </p:txBody>
      </p:sp>
      <p:pic>
        <p:nvPicPr>
          <p:cNvPr id="6" name="Picture 2" descr="سورة القصص مكتوبة رقم 28 القرآن الكريم - شبكة اسلامنا">
            <a:extLst>
              <a:ext uri="{FF2B5EF4-FFF2-40B4-BE49-F238E27FC236}">
                <a16:creationId xmlns:a16="http://schemas.microsoft.com/office/drawing/2014/main" id="{F98567B4-B50C-8E67-E4A8-1DF7357C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1" y="5039891"/>
            <a:ext cx="2410188" cy="12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2E1C05C-405A-E6EC-10DB-EF3082A4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604" y="5016867"/>
            <a:ext cx="1668058" cy="150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64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3F1588-3587-20D9-4304-CA0C7F0A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11" y="2677886"/>
            <a:ext cx="11493138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للطغيان والضلال عن الحق أسباب كثيرة , أشار القرآن الكريم إليها في مواضع متفرقة , طالبتي أذكري بعضاً منها .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074D5CA8-C880-7B27-8761-EBE542B4E94D}"/>
              </a:ext>
            </a:extLst>
          </p:cNvPr>
          <p:cNvSpPr txBox="1">
            <a:spLocks/>
          </p:cNvSpPr>
          <p:nvPr/>
        </p:nvSpPr>
        <p:spPr>
          <a:xfrm>
            <a:off x="3540035" y="478821"/>
            <a:ext cx="4874102" cy="1190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ar-SA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التمهــــيد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4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4CEA758-7058-B9B7-B25F-5174D26D6964}"/>
              </a:ext>
            </a:extLst>
          </p:cNvPr>
          <p:cNvSpPr txBox="1"/>
          <p:nvPr/>
        </p:nvSpPr>
        <p:spPr>
          <a:xfrm>
            <a:off x="2955472" y="1372453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2800" b="0" i="0" u="none" strike="noStrike" kern="120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أهداف الدرس </a:t>
            </a:r>
            <a:endParaRPr kumimoji="0" lang="ar-SA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B81670F-E260-B3ED-1750-27B60406EE28}"/>
              </a:ext>
            </a:extLst>
          </p:cNvPr>
          <p:cNvSpPr txBox="1">
            <a:spLocks/>
          </p:cNvSpPr>
          <p:nvPr/>
        </p:nvSpPr>
        <p:spPr>
          <a:xfrm>
            <a:off x="1269274" y="2886891"/>
            <a:ext cx="9703526" cy="1293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z="6000" dirty="0">
                <a:solidFill>
                  <a:schemeClr val="tx1"/>
                </a:solidFill>
                <a:latin typeface="Arial" panose="020B0604020202020204"/>
                <a:cs typeface="Arial" panose="020B0604020202020204" pitchFamily="34" charset="0"/>
              </a:rPr>
              <a:t>طالبتي المجتهدة تصفحي كتابك صفحة 47لمعرفة أهداف درسنا لهذا اليوم .</a:t>
            </a:r>
            <a:endParaRPr lang="ar-SA" sz="6600" dirty="0">
              <a:solidFill>
                <a:schemeClr val="tx1"/>
              </a:solidFill>
            </a:endParaRPr>
          </a:p>
        </p:txBody>
      </p:sp>
      <p:pic>
        <p:nvPicPr>
          <p:cNvPr id="6" name="رسم 5" descr="الأستاذ الجامعي">
            <a:extLst>
              <a:ext uri="{FF2B5EF4-FFF2-40B4-BE49-F238E27FC236}">
                <a16:creationId xmlns:a16="http://schemas.microsoft.com/office/drawing/2014/main" id="{5D7DC941-6F73-22B9-7C01-D3151324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052" y="4369524"/>
            <a:ext cx="1597981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1504C4-2971-3296-9B6A-3F0AF1F1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561703"/>
            <a:ext cx="11260182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إِنَّ قَارُونَ كَانَ مِنْ قَوْمِ مُوسَى فَبَغَى عَلَيْهِمْ وَآتَيْنَاهُ مِنَ الْكُنُوزِ مَا إِنَّ مَفَاتِحَهُ لَتَنُوءُ بِالْعُصْبَةِ أُولِي الْقُوَّةِ إِذْ قَالَ لَهُ قَوْمُهُ لَا تَفْرَحْ إِنَّ اللَّهَ لَا يُحِبُّ الْفَرِحِينَ </a:t>
            </a:r>
            <a:r>
              <a:rPr lang="ar-SA" sz="48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(76)</a:t>
            </a:r>
            <a:r>
              <a:rPr lang="ar-SA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وَابْتَغِ فِيمَا آتَاكَ اللَّهُ الدَّارَ الْآخِرَةَ وَلَا تَنْسَ نَصِيبَكَ مِنَ الدُّنْيَا وَأَحْسِنْ كَمَا أَحْسَنَ اللَّهُ إِلَيْكَ وَلَا تَبْغِ الْفَسَادَ فِي الْأَرْضِ إِنَّ اللَّهَ لَا يُحِبُّ الْمُفْسِدِينَ </a:t>
            </a:r>
            <a:r>
              <a:rPr lang="ar-SA" sz="48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(77) </a:t>
            </a:r>
            <a:r>
              <a:rPr lang="ar-SA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قَالَ إِنَّمَا أُوتِيتُهُ عَلَى عِلْمٍ عِنْدِي أَوَلَمْ يَعْلَمْ أَنَّ اللَّهَ قَدْ أَهْلَكَ مِنْ قَبْلِهِ مِنَ الْقُرُونِ مَنْ هُوَ أَشَدُّ مِنْهُ قُوَّةً وَأَكْثَرُ جَمْعًا وَلَا يُسْأَلُ عَنْ ذُنُوبِهِمُ الْمُجْرِمُونَ </a:t>
            </a:r>
            <a:r>
              <a:rPr lang="ar-SA" sz="48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(78)</a:t>
            </a:r>
            <a:endParaRPr lang="ar-SA" sz="4800" dirty="0">
              <a:solidFill>
                <a:schemeClr val="accent2"/>
              </a:solidFill>
            </a:endParaRPr>
          </a:p>
        </p:txBody>
      </p:sp>
      <p:pic>
        <p:nvPicPr>
          <p:cNvPr id="4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703CBDDC-F65B-6ED5-921B-EE3CEB424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1372" y="668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E8DE963-C38A-6BBA-80BA-46684C47268F}"/>
              </a:ext>
            </a:extLst>
          </p:cNvPr>
          <p:cNvSpPr txBox="1"/>
          <p:nvPr/>
        </p:nvSpPr>
        <p:spPr>
          <a:xfrm>
            <a:off x="-91440" y="407461"/>
            <a:ext cx="3314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كلمة ومعنى </a:t>
            </a:r>
          </a:p>
        </p:txBody>
      </p:sp>
      <p:pic>
        <p:nvPicPr>
          <p:cNvPr id="6" name="Picture 4" descr="Arabic Islamic Calligraphy Symbols With Feather Vector Illustration.  Colorful Arabic Alphabet Text Design. Typography Background, Education  Concept, Creative Writing And Storytelling Royalty Free SVG, Cliparts,  Vetores, E Ilustrações Stock. Image 69224927.">
            <a:extLst>
              <a:ext uri="{FF2B5EF4-FFF2-40B4-BE49-F238E27FC236}">
                <a16:creationId xmlns:a16="http://schemas.microsoft.com/office/drawing/2014/main" id="{19B35956-4011-8DD8-6322-AFBC4520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7" y="407461"/>
            <a:ext cx="3030584" cy="60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6735643-2173-33B0-559A-45D4A740466B}"/>
              </a:ext>
            </a:extLst>
          </p:cNvPr>
          <p:cNvSpPr/>
          <p:nvPr/>
        </p:nvSpPr>
        <p:spPr>
          <a:xfrm>
            <a:off x="5159827" y="1580605"/>
            <a:ext cx="3187337" cy="757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فبغى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C1389A6-391A-AA7A-7445-834EF57274EC}"/>
              </a:ext>
            </a:extLst>
          </p:cNvPr>
          <p:cNvSpPr/>
          <p:nvPr/>
        </p:nvSpPr>
        <p:spPr>
          <a:xfrm>
            <a:off x="5159827" y="2899956"/>
            <a:ext cx="3187337" cy="757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الكنوز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F3D27FA-7AF9-FAF7-622F-C3820FAB23B8}"/>
              </a:ext>
            </a:extLst>
          </p:cNvPr>
          <p:cNvSpPr/>
          <p:nvPr/>
        </p:nvSpPr>
        <p:spPr>
          <a:xfrm>
            <a:off x="5159827" y="4132218"/>
            <a:ext cx="3187337" cy="757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لتبُوأُ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45FE491-482B-1048-79F6-A98DEDFE2FD7}"/>
              </a:ext>
            </a:extLst>
          </p:cNvPr>
          <p:cNvSpPr/>
          <p:nvPr/>
        </p:nvSpPr>
        <p:spPr>
          <a:xfrm>
            <a:off x="5185951" y="5421086"/>
            <a:ext cx="3187337" cy="757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بالعُصبــةِ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C15F317-5145-86FA-DE65-855C5B23E7ED}"/>
              </a:ext>
            </a:extLst>
          </p:cNvPr>
          <p:cNvSpPr/>
          <p:nvPr/>
        </p:nvSpPr>
        <p:spPr>
          <a:xfrm>
            <a:off x="1053738" y="1580605"/>
            <a:ext cx="3187337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تجاوز الحد	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CE4DC05-2279-848A-78F4-33AC66B8E62A}"/>
              </a:ext>
            </a:extLst>
          </p:cNvPr>
          <p:cNvSpPr/>
          <p:nvPr/>
        </p:nvSpPr>
        <p:spPr>
          <a:xfrm>
            <a:off x="1053739" y="2899956"/>
            <a:ext cx="3187336" cy="927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جمع كنز, وهو المال المدخر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6AB5A5D-CE7A-6C89-0229-683B08588029}"/>
              </a:ext>
            </a:extLst>
          </p:cNvPr>
          <p:cNvSpPr/>
          <p:nvPr/>
        </p:nvSpPr>
        <p:spPr>
          <a:xfrm>
            <a:off x="1053737" y="4140928"/>
            <a:ext cx="3187337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لتثقل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6F0945-F362-FCB6-70F9-7CF2E39F2263}"/>
              </a:ext>
            </a:extLst>
          </p:cNvPr>
          <p:cNvSpPr/>
          <p:nvPr/>
        </p:nvSpPr>
        <p:spPr>
          <a:xfrm>
            <a:off x="1053737" y="5434149"/>
            <a:ext cx="3187337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الجماعة</a:t>
            </a:r>
          </a:p>
        </p:txBody>
      </p:sp>
    </p:spTree>
    <p:extLst>
      <p:ext uri="{BB962C8B-B14F-4D97-AF65-F5344CB8AC3E}">
        <p14:creationId xmlns:p14="http://schemas.microsoft.com/office/powerpoint/2010/main" val="347931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F56345-1F56-79A4-9B06-ADDC984E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6" y="1763485"/>
            <a:ext cx="10058400" cy="3931920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إِنَّ قَارُونَ كَانَ مِنْ قَوْمِ مُوسَى )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أي : من عشيرة نبي الله موسى بن عمران . </a:t>
            </a:r>
          </a:p>
          <a:p>
            <a:r>
              <a:rPr lang="ar-SA" sz="32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ar-SA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فَبَغَى عَلَيْهِمْ )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rgbClr val="C00000"/>
                </a:solidFill>
                <a:latin typeface="arial" panose="020B0604020202020204" pitchFamily="34" charset="0"/>
              </a:rPr>
              <a:t>طالبتي المجتهدة ما سبب طغيان قارون ؟ 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تجاوز حده في التكبر والتجبر عليهم</a:t>
            </a:r>
          </a:p>
          <a:p>
            <a:r>
              <a:rPr lang="ar-SA" sz="32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ar-SA" sz="3200" dirty="0">
                <a:solidFill>
                  <a:srgbClr val="00B050"/>
                </a:solidFill>
              </a:rPr>
              <a:t>وَآتَيْنَاهُ مِنَ الْكُنُوزِ مَا إِنَّ مَفَاتِحَهُ لَتَنُوءُ بِالْعُصْبَةِ أُولِي الْقُوَّةِ )</a:t>
            </a:r>
          </a:p>
          <a:p>
            <a:pPr marL="0" indent="0">
              <a:buNone/>
            </a:pPr>
            <a:r>
              <a:rPr lang="ar-SA" sz="3200" dirty="0"/>
              <a:t>و أعطيناه من الأموال الكثيرة ما إن مفاتيح خزائنها لتثقل الجماعة من الرجال الأشداء وتميل بهم إذا حملوها لثقلها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618C2A-600A-9183-332C-BEF178E6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09" y="575741"/>
            <a:ext cx="6096000" cy="117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6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267</TotalTime>
  <Words>530</Words>
  <Application>Microsoft Office PowerPoint</Application>
  <PresentationFormat>شاشة عريضة</PresentationFormat>
  <Paragraphs>55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arial</vt:lpstr>
      <vt:lpstr>Garamond</vt:lpstr>
      <vt:lpstr>Tw Cen MT</vt:lpstr>
      <vt:lpstr>Tw Cen MT Condensed</vt:lpstr>
      <vt:lpstr>فقاعات</vt:lpstr>
      <vt:lpstr>عرض تقديمي في PowerPoint</vt:lpstr>
      <vt:lpstr>القوانيــــن الصفيــة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بنت الغربي</dc:creator>
  <cp:lastModifiedBy>خلود الغربي</cp:lastModifiedBy>
  <cp:revision>8</cp:revision>
  <dcterms:created xsi:type="dcterms:W3CDTF">2022-12-20T18:44:52Z</dcterms:created>
  <dcterms:modified xsi:type="dcterms:W3CDTF">2024-11-28T20:17:09Z</dcterms:modified>
</cp:coreProperties>
</file>