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380" r:id="rId3"/>
    <p:sldId id="381" r:id="rId4"/>
    <p:sldId id="257" r:id="rId5"/>
    <p:sldId id="258" r:id="rId6"/>
    <p:sldId id="259" r:id="rId7"/>
    <p:sldId id="260" r:id="rId8"/>
    <p:sldId id="262" r:id="rId9"/>
    <p:sldId id="263" r:id="rId10"/>
    <p:sldId id="270" r:id="rId11"/>
    <p:sldId id="271" r:id="rId12"/>
    <p:sldId id="272" r:id="rId13"/>
    <p:sldId id="273" r:id="rId14"/>
    <p:sldId id="274" r:id="rId15"/>
    <p:sldId id="275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264" r:id="rId34"/>
    <p:sldId id="265" r:id="rId35"/>
    <p:sldId id="276" r:id="rId36"/>
    <p:sldId id="277" r:id="rId37"/>
    <p:sldId id="278" r:id="rId38"/>
    <p:sldId id="279" r:id="rId39"/>
    <p:sldId id="280" r:id="rId40"/>
    <p:sldId id="281" r:id="rId41"/>
    <p:sldId id="282" r:id="rId42"/>
    <p:sldId id="283" r:id="rId43"/>
    <p:sldId id="285" r:id="rId44"/>
    <p:sldId id="399" r:id="rId45"/>
    <p:sldId id="400" r:id="rId46"/>
    <p:sldId id="401" r:id="rId47"/>
    <p:sldId id="402" r:id="rId48"/>
    <p:sldId id="403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1" r:id="rId57"/>
    <p:sldId id="412" r:id="rId58"/>
    <p:sldId id="413" r:id="rId59"/>
    <p:sldId id="414" r:id="rId60"/>
    <p:sldId id="266" r:id="rId61"/>
    <p:sldId id="267" r:id="rId62"/>
    <p:sldId id="286" r:id="rId63"/>
    <p:sldId id="291" r:id="rId64"/>
    <p:sldId id="287" r:id="rId65"/>
    <p:sldId id="288" r:id="rId66"/>
    <p:sldId id="289" r:id="rId67"/>
    <p:sldId id="290" r:id="rId68"/>
    <p:sldId id="294" r:id="rId69"/>
    <p:sldId id="292" r:id="rId70"/>
    <p:sldId id="293" r:id="rId71"/>
    <p:sldId id="295" r:id="rId72"/>
    <p:sldId id="296" r:id="rId73"/>
    <p:sldId id="297" r:id="rId74"/>
    <p:sldId id="415" r:id="rId75"/>
    <p:sldId id="416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268" r:id="rId87"/>
    <p:sldId id="300" r:id="rId88"/>
    <p:sldId id="301" r:id="rId89"/>
    <p:sldId id="302" r:id="rId90"/>
    <p:sldId id="303" r:id="rId91"/>
    <p:sldId id="304" r:id="rId92"/>
    <p:sldId id="299" r:id="rId93"/>
    <p:sldId id="298" r:id="rId94"/>
    <p:sldId id="305" r:id="rId95"/>
    <p:sldId id="428" r:id="rId96"/>
    <p:sldId id="429" r:id="rId97"/>
    <p:sldId id="430" r:id="rId98"/>
    <p:sldId id="431" r:id="rId99"/>
    <p:sldId id="432" r:id="rId100"/>
    <p:sldId id="434" r:id="rId101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90C2"/>
    <a:srgbClr val="966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68E98D9-2152-4D49-B7AC-9C6E11165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1C90A45-C621-FE4F-876D-1D776F966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1709607-E0CD-514B-BF02-CC27C4CEB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50763B-AE18-7C4F-B479-9AD7AE03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8C6B1E-93B1-1743-BA0D-4DA303E49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05579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74FBAA-EDC8-784F-B0D7-37F854B3C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F3C5133-B17E-D64E-8850-6168D4B2BA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7EA3E7D-860D-724F-BF45-AD25EC2C3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E139E2D-BD9D-494C-882B-8A537E20D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441160B-3B68-5D4D-8697-FA1E32E7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5973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FAF6AAF8-FA54-C546-9CDC-EEA4BCB34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C76C1DC6-7A11-C448-8FC3-7F72F4191F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2BE354-AA6D-E044-BA2A-1F9345788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D94B4E-C87A-854F-A759-72EA82401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66C5DC7-AEAA-4344-9E10-A30C8A5E8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846797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844C533-F8AB-1A40-85C6-58033FD85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D3E5569-4DE9-B747-A053-3FBF4B854E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AD5A7C4-4CF6-5B48-9C31-53198A288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BA9A058-15CE-0C4B-8B76-3C9B272B0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3BFDE98-8215-1147-A39C-35353EBDD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14162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008AE8-EE8B-B24A-83DD-E71691B93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B4DF3C0-9511-3D47-9942-CFF2B8EA4A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9467874-F6EA-6A47-89AD-7DBA7D982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F6117CC-0B00-5E41-A188-B9407FC0F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7989E13-C6E4-8444-87F1-CE9D5A666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3338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E3990DA-C437-444A-B5EE-61C328E50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52DEACD-BA68-AB4F-B480-5E2D441162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7D6C759-159F-3C44-A7B0-E650823D20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3378A4B8-EFE9-E745-8DD7-6282DF76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0E0236-0388-FA41-96C6-46552C35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2743DEB-9F60-6848-994F-3303DEF12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13516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D360AD-FB49-074A-8841-4445A1908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203FEA-24B9-9D43-8D4F-BEAD9EEEE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F31FCBC-FBDD-A14D-8E77-3F277DFD8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4D6F540C-C928-FB4A-BBB6-D618C567A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B118333-2718-244D-A619-087A5A9DE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CB130EE-AABE-984A-B12C-800194B15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C1EAF01-2E1A-7545-AC10-1029FD26F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E3DFB5D-FEEA-B940-A8FB-076E52038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06129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2D7FAF2-92D7-6744-8E68-0260057BC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31280EA-0BB7-4744-A3D7-B4775A658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F6B699DD-199E-4946-9666-32454A650E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4D5C1A96-F111-8B41-A057-D6D1079D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1675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FFCF3960-A780-B640-B27D-1B7514294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99F6677-37C2-EA4E-B6CD-938FF1AF1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D5195157-0FB4-584F-97EF-A17B78120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03328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5D05D3-1AB5-C648-B4A1-AD259EFD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ED28A29-9471-1D46-9165-16911F5117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52240FF-ABE8-FE4F-A7B2-60D0F26ED3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B0C22A-FF67-9C4A-8EAD-865FFA399F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2D05B45-B894-6947-88B3-26A4B304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C796DFF-CFEE-EC47-9ACF-3419DDEAF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446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57E07B-01C7-6B43-BC1A-5F2EF7242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5830DC0-B476-AF4E-8A90-5815B82BFF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33604D-1DEA-814F-AE11-8985CA0CC4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CED8313-D555-3945-B330-0C99C4DD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3B34945-680E-084A-A8CB-FDF033BC41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8E7811B-5962-084E-AB59-91E94722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02326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256DA9CB-1C40-5B4F-B332-A317F5D9D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8805B6B-BDEA-AC46-97B8-DF6CAF896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B7A2013-32C7-694A-8289-4151AA353B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31468-B7C7-B049-961F-8E3149579140}" type="datetimeFigureOut">
              <a:rPr lang="ar-SA" smtClean="0"/>
              <a:t>21 رجب، 1444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FAC5F5-687C-A741-940A-CB279993A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7C03E3A-33EF-9342-8958-10BCE8938A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676B7-F4AB-3B40-9203-781972E0071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4731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F8A7995F-D54F-E747-8EC3-7C43708CF4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0467" y="-322559"/>
            <a:ext cx="5571065" cy="7503118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929D87B3-F506-7949-A467-CAEC5D9F731E}"/>
              </a:ext>
            </a:extLst>
          </p:cNvPr>
          <p:cNvSpPr/>
          <p:nvPr/>
        </p:nvSpPr>
        <p:spPr>
          <a:xfrm>
            <a:off x="4071543" y="2718109"/>
            <a:ext cx="4048910" cy="11407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ar-SA" sz="4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gency FB" panose="020F0502020204030204" pitchFamily="34" charset="0"/>
              </a:rPr>
              <a:t>دفتر مراجعة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EA396D4A-D93A-1147-9535-B5F86186063E}"/>
              </a:ext>
            </a:extLst>
          </p:cNvPr>
          <p:cNvSpPr txBox="1"/>
          <p:nvPr/>
        </p:nvSpPr>
        <p:spPr>
          <a:xfrm>
            <a:off x="4415952" y="4139891"/>
            <a:ext cx="336009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  <a:latin typeface="Blackadder ITC" panose="020F0502020204030204" pitchFamily="34" charset="0"/>
              </a:rPr>
              <a:t>مادة الدراسات الإسلامية 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Blackadder ITC" panose="020F0502020204030204" pitchFamily="34" charset="0"/>
              </a:rPr>
              <a:t>الصف الأول متوسط</a:t>
            </a:r>
          </a:p>
          <a:p>
            <a:pPr algn="ctr"/>
            <a:r>
              <a:rPr lang="ar-SA" sz="3200" b="1" dirty="0">
                <a:solidFill>
                  <a:schemeClr val="bg1"/>
                </a:solidFill>
                <a:latin typeface="Blackadder ITC" panose="020F0502020204030204" pitchFamily="34" charset="0"/>
              </a:rPr>
              <a:t>الفصل الدراسي الثاني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5A10F793-C641-334E-A305-4C5788015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998" y="1734018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43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6924677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دعاء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هناك خالق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الخوف من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٧- أي  مما يلي يعد من الشرك في الربوبية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4948148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585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4">
            <a:extLst>
              <a:ext uri="{FF2B5EF4-FFF2-40B4-BE49-F238E27FC236}">
                <a16:creationId xmlns:a16="http://schemas.microsoft.com/office/drawing/2014/main" id="{5C480C51-E4BA-964A-9D3F-3EB774E07C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441805" y="0"/>
            <a:ext cx="11308390" cy="6858000"/>
          </a:xfrm>
        </p:spPr>
      </p:pic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FA0CF37-B06F-A74E-9D7E-607DEA972169}"/>
              </a:ext>
            </a:extLst>
          </p:cNvPr>
          <p:cNvSpPr/>
          <p:nvPr/>
        </p:nvSpPr>
        <p:spPr>
          <a:xfrm>
            <a:off x="6371016" y="1236363"/>
            <a:ext cx="5259460" cy="51147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600" b="1" dirty="0">
                <a:solidFill>
                  <a:srgbClr val="C00000"/>
                </a:solidFill>
                <a:latin typeface="Aharoni" panose="02010803020104030203" pitchFamily="2" charset="-79"/>
              </a:rPr>
              <a:t>الحمد لله الذي بفضله تمم الصالحات</a:t>
            </a:r>
          </a:p>
        </p:txBody>
      </p:sp>
      <p:pic>
        <p:nvPicPr>
          <p:cNvPr id="6" name="صورة 12">
            <a:extLst>
              <a:ext uri="{FF2B5EF4-FFF2-40B4-BE49-F238E27FC236}">
                <a16:creationId xmlns:a16="http://schemas.microsoft.com/office/drawing/2014/main" id="{D3245082-5529-FF41-9745-DE5250C1F6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52" y="2118547"/>
            <a:ext cx="2904991" cy="2904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566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949513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السحرة تعلم الغيب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هناك خالق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الخوف من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٨- أي مما يلي يعد من الشرك في الألوهية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8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163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58431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السحرة تعلم الغيب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محبة غير الله أشد من حب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قولهم : أن هناك منزل للمطر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٩- أي مما يلي يعد من الشرك في الألوهية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493527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02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39174" y="1276397"/>
            <a:ext cx="973247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١٠- زواجي بين العبارات بوضع الرقم المناسب  : 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١- حماية النبي صلى الله عليه وسلم لتوحيد. 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٢- الشرك في توحيد الألوهية .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٣-الشرك إفتراء على الله.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٤-إقرار المشركين بتوحيد الربوبية 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٥-يجب الحذر من الشرك </a:t>
            </a:r>
          </a:p>
          <a:p>
            <a:pPr algn="r"/>
            <a:r>
              <a:rPr lang="ar-SA" sz="2400" b="1" dirty="0">
                <a:solidFill>
                  <a:schemeClr val="accent5">
                    <a:lumMod val="75000"/>
                  </a:schemeClr>
                </a:solidFill>
              </a:rPr>
              <a:t>٦-جميع الأنبياء نهوا عن الشرك .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2317920"/>
            <a:ext cx="2089138" cy="1578182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4A17A5DF-7B9A-A94E-A05B-F7BE73AAE9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255753"/>
              </p:ext>
            </p:extLst>
          </p:nvPr>
        </p:nvGraphicFramePr>
        <p:xfrm>
          <a:off x="1529380" y="4307120"/>
          <a:ext cx="8542269" cy="19544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847423">
                  <a:extLst>
                    <a:ext uri="{9D8B030D-6E8A-4147-A177-3AD203B41FA5}">
                      <a16:colId xmlns:a16="http://schemas.microsoft.com/office/drawing/2014/main" val="38897474"/>
                    </a:ext>
                  </a:extLst>
                </a:gridCol>
                <a:gridCol w="2847423">
                  <a:extLst>
                    <a:ext uri="{9D8B030D-6E8A-4147-A177-3AD203B41FA5}">
                      <a16:colId xmlns:a16="http://schemas.microsoft.com/office/drawing/2014/main" val="3517194325"/>
                    </a:ext>
                  </a:extLst>
                </a:gridCol>
                <a:gridCol w="2847423">
                  <a:extLst>
                    <a:ext uri="{9D8B030D-6E8A-4147-A177-3AD203B41FA5}">
                      <a16:colId xmlns:a16="http://schemas.microsoft.com/office/drawing/2014/main" val="44457122"/>
                    </a:ext>
                  </a:extLst>
                </a:gridCol>
              </a:tblGrid>
              <a:tr h="795008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لأن فيه تسوية غير الله مع الله .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أكثر شرك الجاهلية 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 فسيقولون الله فقل أفلا تتقون )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393074"/>
                  </a:ext>
                </a:extLst>
              </a:tr>
              <a:tr h="1159477"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 ولقد بعثنا في كل أمة رسول  اعبدوا الله واجتنبوا الطاغوت)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 و لا تجعلوا قبري عيدا)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000" b="1" dirty="0">
                          <a:solidFill>
                            <a:schemeClr val="bg1">
                              <a:lumMod val="10000"/>
                            </a:schemeClr>
                          </a:solidFill>
                        </a:rPr>
                        <a:t>(اجتنبوا السبع الموبقات ؟ قال : الشرك بالله)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5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131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40663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وما فقد الماضون مثل محمد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 أنت مولانا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يا رسول الله ارزقني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١١- أي مما يلي يعد من المدائح النبوية المباحة 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00" y="4834678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5507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 invX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3947607"/>
              </p:ext>
            </p:extLst>
          </p:nvPr>
        </p:nvGraphicFramePr>
        <p:xfrm>
          <a:off x="1852188" y="3393441"/>
          <a:ext cx="8127999" cy="228600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وما فقد الماضون مثل محمد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كان النبي صلى الله عليه وسلم وجهه كأنه مذهبة 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يا رسول الله ارزقني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١٢- أي مما يلي يعد من المدائح  الشركية 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7" y="399613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53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610861"/>
              </p:ext>
            </p:extLst>
          </p:nvPr>
        </p:nvGraphicFramePr>
        <p:xfrm>
          <a:off x="1852188" y="3393441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الإرشاد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التوفيق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الإلهام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١٣-  بيان الحق و الدعوة إليه ، و يملكها الأنبياء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و أتباعهم تسمى هداية 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20" y="4204018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8894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908004"/>
              </p:ext>
            </p:extLst>
          </p:nvPr>
        </p:nvGraphicFramePr>
        <p:xfrm>
          <a:off x="1852188" y="3898851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 الارشاد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التوفيق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600" dirty="0">
                          <a:solidFill>
                            <a:schemeClr val="tx1"/>
                          </a:solidFill>
                        </a:rPr>
                        <a:t>البيان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١٤-  التوفيق لقبول الحق و العمل به  ولا يملكها إلا الله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تسمى هداية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835" y="4750604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502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222872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490397" y="1424411"/>
            <a:ext cx="97324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١٥- ميزي في النصوص الشرعية التالية أنواع الهداية: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065040" cy="1270000"/>
          </a:xfrm>
          <a:prstGeom prst="rect">
            <a:avLst/>
          </a:prstGeom>
        </p:spPr>
      </p:pic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B2F625A0-8E5B-464F-BE0E-7AC63DA636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711555"/>
              </p:ext>
            </p:extLst>
          </p:nvPr>
        </p:nvGraphicFramePr>
        <p:xfrm>
          <a:off x="2111636" y="2448558"/>
          <a:ext cx="8613366" cy="339847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306683">
                  <a:extLst>
                    <a:ext uri="{9D8B030D-6E8A-4147-A177-3AD203B41FA5}">
                      <a16:colId xmlns:a16="http://schemas.microsoft.com/office/drawing/2014/main" val="1245020294"/>
                    </a:ext>
                  </a:extLst>
                </a:gridCol>
                <a:gridCol w="4306683">
                  <a:extLst>
                    <a:ext uri="{9D8B030D-6E8A-4147-A177-3AD203B41FA5}">
                      <a16:colId xmlns:a16="http://schemas.microsoft.com/office/drawing/2014/main" val="2237926928"/>
                    </a:ext>
                  </a:extLst>
                </a:gridCol>
              </a:tblGrid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النص الشرعي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نوع الهداية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2789073"/>
                  </a:ext>
                </a:extLst>
              </a:tr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قال تعالى : ( إنك لا تهدي من أحببت و لكن الله يهدي من يشآء)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081349"/>
                  </a:ext>
                </a:extLst>
              </a:tr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في الدعاء : ( اللهم يا مصرف القلوب صرف قلبي على طاعتك 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8687082"/>
                  </a:ext>
                </a:extLst>
              </a:tr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قال الله تعالى : ( و نادى نوح ابنه وكان في معزل يا بني اركب معنا و لا تكن من الكافرين)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6725250"/>
                  </a:ext>
                </a:extLst>
              </a:tr>
              <a:tr h="679694">
                <a:tc>
                  <a:txBody>
                    <a:bodyPr/>
                    <a:lstStyle/>
                    <a:p>
                      <a:pPr rtl="1"/>
                      <a:r>
                        <a:rPr lang="ar-SA" b="1" dirty="0"/>
                        <a:t>قال تعالى : ( و إنك لتهدي إلى صراط مستقيم).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19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592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678983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مجاهدة النفس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الجهل بالشريعة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عدم الاصغاء لنصيحة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١٦- من أسباب الهداية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07" y="3670025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455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9">
            <a:extLst>
              <a:ext uri="{FF2B5EF4-FFF2-40B4-BE49-F238E27FC236}">
                <a16:creationId xmlns:a16="http://schemas.microsoft.com/office/drawing/2014/main" id="{C2848DD6-E47F-034B-9DC8-2E0655D7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7177" r="19926" b="8700"/>
          <a:stretch/>
        </p:blipFill>
        <p:spPr>
          <a:xfrm>
            <a:off x="5520099" y="526253"/>
            <a:ext cx="5155446" cy="580549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3DADE0-6416-BC41-B27D-4F49BEE79CE7}"/>
              </a:ext>
            </a:extLst>
          </p:cNvPr>
          <p:cNvSpPr txBox="1"/>
          <p:nvPr/>
        </p:nvSpPr>
        <p:spPr>
          <a:xfrm>
            <a:off x="5834456" y="1675644"/>
            <a:ext cx="4526731" cy="41549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>
                <a:solidFill>
                  <a:schemeClr val="accent1"/>
                </a:solidFill>
              </a:rPr>
              <a:t>١- ملخص لمهارات مادة الدراسات الإسلامية تم صياغتها بشكل الأسئلة المتنوعة 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٢- مرجع للمعلمة لكتابة أسئلة الفترات و النهائي.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٣- دفتر مراجعة لطالبة يتم عرضه في نهاية الفصل الدراسي في حصص المراجعة.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٤- مرجع لطالبة للمراجعة.</a:t>
            </a:r>
          </a:p>
          <a:p>
            <a:pPr algn="r"/>
            <a:r>
              <a:rPr lang="ar-SA" sz="2400" b="1" dirty="0">
                <a:solidFill>
                  <a:schemeClr val="accent1"/>
                </a:solidFill>
              </a:rPr>
              <a:t>٥- قابل لتعديل و الحذف و الإضافة و الطباعة.</a:t>
            </a:r>
          </a:p>
          <a:p>
            <a:pPr algn="r"/>
            <a:r>
              <a:rPr lang="ar-SA" sz="2400" b="1">
                <a:solidFill>
                  <a:schemeClr val="accent1"/>
                </a:solidFill>
              </a:rPr>
              <a:t>٦- لا يحلل بيعه .</a:t>
            </a:r>
            <a:endParaRPr lang="ar-SA" sz="2400" b="1" dirty="0">
              <a:solidFill>
                <a:schemeClr val="accent1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1194D-CB66-5F42-825B-0B3E997A0822}"/>
              </a:ext>
            </a:extLst>
          </p:cNvPr>
          <p:cNvSpPr txBox="1"/>
          <p:nvPr/>
        </p:nvSpPr>
        <p:spPr>
          <a:xfrm>
            <a:off x="0" y="1321701"/>
            <a:ext cx="4803367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استخدامات هذا الدفتر: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6E3EF8AA-08CE-184F-9161-663C63832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769" y="2160006"/>
            <a:ext cx="3364503" cy="3022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6246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9374820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مجاهدة النفس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تعظيم النصوص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عدم الاصغاء لنصيحة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١٧- من موانع  الهداية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296" y="3898851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035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735873"/>
              </p:ext>
            </p:extLst>
          </p:nvPr>
        </p:nvGraphicFramePr>
        <p:xfrm>
          <a:off x="1852188" y="4409442"/>
          <a:ext cx="8128000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60155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(ومن يؤمن بالله يهدي قلبه)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(يوم تبيض وجوه)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(إنا كنا أذل قوم فأعزنا الله بالإسلام)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(إنما المؤمنون إخوة)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72678" y="1361566"/>
            <a:ext cx="973247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١٨- زواجي بين النص المناسب و الأثر المناسب ثم </a:t>
            </a:r>
          </a:p>
          <a:p>
            <a:pPr algn="r"/>
            <a:r>
              <a:rPr lang="ar-SA" sz="3200" b="1" dirty="0">
                <a:solidFill>
                  <a:srgbClr val="7030A0"/>
                </a:solidFill>
              </a:rPr>
              <a:t>أذكري أثر آخر؟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أثر التوحيد في الآخرة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اثر التوحيد في مجتمع الصحابة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أثر التوحيد في حياة الإنسان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٤- أثر التوحيد على المجمتع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9" y="2347036"/>
            <a:ext cx="2730134" cy="20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43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166928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التوكل 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الحج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١٩- من العبادات الباطنة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364" y="3748784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17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983831"/>
              </p:ext>
            </p:extLst>
          </p:nvPr>
        </p:nvGraphicFramePr>
        <p:xfrm>
          <a:off x="1981705" y="2984259"/>
          <a:ext cx="8127999" cy="19202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الاخلاص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صدق الحديث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الزكاة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٢٠-  من العبادات القولية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3" y="4411174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363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669722"/>
              </p:ext>
            </p:extLst>
          </p:nvPr>
        </p:nvGraphicFramePr>
        <p:xfrm>
          <a:off x="1981705" y="2984259"/>
          <a:ext cx="8127999" cy="192024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حب الله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قراءة القرآن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الزكاة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٢١-   من العبادات الفعلية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423" y="4089937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53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046503"/>
              </p:ext>
            </p:extLst>
          </p:nvPr>
        </p:nvGraphicFramePr>
        <p:xfrm>
          <a:off x="1981705" y="2984259"/>
          <a:ext cx="8127999" cy="21031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توحيد الألوهية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توحيد الربوبية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توحيد الأسماء و الصفات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٢٢- يسمى (توحيد العبادة) 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355" y="4646242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331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369926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450541" y="2353297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٢٣- حللي الآية التالية حسب شروط قبول العبادة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 وبيان أثر التوحيد 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FAF8D7FD-D424-964D-AD2B-0BC894473BF4}"/>
              </a:ext>
            </a:extLst>
          </p:cNvPr>
          <p:cNvSpPr/>
          <p:nvPr/>
        </p:nvSpPr>
        <p:spPr>
          <a:xfrm>
            <a:off x="2692777" y="3957659"/>
            <a:ext cx="8071032" cy="189053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chemeClr val="tx1"/>
                </a:solidFill>
              </a:rPr>
              <a:t>قال الله تعالى : ( بلى من أسلم وجهه لله و هو محسن فله أجره عند ربه و لا خوف عليهم ولا هم يحزنون)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6CDE3-D581-0040-B159-532785EA2780}"/>
              </a:ext>
            </a:extLst>
          </p:cNvPr>
          <p:cNvSpPr txBox="1"/>
          <p:nvPr/>
        </p:nvSpPr>
        <p:spPr>
          <a:xfrm rot="10800000" flipV="1">
            <a:off x="3187862" y="1410075"/>
            <a:ext cx="48841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FF0000"/>
                </a:solidFill>
              </a:rPr>
              <a:t>الفهم القرآئي</a:t>
            </a:r>
          </a:p>
        </p:txBody>
      </p:sp>
      <p:sp>
        <p:nvSpPr>
          <p:cNvPr id="10" name="إطار 9">
            <a:extLst>
              <a:ext uri="{FF2B5EF4-FFF2-40B4-BE49-F238E27FC236}">
                <a16:creationId xmlns:a16="http://schemas.microsoft.com/office/drawing/2014/main" id="{92BE2101-C53D-C743-A94B-E80D18EDCFCA}"/>
              </a:ext>
            </a:extLst>
          </p:cNvPr>
          <p:cNvSpPr/>
          <p:nvPr/>
        </p:nvSpPr>
        <p:spPr>
          <a:xfrm>
            <a:off x="4111356" y="3957659"/>
            <a:ext cx="2410847" cy="869971"/>
          </a:xfrm>
          <a:prstGeom prst="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1" name="علامة الطرح 10">
            <a:extLst>
              <a:ext uri="{FF2B5EF4-FFF2-40B4-BE49-F238E27FC236}">
                <a16:creationId xmlns:a16="http://schemas.microsoft.com/office/drawing/2014/main" id="{C6A0CEB7-7D4E-9449-83AF-015C553F88F5}"/>
              </a:ext>
            </a:extLst>
          </p:cNvPr>
          <p:cNvSpPr/>
          <p:nvPr/>
        </p:nvSpPr>
        <p:spPr>
          <a:xfrm>
            <a:off x="9108966" y="4728365"/>
            <a:ext cx="2019678" cy="1119832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47813207-7C2B-E74C-8CD6-DE2355E8A020}"/>
              </a:ext>
            </a:extLst>
          </p:cNvPr>
          <p:cNvSpPr/>
          <p:nvPr/>
        </p:nvSpPr>
        <p:spPr>
          <a:xfrm>
            <a:off x="3312656" y="3292698"/>
            <a:ext cx="3446067" cy="565935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الإخلاص لله </a:t>
            </a:r>
          </a:p>
        </p:txBody>
      </p:sp>
      <p:sp>
        <p:nvSpPr>
          <p:cNvPr id="14" name="مستطيل: زوايا مستديرة 13">
            <a:extLst>
              <a:ext uri="{FF2B5EF4-FFF2-40B4-BE49-F238E27FC236}">
                <a16:creationId xmlns:a16="http://schemas.microsoft.com/office/drawing/2014/main" id="{366B7792-A4D3-314D-AE84-107AE499553A}"/>
              </a:ext>
            </a:extLst>
          </p:cNvPr>
          <p:cNvSpPr/>
          <p:nvPr/>
        </p:nvSpPr>
        <p:spPr>
          <a:xfrm>
            <a:off x="5383370" y="5447926"/>
            <a:ext cx="5917477" cy="400269"/>
          </a:xfrm>
          <a:prstGeom prst="roundRect">
            <a:avLst>
              <a:gd name="adj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المتابعة لرسول صلى الله عليه وسلم</a:t>
            </a:r>
          </a:p>
        </p:txBody>
      </p:sp>
    </p:spTree>
    <p:extLst>
      <p:ext uri="{BB962C8B-B14F-4D97-AF65-F5344CB8AC3E}">
        <p14:creationId xmlns:p14="http://schemas.microsoft.com/office/powerpoint/2010/main" val="655506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369926" cy="6858000"/>
          </a:xfr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3F6CDE3-D581-0040-B159-532785EA2780}"/>
              </a:ext>
            </a:extLst>
          </p:cNvPr>
          <p:cNvSpPr txBox="1"/>
          <p:nvPr/>
        </p:nvSpPr>
        <p:spPr>
          <a:xfrm rot="10800000" flipV="1">
            <a:off x="6718032" y="1073604"/>
            <a:ext cx="488417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solidFill>
                  <a:srgbClr val="FF0000"/>
                </a:solidFill>
              </a:rPr>
              <a:t>٢٤- خرائط و مفاهيم </a:t>
            </a:r>
          </a:p>
        </p:txBody>
      </p:sp>
      <p:pic>
        <p:nvPicPr>
          <p:cNvPr id="2" name="صورة 4">
            <a:extLst>
              <a:ext uri="{FF2B5EF4-FFF2-40B4-BE49-F238E27FC236}">
                <a16:creationId xmlns:a16="http://schemas.microsoft.com/office/drawing/2014/main" id="{63B9F9BD-883A-164C-8321-CD605BCA18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777" y="1366150"/>
            <a:ext cx="2062850" cy="2062850"/>
          </a:xfrm>
          <a:prstGeom prst="rect">
            <a:avLst/>
          </a:prstGeom>
        </p:spPr>
      </p:pic>
      <p:sp>
        <p:nvSpPr>
          <p:cNvPr id="5" name="سهم: لليسار واليمين والأعلى 4">
            <a:extLst>
              <a:ext uri="{FF2B5EF4-FFF2-40B4-BE49-F238E27FC236}">
                <a16:creationId xmlns:a16="http://schemas.microsoft.com/office/drawing/2014/main" id="{20E965B2-A5B1-A643-8FF5-AA3EC48EE9D6}"/>
              </a:ext>
            </a:extLst>
          </p:cNvPr>
          <p:cNvSpPr/>
          <p:nvPr/>
        </p:nvSpPr>
        <p:spPr>
          <a:xfrm>
            <a:off x="3715799" y="2786899"/>
            <a:ext cx="5402881" cy="3415247"/>
          </a:xfrm>
          <a:prstGeom prst="leftRightUpArrow">
            <a:avLst>
              <a:gd name="adj1" fmla="val 25000"/>
              <a:gd name="adj2" fmla="val 25000"/>
              <a:gd name="adj3" fmla="val 2329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7200" b="1" dirty="0">
                <a:solidFill>
                  <a:schemeClr val="tx1"/>
                </a:solidFill>
              </a:rPr>
              <a:t>أركان العبادة</a:t>
            </a:r>
          </a:p>
        </p:txBody>
      </p:sp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4FEAE174-2AB3-C348-A741-B355D3C34A8C}"/>
              </a:ext>
            </a:extLst>
          </p:cNvPr>
          <p:cNvSpPr/>
          <p:nvPr/>
        </p:nvSpPr>
        <p:spPr>
          <a:xfrm>
            <a:off x="2043797" y="4011654"/>
            <a:ext cx="2263691" cy="226369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شكل بيضاوي 12">
            <a:extLst>
              <a:ext uri="{FF2B5EF4-FFF2-40B4-BE49-F238E27FC236}">
                <a16:creationId xmlns:a16="http://schemas.microsoft.com/office/drawing/2014/main" id="{DB853219-377A-154D-A451-F025C2833C27}"/>
              </a:ext>
            </a:extLst>
          </p:cNvPr>
          <p:cNvSpPr/>
          <p:nvPr/>
        </p:nvSpPr>
        <p:spPr>
          <a:xfrm>
            <a:off x="8709145" y="4089831"/>
            <a:ext cx="2081537" cy="208153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>
            <a:extLst>
              <a:ext uri="{FF2B5EF4-FFF2-40B4-BE49-F238E27FC236}">
                <a16:creationId xmlns:a16="http://schemas.microsoft.com/office/drawing/2014/main" id="{9ACE9B11-FBBC-5742-82CE-600D3D83718A}"/>
              </a:ext>
            </a:extLst>
          </p:cNvPr>
          <p:cNvSpPr/>
          <p:nvPr/>
        </p:nvSpPr>
        <p:spPr>
          <a:xfrm>
            <a:off x="5385814" y="1414689"/>
            <a:ext cx="2062850" cy="20628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40549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3381108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المحبة الطبيعية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محبة أحد مثل محبته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الذل و الخضوع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٢٥  المحبة الواجبة لله تعالى تعني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7" y="4168292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379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028864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محبة الوالدين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محبة أحد مثل محبته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الذل و الخضوع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٢٦- من صور المحبة المباحة 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07" y="3748784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156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9">
            <a:extLst>
              <a:ext uri="{FF2B5EF4-FFF2-40B4-BE49-F238E27FC236}">
                <a16:creationId xmlns:a16="http://schemas.microsoft.com/office/drawing/2014/main" id="{C2848DD6-E47F-034B-9DC8-2E0655D716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1" t="7177" r="19926" b="8700"/>
          <a:stretch/>
        </p:blipFill>
        <p:spPr>
          <a:xfrm>
            <a:off x="6256695" y="526253"/>
            <a:ext cx="5155446" cy="580549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F33DADE0-6416-BC41-B27D-4F49BEE79CE7}"/>
              </a:ext>
            </a:extLst>
          </p:cNvPr>
          <p:cNvSpPr txBox="1"/>
          <p:nvPr/>
        </p:nvSpPr>
        <p:spPr>
          <a:xfrm>
            <a:off x="8015149" y="1481854"/>
            <a:ext cx="2874220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١- اختيار من متعدد</a:t>
            </a:r>
          </a:p>
          <a:p>
            <a:pPr algn="r"/>
            <a:r>
              <a:rPr lang="ar-SA" sz="2400" b="1" dirty="0"/>
              <a:t>٢- صنف</a:t>
            </a:r>
          </a:p>
          <a:p>
            <a:pPr algn="r"/>
            <a:r>
              <a:rPr lang="ar-SA" sz="2400" b="1" dirty="0"/>
              <a:t>٣-انسب</a:t>
            </a:r>
          </a:p>
          <a:p>
            <a:pPr algn="r"/>
            <a:r>
              <a:rPr lang="ar-SA" sz="2400" b="1" dirty="0"/>
              <a:t>٤-زواج</a:t>
            </a:r>
          </a:p>
          <a:p>
            <a:pPr algn="r"/>
            <a:r>
              <a:rPr lang="ar-SA" sz="2400" b="1" dirty="0"/>
              <a:t>٥- أكمل الفراغ</a:t>
            </a:r>
          </a:p>
          <a:p>
            <a:pPr algn="r"/>
            <a:r>
              <a:rPr lang="ar-SA" sz="2400" b="1" dirty="0"/>
              <a:t>٦- مثل</a:t>
            </a:r>
          </a:p>
          <a:p>
            <a:pPr algn="r"/>
            <a:r>
              <a:rPr lang="ar-SA" sz="2400" b="1" dirty="0"/>
              <a:t>٧- الفهم القرآئي</a:t>
            </a:r>
          </a:p>
          <a:p>
            <a:pPr algn="r"/>
            <a:r>
              <a:rPr lang="ar-SA" sz="2400" b="1" dirty="0"/>
              <a:t>٨-أجيب</a:t>
            </a:r>
          </a:p>
          <a:p>
            <a:pPr algn="r"/>
            <a:r>
              <a:rPr lang="ar-SA" sz="2400" b="1" dirty="0"/>
              <a:t>٩- معاني الكلمات</a:t>
            </a:r>
          </a:p>
          <a:p>
            <a:pPr algn="r"/>
            <a:r>
              <a:rPr lang="ar-SA" sz="2400" b="1" dirty="0"/>
              <a:t>١٠- أسئلة مهارات تفكير </a:t>
            </a:r>
          </a:p>
          <a:p>
            <a:pPr algn="r"/>
            <a:r>
              <a:rPr lang="ar-SA" sz="2400" b="1" dirty="0"/>
              <a:t>١١- الصح و الخطأ</a:t>
            </a:r>
          </a:p>
          <a:p>
            <a:pPr algn="r"/>
            <a:r>
              <a:rPr lang="ar-SA" sz="2400" b="1" dirty="0"/>
              <a:t>١٢-رتبي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BAE1194D-CB66-5F42-825B-0B3E997A0822}"/>
              </a:ext>
            </a:extLst>
          </p:cNvPr>
          <p:cNvSpPr txBox="1"/>
          <p:nvPr/>
        </p:nvSpPr>
        <p:spPr>
          <a:xfrm>
            <a:off x="502969" y="1310489"/>
            <a:ext cx="353839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rgbClr val="FF0000"/>
                </a:solidFill>
              </a:rPr>
              <a:t>نوع الأسئلة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9461D35B-B7E0-2F4F-9BCF-8C3634703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653" y="2009115"/>
            <a:ext cx="2517618" cy="2517618"/>
          </a:xfrm>
          <a:prstGeom prst="rect">
            <a:avLst/>
          </a:prstGeom>
        </p:spPr>
      </p:pic>
      <p:pic>
        <p:nvPicPr>
          <p:cNvPr id="3" name="صورة 3">
            <a:extLst>
              <a:ext uri="{FF2B5EF4-FFF2-40B4-BE49-F238E27FC236}">
                <a16:creationId xmlns:a16="http://schemas.microsoft.com/office/drawing/2014/main" id="{EA5F11DE-CC22-EF4B-88A7-1AB6A108E0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560" y="4419768"/>
            <a:ext cx="1793211" cy="179321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E27C9F1-FBF3-5E4B-BA99-3307640D4FCD}"/>
              </a:ext>
            </a:extLst>
          </p:cNvPr>
          <p:cNvSpPr txBox="1"/>
          <p:nvPr/>
        </p:nvSpPr>
        <p:spPr>
          <a:xfrm>
            <a:off x="3993329" y="2465019"/>
            <a:ext cx="4526731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400" b="1" dirty="0"/>
              <a:t>١٣- بين الحكم</a:t>
            </a:r>
          </a:p>
          <a:p>
            <a:pPr algn="r"/>
            <a:r>
              <a:rPr lang="ar-SA" sz="2400" b="1" dirty="0"/>
              <a:t>١٤-آية و موضوع</a:t>
            </a:r>
          </a:p>
          <a:p>
            <a:pPr algn="r"/>
            <a:r>
              <a:rPr lang="ar-SA" sz="2400" b="1" dirty="0"/>
              <a:t>١٥-مقارنات</a:t>
            </a:r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  <a:p>
            <a:pPr algn="r"/>
            <a:endParaRPr lang="ar-SA" sz="2400" b="1" dirty="0"/>
          </a:p>
        </p:txBody>
      </p:sp>
    </p:spTree>
    <p:extLst>
      <p:ext uri="{BB962C8B-B14F-4D97-AF65-F5344CB8AC3E}">
        <p14:creationId xmlns:p14="http://schemas.microsoft.com/office/powerpoint/2010/main" val="2959000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3855869"/>
              </p:ext>
            </p:extLst>
          </p:nvPr>
        </p:nvGraphicFramePr>
        <p:xfrm>
          <a:off x="1981705" y="2984259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الشرعية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الطبيعية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الشركية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٢٧- محبة أحد مثل محبة الله تسمى  المحبة: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201" y="3725407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2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0615851"/>
              </p:ext>
            </p:extLst>
          </p:nvPr>
        </p:nvGraphicFramePr>
        <p:xfrm>
          <a:off x="1852188" y="441117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معروف قدمه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خصال الخير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القرابة و النسب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٢٨- (الحب في الله). تعني محبة المسلم لأخيه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بسبب: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8">
            <a:extLst>
              <a:ext uri="{FF2B5EF4-FFF2-40B4-BE49-F238E27FC236}">
                <a16:creationId xmlns:a16="http://schemas.microsoft.com/office/drawing/2014/main" id="{9443E89A-87FF-1146-A5FB-F8C0C141F9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22" y="5152322"/>
            <a:ext cx="1636330" cy="148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10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395367"/>
              </p:ext>
            </p:extLst>
          </p:nvPr>
        </p:nvGraphicFramePr>
        <p:xfrm>
          <a:off x="1990779" y="4241230"/>
          <a:ext cx="8128000" cy="17983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060155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(ثلاث من كن فيه وجد حلاوة الإيمان)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(أمن يهديكم في ظلمات البر و البحر)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(قل إن كنتم تحبون الله فاتبعوني يحببكم الله)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800" dirty="0">
                          <a:solidFill>
                            <a:schemeClr val="tx1"/>
                          </a:solidFill>
                        </a:rPr>
                        <a:t>(و الذين آمنوا أشد حبا لله )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72678" y="1361566"/>
            <a:ext cx="9732475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١٨- زواجي بين النص المناسب و الموضوع المناسب: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وجوب تقديم محبة الله و رسوله صلى الله عليه وسلم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ثمرة تقديم محبتهما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٣-لماذا نحب الله؟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٤- علامات صدق محبة الله.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779" y="2347036"/>
            <a:ext cx="2730134" cy="2062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778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2" y="2360538"/>
            <a:ext cx="3134411" cy="313441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A807A9-A642-104E-ACCD-7C8CABFD780C}"/>
              </a:ext>
            </a:extLst>
          </p:cNvPr>
          <p:cNvSpPr/>
          <p:nvPr/>
        </p:nvSpPr>
        <p:spPr>
          <a:xfrm>
            <a:off x="5879923" y="1773775"/>
            <a:ext cx="3507414" cy="350741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قسم </a:t>
            </a:r>
          </a:p>
          <a:p>
            <a:pPr algn="ctr"/>
            <a:r>
              <a:rPr lang="ar-SA" sz="8000" b="1" dirty="0">
                <a:solidFill>
                  <a:schemeClr val="tx1"/>
                </a:solidFill>
              </a:rPr>
              <a:t>التفسير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134C5E0-C6BE-4D44-8AB3-D3A0EF0E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113877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35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9908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(عدوا و حزنا)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(قرت عين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مصدر سرور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١- كان ( موسى) عليه السلام لفرعون: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102" y="4424041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218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89534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(عدوا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(قرت عين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(حزنا)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٢-  كان ( موسى) عليه السلام لمرأة فرعون: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24" y="4504522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060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025805"/>
              </p:ext>
            </p:extLst>
          </p:nvPr>
        </p:nvGraphicFramePr>
        <p:xfrm>
          <a:off x="1852188" y="3850654"/>
          <a:ext cx="8127999" cy="1795188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8975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نهر النيل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تتبعي أثره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الإلهام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  <a:tr h="897594"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خاليا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تجاوز الحد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b="1" dirty="0">
                          <a:solidFill>
                            <a:schemeClr val="tx1"/>
                          </a:solidFill>
                        </a:rPr>
                        <a:t>تجبرا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135125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607337" y="1311243"/>
            <a:ext cx="973247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٣- زواجي بين كل كلمة و معناها بوضع الرقم المناسب:</a:t>
            </a:r>
          </a:p>
          <a:p>
            <a:pPr algn="r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١- علوا           ٤- فارغا</a:t>
            </a:r>
          </a:p>
          <a:p>
            <a:pPr algn="r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٢- اليم.            ٥- أوحينا</a:t>
            </a:r>
          </a:p>
          <a:p>
            <a:pPr algn="r"/>
            <a:r>
              <a:rPr lang="ar-SA" sz="3200" b="1" dirty="0">
                <a:solidFill>
                  <a:schemeClr val="accent5">
                    <a:lumMod val="75000"/>
                  </a:schemeClr>
                </a:solidFill>
              </a:rPr>
              <a:t>٣- قصيه          ٦- فبغى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297" y="1065484"/>
            <a:ext cx="1278802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108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051086"/>
              </p:ext>
            </p:extLst>
          </p:nvPr>
        </p:nvGraphicFramePr>
        <p:xfrm>
          <a:off x="1852188" y="3850654"/>
          <a:ext cx="8127999" cy="21031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قصة ولادة موسى عليه السلام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الثبات عند الملمات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تهيئة الأسباب لعودة موسى عليه السلام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٤- قال تعالى : ( وحرمنا عليه المراضع).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 موضوع الآية: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691" y="5167808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50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646609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من قوم موسى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الفراعنة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الأقباط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٥- إلى من ينتسب قارون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573" y="4671327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81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858779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(ثواب الله خير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(ياليت لنا مثل ما أوتي قارون)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ولا يلقها إلا الصابرون)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٦-كان قول من كان يريد الحياة الدنيا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 عندما رأو قارون: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6" y="4979460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30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2" y="2360538"/>
            <a:ext cx="3134411" cy="313441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A807A9-A642-104E-ACCD-7C8CABFD780C}"/>
              </a:ext>
            </a:extLst>
          </p:cNvPr>
          <p:cNvSpPr/>
          <p:nvPr/>
        </p:nvSpPr>
        <p:spPr>
          <a:xfrm>
            <a:off x="5879923" y="1773775"/>
            <a:ext cx="3507414" cy="35074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قسم </a:t>
            </a:r>
          </a:p>
          <a:p>
            <a:pPr algn="ctr"/>
            <a:r>
              <a:rPr lang="ar-SA" sz="8000" b="1" dirty="0">
                <a:solidFill>
                  <a:schemeClr val="tx1"/>
                </a:solidFill>
              </a:rPr>
              <a:t>التوحيد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134C5E0-C6BE-4D44-8AB3-D3A0EF0E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113877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935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90258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(ثواب الله خير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(ياليت لنا مثل ما أوتي قارون)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إنه لذو حظ عظيم)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٧- كان قول ( الذين أتوا العلم ) عندما رأو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 قارون: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931" y="4772227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57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6697611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(ريح صرصر عاتية)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فأهلكوا بالطاغية)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(فخسفنا به و بداره الأرض)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٨- كانت عقوبة قارون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575" y="486352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678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06586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إلا ما كانوا يعملون)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فله خير منها)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سيئة مثلها)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٩- يعامل الله عباده المؤمنين بالفضل دل عليه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 قوله تعالى: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5624" y="450618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15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987728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إلا ما كانوا يعملون)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فله خير منها)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(والله يضاعف لمن يشآء)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١٠- يعامل الله عباده المسيئين( بالعدل )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دل عليه قوله تعالى: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998" y="4883990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48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344037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يسعدون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يختبرون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يتركون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١١- (وهم لا يفتنون ) .أي: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6" y="4591802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091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279831" y="0"/>
            <a:ext cx="11534941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1410449" y="1405750"/>
            <a:ext cx="9732475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١٢- انسبي الموضوع المناسب للآية المناسبة بوضع</a:t>
            </a:r>
          </a:p>
          <a:p>
            <a:pPr algn="r"/>
            <a:r>
              <a:rPr lang="ar-SA" sz="3200" b="1" dirty="0">
                <a:solidFill>
                  <a:srgbClr val="7030A0"/>
                </a:solidFill>
              </a:rPr>
              <a:t> الرقم المناسب  :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١- طاعة الوالدين واجبة مالم تكن في معصية.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٢- تقرب المعاني و توضحها.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٣- ضعف معبودات المشركين.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٤-الحكمة من الابتلاء. </a:t>
            </a:r>
          </a:p>
          <a:p>
            <a:pPr algn="r"/>
            <a:r>
              <a:rPr lang="ar-SA" sz="2400" b="1" dirty="0">
                <a:solidFill>
                  <a:srgbClr val="FF0000"/>
                </a:solidFill>
              </a:rPr>
              <a:t>٥-إعجاز القرآن الكريم تحديا للعرب .</a:t>
            </a:r>
          </a:p>
          <a:p>
            <a:pPr algn="r"/>
            <a:endParaRPr lang="ar-SA" sz="3200" b="1" dirty="0">
              <a:solidFill>
                <a:srgbClr val="7030A0"/>
              </a:solidFill>
            </a:endParaRP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6392" y="4345558"/>
            <a:ext cx="2557021" cy="1931631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019FF592-E5AB-584C-BD59-7B72A1DDAF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1264"/>
              </p:ext>
            </p:extLst>
          </p:nvPr>
        </p:nvGraphicFramePr>
        <p:xfrm>
          <a:off x="738601" y="2061277"/>
          <a:ext cx="5572873" cy="3463668"/>
        </p:xfrm>
        <a:graphic>
          <a:graphicData uri="http://schemas.openxmlformats.org/drawingml/2006/table">
            <a:tbl>
              <a:tblPr rtl="1" firstRow="1" bandRow="1">
                <a:tableStyleId>{C4B1156A-380E-4F78-BDF5-A606A8083BF9}</a:tableStyleId>
              </a:tblPr>
              <a:tblGrid>
                <a:gridCol w="5572873">
                  <a:extLst>
                    <a:ext uri="{9D8B030D-6E8A-4147-A177-3AD203B41FA5}">
                      <a16:colId xmlns:a16="http://schemas.microsoft.com/office/drawing/2014/main" val="4030181902"/>
                    </a:ext>
                  </a:extLst>
                </a:gridCol>
              </a:tblGrid>
              <a:tr h="73087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(و إن أوهن البيوت لبيت العنكبوت)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8538383"/>
                  </a:ext>
                </a:extLst>
              </a:tr>
              <a:tr h="528515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(آلم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4875179"/>
                  </a:ext>
                </a:extLst>
              </a:tr>
              <a:tr h="73087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(و إن جاهداك لتشرك بي ماليس لك به علم فلا تطعهما)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6963051"/>
                  </a:ext>
                </a:extLst>
              </a:tr>
              <a:tr h="730879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(فليعلمن الله الذين صدقوا و ليعلمن الكاذبين)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710297"/>
                  </a:ext>
                </a:extLst>
              </a:tr>
              <a:tr h="528515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/>
                        <a:t>(و تلك الأمثال نضربها للناس)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957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443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9401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القرآن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التوراة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الانجيل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١٣- ( أتل ما أوحي إليك من الكتاب) .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المقصود بالكتاب: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42" y="447930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677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029401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القرآن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التوراة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الانجيل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١٤- ( و قولوا آمنا بالذي أنزل إلينا)أي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042" y="447930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04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79288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القرآن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التوراة و الانجيل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السنة النبوية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١٥- ( و قولوا آمنا بالذي أنزل إلينا </a:t>
            </a:r>
          </a:p>
          <a:p>
            <a:pPr algn="r"/>
            <a:r>
              <a:rPr lang="ar-SA" sz="4400" b="1" u="sng" dirty="0">
                <a:solidFill>
                  <a:srgbClr val="7030A0"/>
                </a:solidFill>
              </a:rPr>
              <a:t>و أنزل إليكم</a:t>
            </a:r>
            <a:r>
              <a:rPr lang="ar-SA" sz="4400" b="1" dirty="0">
                <a:solidFill>
                  <a:srgbClr val="7030A0"/>
                </a:solidFill>
              </a:rPr>
              <a:t> ) معنى ما تحته خط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811" y="4671327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705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09087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قراءته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 حفظه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العمل به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١٦- ( اتل ما أوحي إليك من الكتاب) تقتضي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تلاوة القرآن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371" y="4506184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371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33654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فجعلناه هباء منثورا)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(إن الشرك لظلم عظيم)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(من مات وهو يدعو لله ندا دخل النار)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١- الشرك يحبط جميع الأعمال . دل عليه قوله تعالى: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21" y="493527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3222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7882118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آثار الصلاة السلوكية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صفة الصلاة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أوقات الصلاة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١٧- ( إن الصلاة تنهى عن الفحشاء و المنكر)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موضوع الآية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625" y="4979460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82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073498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الحيوان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لهو و لعب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القرار 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١٨- وصف الله (حقيقة الحياة الدنيا ) بقوله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6" y="4490699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078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02635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(لهي الحيوان)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(لهو و لعب)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(هشيما تذروه الرياح )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١٩- وصف الله (حقيقة الآخرة) بقوله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568" y="4490699"/>
            <a:ext cx="1460752" cy="1323248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23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456028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709575"/>
              </p:ext>
            </p:extLst>
          </p:nvPr>
        </p:nvGraphicFramePr>
        <p:xfrm>
          <a:off x="2831724" y="2752851"/>
          <a:ext cx="8127999" cy="118872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8127999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</a:tblGrid>
              <a:tr h="113913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(و الذين جاهدوا فينا لنهدينهم سبلنا و إن الله لمع المحسنين)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1594053" y="1210934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٢٠</a:t>
            </a:r>
            <a:r>
              <a:rPr lang="ar-SA" sz="4400" b="1" dirty="0">
                <a:solidFill>
                  <a:srgbClr val="FF0000"/>
                </a:solidFill>
              </a:rPr>
              <a:t>- الفهم القرآئي</a:t>
            </a:r>
            <a:r>
              <a:rPr lang="ar-SA" sz="4400" b="1" dirty="0">
                <a:solidFill>
                  <a:srgbClr val="7030A0"/>
                </a:solidFill>
              </a:rPr>
              <a:t>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حللي النص حسب المطلوب</a:t>
            </a:r>
            <a:r>
              <a:rPr lang="ar-SA" sz="4400" b="1" dirty="0">
                <a:solidFill>
                  <a:srgbClr val="7030A0"/>
                </a:solidFill>
              </a:rPr>
              <a:t>  :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A461E9D3-CBA4-DF4E-A93F-3D27274CF7BE}"/>
              </a:ext>
            </a:extLst>
          </p:cNvPr>
          <p:cNvSpPr txBox="1"/>
          <p:nvPr/>
        </p:nvSpPr>
        <p:spPr>
          <a:xfrm>
            <a:off x="5837530" y="4177339"/>
            <a:ext cx="5412041" cy="181588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rgbClr val="FF0000"/>
                </a:solidFill>
              </a:rPr>
              <a:t>١- مانوع الجهاد المقصود في الآية؟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</a:rPr>
              <a:t>٢- وكيف يكون؟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</a:rPr>
              <a:t>٣- وما هي ثمرته؟</a:t>
            </a:r>
          </a:p>
          <a:p>
            <a:pPr algn="r"/>
            <a:r>
              <a:rPr lang="ar-SA" sz="2800" b="1" dirty="0">
                <a:solidFill>
                  <a:srgbClr val="FF0000"/>
                </a:solidFill>
              </a:rPr>
              <a:t>٤- بماذا وصف الله المجاهدين في ذلك؟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4B77AAEA-8373-0044-A0B1-FA1CEAB2B997}"/>
              </a:ext>
            </a:extLst>
          </p:cNvPr>
          <p:cNvSpPr txBox="1"/>
          <p:nvPr/>
        </p:nvSpPr>
        <p:spPr>
          <a:xfrm>
            <a:off x="1232277" y="3961895"/>
            <a:ext cx="5412041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ج١-  جهاد النفس و الكفار </a:t>
            </a:r>
          </a:p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ج٢- بطاعة الله وترك المعصية و الصبر </a:t>
            </a:r>
          </a:p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على ذلك.و نصرة الدين.</a:t>
            </a:r>
          </a:p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ج٣- الهداية و معية الله و توفيقه .</a:t>
            </a:r>
          </a:p>
          <a:p>
            <a:pPr algn="r"/>
            <a:r>
              <a:rPr lang="ar-SA" sz="2800" b="1" dirty="0">
                <a:solidFill>
                  <a:schemeClr val="accent5">
                    <a:lumMod val="75000"/>
                  </a:schemeClr>
                </a:solidFill>
              </a:rPr>
              <a:t>ج٤- المحسنين</a:t>
            </a:r>
          </a:p>
        </p:txBody>
      </p:sp>
    </p:spTree>
    <p:extLst>
      <p:ext uri="{BB962C8B-B14F-4D97-AF65-F5344CB8AC3E}">
        <p14:creationId xmlns:p14="http://schemas.microsoft.com/office/powerpoint/2010/main" val="1617936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89005"/>
              </p:ext>
            </p:extLst>
          </p:nvPr>
        </p:nvGraphicFramePr>
        <p:xfrm>
          <a:off x="1852187" y="3850654"/>
          <a:ext cx="8128000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(إذا هم يشركون)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دعوا الله مخلصين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٢١- بيني موقف المشركين إذا ركبوا في الفلك: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61" y="4591802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358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889005"/>
              </p:ext>
            </p:extLst>
          </p:nvPr>
        </p:nvGraphicFramePr>
        <p:xfrm>
          <a:off x="1852187" y="3850654"/>
          <a:ext cx="8128000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(إذا هم يشركون)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دعوا الله مخلصين )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٢٢- بيني موقف المشركين إذا نجوا من الغرق: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966" y="4591802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3375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7310337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111743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اليمن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نهر النيل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بلاد الشام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٢٣-( غلبت الروم في أ</a:t>
            </a:r>
            <a:r>
              <a:rPr lang="ar-SA" sz="4400" b="1" u="sng" dirty="0">
                <a:solidFill>
                  <a:srgbClr val="7030A0"/>
                </a:solidFill>
              </a:rPr>
              <a:t>دنى الأرض</a:t>
            </a:r>
            <a:r>
              <a:rPr lang="ar-SA" sz="4400" b="1" dirty="0">
                <a:solidFill>
                  <a:srgbClr val="7030A0"/>
                </a:solidFill>
              </a:rPr>
              <a:t>)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معنى ما تحته خط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898" y="4460379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83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097406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111743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لأنهم أهل كتاب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لأنهم مسلمين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لأنهم مشركين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٢٤ – فرح المسلمون بانتصار الروم و السبب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817" y="4416660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27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7677031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111743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علم الآخرة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 أمور الدين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تدبير معيشتهم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٢٥- ( يعلمون ظاهر من الحياة الدنيا ) أى 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37" y="4416660"/>
            <a:ext cx="1624218" cy="147132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261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3992456"/>
              </p:ext>
            </p:extLst>
          </p:nvPr>
        </p:nvGraphicFramePr>
        <p:xfrm>
          <a:off x="1852188" y="3926480"/>
          <a:ext cx="8127999" cy="19948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773111743"/>
                    </a:ext>
                  </a:extLst>
                </a:gridCol>
              </a:tblGrid>
              <a:tr h="888066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السفينة 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من الثلاثة إلى التسعة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كذب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  <a:tr h="1106814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المحاورة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الذي يضع الأمور في مواضعها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أضعف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8256229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60755" y="1140782"/>
            <a:ext cx="973247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٢٦- زواجي بين الكلمة و معناها بوضع الرقم المناسب   :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ولا تجادلوا.           ٤- الحكيم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الفلك                    ٥- افترى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بضع سنين            ٦- أوهن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13" y="1660236"/>
            <a:ext cx="2640747" cy="19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35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33654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فجعلناه هباء منثورا)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(إن الشرك لظلم عظيم)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(من مات وهو يدعو لله ندا دخل النار)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٢- من مات على الشرك من غير توبة مخلد في النار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. دل عليه قوله تعالى: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813" y="4801929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670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2" y="2360538"/>
            <a:ext cx="3134411" cy="313441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A807A9-A642-104E-ACCD-7C8CABFD780C}"/>
              </a:ext>
            </a:extLst>
          </p:cNvPr>
          <p:cNvSpPr/>
          <p:nvPr/>
        </p:nvSpPr>
        <p:spPr>
          <a:xfrm>
            <a:off x="5879923" y="1773775"/>
            <a:ext cx="3507414" cy="350741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قسم </a:t>
            </a:r>
          </a:p>
          <a:p>
            <a:pPr algn="ctr"/>
            <a:r>
              <a:rPr lang="ar-SA" sz="8000" b="1" dirty="0">
                <a:solidFill>
                  <a:schemeClr val="tx1"/>
                </a:solidFill>
              </a:rPr>
              <a:t>الحديث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134C5E0-C6BE-4D44-8AB3-D3A0EF0E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113877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04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915607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الذكر بعد الصلاة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الدعاء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الاستغفار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6000" b="1" dirty="0">
                <a:solidFill>
                  <a:srgbClr val="7030A0"/>
                </a:solidFill>
              </a:rPr>
              <a:t>١- من الأذكار المقيدة: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25" y="502921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7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7377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العبادة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الشكر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٢- اسم جامع لكل ما يحبه الله و يرضاه من الأقوال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و الأفعال الظاهرة و الباطنة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241" y="4719334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20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987377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العبادة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6000" dirty="0">
                          <a:solidFill>
                            <a:schemeClr val="tx1"/>
                          </a:solidFill>
                        </a:rPr>
                        <a:t>الشكر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٣- تمجيد الله و تقديسه و تهليله و الثناء عليه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468908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79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22732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الاستعجال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تأخيرها عن وقتها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السنة الراتبة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solidFill>
                  <a:srgbClr val="7030A0"/>
                </a:solidFill>
              </a:rPr>
              <a:t>٤- من الإحسان في أداء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777" y="4570011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18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427525" y="0"/>
            <a:ext cx="11279109" cy="6858000"/>
          </a:xfrm>
        </p:spPr>
      </p:pic>
      <p:pic>
        <p:nvPicPr>
          <p:cNvPr id="2" name="صورة 2">
            <a:extLst>
              <a:ext uri="{FF2B5EF4-FFF2-40B4-BE49-F238E27FC236}">
                <a16:creationId xmlns:a16="http://schemas.microsoft.com/office/drawing/2014/main" id="{5BFEB6E1-C8A8-9F4A-BF49-5487AB2370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4" r="24237"/>
          <a:stretch/>
        </p:blipFill>
        <p:spPr>
          <a:xfrm>
            <a:off x="4546489" y="3531898"/>
            <a:ext cx="2452898" cy="2202275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86F9A172-A12B-0344-8D4C-604BAAA5A3C7}"/>
              </a:ext>
            </a:extLst>
          </p:cNvPr>
          <p:cNvSpPr txBox="1"/>
          <p:nvPr/>
        </p:nvSpPr>
        <p:spPr>
          <a:xfrm>
            <a:off x="1634654" y="1674674"/>
            <a:ext cx="851277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b="1" dirty="0">
                <a:solidFill>
                  <a:schemeClr val="accent1"/>
                </a:solidFill>
              </a:rPr>
              <a:t>منظم الرواه رضي الله عنهم</a:t>
            </a:r>
          </a:p>
          <a:p>
            <a:pPr algn="ctr"/>
            <a:r>
              <a:rPr lang="ar-SA" sz="3200" b="1" dirty="0">
                <a:solidFill>
                  <a:srgbClr val="FF0000"/>
                </a:solidFill>
              </a:rPr>
              <a:t>انسبي لكل صحابي رضي الله عنه (الفضيلة) التي اشتهر بها . بوضع الرقم المناسب :</a:t>
            </a:r>
          </a:p>
        </p:txBody>
      </p:sp>
    </p:spTree>
    <p:extLst>
      <p:ext uri="{BB962C8B-B14F-4D97-AF65-F5344CB8AC3E}">
        <p14:creationId xmlns:p14="http://schemas.microsoft.com/office/powerpoint/2010/main" val="145487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465249" y="0"/>
            <a:ext cx="11354554" cy="6858000"/>
          </a:xfr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29E0710B-0449-A84F-BB4D-5014AC7F205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314675"/>
              </p:ext>
            </p:extLst>
          </p:nvPr>
        </p:nvGraphicFramePr>
        <p:xfrm>
          <a:off x="1519127" y="1592016"/>
          <a:ext cx="3309174" cy="3941936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654587">
                  <a:extLst>
                    <a:ext uri="{9D8B030D-6E8A-4147-A177-3AD203B41FA5}">
                      <a16:colId xmlns:a16="http://schemas.microsoft.com/office/drawing/2014/main" val="1019984585"/>
                    </a:ext>
                  </a:extLst>
                </a:gridCol>
                <a:gridCol w="1654587">
                  <a:extLst>
                    <a:ext uri="{9D8B030D-6E8A-4147-A177-3AD203B41FA5}">
                      <a16:colId xmlns:a16="http://schemas.microsoft.com/office/drawing/2014/main" val="112228925"/>
                    </a:ext>
                  </a:extLst>
                </a:gridCol>
              </a:tblGrid>
              <a:tr h="9854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أعلم الأمة بالحلال و الحرام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الذكاء و العلم و الحفظ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0658990"/>
                  </a:ext>
                </a:extLst>
              </a:tr>
              <a:tr h="9854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حافظ الأمة و الأكثر رواية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مات وهو ساجد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4727059"/>
                  </a:ext>
                </a:extLst>
              </a:tr>
              <a:tr h="9854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كان لا يسأل الناس شيئا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أسلم قديما مع أبيه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897578"/>
                  </a:ext>
                </a:extLst>
              </a:tr>
              <a:tr h="985484"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كان يحمل راية خزاعة يوم الفتح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صاحب نعل رسول الله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40720"/>
                  </a:ext>
                </a:extLst>
              </a:tr>
            </a:tbl>
          </a:graphicData>
        </a:graphic>
      </p:graphicFrame>
      <p:sp>
        <p:nvSpPr>
          <p:cNvPr id="3" name="مربع نص 2">
            <a:extLst>
              <a:ext uri="{FF2B5EF4-FFF2-40B4-BE49-F238E27FC236}">
                <a16:creationId xmlns:a16="http://schemas.microsoft.com/office/drawing/2014/main" id="{B4A24A13-4504-CF42-834B-3FF2D0C93525}"/>
              </a:ext>
            </a:extLst>
          </p:cNvPr>
          <p:cNvSpPr txBox="1"/>
          <p:nvPr/>
        </p:nvSpPr>
        <p:spPr>
          <a:xfrm>
            <a:off x="4455763" y="1592016"/>
            <a:ext cx="6672455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FF0000"/>
                </a:solidFill>
              </a:rPr>
              <a:t>١- معاذ بن جبل رضي الله عنه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ثوبان رضي الله عنه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عبدالله بن مسعود رضي الله عنه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٤-أبي ثعلبة الخشني رضي الله عنه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٥- عائشة رضي الله عنها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٦- أبي هريرة رضي الله عنه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٧- عمران بن حصين رضي الله عنه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٨- عبدالله بن عمر بن الخطاب رض الله عنه </a:t>
            </a:r>
          </a:p>
        </p:txBody>
      </p:sp>
      <p:pic>
        <p:nvPicPr>
          <p:cNvPr id="5" name="صورة 5">
            <a:extLst>
              <a:ext uri="{FF2B5EF4-FFF2-40B4-BE49-F238E27FC236}">
                <a16:creationId xmlns:a16="http://schemas.microsoft.com/office/drawing/2014/main" id="{413F2AB6-3992-3F44-A12B-6AB5C2D4E7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2717799"/>
            <a:ext cx="1676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6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12390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أحب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أعطى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أبلغ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٥- أكملي الحديث : ( المرء مع من …….)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25" y="4719334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61318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الجليس السيئ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حسن الخلق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أثر الصحبة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٦- الموضوع المناسب لهذا الحديث  :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( المرء مع من أحب)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4017" y="468908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086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260158"/>
              </p:ext>
            </p:extLst>
          </p:nvPr>
        </p:nvGraphicFramePr>
        <p:xfrm>
          <a:off x="1852188" y="3888628"/>
          <a:ext cx="8127999" cy="2159841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165472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مفاسد جليس السوء في الدنيا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ثمرات الصحبة الصالحة في الدنيا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نافخ الكير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  <a:tr h="994369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حامل المسك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أثر الجليس السوء في الآخرة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</a:rPr>
                        <a:t>أثر الصحبة الصالحة في الآخرة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3029356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441805" y="1243121"/>
            <a:ext cx="973247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٧- زواجي بين العبارات بوضع الرقم المناسب :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مثل الجليس الصالح.      ٤- دخول النار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٢-مثل الجليس السوء.         ٥- الجنة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السمعة الطيبة.              ٦- انتشار الرذيلة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900" y="1889452"/>
            <a:ext cx="1856059" cy="140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5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733654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 فجعلناه هباء منثورا)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(إن الشرك لظلم عظيم)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(من مات وهو يدعو لله ندا دخل النار)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٣- الشرك وضع للعبادة في غير موضعها .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يدل عليه قوله تعالى 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016" y="4719334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9" y="1178559"/>
            <a:ext cx="1115336" cy="131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986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377229" y="0"/>
            <a:ext cx="10945144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57312"/>
              </p:ext>
            </p:extLst>
          </p:nvPr>
        </p:nvGraphicFramePr>
        <p:xfrm>
          <a:off x="1048322" y="3859664"/>
          <a:ext cx="9602958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3200986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3200986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3200986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يتكلم بملء فيه تكلفا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يتكلم باستعلاء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كثير الكلام بلا فائدة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657060" y="1278996"/>
            <a:ext cx="9732475" cy="203132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٨- انسبي كل صفة ذميمة لمعناها المناسب : </a:t>
            </a:r>
          </a:p>
          <a:p>
            <a:pPr algn="r"/>
            <a:endParaRPr lang="ar-SA" sz="3600" b="1" dirty="0">
              <a:solidFill>
                <a:srgbClr val="7030A0"/>
              </a:solidFill>
            </a:endParaRPr>
          </a:p>
          <a:p>
            <a:pPr algn="r"/>
            <a:r>
              <a:rPr lang="ar-SA" sz="5400" b="1" dirty="0">
                <a:solidFill>
                  <a:srgbClr val="FF0000"/>
                </a:solidFill>
              </a:rPr>
              <a:t>الثارثارون – المتشدقون – المتفيهقون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27" y="1130471"/>
            <a:ext cx="1919716" cy="145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65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247712" y="1240752"/>
            <a:ext cx="9732475" cy="489364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٩</a:t>
            </a:r>
            <a:r>
              <a:rPr lang="ar-SA" sz="4400" b="1" dirty="0">
                <a:solidFill>
                  <a:srgbClr val="FF0000"/>
                </a:solidFill>
              </a:rPr>
              <a:t>- الفهم القرآئي </a:t>
            </a:r>
            <a:r>
              <a:rPr lang="ar-SA" sz="3600" b="1" dirty="0">
                <a:solidFill>
                  <a:srgbClr val="7030A0"/>
                </a:solidFill>
              </a:rPr>
              <a:t>: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( إن أحبكم إلى …) في ضوء دراسة هذا الحديث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اجيبي  عما يلي :  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١- ماهي مكانة من اتصف بحسن الخلق في الآخرة؟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٢- ماهي مكانة من اتصف بسوء الخلق في الآخرة؟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٣- نهى النبي صلى الله عليه وسلم في الحديث عن ثلاث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 صفات ماهي؟</a:t>
            </a:r>
          </a:p>
          <a:p>
            <a:pPr algn="r"/>
            <a:r>
              <a:rPr lang="ar-SA" sz="3200" b="1" dirty="0">
                <a:solidFill>
                  <a:schemeClr val="accent6"/>
                </a:solidFill>
              </a:rPr>
              <a:t>٤- مثلي لما يلي : ( الصفات الحسنة- الصفات الذميمة)؟</a:t>
            </a:r>
          </a:p>
          <a:p>
            <a:pPr algn="r"/>
            <a:endParaRPr lang="ar-SA" sz="3600" b="1" dirty="0">
              <a:solidFill>
                <a:srgbClr val="7030A0"/>
              </a:solidFill>
            </a:endParaRP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55D371DF-27B0-F74D-B11E-6D34106216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52152" y="1240752"/>
            <a:ext cx="1119321" cy="1119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555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583364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الفردوس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الصائم القائم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منابر من نور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١٠- أكملي الحديث : 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( إن المؤمن ليدرك بحسن خلقه درجة …………….)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CE46D1D-9416-B544-B041-5C16F0A0BA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4404652"/>
            <a:ext cx="1632063" cy="147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2086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87268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العبادة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حسن الخلق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١١- بسط الوجه و بذل المعروف وكف الأذى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68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617071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النفاق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الثرثرة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التفيهق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١٢- إظهار الخير، و إبطان الشر .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800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83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70980"/>
              </p:ext>
            </p:extLst>
          </p:nvPr>
        </p:nvGraphicFramePr>
        <p:xfrm>
          <a:off x="1852188" y="2687330"/>
          <a:ext cx="8127999" cy="288439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2884392"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رجل كان جائعا فأكل من مزرعة جاره  . ثم سيبلغ صاحبها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أخبرت قريباتها بأسرار جارتها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200" dirty="0">
                          <a:solidFill>
                            <a:schemeClr val="tx1"/>
                          </a:solidFill>
                        </a:rPr>
                        <a:t>صديق أخبر بدين صديقه ليجمع له مبلغا من المال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-334126" y="1490393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١٣- من صور خيانة الأمانة: 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3853494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20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1286278"/>
            <a:ext cx="10339812" cy="11387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FF0000"/>
                </a:solidFill>
              </a:rPr>
              <a:t>١٤- الفهم القرآئي : </a:t>
            </a:r>
          </a:p>
          <a:p>
            <a:pPr algn="r"/>
            <a:r>
              <a:rPr lang="ar-SA" sz="3200" b="1" dirty="0"/>
              <a:t>في ضوء دراستك لوحدة النفاق . اجيبي عن ما يلي :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D0703564-B319-F848-AA21-86F3883A0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027110"/>
              </p:ext>
            </p:extLst>
          </p:nvPr>
        </p:nvGraphicFramePr>
        <p:xfrm>
          <a:off x="2258848" y="2556278"/>
          <a:ext cx="7674304" cy="332709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7674304">
                  <a:extLst>
                    <a:ext uri="{9D8B030D-6E8A-4147-A177-3AD203B41FA5}">
                      <a16:colId xmlns:a16="http://schemas.microsoft.com/office/drawing/2014/main" val="2109396904"/>
                    </a:ext>
                  </a:extLst>
                </a:gridCol>
              </a:tblGrid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١- مانوع النفاق الوارد في الحديث؟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68878"/>
                  </a:ext>
                </a:extLst>
              </a:tr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٢- عددي صفات المنافقين الواردة في الحديثين؟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73362"/>
                  </a:ext>
                </a:extLst>
              </a:tr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٣- سمي النبي صلى الله عليه وسلم المنافق باسم آخر ماهو ؟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643950"/>
                  </a:ext>
                </a:extLst>
              </a:tr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٤- عللي كانت صلاة (الفجر و العشاء) أثقل الصلاة على المنافق؟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2940721"/>
                  </a:ext>
                </a:extLst>
              </a:tr>
              <a:tr h="665418">
                <a:tc>
                  <a:txBody>
                    <a:bodyPr/>
                    <a:lstStyle/>
                    <a:p>
                      <a:pPr rtl="1"/>
                      <a:r>
                        <a:rPr lang="ar-SA" sz="2800" b="1" dirty="0">
                          <a:solidFill>
                            <a:schemeClr val="tx1"/>
                          </a:solidFill>
                        </a:rPr>
                        <a:t>٥- كيف يكون المنافق يوم القيامة؟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2468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016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901271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الفجر </a:t>
                      </a:r>
                    </a:p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و العشاء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الظهر و العصر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العصر و المغرب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١٥- أثقل الصلاة على المنافقين صلاة:  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122" y="4825068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419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2999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صوركم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أموالكم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أعمالكم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١٦- أكملي الحديث : ( ولكن ينظر إلى ….)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817" y="4506551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32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436230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التقوى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العمل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جميع ما سبق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١٧- يتفاضل الناس يوم القيامة بحسب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42" y="503557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8451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0225211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عبادة الأصنام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الرياء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عبادة الكواكب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٥- جاء في الحديث : ( أخوف ما أخاف على أمتي</a:t>
            </a:r>
          </a:p>
          <a:p>
            <a:pPr algn="r"/>
            <a:r>
              <a:rPr lang="ar-SA" sz="3600" b="1" dirty="0">
                <a:solidFill>
                  <a:srgbClr val="7030A0"/>
                </a:solidFill>
              </a:rPr>
              <a:t> الشرك الأصغر ) و يقصد به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602" y="4468961"/>
            <a:ext cx="1741907" cy="1577937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7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79342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الإخلاص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إماطة الأذى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بر الوالدين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١٧- من أعمال القلوب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648" y="4574091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91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533369"/>
              </p:ext>
            </p:extLst>
          </p:nvPr>
        </p:nvGraphicFramePr>
        <p:xfrm>
          <a:off x="1852188" y="3645495"/>
          <a:ext cx="8127999" cy="1722112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722112"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الإخلاص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إماطة الأذى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dirty="0">
                          <a:solidFill>
                            <a:schemeClr val="tx1"/>
                          </a:solidFill>
                        </a:rPr>
                        <a:t>الرجاء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0" y="2224259"/>
            <a:ext cx="979406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١٨- من أعمال الجوارح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760" y="4506551"/>
            <a:ext cx="1901064" cy="1722112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22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88301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الحياء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الذكر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العبادة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١٩- خلق يبعث على فعل الجميل و ترك القبيح. يسمى: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173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228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393900"/>
              </p:ext>
            </p:extLst>
          </p:nvPr>
        </p:nvGraphicFramePr>
        <p:xfrm>
          <a:off x="1981705" y="3105857"/>
          <a:ext cx="8127999" cy="277368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طارق يخجل من تقديم مقترح في المدرسة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محمد لا يرفع صوته عند كبار السن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طالب لا يحب الخروج في الإذاعة المدرسية 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٢٠- أي مما يلي يعد من الحياء الجميل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5235669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38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19945"/>
              </p:ext>
            </p:extLst>
          </p:nvPr>
        </p:nvGraphicFramePr>
        <p:xfrm>
          <a:off x="1981705" y="3105857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خشية الله في السر و العلن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الخوف من الناس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ترك السؤال فيما ينفع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٢١ – مما يعين على التحلي بخلق الحياء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869" y="4348135"/>
            <a:ext cx="2078351" cy="1882711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69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62044"/>
              </p:ext>
            </p:extLst>
          </p:nvPr>
        </p:nvGraphicFramePr>
        <p:xfrm>
          <a:off x="1981705" y="3105857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الصدق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الخوف 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400" dirty="0">
                          <a:solidFill>
                            <a:schemeClr val="tx1"/>
                          </a:solidFill>
                        </a:rPr>
                        <a:t>الحياء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٢٢-  أكملي الحديث : (………..لا يأتي إلا بخير).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564" y="3840365"/>
            <a:ext cx="2078351" cy="1882711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066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622" y="2360538"/>
            <a:ext cx="3134411" cy="3134411"/>
          </a:xfrm>
          <a:prstGeom prst="rect">
            <a:avLst/>
          </a:prstGeom>
        </p:spPr>
      </p:pic>
      <p:sp>
        <p:nvSpPr>
          <p:cNvPr id="10" name="مستطيل: زوايا مستديرة 9">
            <a:extLst>
              <a:ext uri="{FF2B5EF4-FFF2-40B4-BE49-F238E27FC236}">
                <a16:creationId xmlns:a16="http://schemas.microsoft.com/office/drawing/2014/main" id="{79A807A9-A642-104E-ACCD-7C8CABFD780C}"/>
              </a:ext>
            </a:extLst>
          </p:cNvPr>
          <p:cNvSpPr/>
          <p:nvPr/>
        </p:nvSpPr>
        <p:spPr>
          <a:xfrm>
            <a:off x="5879923" y="1773775"/>
            <a:ext cx="3507414" cy="350741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8000" b="1" dirty="0">
                <a:solidFill>
                  <a:schemeClr val="tx1"/>
                </a:solidFill>
              </a:rPr>
              <a:t>قسم </a:t>
            </a:r>
          </a:p>
          <a:p>
            <a:pPr algn="ctr"/>
            <a:r>
              <a:rPr lang="ar-SA" sz="8000" b="1" dirty="0">
                <a:solidFill>
                  <a:schemeClr val="tx1"/>
                </a:solidFill>
              </a:rPr>
              <a:t>الفقه </a:t>
            </a:r>
          </a:p>
        </p:txBody>
      </p:sp>
      <p:pic>
        <p:nvPicPr>
          <p:cNvPr id="12" name="صورة 12">
            <a:extLst>
              <a:ext uri="{FF2B5EF4-FFF2-40B4-BE49-F238E27FC236}">
                <a16:creationId xmlns:a16="http://schemas.microsoft.com/office/drawing/2014/main" id="{5134C5E0-C6BE-4D44-8AB3-D3A0EF0E39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630" y="1138775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464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550858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الركوع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قراءة الفاتحة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استقبال القبلة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١- من شروط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744" y="468908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89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647307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الركوع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دعاء الاستفتاح 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استقبال القبلة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٢-  من أركان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7820" y="4689083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895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987506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قراءة سورة بعد الفاتحة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دعاء الاستفتاح 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قول ربنا ولك الحمد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٣-  من واجبات 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817" y="4591169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560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739635"/>
              </p:ext>
            </p:extLst>
          </p:nvPr>
        </p:nvGraphicFramePr>
        <p:xfrm>
          <a:off x="1852188" y="3850654"/>
          <a:ext cx="8127999" cy="1737360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اعتقاد أن أحد يعلم الغيب غير الله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محبة غير الله كمحبة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3600" dirty="0">
                          <a:solidFill>
                            <a:schemeClr val="tx1"/>
                          </a:solidFill>
                        </a:rPr>
                        <a:t>الخوف من غير الله 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٦- أي مما يلي يعد من الشرك في الربوبية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4525" y="4807740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757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6847458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سورة الفاتحة 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دعاء الاستفتاح 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قول ربنا ولك الحمد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٤-   من سنن  الصلاة 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466" y="459180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9913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6356112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  التلثم لغير حاجة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  الأكل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4000" dirty="0">
                          <a:solidFill>
                            <a:schemeClr val="tx1"/>
                          </a:solidFill>
                        </a:rPr>
                        <a:t>الضحك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5400" b="1" dirty="0">
                <a:solidFill>
                  <a:srgbClr val="7030A0"/>
                </a:solidFill>
              </a:rPr>
              <a:t>٥- من مكروهات الصلاة 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12" y="4793549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86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729307" y="0"/>
            <a:ext cx="10855356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607337" y="1167228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٦- ضعي المصطلح المناسب في المكان المناسب : 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202993" cy="908768"/>
          </a:xfrm>
          <a:prstGeom prst="rect">
            <a:avLst/>
          </a:prstGeom>
        </p:spPr>
      </p:pic>
      <p:graphicFrame>
        <p:nvGraphicFramePr>
          <p:cNvPr id="2" name="جدول 2">
            <a:extLst>
              <a:ext uri="{FF2B5EF4-FFF2-40B4-BE49-F238E27FC236}">
                <a16:creationId xmlns:a16="http://schemas.microsoft.com/office/drawing/2014/main" id="{F866C2BA-79B1-2348-8E3A-FF362E5528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65475"/>
              </p:ext>
            </p:extLst>
          </p:nvPr>
        </p:nvGraphicFramePr>
        <p:xfrm>
          <a:off x="3034976" y="1800290"/>
          <a:ext cx="8128002" cy="4572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354667">
                  <a:extLst>
                    <a:ext uri="{9D8B030D-6E8A-4147-A177-3AD203B41FA5}">
                      <a16:colId xmlns:a16="http://schemas.microsoft.com/office/drawing/2014/main" val="4264739361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4168651972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673445045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3104875617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134298839"/>
                    </a:ext>
                  </a:extLst>
                </a:gridCol>
                <a:gridCol w="1354667">
                  <a:extLst>
                    <a:ext uri="{9D8B030D-6E8A-4147-A177-3AD203B41FA5}">
                      <a16:colId xmlns:a16="http://schemas.microsoft.com/office/drawing/2014/main" val="269333057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شروط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أركان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واجبات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سنن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مكروهات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مبطلات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661807"/>
                  </a:ext>
                </a:extLst>
              </a:tr>
            </a:tbl>
          </a:graphicData>
        </a:graphic>
      </p:graphicFrame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F00FD043-3965-9843-9B2C-FB159A85D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102114"/>
              </p:ext>
            </p:extLst>
          </p:nvPr>
        </p:nvGraphicFramePr>
        <p:xfrm>
          <a:off x="2093614" y="2323588"/>
          <a:ext cx="8931494" cy="375061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465747">
                  <a:extLst>
                    <a:ext uri="{9D8B030D-6E8A-4147-A177-3AD203B41FA5}">
                      <a16:colId xmlns:a16="http://schemas.microsoft.com/office/drawing/2014/main" val="2541568421"/>
                    </a:ext>
                  </a:extLst>
                </a:gridCol>
                <a:gridCol w="4465747">
                  <a:extLst>
                    <a:ext uri="{9D8B030D-6E8A-4147-A177-3AD203B41FA5}">
                      <a16:colId xmlns:a16="http://schemas.microsoft.com/office/drawing/2014/main" val="3930236273"/>
                    </a:ext>
                  </a:extLst>
                </a:gridCol>
              </a:tblGrid>
              <a:tr h="481899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المصطلح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rgbClr val="FF0000"/>
                          </a:solidFill>
                        </a:rPr>
                        <a:t>مكانته في الصلاة</a:t>
                      </a:r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6944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تفسد الصلاة و يجب إعادتها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29214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تركها عمدا يبطل الصلاة ،وتركها سهوا يوجب الاتيان بها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74352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تركها سهوا يجبره سجود السهو ، و تركها عمدا يبطل الصلاة.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09046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فعلها يكون قبل الصلاة و لا تصح الصلاة إلا بها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10173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فعلها يكمل الصلاة و يزينها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334798"/>
                  </a:ext>
                </a:extLst>
              </a:tr>
              <a:tr h="481899">
                <a:tc>
                  <a:txBody>
                    <a:bodyPr/>
                    <a:lstStyle/>
                    <a:p>
                      <a:pPr algn="r" rtl="1"/>
                      <a:endParaRPr lang="ar-SA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فعلها ينقص من أجر الصلاة .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7527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1613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467388" y="1412045"/>
            <a:ext cx="97324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b="1" dirty="0">
                <a:solidFill>
                  <a:srgbClr val="7030A0"/>
                </a:solidFill>
              </a:rPr>
              <a:t>٧- احكمي على صحة العبارات التالية : </a:t>
            </a:r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A08D54DE-7E33-3840-9189-C05593F433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37" y="1269986"/>
            <a:ext cx="930450" cy="930450"/>
          </a:xfrm>
          <a:prstGeom prst="rect">
            <a:avLst/>
          </a:prstGeom>
        </p:spPr>
      </p:pic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7CAA0502-C400-2640-A355-721A30643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9088488"/>
              </p:ext>
            </p:extLst>
          </p:nvPr>
        </p:nvGraphicFramePr>
        <p:xfrm>
          <a:off x="3030397" y="2200435"/>
          <a:ext cx="6768976" cy="34076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6768976">
                  <a:extLst>
                    <a:ext uri="{9D8B030D-6E8A-4147-A177-3AD203B41FA5}">
                      <a16:colId xmlns:a16="http://schemas.microsoft.com/office/drawing/2014/main" val="3930236273"/>
                    </a:ext>
                  </a:extLst>
                </a:gridCol>
              </a:tblGrid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١- من كان داخل الحرم يلزمه التوجه لذات الكعبة(……………….)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6944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٢- يلزم استقبال القبلة حتى في حال الخوف (………………….)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29214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2000" b="1" dirty="0">
                          <a:solidFill>
                            <a:schemeClr val="tx1"/>
                          </a:solidFill>
                        </a:rPr>
                        <a:t>٣- (النية ) محلها اللسان و يلزم التلفظ بها (…………….)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74352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٤- مازاد عن التسبيحة الواحدة في قول ( سبحان ربي العظيم) فهو سنة(………….)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09046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b="1" dirty="0">
                          <a:solidFill>
                            <a:schemeClr val="tx1"/>
                          </a:solidFill>
                        </a:rPr>
                        <a:t>٥- يجوز تحويل النية في الصلاة من ( الفريضة ) إلى (النافلة) (…………….)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10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393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10492335" cy="6858000"/>
          </a:xfr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1612206" y="1442823"/>
            <a:ext cx="973247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٨- صنفي الأقوال التالية في الصلاة بوضع الرقم المناسب  : </a:t>
            </a:r>
          </a:p>
        </p:txBody>
      </p:sp>
      <p:graphicFrame>
        <p:nvGraphicFramePr>
          <p:cNvPr id="3" name="جدول 4">
            <a:extLst>
              <a:ext uri="{FF2B5EF4-FFF2-40B4-BE49-F238E27FC236}">
                <a16:creationId xmlns:a16="http://schemas.microsoft.com/office/drawing/2014/main" id="{7CAA0502-C400-2640-A355-721A30643A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002267"/>
              </p:ext>
            </p:extLst>
          </p:nvPr>
        </p:nvGraphicFramePr>
        <p:xfrm>
          <a:off x="6281966" y="2124989"/>
          <a:ext cx="4945709" cy="3407685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945709">
                  <a:extLst>
                    <a:ext uri="{9D8B030D-6E8A-4147-A177-3AD203B41FA5}">
                      <a16:colId xmlns:a16="http://schemas.microsoft.com/office/drawing/2014/main" val="3930236273"/>
                    </a:ext>
                  </a:extLst>
                </a:gridCol>
              </a:tblGrid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دعاء الاستفتاح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476944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قراءة الفاتحة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029214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قراءة سورة بعد الفاتحة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4974352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قول سبحان ربي العظيم في الركوع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1809046"/>
                  </a:ext>
                </a:extLst>
              </a:tr>
              <a:tr h="681537">
                <a:tc>
                  <a:txBody>
                    <a:bodyPr/>
                    <a:lstStyle/>
                    <a:p>
                      <a:pPr algn="r" rtl="1"/>
                      <a:r>
                        <a:rPr lang="ar-SA" sz="3200" b="1" dirty="0">
                          <a:solidFill>
                            <a:schemeClr val="tx1"/>
                          </a:solidFill>
                        </a:rPr>
                        <a:t>التشهد الأخير </a:t>
                      </a: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710173"/>
                  </a:ext>
                </a:extLst>
              </a:tr>
            </a:tbl>
          </a:graphicData>
        </a:graphic>
      </p:graphicFrame>
      <p:sp>
        <p:nvSpPr>
          <p:cNvPr id="5" name="مربع نص 4">
            <a:extLst>
              <a:ext uri="{FF2B5EF4-FFF2-40B4-BE49-F238E27FC236}">
                <a16:creationId xmlns:a16="http://schemas.microsoft.com/office/drawing/2014/main" id="{F431ED6C-89AA-0846-9B89-336DA86EDE26}"/>
              </a:ext>
            </a:extLst>
          </p:cNvPr>
          <p:cNvSpPr txBox="1"/>
          <p:nvPr/>
        </p:nvSpPr>
        <p:spPr>
          <a:xfrm>
            <a:off x="5184115" y="2518372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 dirty="0"/>
          </a:p>
        </p:txBody>
      </p:sp>
      <p:pic>
        <p:nvPicPr>
          <p:cNvPr id="6" name="صورة 7">
            <a:extLst>
              <a:ext uri="{FF2B5EF4-FFF2-40B4-BE49-F238E27FC236}">
                <a16:creationId xmlns:a16="http://schemas.microsoft.com/office/drawing/2014/main" id="{C02FC631-D8C7-F148-A866-6290859B10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055" y="1245605"/>
            <a:ext cx="1170915" cy="1170915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504E077-1254-0146-B030-B044462B5960}"/>
              </a:ext>
            </a:extLst>
          </p:cNvPr>
          <p:cNvSpPr txBox="1"/>
          <p:nvPr/>
        </p:nvSpPr>
        <p:spPr>
          <a:xfrm>
            <a:off x="2806389" y="2870256"/>
            <a:ext cx="2499948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800" b="1" dirty="0">
                <a:solidFill>
                  <a:srgbClr val="00B050"/>
                </a:solidFill>
              </a:rPr>
              <a:t>١- ركن</a:t>
            </a:r>
          </a:p>
          <a:p>
            <a:pPr algn="r"/>
            <a:r>
              <a:rPr lang="ar-SA" sz="4800" b="1" dirty="0">
                <a:solidFill>
                  <a:srgbClr val="00B050"/>
                </a:solidFill>
              </a:rPr>
              <a:t>٢- واجب</a:t>
            </a:r>
          </a:p>
          <a:p>
            <a:pPr algn="r"/>
            <a:r>
              <a:rPr lang="ar-SA" sz="4800" b="1" dirty="0">
                <a:solidFill>
                  <a:srgbClr val="00B050"/>
                </a:solidFill>
              </a:rPr>
              <a:t>٣- سنة</a:t>
            </a:r>
          </a:p>
          <a:p>
            <a:pPr algn="r"/>
            <a:endParaRPr lang="ar-SA" sz="4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731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8142375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التلاوة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السهو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الشكر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٩- سجدتان في آخر الصلاة بسبب النقص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أو الزيادة أو الشك  تسمى سجود: 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225" y="4807740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29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3533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الزيادة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النقص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الشك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١٠- صلى أحمد المغرب أربع ركعات . فسبب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سجود السهو: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414" y="4807740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533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3533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الزيادة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النقص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الشك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400" b="1" dirty="0">
                <a:solidFill>
                  <a:srgbClr val="7030A0"/>
                </a:solidFill>
              </a:rPr>
              <a:t>١١- صلى هشام صلاة الفجر فنسي الركوع في </a:t>
            </a:r>
          </a:p>
          <a:p>
            <a:pPr algn="r"/>
            <a:r>
              <a:rPr lang="ar-SA" sz="4400" b="1" dirty="0">
                <a:solidFill>
                  <a:srgbClr val="7030A0"/>
                </a:solidFill>
              </a:rPr>
              <a:t>الركعة الثانية. فسبب سجود السهو هو: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4541697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43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1232277" y="0"/>
            <a:ext cx="9367823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7535333"/>
              </p:ext>
            </p:extLst>
          </p:nvPr>
        </p:nvGraphicFramePr>
        <p:xfrm>
          <a:off x="1852188" y="3850654"/>
          <a:ext cx="8127999" cy="1482297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</a:tblGrid>
              <a:tr h="1482297"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الزيادة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النقص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5400" dirty="0">
                          <a:solidFill>
                            <a:schemeClr val="tx1"/>
                          </a:solidFill>
                        </a:rPr>
                        <a:t>الشك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377229" y="2191441"/>
            <a:ext cx="973247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4000" b="1" dirty="0">
                <a:solidFill>
                  <a:srgbClr val="7030A0"/>
                </a:solidFill>
              </a:rPr>
              <a:t>١٢- صلى عبدالله الظهر ولم يدري هل صلى ثلاثا</a:t>
            </a:r>
          </a:p>
          <a:p>
            <a:pPr algn="r"/>
            <a:r>
              <a:rPr lang="ar-SA" sz="4000" b="1" dirty="0">
                <a:solidFill>
                  <a:srgbClr val="7030A0"/>
                </a:solidFill>
              </a:rPr>
              <a:t>أم أربع.  فسبب سجود السهو هو:</a:t>
            </a:r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2BFB462B-DF28-534E-BB47-D3BE4A94E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83" y="4542572"/>
            <a:ext cx="1421549" cy="1287735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188" y="1178559"/>
            <a:ext cx="1681178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6953A6-812B-6D4C-9EE2-C8F558088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8" t="18152" r="4766" b="9974"/>
          <a:stretch/>
        </p:blipFill>
        <p:spPr>
          <a:xfrm>
            <a:off x="441805" y="0"/>
            <a:ext cx="11308390" cy="6858000"/>
          </a:xfrm>
        </p:spPr>
      </p:pic>
      <p:graphicFrame>
        <p:nvGraphicFramePr>
          <p:cNvPr id="6" name="جدول 6">
            <a:extLst>
              <a:ext uri="{FF2B5EF4-FFF2-40B4-BE49-F238E27FC236}">
                <a16:creationId xmlns:a16="http://schemas.microsoft.com/office/drawing/2014/main" id="{0A976078-6244-3348-9DE6-184A07058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290227"/>
              </p:ext>
            </p:extLst>
          </p:nvPr>
        </p:nvGraphicFramePr>
        <p:xfrm>
          <a:off x="927980" y="3484268"/>
          <a:ext cx="10336040" cy="2551376"/>
        </p:xfrm>
        <a:graphic>
          <a:graphicData uri="http://schemas.openxmlformats.org/drawingml/2006/table">
            <a:tbl>
              <a:tblPr rtl="1" firstRow="1" bandRow="1">
                <a:tableStyleId>{616DA210-FB5B-4158-B5E0-FEB733F419BA}</a:tableStyleId>
              </a:tblPr>
              <a:tblGrid>
                <a:gridCol w="2584010">
                  <a:extLst>
                    <a:ext uri="{9D8B030D-6E8A-4147-A177-3AD203B41FA5}">
                      <a16:colId xmlns:a16="http://schemas.microsoft.com/office/drawing/2014/main" val="583359966"/>
                    </a:ext>
                  </a:extLst>
                </a:gridCol>
                <a:gridCol w="2584010">
                  <a:extLst>
                    <a:ext uri="{9D8B030D-6E8A-4147-A177-3AD203B41FA5}">
                      <a16:colId xmlns:a16="http://schemas.microsoft.com/office/drawing/2014/main" val="68826714"/>
                    </a:ext>
                  </a:extLst>
                </a:gridCol>
                <a:gridCol w="2584010">
                  <a:extLst>
                    <a:ext uri="{9D8B030D-6E8A-4147-A177-3AD203B41FA5}">
                      <a16:colId xmlns:a16="http://schemas.microsoft.com/office/drawing/2014/main" val="3354923378"/>
                    </a:ext>
                  </a:extLst>
                </a:gridCol>
                <a:gridCol w="2584010">
                  <a:extLst>
                    <a:ext uri="{9D8B030D-6E8A-4147-A177-3AD203B41FA5}">
                      <a16:colId xmlns:a16="http://schemas.microsoft.com/office/drawing/2014/main" val="1944708845"/>
                    </a:ext>
                  </a:extLst>
                </a:gridCol>
              </a:tblGrid>
              <a:tr h="2551376"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يسجد لسهو فقط</a:t>
                      </a: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4000" dirty="0">
                          <a:solidFill>
                            <a:srgbClr val="00B050"/>
                          </a:solidFill>
                        </a:rPr>
                        <a:t>١-٤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يرجع إلى موضعه إن لم يفوته. فإن انتقل لركعة الثانية ، تلغى تلك الركعة و تقوم التالية بدلا عنها ثم يسجد لسهو .   </a:t>
                      </a:r>
                    </a:p>
                    <a:p>
                      <a:pPr algn="ctr" rtl="1"/>
                      <a:r>
                        <a:rPr lang="ar-SA" sz="4000" dirty="0">
                          <a:solidFill>
                            <a:srgbClr val="00B050"/>
                          </a:solidFill>
                        </a:rPr>
                        <a:t>٣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فيعمل به ويسجد لسهو</a:t>
                      </a: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6600" dirty="0">
                          <a:solidFill>
                            <a:srgbClr val="00B050"/>
                          </a:solidFill>
                        </a:rPr>
                        <a:t>٢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2400" dirty="0">
                          <a:solidFill>
                            <a:schemeClr val="tx1"/>
                          </a:solidFill>
                        </a:rPr>
                        <a:t>يبني على الأقل ثم يسجد لسهو </a:t>
                      </a:r>
                    </a:p>
                    <a:p>
                      <a:pPr algn="ctr" rtl="1"/>
                      <a:endParaRPr lang="ar-SA" sz="2400" dirty="0">
                        <a:solidFill>
                          <a:schemeClr val="tx1"/>
                        </a:solidFill>
                      </a:endParaRPr>
                    </a:p>
                    <a:p>
                      <a:pPr algn="ctr" rtl="1"/>
                      <a:r>
                        <a:rPr lang="ar-SA" sz="5400" dirty="0">
                          <a:solidFill>
                            <a:srgbClr val="00B050"/>
                          </a:solidFill>
                        </a:rPr>
                        <a:t>٥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7986678"/>
                  </a:ext>
                </a:extLst>
              </a:tr>
            </a:tbl>
          </a:graphicData>
        </a:graphic>
      </p:graphicFrame>
      <p:sp>
        <p:nvSpPr>
          <p:cNvPr id="7" name="مربع نص 6">
            <a:extLst>
              <a:ext uri="{FF2B5EF4-FFF2-40B4-BE49-F238E27FC236}">
                <a16:creationId xmlns:a16="http://schemas.microsoft.com/office/drawing/2014/main" id="{570B2E0A-FC18-764A-9BEC-A2B8B15C4786}"/>
              </a:ext>
            </a:extLst>
          </p:cNvPr>
          <p:cNvSpPr txBox="1"/>
          <p:nvPr/>
        </p:nvSpPr>
        <p:spPr>
          <a:xfrm>
            <a:off x="1049949" y="1311630"/>
            <a:ext cx="973247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b="1" dirty="0">
                <a:solidFill>
                  <a:srgbClr val="7030A0"/>
                </a:solidFill>
              </a:rPr>
              <a:t>١٣- زواجي بين الحالة و الحكم المناسب بوضع الرقم المناسب  :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١- نسي واجب                            ٤- زاد ركن 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٢- شك و ترجح عنده شيء يقين.      ٥- شك ولم يترجح له شئ</a:t>
            </a:r>
          </a:p>
          <a:p>
            <a:pPr algn="r"/>
            <a:r>
              <a:rPr lang="ar-SA" sz="3200" b="1" dirty="0">
                <a:solidFill>
                  <a:srgbClr val="FF0000"/>
                </a:solidFill>
              </a:rPr>
              <a:t>٣- نسي ركن </a:t>
            </a:r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1E8AE1D4-1D7E-7947-8355-EC4559039B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4" y="2433096"/>
            <a:ext cx="1560845" cy="117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07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100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100</vt:i4>
      </vt:variant>
    </vt:vector>
  </HeadingPairs>
  <TitlesOfParts>
    <vt:vector size="101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sharifah12356@outlook.sa</dc:creator>
  <cp:lastModifiedBy>sharifah12356@outlook.sa</cp:lastModifiedBy>
  <cp:revision>8</cp:revision>
  <dcterms:created xsi:type="dcterms:W3CDTF">2022-01-11T16:09:48Z</dcterms:created>
  <dcterms:modified xsi:type="dcterms:W3CDTF">2023-02-11T12:45:58Z</dcterms:modified>
</cp:coreProperties>
</file>