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61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09B80A-AA6D-14D2-1384-6438D8885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6B3122F-FB31-CFA8-91FA-B22211920B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9C747E1-4C0E-2070-AC3A-D9EA48030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DDA3-F6D4-BA45-9B01-32E7D19C7820}" type="datetimeFigureOut">
              <a:rPr lang="ar-SA" smtClean="0"/>
              <a:t>21 رجب، 1446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A515967-912B-1C79-9F03-D87ABE36F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DB9D8CA-186A-C262-AF11-353910FE9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88EE-ACF6-4047-A47C-80EC4758249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7505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FF2AA2-2359-83E7-4597-1DE83AEE6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228BAA4-428C-CBFD-4D2E-D6A95A4CF6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5FE0456-E322-50E3-09A5-F07BAE5B2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DDA3-F6D4-BA45-9B01-32E7D19C7820}" type="datetimeFigureOut">
              <a:rPr lang="ar-SA" smtClean="0"/>
              <a:t>21 رجب، 1446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ECA46D3-DE46-DF2E-5417-A8158840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61162B4-15D1-5FD3-B4B8-FBC7F6685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88EE-ACF6-4047-A47C-80EC4758249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552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69E6880-19B9-EBC1-7108-9B69578DC0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95F42D0-1B02-1612-2F07-352CA37F58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9D5EC9-CB71-4B42-E232-273DF98FF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DDA3-F6D4-BA45-9B01-32E7D19C7820}" type="datetimeFigureOut">
              <a:rPr lang="ar-SA" smtClean="0"/>
              <a:t>21 رجب، 1446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3CBC1BB-23F2-25DD-8806-A10B819FE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7553538-D237-1713-7FBE-7DEE7A134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88EE-ACF6-4047-A47C-80EC4758249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5483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44F9FE2-B271-B5C9-91C4-8E8D64804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9482A8-A839-1CBA-F812-289D0F2AE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E90B536-A4DF-1D2C-0274-CABD1496B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DDA3-F6D4-BA45-9B01-32E7D19C7820}" type="datetimeFigureOut">
              <a:rPr lang="ar-SA" smtClean="0"/>
              <a:t>21 رجب، 1446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C50717B-C211-E968-BE01-1A695038B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1093D8D-B845-F6B5-A6EF-CE81BEABD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88EE-ACF6-4047-A47C-80EC4758249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8965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1B43C19-627C-A28F-4A9F-A87ECE713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CEA0800-4C02-9680-3D5D-335B204F9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5BEC450-93EF-1FE0-59D7-2439F80AD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DDA3-F6D4-BA45-9B01-32E7D19C7820}" type="datetimeFigureOut">
              <a:rPr lang="ar-SA" smtClean="0"/>
              <a:t>21 رجب، 1446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DF4687E-3B58-24E0-280C-3170B0208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E525063-3C6D-8A18-DB57-B28B32764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88EE-ACF6-4047-A47C-80EC4758249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6027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5CCAFB1-EA5A-542F-A1FA-D91926731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02CB539-6FDC-5F5D-CB07-001ADEE33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9DED935-D0FB-6F0D-E04E-EC6B8A2D1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81A4240-6102-6E5C-74DD-274450888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DDA3-F6D4-BA45-9B01-32E7D19C7820}" type="datetimeFigureOut">
              <a:rPr lang="ar-SA" smtClean="0"/>
              <a:t>21 رجب، 1446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7CF7A4C-BA1F-3758-9F85-8EC3BCBD4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470C7B6-CDD0-EDE9-B812-8B04BE48A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88EE-ACF6-4047-A47C-80EC4758249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6544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2BE224-C10C-0CE5-A8ED-51E59284E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B224F15-A423-96A7-499D-F5DAEB749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DF37323-8A15-FB47-035F-F36C3F6A9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3A0E4689-DFAC-C3AC-8A56-1D708CF052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88EEAAED-EA32-6B77-F65E-1EDB5B29FD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DECE9E5-835F-F1F0-4643-939B449E1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DDA3-F6D4-BA45-9B01-32E7D19C7820}" type="datetimeFigureOut">
              <a:rPr lang="ar-SA" smtClean="0"/>
              <a:t>21 رجب، 1446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BE063CAC-8E72-1284-68D5-68488FA1D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4CA5E22F-F7B3-A3D2-E259-902720641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88EE-ACF6-4047-A47C-80EC4758249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644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10E71AC-A543-8DB3-B7E1-52B1138C7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B5124DA6-650B-9579-D329-958D1A5C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DDA3-F6D4-BA45-9B01-32E7D19C7820}" type="datetimeFigureOut">
              <a:rPr lang="ar-SA" smtClean="0"/>
              <a:t>21 رجب، 1446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0E743D5A-6316-3049-7BFD-7D4E99378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91D063C-C001-73F3-3A42-804FD4EE2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88EE-ACF6-4047-A47C-80EC4758249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1106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C249EDB-255A-11A5-6CA2-32659D440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DDA3-F6D4-BA45-9B01-32E7D19C7820}" type="datetimeFigureOut">
              <a:rPr lang="ar-SA" smtClean="0"/>
              <a:t>21 رجب، 1446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3377D3A-FA66-4C08-EDAC-9E1175EFC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5AE8C7E-F8B4-53DC-D9EC-AC24285DF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88EE-ACF6-4047-A47C-80EC4758249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40962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66135FC-ED2D-8722-C2CF-2B4E90787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F3A6606-2BE2-FB98-D64C-1FECFDD3C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233A9BF-BFE5-E2CE-887C-BCB8AE97C0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000AA24-0544-FE0B-D0F0-6067B02F4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DDA3-F6D4-BA45-9B01-32E7D19C7820}" type="datetimeFigureOut">
              <a:rPr lang="ar-SA" smtClean="0"/>
              <a:t>21 رجب، 1446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F7133AD-38EF-6DF1-120E-E93AEA4FD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1384665-2C05-C602-9B47-2215F51F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88EE-ACF6-4047-A47C-80EC4758249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7906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FD806B6-C43B-B235-2169-5F40C6438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F8B21B5E-CE9C-7E44-4B01-ACDE918C80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E0F1551-B200-3D17-69CF-92AEC472B3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7A86742-7B5A-F1D8-A31A-14CEC7FCB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DDA3-F6D4-BA45-9B01-32E7D19C7820}" type="datetimeFigureOut">
              <a:rPr lang="ar-SA" smtClean="0"/>
              <a:t>21 رجب، 1446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B5DBB3F-0972-DA60-5ECF-978B9F16F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CA1E2C2-48BC-E950-9AE1-D396377AE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88EE-ACF6-4047-A47C-80EC4758249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403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A445FAEC-FF03-17CE-0F1E-BD8F8E04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022FB64-3B7E-2E21-CC92-3111E8209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71C5741-8002-0BAE-8250-CBE592C3E0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04DDA3-F6D4-BA45-9B01-32E7D19C7820}" type="datetimeFigureOut">
              <a:rPr lang="ar-SA" smtClean="0"/>
              <a:t>21 رجب، 1446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1304D05-FDB6-7748-9C50-2D5B3F4A2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15EAFF5-B58B-D853-20AB-B155F44DDD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C988EE-ACF6-4047-A47C-80EC4758249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074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122286EA-1AA1-99BE-12D9-A4C3FCB966D9}"/>
              </a:ext>
            </a:extLst>
          </p:cNvPr>
          <p:cNvSpPr/>
          <p:nvPr/>
        </p:nvSpPr>
        <p:spPr>
          <a:xfrm>
            <a:off x="3842726" y="1353479"/>
            <a:ext cx="6883116" cy="30097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800" b="1" dirty="0">
                <a:solidFill>
                  <a:schemeClr val="tx1"/>
                </a:solidFill>
              </a:rPr>
              <a:t>دفتر مراجعاتي</a:t>
            </a:r>
          </a:p>
          <a:p>
            <a:pPr algn="ctr"/>
            <a:r>
              <a:rPr lang="ar-SA" sz="3200" b="1" dirty="0">
                <a:solidFill>
                  <a:schemeClr val="tx1"/>
                </a:solidFill>
              </a:rPr>
              <a:t>الصف الأول متوسط</a:t>
            </a:r>
          </a:p>
          <a:p>
            <a:pPr algn="ctr"/>
            <a:r>
              <a:rPr lang="ar-SA" sz="3200" b="1" dirty="0">
                <a:solidFill>
                  <a:schemeClr val="tx1"/>
                </a:solidFill>
              </a:rPr>
              <a:t>مادة الدراسات الإسلامية</a:t>
            </a:r>
          </a:p>
          <a:p>
            <a:pPr algn="ctr"/>
            <a:r>
              <a:rPr lang="ar-SA" sz="3200" b="1" dirty="0">
                <a:solidFill>
                  <a:schemeClr val="tx1"/>
                </a:solidFill>
              </a:rPr>
              <a:t>الفصل الدراسي الثاني 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7B364BC-F975-026E-1D4E-EABD4DA46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561" y="1048920"/>
            <a:ext cx="3235128" cy="32351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B97C8F2-850C-9853-F319-3E4A49F54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7" r="14384" b="42341"/>
          <a:stretch/>
        </p:blipFill>
        <p:spPr>
          <a:xfrm>
            <a:off x="5459252" y="4616964"/>
            <a:ext cx="1635763" cy="14713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D6E259A-48BE-A6B0-1691-F1DC68370B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443" y="4726886"/>
            <a:ext cx="1360571" cy="12515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5AF8155-59A8-EEBB-4B8E-865EF95460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007" y="4689831"/>
            <a:ext cx="1166793" cy="1166793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859A085-9880-2D8E-778D-573C97CF84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71" y="4605118"/>
            <a:ext cx="1251506" cy="125150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24FB52F-3031-5728-FBD6-B894EEFDE6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253" y="4665915"/>
            <a:ext cx="1422400" cy="1422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6E2A6D2B-C33C-9856-B279-331C550102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418" y="4627559"/>
            <a:ext cx="1206624" cy="1206624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83AAA6F3-53F6-95B4-A4FD-5BFAA89E2B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514" y="4676580"/>
            <a:ext cx="1247043" cy="1247043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678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>
            <a:extLst>
              <a:ext uri="{FF2B5EF4-FFF2-40B4-BE49-F238E27FC236}">
                <a16:creationId xmlns:a16="http://schemas.microsoft.com/office/drawing/2014/main" id="{CDE07D70-13BC-A985-FCAF-2160C646B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2305"/>
            <a:ext cx="10515600" cy="57333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800" b="1" dirty="0">
                <a:solidFill>
                  <a:schemeClr val="tx1"/>
                </a:solidFill>
              </a:rPr>
              <a:t>دفتر مراجعاتي</a:t>
            </a:r>
          </a:p>
          <a:p>
            <a:pPr algn="ctr"/>
            <a:r>
              <a:rPr lang="ar-SA" sz="3200" b="1" dirty="0">
                <a:solidFill>
                  <a:schemeClr val="tx1"/>
                </a:solidFill>
              </a:rPr>
              <a:t>متنوع الأسئلة و المهارات.</a:t>
            </a:r>
          </a:p>
          <a:p>
            <a:pPr algn="ctr"/>
            <a:r>
              <a:rPr lang="ar-SA" sz="3200" b="1" dirty="0">
                <a:solidFill>
                  <a:schemeClr val="tx1"/>
                </a:solidFill>
              </a:rPr>
              <a:t>يستخدم مراجعة </a:t>
            </a:r>
            <a:r>
              <a:rPr lang="ar-SA" sz="3200" b="1">
                <a:solidFill>
                  <a:schemeClr val="tx1"/>
                </a:solidFill>
              </a:rPr>
              <a:t>لطالبة قابل لطباعة.</a:t>
            </a:r>
            <a:endParaRPr lang="ar-SA" sz="3200" b="1" dirty="0">
              <a:solidFill>
                <a:schemeClr val="tx1"/>
              </a:solidFill>
            </a:endParaRPr>
          </a:p>
          <a:p>
            <a:pPr algn="ctr"/>
            <a:r>
              <a:rPr lang="ar-SA" sz="3200" b="1" dirty="0">
                <a:solidFill>
                  <a:schemeClr val="tx1"/>
                </a:solidFill>
              </a:rPr>
              <a:t>تستخدمه المعلمة في وضع أسئلة الاختبار النهائي.</a:t>
            </a:r>
          </a:p>
          <a:p>
            <a:pPr algn="ctr"/>
            <a:r>
              <a:rPr lang="ar-SA" sz="3200" b="1" dirty="0">
                <a:solidFill>
                  <a:schemeClr val="tx1"/>
                </a:solidFill>
              </a:rPr>
              <a:t>تقويم ذاتي لطالبة .</a:t>
            </a:r>
          </a:p>
          <a:p>
            <a:pPr algn="ctr"/>
            <a:r>
              <a:rPr lang="ar-SA" sz="3200" b="1" dirty="0">
                <a:solidFill>
                  <a:schemeClr val="tx1"/>
                </a:solidFill>
              </a:rPr>
              <a:t>يستفاد منه في حصص المراجعة .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7B7B851C-6812-3E18-1C22-0B7A51889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08" y="2173171"/>
            <a:ext cx="1899537" cy="189953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2C36F60-66C5-B902-6C99-DEE1470884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955" y="2173171"/>
            <a:ext cx="1899537" cy="25116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79368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C5854D3-5F1C-7344-CE0C-350EB968EC21}"/>
              </a:ext>
            </a:extLst>
          </p:cNvPr>
          <p:cNvSpPr/>
          <p:nvPr/>
        </p:nvSpPr>
        <p:spPr>
          <a:xfrm>
            <a:off x="6526039" y="980791"/>
            <a:ext cx="5089053" cy="563326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١</a:t>
            </a:r>
            <a:r>
              <a:rPr lang="ar-SA" b="1" dirty="0">
                <a:solidFill>
                  <a:schemeClr val="tx1"/>
                </a:solidFill>
                <a:highlight>
                  <a:srgbClr val="00FF00"/>
                </a:highlight>
              </a:rPr>
              <a:t>-أكتبي المصطلح المناسب للمعاني  التالية:</a:t>
            </a:r>
          </a:p>
          <a:p>
            <a:pPr algn="ctr"/>
            <a:endParaRPr lang="ar-SA" b="1" dirty="0">
              <a:solidFill>
                <a:schemeClr val="tx1"/>
              </a:solidFill>
              <a:highlight>
                <a:srgbClr val="00FF00"/>
              </a:highlight>
            </a:endParaRPr>
          </a:p>
          <a:p>
            <a:pPr algn="ctr"/>
            <a:endParaRPr lang="ar-SA" b="1" dirty="0">
              <a:solidFill>
                <a:schemeClr val="tx1"/>
              </a:solidFill>
            </a:endParaRPr>
          </a:p>
          <a:p>
            <a:r>
              <a:rPr lang="ar-SA" b="1" dirty="0">
                <a:solidFill>
                  <a:schemeClr val="tx1"/>
                </a:solidFill>
              </a:rPr>
              <a:t>١</a:t>
            </a:r>
            <a:r>
              <a:rPr lang="ar-SA" sz="2000" b="1" dirty="0">
                <a:solidFill>
                  <a:schemeClr val="tx1"/>
                </a:solidFill>
              </a:rPr>
              <a:t>-(………….) بيان طريق الحق و التوفيق لقبوله.</a:t>
            </a:r>
          </a:p>
          <a:p>
            <a:r>
              <a:rPr lang="ar-SA" sz="2000" b="1" dirty="0">
                <a:solidFill>
                  <a:schemeClr val="tx1"/>
                </a:solidFill>
              </a:rPr>
              <a:t>٢-(………….) اسم جامع لكل ما يحبه الله ويرضاه من الأقوال و الْأعمال الظاهرة و الباطنة.</a:t>
            </a:r>
          </a:p>
          <a:p>
            <a:r>
              <a:rPr lang="ar-SA" sz="2000" b="1" dirty="0">
                <a:solidFill>
                  <a:schemeClr val="tx1"/>
                </a:solidFill>
              </a:rPr>
              <a:t>٣-(…………….) المحاورة على سبيل المغالبة.</a:t>
            </a:r>
          </a:p>
          <a:p>
            <a:r>
              <a:rPr lang="ar-SA" sz="2000" b="1" dirty="0">
                <a:solidFill>
                  <a:schemeClr val="tx1"/>
                </a:solidFill>
              </a:rPr>
              <a:t>٤-(……………) الحياة الحقيقة المستمرة.</a:t>
            </a:r>
          </a:p>
          <a:p>
            <a:r>
              <a:rPr lang="ar-SA" sz="2000" b="1" dirty="0">
                <a:solidFill>
                  <a:schemeClr val="tx1"/>
                </a:solidFill>
              </a:rPr>
              <a:t>٥-(…………….)إظهار الخير و إبطان الشر.</a:t>
            </a:r>
          </a:p>
          <a:p>
            <a:r>
              <a:rPr lang="ar-SA" sz="2000" b="1" dirty="0">
                <a:solidFill>
                  <a:schemeClr val="tx1"/>
                </a:solidFill>
              </a:rPr>
              <a:t>٦-(……………)خلق يبعث على فعل الحسن وترك القبيح.</a:t>
            </a:r>
          </a:p>
          <a:p>
            <a:r>
              <a:rPr lang="ar-SA" sz="2000" b="1" dirty="0">
                <a:solidFill>
                  <a:schemeClr val="tx1"/>
                </a:solidFill>
              </a:rPr>
              <a:t>٧-(…………….)الذي يتكلم بملء فيه تكلفا .</a:t>
            </a:r>
          </a:p>
          <a:p>
            <a:endParaRPr lang="ar-SA" sz="2000" b="1" dirty="0">
              <a:solidFill>
                <a:schemeClr val="tx1"/>
              </a:solidFill>
            </a:endParaRPr>
          </a:p>
          <a:p>
            <a:pPr algn="ctr"/>
            <a:r>
              <a:rPr lang="ar-SA" b="1" dirty="0">
                <a:solidFill>
                  <a:schemeClr val="tx1"/>
                </a:solidFill>
              </a:rPr>
              <a:t>الدرجة : 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36BDA210-9F12-4123-ADF4-E9A159D9D960}"/>
              </a:ext>
            </a:extLst>
          </p:cNvPr>
          <p:cNvSpPr/>
          <p:nvPr/>
        </p:nvSpPr>
        <p:spPr>
          <a:xfrm>
            <a:off x="894281" y="980790"/>
            <a:ext cx="5089053" cy="563326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>
                <a:solidFill>
                  <a:schemeClr val="tx1"/>
                </a:solidFill>
              </a:rPr>
              <a:t>٢- عددي (٣) لكل مسألة مما يلي : </a:t>
            </a:r>
          </a:p>
          <a:p>
            <a:pPr algn="ctr"/>
            <a:endParaRPr lang="ar-SA" b="1">
              <a:solidFill>
                <a:schemeClr val="tx1"/>
              </a:solidFill>
            </a:endParaRPr>
          </a:p>
          <a:p>
            <a:pPr algn="ctr"/>
            <a:endParaRPr lang="ar-SA" b="1">
              <a:solidFill>
                <a:schemeClr val="tx1"/>
              </a:solidFill>
            </a:endParaRPr>
          </a:p>
          <a:p>
            <a:pPr algn="ctr"/>
            <a:endParaRPr lang="ar-SA" b="1">
              <a:solidFill>
                <a:schemeClr val="tx1"/>
              </a:solidFill>
            </a:endParaRPr>
          </a:p>
          <a:p>
            <a:pPr algn="ctr"/>
            <a:endParaRPr lang="ar-SA" b="1">
              <a:solidFill>
                <a:schemeClr val="tx1"/>
              </a:solidFill>
            </a:endParaRPr>
          </a:p>
          <a:p>
            <a:pPr algn="ctr"/>
            <a:endParaRPr lang="ar-SA" b="1">
              <a:solidFill>
                <a:schemeClr val="tx1"/>
              </a:solidFill>
            </a:endParaRPr>
          </a:p>
          <a:p>
            <a:pPr algn="ctr"/>
            <a:endParaRPr lang="ar-SA" b="1">
              <a:solidFill>
                <a:schemeClr val="tx1"/>
              </a:solidFill>
            </a:endParaRPr>
          </a:p>
          <a:p>
            <a:pPr algn="ctr"/>
            <a:endParaRPr lang="ar-SA" b="1">
              <a:solidFill>
                <a:schemeClr val="tx1"/>
              </a:solidFill>
            </a:endParaRPr>
          </a:p>
          <a:p>
            <a:pPr algn="ctr"/>
            <a:endParaRPr lang="ar-SA" b="1">
              <a:solidFill>
                <a:schemeClr val="tx1"/>
              </a:solidFill>
            </a:endParaRPr>
          </a:p>
          <a:p>
            <a:pPr algn="ctr"/>
            <a:endParaRPr lang="ar-SA" b="1">
              <a:solidFill>
                <a:schemeClr val="tx1"/>
              </a:solidFill>
            </a:endParaRPr>
          </a:p>
          <a:p>
            <a:pPr algn="ctr"/>
            <a:endParaRPr lang="ar-SA" b="1">
              <a:solidFill>
                <a:schemeClr val="tx1"/>
              </a:solidFill>
            </a:endParaRPr>
          </a:p>
          <a:p>
            <a:pPr algn="ctr"/>
            <a:endParaRPr lang="ar-SA" b="1">
              <a:solidFill>
                <a:schemeClr val="tx1"/>
              </a:solidFill>
            </a:endParaRPr>
          </a:p>
          <a:p>
            <a:pPr algn="ctr"/>
            <a:endParaRPr lang="ar-SA" b="1">
              <a:solidFill>
                <a:schemeClr val="tx1"/>
              </a:solidFill>
            </a:endParaRPr>
          </a:p>
          <a:p>
            <a:pPr algn="ctr"/>
            <a:endParaRPr lang="ar-SA" b="1">
              <a:solidFill>
                <a:schemeClr val="tx1"/>
              </a:solidFill>
            </a:endParaRPr>
          </a:p>
          <a:p>
            <a:pPr algn="ctr"/>
            <a:endParaRPr lang="ar-SA" b="1">
              <a:solidFill>
                <a:schemeClr val="tx1"/>
              </a:solidFill>
            </a:endParaRPr>
          </a:p>
          <a:p>
            <a:pPr algn="ctr"/>
            <a:endParaRPr lang="ar-SA" b="1">
              <a:solidFill>
                <a:schemeClr val="tx1"/>
              </a:solidFill>
            </a:endParaRPr>
          </a:p>
          <a:p>
            <a:pPr algn="ctr"/>
            <a:endParaRPr lang="ar-SA" b="1" dirty="0">
              <a:solidFill>
                <a:schemeClr val="tx1"/>
              </a:solidFill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00DF705A-9D5D-B2B7-231C-166F636EF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940" y="479640"/>
            <a:ext cx="1206624" cy="120662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ADA07E4-00A0-9CA0-FA57-0127FC0E3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494" y="238397"/>
            <a:ext cx="1206625" cy="12280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7DCCA781-E4F4-C8B3-0B0B-31A003A00F5E}"/>
              </a:ext>
            </a:extLst>
          </p:cNvPr>
          <p:cNvSpPr/>
          <p:nvPr/>
        </p:nvSpPr>
        <p:spPr>
          <a:xfrm>
            <a:off x="7167979" y="5420625"/>
            <a:ext cx="913167" cy="913167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———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6556F0F-6224-3E9D-76C3-FD0D08DF1B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146" y="5759040"/>
            <a:ext cx="714885" cy="7148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664AC05B-824F-6FEA-90BF-0D873BFEB2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954866"/>
              </p:ext>
            </p:extLst>
          </p:nvPr>
        </p:nvGraphicFramePr>
        <p:xfrm>
          <a:off x="1056466" y="1922903"/>
          <a:ext cx="4591452" cy="37490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530484">
                  <a:extLst>
                    <a:ext uri="{9D8B030D-6E8A-4147-A177-3AD203B41FA5}">
                      <a16:colId xmlns:a16="http://schemas.microsoft.com/office/drawing/2014/main" val="985612042"/>
                    </a:ext>
                  </a:extLst>
                </a:gridCol>
                <a:gridCol w="1530484">
                  <a:extLst>
                    <a:ext uri="{9D8B030D-6E8A-4147-A177-3AD203B41FA5}">
                      <a16:colId xmlns:a16="http://schemas.microsoft.com/office/drawing/2014/main" val="1616879962"/>
                    </a:ext>
                  </a:extLst>
                </a:gridCol>
                <a:gridCol w="1530484">
                  <a:extLst>
                    <a:ext uri="{9D8B030D-6E8A-4147-A177-3AD203B41FA5}">
                      <a16:colId xmlns:a16="http://schemas.microsoft.com/office/drawing/2014/main" val="1308589959"/>
                    </a:ext>
                  </a:extLst>
                </a:gridCol>
              </a:tblGrid>
              <a:tr h="624840"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المسألة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304756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أسباب الهداية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013794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صفات المنافقين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339032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مبطلات الصلاة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630901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أثر الجليس الصالح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638108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أسباب سجود السهو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911521"/>
                  </a:ext>
                </a:extLst>
              </a:tr>
            </a:tbl>
          </a:graphicData>
        </a:graphic>
      </p:graphicFrame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F7D04CF8-A715-DA22-E6B2-8C7BD30BF39F}"/>
              </a:ext>
            </a:extLst>
          </p:cNvPr>
          <p:cNvSpPr/>
          <p:nvPr/>
        </p:nvSpPr>
        <p:spPr>
          <a:xfrm>
            <a:off x="951720" y="491865"/>
            <a:ext cx="913167" cy="913167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———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7B02782C-E44C-C40D-D651-863426B71A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330" y="158770"/>
            <a:ext cx="683706" cy="6837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0811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>
            <a:extLst>
              <a:ext uri="{FF2B5EF4-FFF2-40B4-BE49-F238E27FC236}">
                <a16:creationId xmlns:a16="http://schemas.microsoft.com/office/drawing/2014/main" id="{2CABAD0C-1C5C-79D6-84F5-4BD24F09A396}"/>
              </a:ext>
            </a:extLst>
          </p:cNvPr>
          <p:cNvSpPr/>
          <p:nvPr/>
        </p:nvSpPr>
        <p:spPr>
          <a:xfrm>
            <a:off x="3808492" y="542523"/>
            <a:ext cx="8223566" cy="60715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36BDA210-9F12-4123-ADF4-E9A159D9D960}"/>
              </a:ext>
            </a:extLst>
          </p:cNvPr>
          <p:cNvSpPr/>
          <p:nvPr/>
        </p:nvSpPr>
        <p:spPr>
          <a:xfrm>
            <a:off x="183583" y="542523"/>
            <a:ext cx="3400081" cy="60715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highlight>
                  <a:srgbClr val="00FF00"/>
                </a:highlight>
              </a:rPr>
              <a:t>٤</a:t>
            </a:r>
            <a:r>
              <a:rPr lang="ar-SA" b="1" dirty="0">
                <a:solidFill>
                  <a:schemeClr val="tx1"/>
                </a:solidFill>
                <a:highlight>
                  <a:srgbClr val="00FF00"/>
                </a:highlight>
              </a:rPr>
              <a:t>-زاوجي بين الأقوال و الأفعال التالية في الصلاة وبين أحكامها : </a:t>
            </a:r>
          </a:p>
          <a:p>
            <a:pPr algn="ctr"/>
            <a:r>
              <a:rPr lang="ar-SA" dirty="0">
                <a:solidFill>
                  <a:schemeClr val="tx1"/>
                </a:solidFill>
              </a:rPr>
              <a:t>(</a:t>
            </a:r>
            <a:r>
              <a:rPr lang="ar-SA" b="1" dirty="0">
                <a:solidFill>
                  <a:schemeClr val="tx1"/>
                </a:solidFill>
              </a:rPr>
              <a:t>العبث – استقبال القبلة – قراءة سورة الفاتحة – دعاء الاستفتاح – قول :سبحان ربي العظيم )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7B95A49C-E5FD-95A6-D257-F6FAC9DA2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3" b="14441"/>
          <a:stretch/>
        </p:blipFill>
        <p:spPr>
          <a:xfrm>
            <a:off x="8197465" y="243942"/>
            <a:ext cx="1506322" cy="6739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47AE9097-8909-88E1-3EAE-9DB737750B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164098"/>
              </p:ext>
            </p:extLst>
          </p:nvPr>
        </p:nvGraphicFramePr>
        <p:xfrm>
          <a:off x="4513589" y="1017596"/>
          <a:ext cx="7247265" cy="535618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111818">
                  <a:extLst>
                    <a:ext uri="{9D8B030D-6E8A-4147-A177-3AD203B41FA5}">
                      <a16:colId xmlns:a16="http://schemas.microsoft.com/office/drawing/2014/main" val="3902975390"/>
                    </a:ext>
                  </a:extLst>
                </a:gridCol>
                <a:gridCol w="1159837">
                  <a:extLst>
                    <a:ext uri="{9D8B030D-6E8A-4147-A177-3AD203B41FA5}">
                      <a16:colId xmlns:a16="http://schemas.microsoft.com/office/drawing/2014/main" val="1911935681"/>
                    </a:ext>
                  </a:extLst>
                </a:gridCol>
                <a:gridCol w="1656080">
                  <a:extLst>
                    <a:ext uri="{9D8B030D-6E8A-4147-A177-3AD203B41FA5}">
                      <a16:colId xmlns:a16="http://schemas.microsoft.com/office/drawing/2014/main" val="3096868264"/>
                    </a:ext>
                  </a:extLst>
                </a:gridCol>
                <a:gridCol w="1319530">
                  <a:extLst>
                    <a:ext uri="{9D8B030D-6E8A-4147-A177-3AD203B41FA5}">
                      <a16:colId xmlns:a16="http://schemas.microsoft.com/office/drawing/2014/main" val="2043670320"/>
                    </a:ext>
                  </a:extLst>
                </a:gridCol>
              </a:tblGrid>
              <a:tr h="340369"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العبارة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2884501"/>
                  </a:ext>
                </a:extLst>
              </a:tr>
              <a:tr h="530162"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1-أرسل الله الرسل عليهم السلام جميعهم لتوحيد 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 الأولوهية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الربوبية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الأسماء و الصفات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17858"/>
                  </a:ext>
                </a:extLst>
              </a:tr>
              <a:tr h="340369"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2-هداية التوفيق و الإلهام لا يملكها إلا 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 الأنبياء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 العلماء</a:t>
                      </a:r>
                    </a:p>
                    <a:p>
                      <a:pPr rtl="1"/>
                      <a:endParaRPr lang="ar-S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الله وحده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667178"/>
                  </a:ext>
                </a:extLst>
              </a:tr>
              <a:tr h="340369"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3-الأسباب التي هيأها الله لعودة موسى عليه السلام لأمه: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(فألقيه في اليم)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(وحرمنا عليه المراضع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(ليكون لهم عدوا وحزنا)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410375"/>
                  </a:ext>
                </a:extLst>
              </a:tr>
              <a:tr h="340369"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4- كانت عقوبة قارون 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الغرق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الخسف </a:t>
                      </a:r>
                    </a:p>
                    <a:p>
                      <a:pPr rtl="1"/>
                      <a:endParaRPr lang="ar-S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 الصيحة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905094"/>
                  </a:ext>
                </a:extLst>
              </a:tr>
              <a:tr h="340369"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5- يتخلف المنافقون عن صلاتي 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 الفجر و العشاء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 الظهر و العصر </a:t>
                      </a:r>
                    </a:p>
                    <a:p>
                      <a:pPr rtl="1"/>
                      <a:endParaRPr lang="ar-S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 المغرب و العصر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789521"/>
                  </a:ext>
                </a:extLst>
              </a:tr>
              <a:tr h="340369"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6-ميزان التفاضل بين الناس يوم القيامة: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صوركم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أعمالكم </a:t>
                      </a:r>
                    </a:p>
                    <a:p>
                      <a:pPr rtl="1"/>
                      <a:endParaRPr lang="ar-S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أموالكم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877397"/>
                  </a:ext>
                </a:extLst>
              </a:tr>
              <a:tr h="340369"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7- من آثار الجليس السيء 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 السمعة الطيبة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 التعامل الراقي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 عدم التعاون على الخير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465593"/>
                  </a:ext>
                </a:extLst>
              </a:tr>
              <a:tr h="340369"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8-يسقط استقبال القبلة في حال 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الخوف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حدود الحرم </a:t>
                      </a:r>
                    </a:p>
                    <a:p>
                      <a:pPr rtl="1"/>
                      <a:endParaRPr lang="ar-S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 البيت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033658"/>
                  </a:ext>
                </a:extLst>
              </a:tr>
              <a:tr h="340369"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9-سجدتان تجبر النقص الذين يحدث في الصلاة 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 سجود الشكر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 سجود التلاوة</a:t>
                      </a:r>
                    </a:p>
                    <a:p>
                      <a:pPr rtl="1"/>
                      <a:endParaRPr lang="ar-S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سجود السهو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889468"/>
                  </a:ext>
                </a:extLst>
              </a:tr>
              <a:tr h="340369"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10- معنى (أتل ما أنزل إليك من الكتاب 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تلاوة ألفاظه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حفظه فقط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تلاوته و العمل به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117246"/>
                  </a:ext>
                </a:extLst>
              </a:tr>
            </a:tbl>
          </a:graphicData>
        </a:graphic>
      </p:graphicFrame>
      <p:pic>
        <p:nvPicPr>
          <p:cNvPr id="9" name="صورة 8">
            <a:extLst>
              <a:ext uri="{FF2B5EF4-FFF2-40B4-BE49-F238E27FC236}">
                <a16:creationId xmlns:a16="http://schemas.microsoft.com/office/drawing/2014/main" id="{E5105F9B-2D57-CE8C-5515-F196C12406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07" b="43813"/>
          <a:stretch/>
        </p:blipFill>
        <p:spPr>
          <a:xfrm>
            <a:off x="1089210" y="230449"/>
            <a:ext cx="1588826" cy="8886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0" name="جدول 9">
            <a:extLst>
              <a:ext uri="{FF2B5EF4-FFF2-40B4-BE49-F238E27FC236}">
                <a16:creationId xmlns:a16="http://schemas.microsoft.com/office/drawing/2014/main" id="{F897E1A3-91D7-DF81-4181-F5D24FD00A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831205"/>
              </p:ext>
            </p:extLst>
          </p:nvPr>
        </p:nvGraphicFramePr>
        <p:xfrm>
          <a:off x="519450" y="3020756"/>
          <a:ext cx="2728346" cy="31394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364173">
                  <a:extLst>
                    <a:ext uri="{9D8B030D-6E8A-4147-A177-3AD203B41FA5}">
                      <a16:colId xmlns:a16="http://schemas.microsoft.com/office/drawing/2014/main" val="2210546413"/>
                    </a:ext>
                  </a:extLst>
                </a:gridCol>
                <a:gridCol w="1364173">
                  <a:extLst>
                    <a:ext uri="{9D8B030D-6E8A-4147-A177-3AD203B41FA5}">
                      <a16:colId xmlns:a16="http://schemas.microsoft.com/office/drawing/2014/main" val="1294164330"/>
                    </a:ext>
                  </a:extLst>
                </a:gridCol>
              </a:tblGrid>
              <a:tr h="624840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شروط الصلاة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45475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أركان الصلاة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473721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واجبات الصلاة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57291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سنن الصلاة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91064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مكروهات الصلاة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9765791"/>
                  </a:ext>
                </a:extLst>
              </a:tr>
            </a:tbl>
          </a:graphicData>
        </a:graphic>
      </p:graphicFrame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5A8CEA32-9BF5-26B6-F789-08750FD86C4D}"/>
              </a:ext>
            </a:extLst>
          </p:cNvPr>
          <p:cNvSpPr/>
          <p:nvPr/>
        </p:nvSpPr>
        <p:spPr>
          <a:xfrm>
            <a:off x="80561" y="118210"/>
            <a:ext cx="912805" cy="91280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———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CB82E116-F1DD-150C-300A-1A94972412F1}"/>
              </a:ext>
            </a:extLst>
          </p:cNvPr>
          <p:cNvSpPr/>
          <p:nvPr/>
        </p:nvSpPr>
        <p:spPr>
          <a:xfrm>
            <a:off x="4144669" y="121816"/>
            <a:ext cx="822164" cy="82216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——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27117CCF-18F0-5744-E01B-A262F0ED35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66833" y="159360"/>
            <a:ext cx="821428" cy="8214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5827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C5854D3-5F1C-7344-CE0C-350EB968EC21}"/>
              </a:ext>
            </a:extLst>
          </p:cNvPr>
          <p:cNvSpPr/>
          <p:nvPr/>
        </p:nvSpPr>
        <p:spPr>
          <a:xfrm>
            <a:off x="6526039" y="542524"/>
            <a:ext cx="5419506" cy="60715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٥</a:t>
            </a:r>
            <a:r>
              <a:rPr lang="ar-SA" b="1" dirty="0">
                <a:solidFill>
                  <a:schemeClr val="tx1"/>
                </a:solidFill>
                <a:highlight>
                  <a:srgbClr val="00FF00"/>
                </a:highlight>
              </a:rPr>
              <a:t>-أكملي الفراغات بما يناسبها :</a:t>
            </a:r>
          </a:p>
          <a:p>
            <a:pPr algn="ctr"/>
            <a:endParaRPr lang="ar-SA" b="1" dirty="0">
              <a:solidFill>
                <a:schemeClr val="tx1"/>
              </a:solidFill>
              <a:highlight>
                <a:srgbClr val="00FF00"/>
              </a:highlight>
            </a:endParaRPr>
          </a:p>
          <a:p>
            <a:pPr algn="ctr"/>
            <a:r>
              <a:rPr lang="ar-SA" b="1" dirty="0">
                <a:solidFill>
                  <a:schemeClr val="tx1"/>
                </a:solidFill>
              </a:rPr>
              <a:t>1- شبه الله ضعف معبودات المشركين………………….</a:t>
            </a:r>
          </a:p>
          <a:p>
            <a:pPr algn="ctr"/>
            <a:r>
              <a:rPr lang="ar-SA" b="1" dirty="0">
                <a:solidFill>
                  <a:schemeClr val="tx1"/>
                </a:solidFill>
              </a:rPr>
              <a:t>2-وصف الله الدار الآخرة أنها………………………….</a:t>
            </a:r>
          </a:p>
          <a:p>
            <a:pPr algn="ctr"/>
            <a:r>
              <a:rPr lang="ar-SA" b="1" dirty="0">
                <a:solidFill>
                  <a:schemeClr val="tx1"/>
                </a:solidFill>
              </a:rPr>
              <a:t>3-في الحديث : ( إن الله حرم على النار من قال……………)</a:t>
            </a:r>
          </a:p>
          <a:p>
            <a:pPr algn="ctr"/>
            <a:r>
              <a:rPr lang="ar-SA" b="1" dirty="0">
                <a:solidFill>
                  <a:schemeClr val="tx1"/>
                </a:solidFill>
              </a:rPr>
              <a:t>4-وصف النبي صلى الله عليه وسلم المنافق بوصف………….</a:t>
            </a:r>
          </a:p>
          <a:p>
            <a:pPr algn="ctr"/>
            <a:r>
              <a:rPr lang="ar-SA" b="1" dirty="0">
                <a:solidFill>
                  <a:schemeClr val="tx1"/>
                </a:solidFill>
              </a:rPr>
              <a:t>5- في الحديث : ( إن المؤمن ليدرك بحسن خلقه درجة………………….) </a:t>
            </a:r>
          </a:p>
          <a:p>
            <a:pPr algn="ctr"/>
            <a:endParaRPr lang="ar-SA" b="1" dirty="0">
              <a:solidFill>
                <a:schemeClr val="tx1"/>
              </a:solidFill>
              <a:highlight>
                <a:srgbClr val="00FF00"/>
              </a:highlight>
            </a:endParaRPr>
          </a:p>
          <a:p>
            <a:endParaRPr lang="ar-SA" b="1" dirty="0">
              <a:solidFill>
                <a:schemeClr val="tx1"/>
              </a:solidFill>
            </a:endParaRPr>
          </a:p>
          <a:p>
            <a:r>
              <a:rPr lang="ar-SA" b="1" dirty="0">
                <a:solidFill>
                  <a:schemeClr val="tx1"/>
                </a:solidFill>
              </a:rPr>
              <a:t>                                          الدرجة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36BDA210-9F12-4123-ADF4-E9A159D9D960}"/>
              </a:ext>
            </a:extLst>
          </p:cNvPr>
          <p:cNvSpPr/>
          <p:nvPr/>
        </p:nvSpPr>
        <p:spPr>
          <a:xfrm>
            <a:off x="246455" y="542523"/>
            <a:ext cx="6143971" cy="62224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٦-زاوجي بين النص الشرعي و الموضوع الذي يدل عليه: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F2725671-BA06-A5E7-44DF-4335967E8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270" y="151377"/>
            <a:ext cx="1247043" cy="1030603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50FCB9CF-3AD5-AF08-EC9E-48808812AC3E}"/>
              </a:ext>
            </a:extLst>
          </p:cNvPr>
          <p:cNvSpPr/>
          <p:nvPr/>
        </p:nvSpPr>
        <p:spPr>
          <a:xfrm>
            <a:off x="7167979" y="5420625"/>
            <a:ext cx="913167" cy="913167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———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1E3BE497-AC46-FB64-D67D-E29F30EB1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1146" y="5657447"/>
            <a:ext cx="821428" cy="8214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506B9C2E-2C0A-ADA6-32F5-F7DC9C79BC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798" y="243943"/>
            <a:ext cx="1247043" cy="1247043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305458A8-9A0B-635A-C44B-0A93CBADBD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750926"/>
              </p:ext>
            </p:extLst>
          </p:nvPr>
        </p:nvGraphicFramePr>
        <p:xfrm>
          <a:off x="651397" y="2110556"/>
          <a:ext cx="5334085" cy="412234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258709">
                  <a:extLst>
                    <a:ext uri="{9D8B030D-6E8A-4147-A177-3AD203B41FA5}">
                      <a16:colId xmlns:a16="http://schemas.microsoft.com/office/drawing/2014/main" val="2358326712"/>
                    </a:ext>
                  </a:extLst>
                </a:gridCol>
                <a:gridCol w="816667">
                  <a:extLst>
                    <a:ext uri="{9D8B030D-6E8A-4147-A177-3AD203B41FA5}">
                      <a16:colId xmlns:a16="http://schemas.microsoft.com/office/drawing/2014/main" val="3829829461"/>
                    </a:ext>
                  </a:extLst>
                </a:gridCol>
                <a:gridCol w="2258709">
                  <a:extLst>
                    <a:ext uri="{9D8B030D-6E8A-4147-A177-3AD203B41FA5}">
                      <a16:colId xmlns:a16="http://schemas.microsoft.com/office/drawing/2014/main" val="395620476"/>
                    </a:ext>
                  </a:extLst>
                </a:gridCol>
              </a:tblGrid>
              <a:tr h="478703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النص الشرعي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الرقم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الموضوع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736127"/>
                  </a:ext>
                </a:extLst>
              </a:tr>
              <a:tr h="809006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1-(وقدمنا إلى ما عملوا من عمل فجعلناه هباء منثورا)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التوحيد يجعل للحياة قيمة و معنى 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65124"/>
                  </a:ext>
                </a:extLst>
              </a:tr>
              <a:tr h="809006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2-(قل إن صلاتي ونسكي ومحايي ومماتي لله رب العالمين 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شروط قبول العبادة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551714"/>
                  </a:ext>
                </a:extLst>
              </a:tr>
              <a:tr h="478703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3-(من جاء بالحسنة فله خير منها)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حماية النبي صلى الله عليه وسلم لتوحيد 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761721"/>
                  </a:ext>
                </a:extLst>
              </a:tr>
              <a:tr h="566304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4-(بلى من أسلم وجهه لله وهو محسن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 لا ينفع مع الشرك عمل 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354926"/>
                  </a:ext>
                </a:extLst>
              </a:tr>
              <a:tr h="478703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5-(ولا تجعلوا قبري عيدا)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فضل الله على عباده المحسنين.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544893"/>
                  </a:ext>
                </a:extLst>
              </a:tr>
            </a:tbl>
          </a:graphicData>
        </a:graphic>
      </p:graphicFrame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286B1912-DE89-C31E-A6E0-DBE3EA9E1D35}"/>
              </a:ext>
            </a:extLst>
          </p:cNvPr>
          <p:cNvSpPr/>
          <p:nvPr/>
        </p:nvSpPr>
        <p:spPr>
          <a:xfrm>
            <a:off x="1036747" y="268813"/>
            <a:ext cx="913167" cy="913167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———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04E34CCC-9069-BD3E-69E4-8F5D05BB9F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60888" y="857746"/>
            <a:ext cx="821428" cy="8214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5840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>
            <a:extLst>
              <a:ext uri="{FF2B5EF4-FFF2-40B4-BE49-F238E27FC236}">
                <a16:creationId xmlns:a16="http://schemas.microsoft.com/office/drawing/2014/main" id="{36ED1C37-9CA7-784E-E9F5-70247A21586D}"/>
              </a:ext>
            </a:extLst>
          </p:cNvPr>
          <p:cNvSpPr/>
          <p:nvPr/>
        </p:nvSpPr>
        <p:spPr>
          <a:xfrm>
            <a:off x="474959" y="393234"/>
            <a:ext cx="5749297" cy="55921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tx1"/>
                </a:solidFill>
              </a:rPr>
              <a:t>٨</a:t>
            </a:r>
            <a:r>
              <a:rPr lang="ar-SA" sz="1600" b="1" dirty="0">
                <a:solidFill>
                  <a:schemeClr val="tx1"/>
                </a:solidFill>
                <a:highlight>
                  <a:srgbClr val="00FF00"/>
                </a:highlight>
              </a:rPr>
              <a:t>-صنفي أنواع العبادات حسب النوع : </a:t>
            </a:r>
          </a:p>
          <a:p>
            <a:pPr algn="ctr"/>
            <a:endParaRPr lang="ar-SA" sz="1600" b="1" dirty="0">
              <a:solidFill>
                <a:schemeClr val="tx1"/>
              </a:solidFill>
              <a:highlight>
                <a:srgbClr val="00FF00"/>
              </a:highlight>
            </a:endParaRPr>
          </a:p>
          <a:p>
            <a:pPr algn="ctr"/>
            <a:r>
              <a:rPr lang="ar-SA" b="1" dirty="0">
                <a:solidFill>
                  <a:schemeClr val="tx1"/>
                </a:solidFill>
                <a:highlight>
                  <a:srgbClr val="FFFF00"/>
                </a:highlight>
              </a:rPr>
              <a:t>(قراءة القرآن – الحج – الرجاء – الذكر – الصلاة – الخوف )</a:t>
            </a:r>
          </a:p>
          <a:p>
            <a:endParaRPr lang="ar-SA" b="1" dirty="0">
              <a:solidFill>
                <a:schemeClr val="tx1"/>
              </a:solidFill>
            </a:endParaRPr>
          </a:p>
          <a:p>
            <a:endParaRPr lang="ar-SA" sz="1600" b="1" dirty="0">
              <a:solidFill>
                <a:schemeClr val="tx1"/>
              </a:solidFill>
            </a:endParaRPr>
          </a:p>
          <a:p>
            <a:endParaRPr lang="ar-SA" sz="1600" b="1" dirty="0">
              <a:solidFill>
                <a:schemeClr val="tx1"/>
              </a:solidFill>
            </a:endParaRPr>
          </a:p>
          <a:p>
            <a:endParaRPr lang="ar-SA" sz="1600" b="1" dirty="0">
              <a:solidFill>
                <a:schemeClr val="tx1"/>
              </a:solidFill>
            </a:endParaRPr>
          </a:p>
          <a:p>
            <a:endParaRPr lang="ar-SA" sz="1600" b="1" dirty="0">
              <a:solidFill>
                <a:schemeClr val="tx1"/>
              </a:solidFill>
            </a:endParaRPr>
          </a:p>
          <a:p>
            <a:endParaRPr lang="ar-SA" sz="1600" b="1" dirty="0">
              <a:solidFill>
                <a:schemeClr val="tx1"/>
              </a:solidFill>
            </a:endParaRPr>
          </a:p>
          <a:p>
            <a:endParaRPr lang="ar-SA" sz="1600" b="1" dirty="0">
              <a:solidFill>
                <a:schemeClr val="tx1"/>
              </a:solidFill>
            </a:endParaRPr>
          </a:p>
          <a:p>
            <a:endParaRPr lang="ar-SA" sz="1600" b="1" dirty="0">
              <a:solidFill>
                <a:schemeClr val="tx1"/>
              </a:solidFill>
            </a:endParaRPr>
          </a:p>
          <a:p>
            <a:endParaRPr lang="ar-SA" sz="1600" b="1" dirty="0">
              <a:solidFill>
                <a:schemeClr val="tx1"/>
              </a:solidFill>
            </a:endParaRPr>
          </a:p>
          <a:p>
            <a:endParaRPr lang="ar-SA" sz="1600" b="1" dirty="0">
              <a:solidFill>
                <a:schemeClr val="tx1"/>
              </a:solidFill>
            </a:endParaRPr>
          </a:p>
          <a:p>
            <a:endParaRPr lang="ar-SA" sz="1600" b="1" dirty="0">
              <a:solidFill>
                <a:schemeClr val="tx1"/>
              </a:solidFill>
            </a:endParaRPr>
          </a:p>
          <a:p>
            <a:endParaRPr lang="ar-SA" sz="1600" b="1" dirty="0">
              <a:solidFill>
                <a:schemeClr val="tx1"/>
              </a:solidFill>
            </a:endParaRPr>
          </a:p>
          <a:p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C5854D3-5F1C-7344-CE0C-350EB968EC21}"/>
              </a:ext>
            </a:extLst>
          </p:cNvPr>
          <p:cNvSpPr/>
          <p:nvPr/>
        </p:nvSpPr>
        <p:spPr>
          <a:xfrm>
            <a:off x="6490832" y="393233"/>
            <a:ext cx="5424534" cy="59923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b="1" dirty="0">
                <a:solidFill>
                  <a:schemeClr val="tx1"/>
                </a:solidFill>
              </a:rPr>
              <a:t>٧</a:t>
            </a:r>
            <a:r>
              <a:rPr lang="ar-SA" b="1" dirty="0">
                <a:solidFill>
                  <a:schemeClr val="tx1"/>
                </a:solidFill>
                <a:highlight>
                  <a:srgbClr val="00FF00"/>
                </a:highlight>
              </a:rPr>
              <a:t>-احكمي على صحة العبارات التالية بكلمة (صحيحة) - (خاطئة):</a:t>
            </a:r>
          </a:p>
          <a:p>
            <a:endParaRPr lang="ar-SA" b="1" dirty="0">
              <a:solidFill>
                <a:schemeClr val="tx1"/>
              </a:solidFill>
            </a:endParaRPr>
          </a:p>
          <a:p>
            <a:r>
              <a:rPr lang="ar-SA" b="1" dirty="0">
                <a:solidFill>
                  <a:schemeClr val="tx1"/>
                </a:solidFill>
              </a:rPr>
              <a:t>١-الإيمان بتوحيد الربوبية </a:t>
            </a:r>
            <a:r>
              <a:rPr lang="ar-SA" b="1">
                <a:solidFill>
                  <a:schemeClr val="tx1"/>
                </a:solidFill>
              </a:rPr>
              <a:t>فقط  </a:t>
            </a:r>
            <a:r>
              <a:rPr lang="ar-SA" b="1" dirty="0">
                <a:solidFill>
                  <a:schemeClr val="tx1"/>
                </a:solidFill>
              </a:rPr>
              <a:t>يكفي لدخول في الإسلام (.   )</a:t>
            </a:r>
          </a:p>
          <a:p>
            <a:r>
              <a:rPr lang="ar-SA" b="1" dirty="0">
                <a:solidFill>
                  <a:schemeClr val="tx1"/>
                </a:solidFill>
              </a:rPr>
              <a:t>2- اختارت المرأة التي كانت تصرع الدعاء بالشفاء (.     )</a:t>
            </a:r>
          </a:p>
          <a:p>
            <a:r>
              <a:rPr lang="ar-SA" b="1" dirty="0">
                <a:solidFill>
                  <a:schemeClr val="tx1"/>
                </a:solidFill>
              </a:rPr>
              <a:t>3-يضرب المثل في القرآن لتقريب المعنى و التوضيح(.       )</a:t>
            </a:r>
          </a:p>
          <a:p>
            <a:r>
              <a:rPr lang="ar-SA" b="1" dirty="0">
                <a:solidFill>
                  <a:schemeClr val="tx1"/>
                </a:solidFill>
              </a:rPr>
              <a:t>4-من نسي صلاة أو نام عنها فإنها تسقط عنه (.        )</a:t>
            </a:r>
          </a:p>
          <a:p>
            <a:r>
              <a:rPr lang="ar-SA" b="1" dirty="0">
                <a:solidFill>
                  <a:schemeClr val="tx1"/>
                </a:solidFill>
              </a:rPr>
              <a:t>5- من تعمد ترك ركنا من أركان الصلاة فصلاته باطلة(.      )     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1A212E81-6BBA-AD88-B2BD-9099D25DC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214" y="168822"/>
            <a:ext cx="1016687" cy="721999"/>
          </a:xfrm>
          <a:prstGeom prst="rect">
            <a:avLst/>
          </a:prstGeom>
        </p:spPr>
      </p:pic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9941850F-5B71-6BAE-C217-73D6FB25CD60}"/>
              </a:ext>
            </a:extLst>
          </p:cNvPr>
          <p:cNvSpPr/>
          <p:nvPr/>
        </p:nvSpPr>
        <p:spPr>
          <a:xfrm>
            <a:off x="6787787" y="5049969"/>
            <a:ext cx="913167" cy="913167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———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E57BF595-3E17-752A-4595-14CA05565663}"/>
              </a:ext>
            </a:extLst>
          </p:cNvPr>
          <p:cNvSpPr/>
          <p:nvPr/>
        </p:nvSpPr>
        <p:spPr>
          <a:xfrm>
            <a:off x="735317" y="685924"/>
            <a:ext cx="913167" cy="913167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———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6046D626-103E-3E04-D631-F2F7C0551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242" y="5049969"/>
            <a:ext cx="1071944" cy="10719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8E4E30B-652F-9510-D346-95DE8E064C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383" y="579005"/>
            <a:ext cx="805541" cy="8055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جدول 6">
            <a:extLst>
              <a:ext uri="{FF2B5EF4-FFF2-40B4-BE49-F238E27FC236}">
                <a16:creationId xmlns:a16="http://schemas.microsoft.com/office/drawing/2014/main" id="{8D065450-A78C-BA22-3A0A-5126EDF61E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275878"/>
              </p:ext>
            </p:extLst>
          </p:nvPr>
        </p:nvGraphicFramePr>
        <p:xfrm>
          <a:off x="671466" y="3171029"/>
          <a:ext cx="5424534" cy="208788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808178">
                  <a:extLst>
                    <a:ext uri="{9D8B030D-6E8A-4147-A177-3AD203B41FA5}">
                      <a16:colId xmlns:a16="http://schemas.microsoft.com/office/drawing/2014/main" val="299642937"/>
                    </a:ext>
                  </a:extLst>
                </a:gridCol>
                <a:gridCol w="1808178">
                  <a:extLst>
                    <a:ext uri="{9D8B030D-6E8A-4147-A177-3AD203B41FA5}">
                      <a16:colId xmlns:a16="http://schemas.microsoft.com/office/drawing/2014/main" val="444037113"/>
                    </a:ext>
                  </a:extLst>
                </a:gridCol>
                <a:gridCol w="1808178">
                  <a:extLst>
                    <a:ext uri="{9D8B030D-6E8A-4147-A177-3AD203B41FA5}">
                      <a16:colId xmlns:a16="http://schemas.microsoft.com/office/drawing/2014/main" val="1838406714"/>
                    </a:ext>
                  </a:extLst>
                </a:gridCol>
              </a:tblGrid>
              <a:tr h="624840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عبادة قلبية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عبادة قولية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عبادة فعلية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464489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  <a:p>
                      <a:pPr rtl="1"/>
                      <a:endParaRPr lang="ar-SA" b="1" dirty="0"/>
                    </a:p>
                    <a:p>
                      <a:pPr rtl="1"/>
                      <a:endParaRPr lang="ar-SA" b="1" dirty="0"/>
                    </a:p>
                    <a:p>
                      <a:pPr rtl="1"/>
                      <a:endParaRPr lang="ar-SA" b="1" dirty="0"/>
                    </a:p>
                    <a:p>
                      <a:pPr rtl="1"/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101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334536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6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sharifah12356@outlook.sa</dc:creator>
  <cp:lastModifiedBy>sharifah12356@outlook.sa</cp:lastModifiedBy>
  <cp:revision>2</cp:revision>
  <dcterms:created xsi:type="dcterms:W3CDTF">2025-01-20T06:18:42Z</dcterms:created>
  <dcterms:modified xsi:type="dcterms:W3CDTF">2025-01-20T08:30:00Z</dcterms:modified>
</cp:coreProperties>
</file>