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2" r:id="rId4"/>
    <p:sldId id="288" r:id="rId5"/>
    <p:sldId id="263" r:id="rId6"/>
    <p:sldId id="289" r:id="rId7"/>
    <p:sldId id="260" r:id="rId8"/>
    <p:sldId id="290" r:id="rId9"/>
    <p:sldId id="261" r:id="rId10"/>
    <p:sldId id="266" r:id="rId11"/>
    <p:sldId id="291" r:id="rId12"/>
    <p:sldId id="292" r:id="rId13"/>
    <p:sldId id="267" r:id="rId14"/>
    <p:sldId id="268" r:id="rId15"/>
    <p:sldId id="269" r:id="rId16"/>
    <p:sldId id="296" r:id="rId17"/>
    <p:sldId id="299" r:id="rId18"/>
    <p:sldId id="300" r:id="rId19"/>
    <p:sldId id="301" r:id="rId20"/>
    <p:sldId id="306" r:id="rId21"/>
    <p:sldId id="307" r:id="rId22"/>
    <p:sldId id="308" r:id="rId23"/>
    <p:sldId id="294" r:id="rId24"/>
    <p:sldId id="309" r:id="rId25"/>
    <p:sldId id="293" r:id="rId26"/>
    <p:sldId id="277" r:id="rId27"/>
    <p:sldId id="273" r:id="rId28"/>
    <p:sldId id="310" r:id="rId29"/>
    <p:sldId id="311" r:id="rId30"/>
    <p:sldId id="312" r:id="rId31"/>
    <p:sldId id="274" r:id="rId32"/>
    <p:sldId id="272" r:id="rId33"/>
    <p:sldId id="271" r:id="rId34"/>
    <p:sldId id="313" r:id="rId35"/>
    <p:sldId id="265" r:id="rId36"/>
    <p:sldId id="264" r:id="rId37"/>
    <p:sldId id="314" r:id="rId38"/>
    <p:sldId id="315" r:id="rId39"/>
    <p:sldId id="316" r:id="rId40"/>
    <p:sldId id="317" r:id="rId41"/>
    <p:sldId id="318" r:id="rId42"/>
    <p:sldId id="295" r:id="rId43"/>
    <p:sldId id="321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47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64" r:id="rId72"/>
    <p:sldId id="365" r:id="rId73"/>
    <p:sldId id="366" r:id="rId74"/>
    <p:sldId id="437" r:id="rId7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7C3F51-30BF-8CA2-B07B-329CECD5B3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60307F3-3422-C799-DD87-ED487249C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2DF1EEF-DEF1-1657-E4D2-0CA97180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8FDB3-9BE6-C73E-846D-6F29563C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EACDEB-A4D2-C803-9CAB-1C6F1C15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840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E8319D-F24E-21C5-18BD-34C60406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D99D512-24F2-1701-F922-6B41E9487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E4D463D-C3FE-082E-C984-84CBA092B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212B352-0C68-D9E6-BD64-B7CAA256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82A162-ADBA-381F-E657-7B5E195B0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207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85C6651-BBC9-A1EF-9E43-567422C0C4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11ABDA-894F-A459-A6E1-9BFAE6DEA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BBEE485-E993-3CA2-9C94-3A30B9BF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90162D4-EDED-2C4D-76DD-B3E02619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6B253EE-C01A-32D9-DF56-CBC8FEC0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651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0EED8-23F5-2FC1-EAE8-D76738E96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8828BBC-E28B-F736-C74E-AFA46884A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05CEDB-BEA4-DD9B-8994-F81F91D3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C9FA1E-6D90-6C22-6CA4-87D2A9AE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57FCB0-D102-9761-5845-C5CCBE2A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36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9AB12F-CD56-EB82-0129-040FB2B6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F06B14-FF7F-628E-DAFC-E3D065DCE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F95BD8-7826-51DD-3A3D-2831904A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E189831-7D98-6601-EB3D-FD7B95B4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F19D2E-13F3-E710-955F-31EA2907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94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E178D55-4460-DF4F-B4AA-1E783F4AC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A0E6B3F-F97C-58FE-E4A3-118943280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4F07741-A70F-985E-40A7-FD327432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29DEBA-0C31-3542-91E8-DC9A2D31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6D436EA-685E-1E91-734D-0C04E8E2D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C00D54-2BD7-F75E-054F-16A38C62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10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F05683-0C3B-6B2C-714A-E9524EFE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E18166-569F-ED4C-EE51-E633FF4E0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A2298A-0E9F-9524-6200-0F403FD1D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3C77272-2CBE-CB48-E98A-B79836445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9F85784-142F-7ACA-B83A-F9AD0CE26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9D67056-0E6E-34F1-C773-67B154F1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EE42762-4D1C-6698-40F2-F7898389A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5752606-CB6E-8C93-D3F2-B9BCEE84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70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FD8CBF-FD5D-9AF7-DD29-C7AE1A85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1ADF50F-0A4D-C699-5909-FCE7BCAC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39C2967-2430-9774-93C2-009D9DD48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071A3B5-3318-E96B-9BF6-00D418DB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5555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0EE5D62-B627-52CC-B63B-2AB1E5B4B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17BC2BAC-83A1-9949-6BD9-B1A0C287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4AEA42-C5E3-2C5F-484F-7CC87E76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237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D9E38F-FCAD-64F3-10BC-34924CBD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FC9A017-51A6-B126-A58A-A0424E82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5AB6022-3A1D-E41F-0717-9B2D3A83B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7DBD0E-B041-C287-8FB0-0D7B00E4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3B11CF-58AA-BB61-E3A3-84DB2772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AECDD0-7DAC-7748-2630-2B778572B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256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B7C8D-E6F6-63C0-B924-6ED6CD337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A4BC718-0F6D-D167-4416-7694889A78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FB6BFE1-2D5A-B4A4-CD28-E40EA780F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51BEAC-90BB-0A16-06B5-F777E3C9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349DD7-3744-DF3C-A7C7-CCA0F2335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2F37FE-944A-BA04-202B-0D4DA656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01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287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D77C931-5B50-47F2-E3AC-C6BE7C061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5EB294-CAD9-4145-64FE-4C113AE6F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8CD874-CC61-A076-8879-0DB2F11DC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7D197-09B4-154C-98E8-43AB78EED46A}" type="datetimeFigureOut">
              <a:rPr lang="ar-SA" smtClean="0"/>
              <a:t>16 ربيع الثاني، 1447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DE0016-4472-72A0-DA82-4BA0F4EB8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1DE684E-D419-0CE4-6254-9D0AAE168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5B4351-9600-6649-938A-F5E0BE3AF6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335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مستدير الزوايا 3">
            <a:extLst>
              <a:ext uri="{FF2B5EF4-FFF2-40B4-BE49-F238E27FC236}">
                <a16:creationId xmlns:a16="http://schemas.microsoft.com/office/drawing/2014/main" id="{01E2DBA9-7ADA-4B31-CB53-E14C69C27503}"/>
              </a:ext>
            </a:extLst>
          </p:cNvPr>
          <p:cNvSpPr/>
          <p:nvPr/>
        </p:nvSpPr>
        <p:spPr>
          <a:xfrm>
            <a:off x="2855640" y="1156293"/>
            <a:ext cx="6480720" cy="3641346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تقويم ذاتي</a:t>
            </a:r>
          </a:p>
        </p:txBody>
      </p:sp>
      <p:pic>
        <p:nvPicPr>
          <p:cNvPr id="10" name="صورة 3">
            <a:extLst>
              <a:ext uri="{FF2B5EF4-FFF2-40B4-BE49-F238E27FC236}">
                <a16:creationId xmlns:a16="http://schemas.microsoft.com/office/drawing/2014/main" id="{E5EF8E60-C90A-33C8-A083-4AC5DA679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4" y="2679128"/>
            <a:ext cx="2118511" cy="2118511"/>
          </a:xfrm>
          <a:prstGeom prst="rect">
            <a:avLst/>
          </a:prstGeom>
        </p:spPr>
      </p:pic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6B66DA3-63E8-A685-539C-8B0BF34B1B8F}"/>
              </a:ext>
            </a:extLst>
          </p:cNvPr>
          <p:cNvSpPr/>
          <p:nvPr/>
        </p:nvSpPr>
        <p:spPr>
          <a:xfrm>
            <a:off x="704159" y="4580550"/>
            <a:ext cx="4560935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مادة الدراسات الإسلامية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الصف الأول متوسط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</a:rPr>
              <a:t>الفصل الدراسي الأول </a:t>
            </a:r>
          </a:p>
        </p:txBody>
      </p:sp>
    </p:spTree>
    <p:extLst>
      <p:ext uri="{BB962C8B-B14F-4D97-AF65-F5344CB8AC3E}">
        <p14:creationId xmlns:p14="http://schemas.microsoft.com/office/powerpoint/2010/main" val="411843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( واجتنبوا</a:t>
                      </a:r>
                      <a:r>
                        <a:rPr lang="ar-SA" sz="2800" baseline="0" dirty="0"/>
                        <a:t> الطاغوت</a:t>
                      </a:r>
                      <a:r>
                        <a:rPr lang="ar-SA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( ولا تشركوا به شيئا)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 إنني براء مما تعبدون)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 </a:t>
                      </a:r>
                      <a:r>
                        <a:rPr lang="ar-SA" sz="2800"/>
                        <a:t>إلا الذي</a:t>
                      </a:r>
                      <a:r>
                        <a:rPr lang="ar-SA" sz="2800" baseline="0"/>
                        <a:t> </a:t>
                      </a:r>
                      <a:r>
                        <a:rPr lang="ar-SA" sz="2800"/>
                        <a:t>فطرني</a:t>
                      </a:r>
                      <a:r>
                        <a:rPr lang="ar-S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أركان شهادة أن لا إله إلا الله ( الإثبات ) يدل عليه :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20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</a:t>
                      </a:r>
                    </a:p>
                    <a:p>
                      <a:pPr rtl="1"/>
                      <a:r>
                        <a:rPr lang="ar-SA" sz="2800" dirty="0"/>
                        <a:t>(</a:t>
                      </a:r>
                      <a:r>
                        <a:rPr lang="ar-SA" sz="2800" baseline="0" dirty="0"/>
                        <a:t> ولا تشركوا به شيئا</a:t>
                      </a:r>
                      <a:r>
                        <a:rPr lang="ar-SA" sz="28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</a:p>
                    <a:p>
                      <a:pPr rtl="1"/>
                      <a:r>
                        <a:rPr lang="ar-SA" sz="2800" dirty="0"/>
                        <a:t> ( مخلصين</a:t>
                      </a:r>
                      <a:r>
                        <a:rPr lang="ar-SA" sz="2800" baseline="0" dirty="0"/>
                        <a:t> له الدين)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 و</a:t>
                      </a:r>
                      <a:r>
                        <a:rPr lang="ar-SA" sz="2800" baseline="0" dirty="0"/>
                        <a:t> اعبدوا الله)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 </a:t>
                      </a:r>
                      <a:r>
                        <a:rPr lang="ar-SA" sz="2800"/>
                        <a:t>إلا الذي</a:t>
                      </a:r>
                      <a:r>
                        <a:rPr lang="ar-SA" sz="2800" baseline="0"/>
                        <a:t> </a:t>
                      </a:r>
                      <a:r>
                        <a:rPr lang="ar-SA" sz="2800"/>
                        <a:t>فطرني</a:t>
                      </a:r>
                      <a:r>
                        <a:rPr lang="ar-SA" sz="28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من أركان شهادة أن لا إله إلا الله ( النفي ) يدل عليه : 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2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</a:t>
                      </a:r>
                    </a:p>
                    <a:p>
                      <a:pPr rtl="1"/>
                      <a:r>
                        <a:rPr lang="ar-SA" sz="2800" dirty="0"/>
                        <a:t>تحريم</a:t>
                      </a:r>
                      <a:r>
                        <a:rPr lang="ar-SA" sz="2800" baseline="0" dirty="0"/>
                        <a:t> النار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</a:p>
                    <a:p>
                      <a:pPr rtl="1"/>
                      <a:r>
                        <a:rPr lang="ar-SA" sz="2800" dirty="0"/>
                        <a:t>دخول</a:t>
                      </a:r>
                      <a:r>
                        <a:rPr lang="ar-SA" sz="2800" baseline="0" dirty="0"/>
                        <a:t> الجنة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</a:t>
                      </a:r>
                    </a:p>
                    <a:p>
                      <a:pPr rtl="1"/>
                      <a:r>
                        <a:rPr lang="ar-SA" sz="2800" dirty="0"/>
                        <a:t>الهداية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</a:t>
                      </a:r>
                    </a:p>
                    <a:p>
                      <a:pPr rtl="1"/>
                      <a:r>
                        <a:rPr lang="ar-SA" sz="2800" dirty="0"/>
                        <a:t>التحرر</a:t>
                      </a:r>
                      <a:r>
                        <a:rPr lang="ar-SA" sz="2800" baseline="0" dirty="0"/>
                        <a:t> من التعلق بالبشر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فضائل التوحيد قوله تعالى : 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68" y="4653136"/>
            <a:ext cx="1844824" cy="18448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547828" y="1736813"/>
            <a:ext cx="3240360" cy="7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68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– لولا الله وفلان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الحلف بغير الله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الذبح للموتى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قول : ما شاء الله وشئت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أمثلة الشرك الأكبر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8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يخرج من الإسلام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ينقص</a:t>
                      </a:r>
                      <a:r>
                        <a:rPr lang="ar-SA" sz="2800" baseline="0" dirty="0"/>
                        <a:t> التوحيد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يحبط جميع العمل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صاحبه مخلد في النار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حكم الشرك الأصغر 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96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– مخلد في النار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يدخلون الجنة بعد التطهير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يحاسبون حسابا يسيرا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يغفر لهم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عقوبة المشرك شركا أكبر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9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67610" y="3645024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شرك المحبة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شرك الخوف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</a:t>
                      </a:r>
                      <a:r>
                        <a:rPr lang="ar-SA" sz="2400" baseline="0" dirty="0"/>
                        <a:t> شرك الطاعة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4800" b="1" dirty="0">
              <a:solidFill>
                <a:schemeClr val="tx1"/>
              </a:solidFill>
            </a:endParaRPr>
          </a:p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يسمى هذا الشرك: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4149080"/>
            <a:ext cx="1844824" cy="1844824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973936" y="1124744"/>
            <a:ext cx="6100113" cy="8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669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55777" y="2931523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أحسن الأعمال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رحمة للناس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وظيفة الرسل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من فضائل الدعوة إلى التوحيد أنه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3429000"/>
            <a:ext cx="1844824" cy="184482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4799856" y="951386"/>
            <a:ext cx="3086576" cy="78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65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2555777" y="2931523"/>
          <a:ext cx="6648399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216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6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أ- محبته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النهي</a:t>
                      </a:r>
                      <a:r>
                        <a:rPr lang="ar-SA" sz="2400" baseline="0" dirty="0"/>
                        <a:t> عن الغلو فيه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</a:t>
                      </a:r>
                      <a:r>
                        <a:rPr lang="ar-SA" sz="2400" dirty="0" err="1"/>
                        <a:t>التحاكم</a:t>
                      </a:r>
                      <a:r>
                        <a:rPr lang="ar-SA" sz="2400" baseline="0" dirty="0"/>
                        <a:t> إليه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cs typeface="Akhbar MT" pitchFamily="2" charset="-78"/>
            </a:endParaRPr>
          </a:p>
          <a:p>
            <a:pPr algn="ctr"/>
            <a:r>
              <a:rPr lang="ar-SA" sz="3600" b="1" dirty="0">
                <a:solidFill>
                  <a:schemeClr val="tx1"/>
                </a:solidFill>
                <a:cs typeface="Akhbar MT" pitchFamily="2" charset="-78"/>
              </a:rPr>
              <a:t>من مقتضيات شهادة أن محمد رسول الله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3573016"/>
            <a:ext cx="1844824" cy="18448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2711624" y="1134232"/>
            <a:ext cx="664569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35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91" y="2686394"/>
            <a:ext cx="3626768" cy="3626768"/>
          </a:xfrm>
          <a:prstGeom prst="rect">
            <a:avLst/>
          </a:prstGeom>
        </p:spPr>
      </p:pic>
      <p:sp>
        <p:nvSpPr>
          <p:cNvPr id="8" name="مستطيل مستدير الزوايا 3">
            <a:extLst>
              <a:ext uri="{FF2B5EF4-FFF2-40B4-BE49-F238E27FC236}">
                <a16:creationId xmlns:a16="http://schemas.microsoft.com/office/drawing/2014/main" id="{F7CCF224-E488-8D3F-FF5A-1A2434882E1B}"/>
              </a:ext>
            </a:extLst>
          </p:cNvPr>
          <p:cNvSpPr/>
          <p:nvPr/>
        </p:nvSpPr>
        <p:spPr>
          <a:xfrm>
            <a:off x="4663587" y="1569975"/>
            <a:ext cx="3964221" cy="374893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/>
              <a:t>قسم </a:t>
            </a:r>
          </a:p>
          <a:p>
            <a:pPr algn="ctr"/>
            <a:r>
              <a:rPr lang="ar-SA" sz="8000" b="1" dirty="0"/>
              <a:t>التفسير </a:t>
            </a:r>
          </a:p>
        </p:txBody>
      </p:sp>
    </p:spTree>
    <p:extLst>
      <p:ext uri="{BB962C8B-B14F-4D97-AF65-F5344CB8AC3E}">
        <p14:creationId xmlns:p14="http://schemas.microsoft.com/office/powerpoint/2010/main" val="1767666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216538" y="1268760"/>
            <a:ext cx="3629934" cy="39392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قسم </a:t>
            </a:r>
          </a:p>
          <a:p>
            <a:pPr algn="ctr"/>
            <a:r>
              <a:rPr lang="ar-SA" sz="6600" b="1" dirty="0"/>
              <a:t>التوحيد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42" y="2299849"/>
            <a:ext cx="3121158" cy="312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662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السورتان  التي يشرع قراءتها كل صباح ومساء ثلاث مرات هي: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marL="342900" indent="-342900" rtl="1">
                        <a:buAutoNum type="arabic1Minus"/>
                      </a:pPr>
                      <a:r>
                        <a:rPr lang="ar-SA" sz="3600" baseline="0" dirty="0"/>
                        <a:t>الفلق و القارعة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ب-  الفلق والناس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ج-العصر والنصر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د- قريش والفيل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صورة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4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(شر غاسق إذا وقب)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07568" y="3140968"/>
          <a:ext cx="7560840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89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0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الشيطان إذا وسوس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 الصبح إذا دخل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ج-الليل إذا دخل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الساحرات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السورة التي موضوعها ( توحيد الأسماء والصفات)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 المسد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الفيل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الإخلاص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الزلزلة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192" y="393305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1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السورة التي نبأت بقرب أجل النبي صلى الله عليه وسلم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 المسد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النصر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الإخلاص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الزلزلة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684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27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من موضوعات سورة قريش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20421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توحيد </a:t>
                      </a:r>
                      <a:r>
                        <a:rPr lang="ar-SA" sz="3200" baseline="0" dirty="0" err="1"/>
                        <a:t>الأولوهية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توحيد</a:t>
                      </a:r>
                      <a:r>
                        <a:rPr lang="ar-SA" sz="3200" baseline="0" dirty="0"/>
                        <a:t> الربوبية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 صفات المكذبين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امتنان</a:t>
                      </a:r>
                      <a:r>
                        <a:rPr lang="ar-SA" sz="3200" baseline="0" dirty="0"/>
                        <a:t> الله بنعمة الأمن و الغنى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0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 موضوع سورة الكافرون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204216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توحيد </a:t>
                      </a:r>
                      <a:r>
                        <a:rPr lang="ar-SA" sz="3200" baseline="0" dirty="0" err="1"/>
                        <a:t>الأولوهية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توحيد</a:t>
                      </a:r>
                      <a:r>
                        <a:rPr lang="ar-SA" sz="3200" baseline="0" dirty="0"/>
                        <a:t> الربوبية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 صفات المكذبين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امتنان</a:t>
                      </a:r>
                      <a:r>
                        <a:rPr lang="ar-SA" sz="3200" baseline="0" dirty="0"/>
                        <a:t> الله بنعمة الأمن و الغنى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7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( و أمرأته حمالة الحطب في جيدها حبل من مسد ) .. الدرس المستفاد من الآية: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79832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الجزاء من جنس العمل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قرابة الإنسان لا تنفع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</a:t>
                      </a:r>
                      <a:r>
                        <a:rPr lang="en-US" sz="2800" dirty="0"/>
                        <a:t>  </a:t>
                      </a:r>
                      <a:r>
                        <a:rPr lang="ar-SA" sz="2800" baseline="0" dirty="0"/>
                        <a:t> إثبات توحيد الألوهية.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فضل نبينا محمد صلى الله عليه وسلم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فالموريات قدحا)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و العاديات ضبحا)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05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قوله تعالى: ( فأثرن به نقعا)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068961"/>
          <a:ext cx="7056784" cy="1738992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8992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الخيل تجري بسرعة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الخيل </a:t>
                      </a:r>
                      <a:r>
                        <a:rPr lang="ar-SA" sz="3200" dirty="0" err="1">
                          <a:solidFill>
                            <a:schemeClr val="tx1"/>
                          </a:solidFill>
                        </a:rPr>
                        <a:t>تنقدح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النار من حوافرها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ج-الخيل تهاجم العدو صباحا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الخيل تثير غبارا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30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– الله خالقي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ب-الله يحي الموتى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ج-أسجد لله وحده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الله</a:t>
                      </a:r>
                      <a:r>
                        <a:rPr lang="ar-SA" sz="3200" baseline="0" dirty="0"/>
                        <a:t> البصير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مما يدل على توحيد الأسماء والصفات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465313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6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تحدثت سورة العصر عن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بيان الأمن في البلد الحرام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 بيان الصفات المذمومة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صفات النار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صفات</a:t>
                      </a:r>
                      <a:r>
                        <a:rPr lang="ar-SA" sz="2800" baseline="0" dirty="0"/>
                        <a:t> الناجين من الخسارة.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33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تحدثت سورة القارعة عن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marL="514350" indent="-514350" rtl="1">
                        <a:buAutoNum type="arabic1Minus"/>
                      </a:pP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التحذير من الصفات 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 أهوال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القيامة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 النهي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عن الفاخر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الجهاد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في سبيل الله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معنى قوله تعالى : ( و أخرجت الأرض أثقالها)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</a:rPr>
                        <a:t>  الموتى و الكنوز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ب- أعمال</a:t>
                      </a:r>
                      <a:r>
                        <a:rPr lang="ar-SA" sz="3600" baseline="0" dirty="0">
                          <a:solidFill>
                            <a:schemeClr val="tx1"/>
                          </a:solidFill>
                        </a:rPr>
                        <a:t> الخير</a:t>
                      </a:r>
                      <a:endParaRPr lang="ar-SA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ج- تتغير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د- أعمال الشر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قال تعالى : ( الله الصمد ). معنى ذلك: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 الله لم يتخذ صاحبه ولا ولد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ب-  المستحق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للعبادة وحده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ج- الله واحد في ربوبيته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د-  المقصود</a:t>
                      </a:r>
                      <a:r>
                        <a:rPr lang="ar-SA" sz="2800" baseline="0" dirty="0">
                          <a:solidFill>
                            <a:schemeClr val="tx1"/>
                          </a:solidFill>
                        </a:rPr>
                        <a:t> في جميع الحوائج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(لا يحطمنكم سليمان وجنوده) يدل على  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شكر</a:t>
                      </a:r>
                      <a:r>
                        <a:rPr lang="ar-SA" sz="2400" baseline="0" dirty="0"/>
                        <a:t> النعمة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الملك</a:t>
                      </a:r>
                      <a:r>
                        <a:rPr lang="ar-SA" sz="2400" baseline="0" dirty="0"/>
                        <a:t> لا يتم بدون نظام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أدب</a:t>
                      </a:r>
                      <a:r>
                        <a:rPr lang="ar-SA" sz="2400" baseline="0" dirty="0"/>
                        <a:t> النملة</a:t>
                      </a:r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الدعاء</a:t>
                      </a:r>
                      <a:r>
                        <a:rPr lang="ar-SA" sz="2400" baseline="0" dirty="0"/>
                        <a:t> لنفس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1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1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(إن الإنسان لربه لكنود)أي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أ-</a:t>
                      </a:r>
                      <a:r>
                        <a:rPr lang="ar-SA" sz="3200" baseline="0" dirty="0">
                          <a:solidFill>
                            <a:schemeClr val="tx1"/>
                          </a:solidFill>
                        </a:rPr>
                        <a:t>  جحود</a:t>
                      </a:r>
                      <a:endParaRPr lang="ar-SA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ب- مخلص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ج- عابد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د- طائع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(النفاثات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الشيطان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الساحرات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الليل اذا دخل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الصبح إذا أشرق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>
                <a:solidFill>
                  <a:schemeClr val="tx1"/>
                </a:solidFill>
              </a:rPr>
              <a:t>معنى (من شر الوسواس الخناس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الشيطان يختفي عند ذكر الله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الساحرات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الليل اذا دخل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الصبح إذا أشرق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50912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8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معنى : ( الأبتر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أ-</a:t>
                      </a:r>
                      <a:r>
                        <a:rPr lang="ar-SA" sz="3200" baseline="0" dirty="0"/>
                        <a:t>  مقطوع الذكر</a:t>
                      </a:r>
                      <a:endParaRPr lang="ar-S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يحث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نهر في الجنة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واد</a:t>
                      </a:r>
                      <a:r>
                        <a:rPr lang="ar-SA" sz="3200" baseline="0" dirty="0"/>
                        <a:t> في جهنم</a:t>
                      </a:r>
                      <a:endParaRPr lang="ar-SA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06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chemeClr val="tx1"/>
                </a:solidFill>
              </a:rPr>
              <a:t>معنى ( مسد ):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أ-</a:t>
                      </a:r>
                      <a:r>
                        <a:rPr lang="ar-SA" sz="3600" baseline="0" dirty="0"/>
                        <a:t>  اشتعال</a:t>
                      </a:r>
                      <a:endParaRPr lang="ar-S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ب-  عنقها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ج-حبل من ليف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/>
                        <a:t>د- خسرت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722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74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الجوارح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4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معنى : ( و أرسل عليهم طيرا أبابيل ):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جماعات متتابعة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طين متحجر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العصف المأكول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المتفرق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64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07568" y="692696"/>
            <a:ext cx="8064896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 من تمام رعاية  الملك معرفة أحوال الرعية  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(لا يحطمنكم 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 (و</a:t>
                      </a:r>
                      <a:r>
                        <a:rPr lang="ar-SA" sz="2800" baseline="0" dirty="0"/>
                        <a:t> تفقد الطير)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(رب</a:t>
                      </a:r>
                      <a:r>
                        <a:rPr lang="ar-SA" sz="2800" baseline="0" dirty="0"/>
                        <a:t> أوزعني)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(و</a:t>
                      </a:r>
                      <a:r>
                        <a:rPr lang="ar-SA" sz="2800" baseline="0" dirty="0"/>
                        <a:t> حشر لسليمان جنوده)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51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703512" y="692696"/>
            <a:ext cx="8568952" cy="16561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/>
                </a:solidFill>
              </a:rPr>
              <a:t>( و العصر ) أقسم الله به  ومعناه  :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711624" y="3140968"/>
          <a:ext cx="7056784" cy="1666984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6984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أ-</a:t>
                      </a:r>
                      <a:r>
                        <a:rPr lang="ar-SA" sz="2800" baseline="0" dirty="0"/>
                        <a:t>  الدهر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</a:t>
                      </a:r>
                      <a:r>
                        <a:rPr lang="ar-SA" sz="2800" baseline="0" dirty="0"/>
                        <a:t> العمل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ج-الكون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د-الدين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28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240" y="1520454"/>
            <a:ext cx="3554760" cy="5715000"/>
          </a:xfrm>
          <a:prstGeom prst="rect">
            <a:avLst/>
          </a:prstGeom>
        </p:spPr>
      </p:pic>
      <p:sp>
        <p:nvSpPr>
          <p:cNvPr id="9" name="مستطيل مستدير الزوايا 3">
            <a:extLst>
              <a:ext uri="{FF2B5EF4-FFF2-40B4-BE49-F238E27FC236}">
                <a16:creationId xmlns:a16="http://schemas.microsoft.com/office/drawing/2014/main" id="{6A3B64BD-9EF5-06A4-E3FC-075FD45CCC99}"/>
              </a:ext>
            </a:extLst>
          </p:cNvPr>
          <p:cNvSpPr/>
          <p:nvPr/>
        </p:nvSpPr>
        <p:spPr>
          <a:xfrm>
            <a:off x="5042278" y="1520454"/>
            <a:ext cx="3960890" cy="3773307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800" b="1" dirty="0"/>
              <a:t>قسم </a:t>
            </a:r>
          </a:p>
          <a:p>
            <a:pPr algn="ctr"/>
            <a:r>
              <a:rPr lang="ar-SA" sz="8800" b="1" dirty="0"/>
              <a:t>الحديث </a:t>
            </a:r>
          </a:p>
        </p:txBody>
      </p:sp>
    </p:spTree>
    <p:extLst>
      <p:ext uri="{BB962C8B-B14F-4D97-AF65-F5344CB8AC3E}">
        <p14:creationId xmlns:p14="http://schemas.microsoft.com/office/powerpoint/2010/main" val="1021501796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شبه النبي صلى الله عليه وسلم نفسه ….لبيان شفقته على أمته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87916" y="3058161"/>
          <a:ext cx="6367221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122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2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النذير العريان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الريحانة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الاترجة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97" y="39976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755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مكفرات الذنوب شبه النبي صلى الله عليه وسلم بالمرابطة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اسباغ</a:t>
                      </a:r>
                      <a:r>
                        <a:rPr lang="ar-SA" sz="3600" b="1" baseline="0" dirty="0"/>
                        <a:t> الوضوء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المشي</a:t>
                      </a:r>
                      <a:r>
                        <a:rPr lang="ar-SA" sz="3600" b="1" baseline="0" dirty="0"/>
                        <a:t> إلى المساجد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انتظار</a:t>
                      </a:r>
                      <a:r>
                        <a:rPr lang="ar-SA" sz="3600" b="1" baseline="0" dirty="0"/>
                        <a:t> الصلاة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قراءة</a:t>
                      </a:r>
                      <a:r>
                        <a:rPr lang="ar-SA" sz="3600" b="1" baseline="0" dirty="0"/>
                        <a:t> القرآن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66" y="4509121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262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مامعنى :اسباغ الوضوء على المكاره: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98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غسل العضو ثلاثا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كثرة الوضوء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إتمام الوضوء على المشاق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/>
                        <a:t>المبادرة للوضوء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5004206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31428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الاعتراف بأن الله هو المنعم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القلب  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اللسان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شكر</a:t>
                      </a:r>
                      <a:r>
                        <a:rPr lang="ar-SA" sz="3600" b="1" baseline="0" dirty="0"/>
                        <a:t> الجوارح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الثناء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9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72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أحب الأعمال إلى الله ثانيا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الجهاد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بر</a:t>
                      </a:r>
                      <a:r>
                        <a:rPr lang="ar-SA" sz="3600" b="1" baseline="0" dirty="0"/>
                        <a:t> الوالدين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الذكر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1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9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مامعنى العبارة التالية:</a:t>
            </a:r>
          </a:p>
          <a:p>
            <a:pPr algn="ctr"/>
            <a:r>
              <a:rPr lang="ar-SA" sz="4400" b="1" dirty="0">
                <a:solidFill>
                  <a:schemeClr val="tx1"/>
                </a:solidFill>
              </a:rPr>
              <a:t>(الطهور شطر الإيمان )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الوضوء نصف الصلاة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الصلاة عمود الدين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الحج فريضة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الطهارة واجبة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09" y="4886276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45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القلب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963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الأسباب المادية للوقاية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ماء</a:t>
                      </a:r>
                      <a:r>
                        <a:rPr lang="ar-SA" sz="3600" b="1" baseline="0" dirty="0"/>
                        <a:t> زمزم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أذكار</a:t>
                      </a:r>
                      <a:r>
                        <a:rPr lang="ar-SA" sz="3600" b="1" baseline="0" dirty="0"/>
                        <a:t> الصباح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دعاء</a:t>
                      </a:r>
                      <a:r>
                        <a:rPr lang="ar-SA" sz="3600" b="1" baseline="0" dirty="0"/>
                        <a:t> المنزل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حزام</a:t>
                      </a:r>
                      <a:r>
                        <a:rPr lang="ar-SA" sz="3600" b="1" baseline="0" dirty="0"/>
                        <a:t> الأمان</a:t>
                      </a:r>
                      <a:endParaRPr lang="ar-SA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7" y="4221089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3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الأسباب الشريعة للوقاية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حزام الأمان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طفاية الحريق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دعاء</a:t>
                      </a:r>
                      <a:r>
                        <a:rPr lang="ar-SA" sz="3600" b="1" baseline="0" dirty="0"/>
                        <a:t> الخروج من المنزل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الملابس الشتوية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84" y="5372699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08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أفضل صيغ الاستغفار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071664" y="3356992"/>
          <a:ext cx="6384032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00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استغفر</a:t>
                      </a:r>
                      <a:r>
                        <a:rPr lang="ar-SA" sz="3600" b="1" baseline="0" dirty="0"/>
                        <a:t> الله</a:t>
                      </a:r>
                      <a:endParaRPr lang="ar-SA" sz="3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اللهم</a:t>
                      </a:r>
                      <a:r>
                        <a:rPr lang="ar-SA" sz="3600" b="1" baseline="0" dirty="0"/>
                        <a:t> اغفر لي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سيد</a:t>
                      </a:r>
                      <a:r>
                        <a:rPr lang="ar-SA" sz="3600" b="1" baseline="0" dirty="0"/>
                        <a:t> الاستغفار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أتوب</a:t>
                      </a:r>
                      <a:r>
                        <a:rPr lang="ar-SA" sz="3600" b="1" baseline="0" dirty="0"/>
                        <a:t> إليك</a:t>
                      </a:r>
                      <a:r>
                        <a:rPr lang="ar-SA" sz="3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98" y="3933057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53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95600" y="620688"/>
            <a:ext cx="7560840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من مظاهر التوبة الغير الصحيحة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7373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الندم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التباهي</a:t>
                      </a:r>
                      <a:r>
                        <a:rPr lang="ar-SA" sz="3600" b="1" baseline="0" dirty="0"/>
                        <a:t> بالذنب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الاقبال</a:t>
                      </a:r>
                      <a:r>
                        <a:rPr lang="ar-SA" sz="3600" b="1" baseline="0" dirty="0"/>
                        <a:t> على الطاعة</a:t>
                      </a:r>
                      <a:endParaRPr lang="ar-SA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ترك</a:t>
                      </a:r>
                      <a:r>
                        <a:rPr lang="ar-SA" sz="3600" b="1" baseline="0" dirty="0"/>
                        <a:t> الذنب</a:t>
                      </a:r>
                      <a:r>
                        <a:rPr lang="ar-SA" sz="36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9" y="4365105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80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53124" y="1173890"/>
            <a:ext cx="9273905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الندم على الذنب والعزم على عدم العودة والاقبال على الطاعة ورد الحقوق يسمى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359696" y="3356992"/>
          <a:ext cx="6096000" cy="1306944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6944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التوبة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الصبر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الشكر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/>
                        <a:t>الحياء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659" y="4192460"/>
            <a:ext cx="1351037" cy="13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533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46" y="2506554"/>
            <a:ext cx="2301160" cy="2141022"/>
          </a:xfrm>
          <a:prstGeom prst="rect">
            <a:avLst/>
          </a:prstGeom>
        </p:spPr>
      </p:pic>
      <p:sp>
        <p:nvSpPr>
          <p:cNvPr id="3" name="مستطيل مستدير الزوايا 3">
            <a:extLst>
              <a:ext uri="{FF2B5EF4-FFF2-40B4-BE49-F238E27FC236}">
                <a16:creationId xmlns:a16="http://schemas.microsoft.com/office/drawing/2014/main" id="{45839386-40E5-1178-625F-BB8F2351AEF2}"/>
              </a:ext>
            </a:extLst>
          </p:cNvPr>
          <p:cNvSpPr/>
          <p:nvPr/>
        </p:nvSpPr>
        <p:spPr>
          <a:xfrm>
            <a:off x="5258961" y="2240868"/>
            <a:ext cx="3819652" cy="237626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/>
              <a:t>قسم </a:t>
            </a:r>
          </a:p>
          <a:p>
            <a:pPr algn="ctr"/>
            <a:r>
              <a:rPr lang="ar-SA" sz="7200" b="1" dirty="0"/>
              <a:t>الفقه </a:t>
            </a:r>
          </a:p>
        </p:txBody>
      </p:sp>
    </p:spTree>
    <p:extLst>
      <p:ext uri="{BB962C8B-B14F-4D97-AF65-F5344CB8AC3E}">
        <p14:creationId xmlns:p14="http://schemas.microsoft.com/office/powerpoint/2010/main" val="82918779"/>
      </p:ext>
    </p:extLst>
  </p:cSld>
  <p:clrMapOvr>
    <a:masterClrMapping/>
  </p:clrMapOvr>
  <p:transition spd="slow">
    <p:randomBar dir="vert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النجاسة الحكمية مثل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991544" y="3573016"/>
          <a:ext cx="8208912" cy="1554480"/>
        </p:xfrm>
        <a:graphic>
          <a:graphicData uri="http://schemas.openxmlformats.org/drawingml/2006/table">
            <a:tbl>
              <a:tblPr rtl="1" firstRow="1" bandRow="1">
                <a:tableStyleId>{8799B23B-EC83-4686-B30A-512413B5E67A}</a:tableStyleId>
              </a:tblPr>
              <a:tblGrid>
                <a:gridCol w="2182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الخنزير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ثوب</a:t>
                      </a:r>
                      <a:r>
                        <a:rPr lang="ar-SA" sz="4800" baseline="0" dirty="0"/>
                        <a:t> عليه دم</a:t>
                      </a:r>
                      <a:endParaRPr lang="ar-SA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الكلب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/>
                        <a:t>الميتة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760" y="486916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5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بول الآدمي البالغ يعد: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مخففة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متوسطة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طاهر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نجاسة</a:t>
                      </a:r>
                      <a:r>
                        <a:rPr lang="ar-SA" sz="2800" baseline="0" dirty="0"/>
                        <a:t> مغلظة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49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الشيء الذي يهطر بالدباغة هو: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67608" y="3212976"/>
          <a:ext cx="7200800" cy="9144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السجاد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الأرض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الميتة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الثوب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71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الأشياء التي يصح الاستجمار بها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1791239" y="3212976"/>
          <a:ext cx="8136904" cy="1737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937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4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815"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ورق</a:t>
                      </a:r>
                      <a:r>
                        <a:rPr lang="ar-SA" sz="5400" baseline="0" dirty="0"/>
                        <a:t> محترم</a:t>
                      </a:r>
                      <a:endParaRPr lang="ar-SA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بلاستيك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مناديل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5400" dirty="0"/>
                        <a:t>روث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436510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111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الاستغفار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القلب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8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/>
              <a:t>من أمثلة الماء النجس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279576" y="2924944"/>
          <a:ext cx="7488832" cy="76200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البحار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المجاري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السيول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/>
                        <a:t>الآبار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24" y="371703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1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الحالات التي يستحب لها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</a:t>
                      </a:r>
                      <a:r>
                        <a:rPr lang="ar-SA" sz="2800" baseline="0" dirty="0"/>
                        <a:t> المصحف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عند</a:t>
                      </a:r>
                      <a:r>
                        <a:rPr lang="ar-SA" sz="2800" baseline="0" dirty="0"/>
                        <a:t> النوم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الطواف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4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34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الحالات التي يجب لها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ذكر</a:t>
                      </a:r>
                      <a:r>
                        <a:rPr lang="ar-SA" sz="2800" baseline="0" dirty="0"/>
                        <a:t> الله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النوم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الطواف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على</a:t>
                      </a:r>
                      <a:r>
                        <a:rPr lang="ar-SA" sz="2800" baseline="0" dirty="0"/>
                        <a:t> كل حال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07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76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سنن الوضوء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212977"/>
          <a:ext cx="6096000" cy="21583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836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تخليل</a:t>
                      </a:r>
                      <a:r>
                        <a:rPr lang="ar-SA" sz="2800" baseline="0" dirty="0"/>
                        <a:t> الأصابع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غسل</a:t>
                      </a:r>
                      <a:r>
                        <a:rPr lang="ar-SA" sz="2800" baseline="0" dirty="0"/>
                        <a:t> الوجه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غسل</a:t>
                      </a:r>
                      <a:r>
                        <a:rPr lang="ar-SA" sz="2800" baseline="0" dirty="0"/>
                        <a:t> الرجلين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مسح</a:t>
                      </a:r>
                      <a:r>
                        <a:rPr lang="ar-SA" sz="2800" baseline="0" dirty="0"/>
                        <a:t> الرأس ومنه الأذنان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782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ما يلبس على القدمين من الجلد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الجبيرة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الخف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اللصق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العصابة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5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/>
              <a:t>حكم الأذان 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سنة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مستحب</a:t>
                      </a:r>
                      <a:r>
                        <a:rPr lang="ar-SA" sz="2800" baseline="0" dirty="0"/>
                        <a:t> 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فرض</a:t>
                      </a:r>
                      <a:r>
                        <a:rPr lang="ar-SA" sz="2800" baseline="0" dirty="0"/>
                        <a:t> كفاية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فرض</a:t>
                      </a:r>
                      <a:r>
                        <a:rPr lang="ar-SA" sz="2800" baseline="0" dirty="0"/>
                        <a:t> عين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16" y="400506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670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مدة المسح على الجبيرة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يوم</a:t>
                      </a:r>
                      <a:r>
                        <a:rPr lang="ar-SA" sz="2800" baseline="0" dirty="0"/>
                        <a:t> وليلة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ثلاثة</a:t>
                      </a:r>
                      <a:r>
                        <a:rPr lang="ar-SA" sz="2800" baseline="0" dirty="0"/>
                        <a:t> أيام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24</a:t>
                      </a:r>
                      <a:r>
                        <a:rPr lang="ar-SA" sz="2800" baseline="0" dirty="0"/>
                        <a:t> ساعة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حتى</a:t>
                      </a:r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يستغى</a:t>
                      </a:r>
                      <a:r>
                        <a:rPr lang="ar-SA" sz="2800" baseline="0" dirty="0"/>
                        <a:t> عنها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293096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40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مدة المسح على الخف للمسافر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يوم</a:t>
                      </a:r>
                      <a:r>
                        <a:rPr lang="ar-SA" sz="2800" baseline="0" dirty="0"/>
                        <a:t> وليلة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ثلاثة</a:t>
                      </a:r>
                      <a:r>
                        <a:rPr lang="ar-SA" sz="2800" baseline="0" dirty="0"/>
                        <a:t> أيام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24</a:t>
                      </a:r>
                      <a:r>
                        <a:rPr lang="ar-SA" sz="2800" baseline="0" dirty="0"/>
                        <a:t> ساعة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حتى</a:t>
                      </a:r>
                      <a:r>
                        <a:rPr lang="ar-SA" sz="2800" baseline="0" dirty="0"/>
                        <a:t> </a:t>
                      </a:r>
                      <a:r>
                        <a:rPr lang="ar-SA" sz="2800" baseline="0" dirty="0" err="1"/>
                        <a:t>يستغى</a:t>
                      </a:r>
                      <a:r>
                        <a:rPr lang="ar-SA" sz="2800" baseline="0" dirty="0"/>
                        <a:t> عنها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564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كيفية المسح على الجبيرة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أعلاها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أسفلها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جميع جوانبها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جانب واحد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184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24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كيفية المسح على الجورب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أعلاها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أسفلها</a:t>
                      </a:r>
                      <a:r>
                        <a:rPr lang="ar-SA" sz="2800" baseline="0" dirty="0"/>
                        <a:t> فقط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جميع جوانبها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من</a:t>
                      </a:r>
                      <a:r>
                        <a:rPr lang="ar-SA" sz="2800" baseline="0" dirty="0"/>
                        <a:t> جانب واحد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91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إفراد الله بأفعاله مثل الخلق والرزق يقصد به :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أ -  العبادة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ب-توحيد الأسماء والصفات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ج- توحيد الألوهية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د- توحيد الربوبية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458112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4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الصلوات التي يشرع لها الأذان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الجمعة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العيدين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الخسوف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الميت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149080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74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23592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آداب انتظار الصلاة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999656" y="3573016"/>
          <a:ext cx="6096000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المشي</a:t>
                      </a:r>
                      <a:r>
                        <a:rPr lang="ar-SA" sz="2800" baseline="0" dirty="0"/>
                        <a:t> بسكينة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تقديم</a:t>
                      </a:r>
                      <a:r>
                        <a:rPr lang="ar-SA" sz="2800" baseline="0" dirty="0"/>
                        <a:t> الرجل اليمنى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دعاء</a:t>
                      </a:r>
                      <a:r>
                        <a:rPr lang="ar-SA" sz="2800" baseline="0" dirty="0"/>
                        <a:t> دخول المسجد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تحية</a:t>
                      </a:r>
                      <a:r>
                        <a:rPr lang="ar-SA" sz="2800" baseline="0" dirty="0"/>
                        <a:t> المسجد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443711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19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1629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/>
              <a:t>من مبطلات التيمم</a:t>
            </a: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451628" y="3573016"/>
          <a:ext cx="6644028" cy="51816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21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6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4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وجود</a:t>
                      </a:r>
                      <a:r>
                        <a:rPr lang="ar-SA" sz="2800" baseline="0" dirty="0"/>
                        <a:t> الماء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الحروق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البرد</a:t>
                      </a:r>
                      <a:r>
                        <a:rPr lang="ar-SA" sz="2800" baseline="0" dirty="0"/>
                        <a:t> الشديد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4221088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02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51629" y="548680"/>
            <a:ext cx="7488832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/>
              <a:t>من عجز عن التيمم و </a:t>
            </a:r>
            <a:r>
              <a:rPr lang="ar-SA" sz="4400" b="1" dirty="0" err="1"/>
              <a:t>الوضوءفإنه</a:t>
            </a:r>
            <a:endParaRPr lang="ar-SA" sz="4400" b="1" dirty="0"/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567606" y="3573016"/>
          <a:ext cx="7372854" cy="944880"/>
        </p:xfrm>
        <a:graphic>
          <a:graphicData uri="http://schemas.openxmlformats.org/drawingml/2006/table">
            <a:tbl>
              <a:tblPr rtl="1" firstRow="1" bandRow="1">
                <a:tableStyleId>{ED083AE6-46FA-4A59-8FB0-9F97EB10719F}</a:tableStyleId>
              </a:tblPr>
              <a:tblGrid>
                <a:gridCol w="2457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يترك</a:t>
                      </a:r>
                      <a:r>
                        <a:rPr lang="ar-SA" sz="2800" baseline="0" dirty="0"/>
                        <a:t> الصلاة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يؤخر</a:t>
                      </a:r>
                      <a:r>
                        <a:rPr lang="ar-SA" sz="2800" baseline="0" dirty="0"/>
                        <a:t> الصلاة حتى يشفى</a:t>
                      </a:r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/>
                        <a:t>يصلي</a:t>
                      </a:r>
                      <a:r>
                        <a:rPr lang="ar-SA" sz="2800" baseline="0" dirty="0"/>
                        <a:t> حسب حاله</a:t>
                      </a:r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6" y="407707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89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57606" y="2281068"/>
            <a:ext cx="9139516" cy="3040325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ar-SA" sz="9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الحمد لله الذي بفضله تتم الصالحات</a:t>
            </a: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746C5D43-BF7A-4E4B-466E-56F7DAAAA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38" y="965246"/>
            <a:ext cx="2118511" cy="211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3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أ -  الصلاة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ب- الخوف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ج- </a:t>
                      </a:r>
                    </a:p>
                    <a:p>
                      <a:pPr rtl="1"/>
                      <a:r>
                        <a:rPr lang="ar-SA" sz="3200" dirty="0"/>
                        <a:t>الحج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dirty="0"/>
                        <a:t>د- التسبيح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</a:rPr>
              <a:t>من عبادات اللسان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4797152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1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120008" y="3645024"/>
          <a:ext cx="6096000" cy="2160240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أ – خضوع الجمادات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ب- خضوع الكافر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ج- خضوع الحيوانات والنباتات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/>
                        <a:t>د- استجابة</a:t>
                      </a:r>
                      <a:r>
                        <a:rPr lang="ar-SA" sz="2400" baseline="0" dirty="0"/>
                        <a:t>  المؤمنين لربهم</a:t>
                      </a:r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مستطيل مستدير الزوايا 2"/>
          <p:cNvSpPr/>
          <p:nvPr/>
        </p:nvSpPr>
        <p:spPr>
          <a:xfrm>
            <a:off x="2279576" y="836712"/>
            <a:ext cx="7776864" cy="18002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العبودية الخاصة هي: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57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4725144"/>
            <a:ext cx="184482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44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74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74</vt:i4>
      </vt:variant>
    </vt:vector>
  </HeadingPairs>
  <TitlesOfParts>
    <vt:vector size="7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الحمد لله الذي بفضله تتم الصالحات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1</cp:revision>
  <dcterms:created xsi:type="dcterms:W3CDTF">2025-10-08T07:30:07Z</dcterms:created>
  <dcterms:modified xsi:type="dcterms:W3CDTF">2025-10-08T08:40:49Z</dcterms:modified>
</cp:coreProperties>
</file>