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3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04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0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5932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680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19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80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8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79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02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91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83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9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87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43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71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76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63CDAF9-C1B7-4FF4-AD10-3B013EC2B04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25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8.xml"/><Relationship Id="rId18" Type="http://schemas.openxmlformats.org/officeDocument/2006/relationships/image" Target="../media/image15.png"/><Relationship Id="rId26" Type="http://schemas.openxmlformats.org/officeDocument/2006/relationships/image" Target="../media/image20.png"/><Relationship Id="rId3" Type="http://schemas.openxmlformats.org/officeDocument/2006/relationships/slide" Target="slide3.xml"/><Relationship Id="rId21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12.png"/><Relationship Id="rId17" Type="http://schemas.openxmlformats.org/officeDocument/2006/relationships/slide" Target="slide11.xml"/><Relationship Id="rId25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7.xml"/><Relationship Id="rId24" Type="http://schemas.openxmlformats.org/officeDocument/2006/relationships/image" Target="../media/image18.png"/><Relationship Id="rId5" Type="http://schemas.openxmlformats.org/officeDocument/2006/relationships/slide" Target="slide4.xml"/><Relationship Id="rId15" Type="http://schemas.openxmlformats.org/officeDocument/2006/relationships/slide" Target="slide9.xml"/><Relationship Id="rId23" Type="http://schemas.openxmlformats.org/officeDocument/2006/relationships/slide" Target="slide13.xml"/><Relationship Id="rId28" Type="http://schemas.microsoft.com/office/2007/relationships/hdphoto" Target="../media/hdphoto1.wdp"/><Relationship Id="rId10" Type="http://schemas.openxmlformats.org/officeDocument/2006/relationships/image" Target="../media/image11.png"/><Relationship Id="rId19" Type="http://schemas.openxmlformats.org/officeDocument/2006/relationships/slide" Target="slide10.xml"/><Relationship Id="rId4" Type="http://schemas.openxmlformats.org/officeDocument/2006/relationships/image" Target="../media/image8.png"/><Relationship Id="rId9" Type="http://schemas.openxmlformats.org/officeDocument/2006/relationships/slide" Target="slide6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Image"/>
          <p:cNvGrpSpPr/>
          <p:nvPr/>
        </p:nvGrpSpPr>
        <p:grpSpPr>
          <a:xfrm>
            <a:off x="2496000" y="157695"/>
            <a:ext cx="7200000" cy="4493903"/>
            <a:chOff x="2433769" y="196341"/>
            <a:chExt cx="7200000" cy="4493903"/>
          </a:xfrm>
        </p:grpSpPr>
        <p:pic>
          <p:nvPicPr>
            <p:cNvPr id="16" name="Target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769" y="2140875"/>
              <a:ext cx="7200000" cy="2549369"/>
            </a:xfrm>
            <a:prstGeom prst="rect">
              <a:avLst/>
            </a:prstGeom>
            <a:effectLst/>
          </p:spPr>
        </p:pic>
        <p:pic>
          <p:nvPicPr>
            <p:cNvPr id="21" name="Arrow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2492">
              <a:off x="6866366" y="520876"/>
              <a:ext cx="544453" cy="3240000"/>
            </a:xfrm>
            <a:prstGeom prst="rect">
              <a:avLst/>
            </a:prstGeom>
          </p:spPr>
        </p:pic>
        <p:pic>
          <p:nvPicPr>
            <p:cNvPr id="23" name="Arrow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2670">
              <a:off x="4956914" y="196341"/>
              <a:ext cx="483960" cy="2880000"/>
            </a:xfrm>
            <a:prstGeom prst="rect">
              <a:avLst/>
            </a:prstGeom>
          </p:spPr>
        </p:pic>
        <p:pic>
          <p:nvPicPr>
            <p:cNvPr id="24" name="Arrow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8952">
              <a:off x="4671765" y="525766"/>
              <a:ext cx="604943" cy="3600000"/>
            </a:xfrm>
            <a:prstGeom prst="rect">
              <a:avLst/>
            </a:prstGeom>
          </p:spPr>
        </p:pic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E3240525-6033-4F85-A183-6F9D09C54AE9}"/>
              </a:ext>
            </a:extLst>
          </p:cNvPr>
          <p:cNvSpPr/>
          <p:nvPr/>
        </p:nvSpPr>
        <p:spPr>
          <a:xfrm>
            <a:off x="3370468" y="4651598"/>
            <a:ext cx="49888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مراجعة الفصل الأول </a:t>
            </a:r>
            <a:endParaRPr lang="ar-SA" sz="54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85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595751"/>
            <a:ext cx="11880000" cy="2262249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1-النماذج المادية :نموذج الكرة </a:t>
            </a:r>
            <a:r>
              <a:rPr lang="ar-SA" sz="4000" dirty="0" err="1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الأرضيه</a:t>
            </a:r>
            <a:r>
              <a:rPr lang="ar-SA" sz="4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 </a:t>
            </a:r>
          </a:p>
          <a:p>
            <a:pPr algn="ctr"/>
            <a:r>
              <a:rPr lang="ar-SA" sz="4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2- النماذج الحاسوبية :في التنبؤ بالطقس</a:t>
            </a:r>
            <a:endParaRPr lang="ar-SA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  <a:p>
            <a:pPr algn="ctr"/>
            <a:r>
              <a:rPr lang="ar-SA" sz="4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3-النماذج الفكرية: معادلات الرياضية </a:t>
            </a:r>
          </a:p>
          <a:p>
            <a:pPr algn="ctr"/>
            <a:endParaRPr lang="ar-SA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533351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عددي أنواع النماذج مع مثال لكل نموذج؟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073180" y="62164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عودة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16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من الممكن فقدان المعلومات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عللي :يجب على العلماء أن يدنوا ملاحظاتهم تدوينا شاملا وكاملا أثناء التجربة ؟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عودة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601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78" y="101600"/>
            <a:ext cx="708244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معلومات يتم تجميعها أثناء البحث العلمي </a:t>
            </a:r>
            <a:r>
              <a:rPr lang="ar-SA" sz="4000" dirty="0" err="1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منلا</a:t>
            </a:r>
            <a:r>
              <a:rPr lang="ar-SA" sz="4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 خلال الملاحظات ؟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عرفي البيانات؟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عودة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3088"/>
            <a:ext cx="720000" cy="717024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حتى يصبح الدليل العلمي موثوق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صفي أهمية أعادة التجربة العلمية ؟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عودة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41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get 1">
            <a:hlinkClick r:id="rId3" action="ppaction://hlinksldjump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0" y="219600"/>
            <a:ext cx="1440000" cy="1440000"/>
          </a:xfrm>
          <a:prstGeom prst="rect">
            <a:avLst/>
          </a:prstGeom>
        </p:spPr>
      </p:pic>
      <p:pic>
        <p:nvPicPr>
          <p:cNvPr id="7" name="Target 2">
            <a:hlinkClick r:id="rId5" action="ppaction://hlinksldjump" highlightClick="1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0" y="219600"/>
            <a:ext cx="1440000" cy="1440000"/>
          </a:xfrm>
          <a:prstGeom prst="rect">
            <a:avLst/>
          </a:prstGeom>
        </p:spPr>
      </p:pic>
      <p:pic>
        <p:nvPicPr>
          <p:cNvPr id="9" name="Target 3">
            <a:hlinkClick r:id="rId7" action="ppaction://hlinksldjump" highlightClick="1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214820"/>
            <a:ext cx="1440000" cy="1440000"/>
          </a:xfrm>
          <a:prstGeom prst="rect">
            <a:avLst/>
          </a:prstGeom>
        </p:spPr>
      </p:pic>
      <p:pic>
        <p:nvPicPr>
          <p:cNvPr id="11" name="Target 4">
            <a:hlinkClick r:id="rId9" action="ppaction://hlinksldjump" highlightClick="1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224361"/>
            <a:ext cx="1440000" cy="1434049"/>
          </a:xfrm>
          <a:prstGeom prst="rect">
            <a:avLst/>
          </a:prstGeom>
        </p:spPr>
      </p:pic>
      <p:pic>
        <p:nvPicPr>
          <p:cNvPr id="13" name="Target 5">
            <a:hlinkClick r:id="rId11" action="ppaction://hlinksldjump" highlightClick="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00" y="219600"/>
            <a:ext cx="1440000" cy="1440000"/>
          </a:xfrm>
          <a:prstGeom prst="rect">
            <a:avLst/>
          </a:prstGeom>
        </p:spPr>
      </p:pic>
      <p:pic>
        <p:nvPicPr>
          <p:cNvPr id="15" name="Target 6">
            <a:hlinkClick r:id="rId13" action="ppaction://hlinksldjump" highlightClick="1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00" y="219600"/>
            <a:ext cx="1440000" cy="1440000"/>
          </a:xfrm>
          <a:prstGeom prst="rect">
            <a:avLst/>
          </a:prstGeom>
        </p:spPr>
      </p:pic>
      <p:pic>
        <p:nvPicPr>
          <p:cNvPr id="17" name="Target 7">
            <a:hlinkClick r:id="rId15" action="ppaction://hlinksldjump" highlightClick="1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219600"/>
            <a:ext cx="1440000" cy="1440000"/>
          </a:xfrm>
          <a:prstGeom prst="rect">
            <a:avLst/>
          </a:prstGeom>
        </p:spPr>
      </p:pic>
      <p:pic>
        <p:nvPicPr>
          <p:cNvPr id="19" name="Target 8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0" y="1879200"/>
            <a:ext cx="1440000" cy="1440000"/>
          </a:xfrm>
          <a:prstGeom prst="rect">
            <a:avLst/>
          </a:prstGeom>
        </p:spPr>
      </p:pic>
      <p:pic>
        <p:nvPicPr>
          <p:cNvPr id="21" name="Target 9">
            <a:hlinkClick r:id="rId19" action="ppaction://hlinksldjump" highlightClick="1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0" y="1879200"/>
            <a:ext cx="1440000" cy="1440000"/>
          </a:xfrm>
          <a:prstGeom prst="rect">
            <a:avLst/>
          </a:prstGeom>
        </p:spPr>
      </p:pic>
      <p:pic>
        <p:nvPicPr>
          <p:cNvPr id="23" name="Target 10">
            <a:hlinkClick r:id="rId21" action="ppaction://hlinksldjump" highlightClick="1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1869640"/>
            <a:ext cx="1440000" cy="1463901"/>
          </a:xfrm>
          <a:prstGeom prst="rect">
            <a:avLst/>
          </a:prstGeom>
        </p:spPr>
      </p:pic>
      <p:pic>
        <p:nvPicPr>
          <p:cNvPr id="25" name="Target 11">
            <a:hlinkClick r:id="rId23" action="ppaction://hlinksldjump" highlightClick="1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1882771"/>
            <a:ext cx="1440000" cy="1434049"/>
          </a:xfrm>
          <a:prstGeom prst="rect">
            <a:avLst/>
          </a:prstGeom>
        </p:spPr>
      </p:pic>
      <p:pic>
        <p:nvPicPr>
          <p:cNvPr id="66" name="Arrow 1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43490" y="374108"/>
            <a:ext cx="120989" cy="720000"/>
          </a:xfrm>
          <a:prstGeom prst="rect">
            <a:avLst/>
          </a:prstGeom>
        </p:spPr>
      </p:pic>
      <p:pic>
        <p:nvPicPr>
          <p:cNvPr id="67" name="Arrow 2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2847491" y="374107"/>
            <a:ext cx="120989" cy="720000"/>
          </a:xfrm>
          <a:prstGeom prst="rect">
            <a:avLst/>
          </a:prstGeom>
        </p:spPr>
      </p:pic>
      <p:pic>
        <p:nvPicPr>
          <p:cNvPr id="68" name="Arrow 3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4551492" y="374106"/>
            <a:ext cx="120989" cy="720000"/>
          </a:xfrm>
          <a:prstGeom prst="rect">
            <a:avLst/>
          </a:prstGeom>
        </p:spPr>
      </p:pic>
      <p:pic>
        <p:nvPicPr>
          <p:cNvPr id="69" name="Arrow 4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6312558" y="374106"/>
            <a:ext cx="120989" cy="720000"/>
          </a:xfrm>
          <a:prstGeom prst="rect">
            <a:avLst/>
          </a:prstGeom>
        </p:spPr>
      </p:pic>
      <p:pic>
        <p:nvPicPr>
          <p:cNvPr id="70" name="Arrow 5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7959491" y="374107"/>
            <a:ext cx="120989" cy="720000"/>
          </a:xfrm>
          <a:prstGeom prst="rect">
            <a:avLst/>
          </a:prstGeom>
        </p:spPr>
      </p:pic>
      <p:pic>
        <p:nvPicPr>
          <p:cNvPr id="71" name="Arrow 6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9703626" y="374105"/>
            <a:ext cx="120989" cy="720000"/>
          </a:xfrm>
          <a:prstGeom prst="rect">
            <a:avLst/>
          </a:prstGeom>
        </p:spPr>
      </p:pic>
      <p:pic>
        <p:nvPicPr>
          <p:cNvPr id="72" name="Arrow 7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375793" y="374105"/>
            <a:ext cx="120989" cy="720000"/>
          </a:xfrm>
          <a:prstGeom prst="rect">
            <a:avLst/>
          </a:prstGeom>
        </p:spPr>
      </p:pic>
      <p:pic>
        <p:nvPicPr>
          <p:cNvPr id="73" name="Arrow 8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43490" y="2025108"/>
            <a:ext cx="120989" cy="720000"/>
          </a:xfrm>
          <a:prstGeom prst="rect">
            <a:avLst/>
          </a:prstGeom>
        </p:spPr>
      </p:pic>
      <p:pic>
        <p:nvPicPr>
          <p:cNvPr id="74" name="Arrow 9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2847491" y="2025107"/>
            <a:ext cx="120989" cy="720000"/>
          </a:xfrm>
          <a:prstGeom prst="rect">
            <a:avLst/>
          </a:prstGeom>
        </p:spPr>
      </p:pic>
      <p:pic>
        <p:nvPicPr>
          <p:cNvPr id="75" name="Arrow 10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4551492" y="2025106"/>
            <a:ext cx="120989" cy="720000"/>
          </a:xfrm>
          <a:prstGeom prst="rect">
            <a:avLst/>
          </a:prstGeom>
        </p:spPr>
      </p:pic>
      <p:pic>
        <p:nvPicPr>
          <p:cNvPr id="76" name="Arrow 11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 flipH="1">
            <a:off x="6303061" y="2030907"/>
            <a:ext cx="227479" cy="720000"/>
          </a:xfrm>
          <a:prstGeom prst="rect">
            <a:avLst/>
          </a:prstGeom>
        </p:spPr>
      </p:pic>
      <p:grpSp>
        <p:nvGrpSpPr>
          <p:cNvPr id="97" name="Group 96"/>
          <p:cNvGrpSpPr/>
          <p:nvPr/>
        </p:nvGrpSpPr>
        <p:grpSpPr>
          <a:xfrm>
            <a:off x="5663715" y="6642556"/>
            <a:ext cx="864571" cy="215444"/>
            <a:chOff x="5877043" y="3321278"/>
            <a:chExt cx="864571" cy="215444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7" cstate="hq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7043" y="3339000"/>
              <a:ext cx="180000" cy="180000"/>
            </a:xfrm>
            <a:prstGeom prst="rect">
              <a:avLst/>
            </a:prstGeom>
          </p:spPr>
        </p:pic>
        <p:sp>
          <p:nvSpPr>
            <p:cNvPr id="96" name="Rectangle 95"/>
            <p:cNvSpPr/>
            <p:nvPr/>
          </p:nvSpPr>
          <p:spPr>
            <a:xfrm>
              <a:off x="5967043" y="3321278"/>
              <a:ext cx="774571" cy="21544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" cap="none" spc="0" dirty="0">
                  <a:ln w="0"/>
                  <a:latin typeface="Century Gothic" panose="020B0502020202020204" pitchFamily="34" charset="0"/>
                </a:rPr>
                <a:t>tekhnologic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69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"/>
                            </p:stCondLst>
                            <p:childTnLst>
                              <p:par>
                                <p:cTn id="43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"/>
                            </p:stCondLst>
                            <p:childTnLst>
                              <p:par>
                                <p:cTn id="5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"/>
                            </p:stCondLst>
                            <p:childTnLst>
                              <p:par>
                                <p:cTn id="65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"/>
                            </p:stCondLst>
                            <p:childTnLst>
                              <p:par>
                                <p:cTn id="76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"/>
                            </p:stCondLst>
                            <p:childTnLst>
                              <p:par>
                                <p:cTn id="87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"/>
                            </p:stCondLst>
                            <p:childTnLst>
                              <p:par>
                                <p:cTn id="98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"/>
                            </p:stCondLst>
                            <p:childTnLst>
                              <p:par>
                                <p:cTn id="109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"/>
                            </p:stCondLst>
                            <p:childTnLst>
                              <p:par>
                                <p:cTn id="120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النظرية العلمية :تفسير سلوك </a:t>
            </a:r>
            <a:r>
              <a:rPr lang="ar-SA" sz="4000" dirty="0" err="1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أونمط</a:t>
            </a:r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 </a:t>
            </a:r>
            <a:r>
              <a:rPr lang="ar-SA" sz="4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تم ملاحظته</a:t>
            </a:r>
          </a:p>
          <a:p>
            <a:pPr algn="ctr"/>
            <a:r>
              <a:rPr lang="ar-SA" sz="4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القانون العلمي :وصف سلوك </a:t>
            </a:r>
            <a:r>
              <a:rPr lang="ar-SA" sz="4000" dirty="0" err="1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أونمط</a:t>
            </a:r>
            <a:r>
              <a:rPr lang="ar-SA" sz="4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 تم ملاحظته</a:t>
            </a:r>
            <a:endParaRPr lang="ar-SA" sz="4000" dirty="0" smtClean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قارني بين</a:t>
            </a:r>
          </a:p>
          <a:p>
            <a:pPr algn="ctr"/>
            <a:r>
              <a:rPr lang="ar-SA" sz="6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النظرية العلمية والقانون العلمي ؟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6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عودة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61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علم الأحياء-علم الأرض والفضاء-العلوم الطبيعية (الفيزياء- الكيمياء )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اذكري فروع العلوم؟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عودة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13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طريقة لتعلم المزيد حول العالم الطبيعي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ما </a:t>
            </a:r>
            <a:r>
              <a:rPr lang="ar-SA" sz="6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المقصود العلوم؟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عودة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582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3088"/>
            <a:ext cx="720000" cy="717024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المتغيرات المستقلة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اختاري </a:t>
            </a:r>
            <a:r>
              <a:rPr lang="ar-SA" sz="6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:العوامل التي يتم تغيرها أثناء التجربة تسمى.....</a:t>
            </a:r>
            <a:endParaRPr lang="ar-SA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  <a:p>
            <a:pPr algn="ctr"/>
            <a:r>
              <a:rPr lang="ar-SA" sz="44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( </a:t>
            </a:r>
            <a:r>
              <a:rPr lang="ar-SA" sz="44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الثوابت</a:t>
            </a:r>
            <a:r>
              <a:rPr lang="ar-SA" sz="44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 </a:t>
            </a:r>
            <a:r>
              <a:rPr lang="ar-SA" sz="44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– </a:t>
            </a:r>
            <a:r>
              <a:rPr lang="ar-SA" sz="44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المتغيرات المستقلة- المتغيرات التابعة </a:t>
            </a:r>
            <a:r>
              <a:rPr lang="ar-SA" sz="44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)</a:t>
            </a:r>
            <a:endParaRPr lang="en-GB" sz="44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2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عودة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117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1-التساؤل والملاحظة 2-التوقع 3- وضع الفرضية 4-اختبار الفرضية 5- الاستنتاج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عددي خطوات الطريقة العلمية </a:t>
            </a:r>
            <a:r>
              <a:rPr lang="ar-SA" sz="6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 </a:t>
            </a:r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؟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عودة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079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محاكاة لشي ما </a:t>
            </a:r>
            <a:r>
              <a:rPr lang="ar-SA" sz="4000" dirty="0" err="1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أوحدث</a:t>
            </a:r>
            <a:r>
              <a:rPr lang="ar-SA" sz="4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 ما ويستخدم كأداة لفهم العالم الطبيعي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عرفي النموذج؟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عودة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791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393870"/>
            <a:ext cx="11880000" cy="166453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1-في التواصل </a:t>
            </a:r>
          </a:p>
          <a:p>
            <a:pPr algn="ctr"/>
            <a:r>
              <a:rPr lang="ar-SA" sz="4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2-لاختبار التوقعات والفرضية </a:t>
            </a:r>
          </a:p>
          <a:p>
            <a:pPr algn="ctr"/>
            <a:r>
              <a:rPr lang="ar-SA" sz="4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3-توفير الوقت والمال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43307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عددي </a:t>
            </a:r>
            <a:r>
              <a:rPr lang="ar-SA" sz="6000" dirty="0" err="1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استخدمات</a:t>
            </a:r>
            <a:r>
              <a:rPr lang="ar-SA" sz="6000" dirty="0" smtClean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 النماذج؟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عودة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939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189</Words>
  <Application>Microsoft Office PowerPoint</Application>
  <PresentationFormat>شاشة عريضة</PresentationFormat>
  <Paragraphs>42</Paragraphs>
  <Slides>13</Slides>
  <Notes>0</Notes>
  <HiddenSlides>11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Arial</vt:lpstr>
      <vt:lpstr>Calisto MT</vt:lpstr>
      <vt:lpstr>Century Gothic</vt:lpstr>
      <vt:lpstr>HGPSoeiKakupoptai</vt:lpstr>
      <vt:lpstr>Trebuchet MS</vt:lpstr>
      <vt:lpstr>Wingdings 2</vt:lpstr>
      <vt:lpstr>Slate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tekhnologic</dc:creator>
  <cp:lastModifiedBy>usr</cp:lastModifiedBy>
  <cp:revision>18</cp:revision>
  <dcterms:created xsi:type="dcterms:W3CDTF">2017-03-18T02:43:21Z</dcterms:created>
  <dcterms:modified xsi:type="dcterms:W3CDTF">2020-12-06T07:06:12Z</dcterms:modified>
</cp:coreProperties>
</file>