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8" r:id="rId2"/>
    <p:sldId id="257" r:id="rId3"/>
    <p:sldId id="256" r:id="rId4"/>
    <p:sldId id="276" r:id="rId5"/>
    <p:sldId id="278" r:id="rId6"/>
    <p:sldId id="277" r:id="rId7"/>
    <p:sldId id="280" r:id="rId8"/>
    <p:sldId id="283" r:id="rId9"/>
    <p:sldId id="284" r:id="rId10"/>
    <p:sldId id="286" r:id="rId11"/>
    <p:sldId id="287" r:id="rId12"/>
    <p:sldId id="288" r:id="rId13"/>
    <p:sldId id="285" r:id="rId14"/>
    <p:sldId id="282" r:id="rId15"/>
    <p:sldId id="262" r:id="rId16"/>
    <p:sldId id="263" r:id="rId17"/>
    <p:sldId id="270" r:id="rId18"/>
  </p:sldIdLst>
  <p:sldSz cx="6858000" cy="9144000" type="screen4x3"/>
  <p:notesSz cx="7086600" cy="9024938"/>
  <p:defaultText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14B7"/>
    <a:srgbClr val="0BB544"/>
    <a:srgbClr val="D044BC"/>
    <a:srgbClr val="FA1A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بلا نمط، شبكة جدول">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نمط متوسط 2 - تميي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5" d="100"/>
          <a:sy n="65" d="100"/>
        </p:scale>
        <p:origin x="-2640"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514350" y="2840568"/>
            <a:ext cx="5829300" cy="1960033"/>
          </a:xfrm>
        </p:spPr>
        <p:txBody>
          <a:bodyPr/>
          <a:lstStyle/>
          <a:p>
            <a:r>
              <a:rPr lang="ar-SA" smtClean="0"/>
              <a:t>انقر لتحرير نمط العنوان الرئيسي</a:t>
            </a:r>
            <a:endParaRPr lang="ar-AE"/>
          </a:p>
        </p:txBody>
      </p:sp>
      <p:sp>
        <p:nvSpPr>
          <p:cNvPr id="3" name="عنوان فرعي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AE"/>
          </a:p>
        </p:txBody>
      </p:sp>
      <p:sp>
        <p:nvSpPr>
          <p:cNvPr id="4" name="عنصر نائب للتاريخ 3"/>
          <p:cNvSpPr>
            <a:spLocks noGrp="1"/>
          </p:cNvSpPr>
          <p:nvPr>
            <p:ph type="dt" sz="half" idx="10"/>
          </p:nvPr>
        </p:nvSpPr>
        <p:spPr/>
        <p:txBody>
          <a:bodyPr/>
          <a:lstStyle/>
          <a:p>
            <a:fld id="{5011A3E6-4EA8-4F5B-82CD-05091B54FB2A}" type="datetimeFigureOut">
              <a:rPr lang="ar-AE" smtClean="0"/>
              <a:t>13/07/1438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204433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5011A3E6-4EA8-4F5B-82CD-05091B54FB2A}" type="datetimeFigureOut">
              <a:rPr lang="ar-AE" smtClean="0"/>
              <a:t>13/07/1438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209157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3729037" y="488951"/>
            <a:ext cx="1157288" cy="10401300"/>
          </a:xfrm>
        </p:spPr>
        <p:txBody>
          <a:bodyPr vert="eaVert"/>
          <a:lstStyle/>
          <a:p>
            <a:r>
              <a:rPr lang="ar-SA" smtClean="0"/>
              <a:t>انقر لتحرير نمط العنوان الرئيسي</a:t>
            </a:r>
            <a:endParaRPr lang="ar-AE"/>
          </a:p>
        </p:txBody>
      </p:sp>
      <p:sp>
        <p:nvSpPr>
          <p:cNvPr id="3" name="عنصر نائب للعنوان العمودي 2"/>
          <p:cNvSpPr>
            <a:spLocks noGrp="1"/>
          </p:cNvSpPr>
          <p:nvPr>
            <p:ph type="body" orient="vert" idx="1"/>
          </p:nvPr>
        </p:nvSpPr>
        <p:spPr>
          <a:xfrm>
            <a:off x="257175" y="488951"/>
            <a:ext cx="3357563" cy="10401300"/>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5011A3E6-4EA8-4F5B-82CD-05091B54FB2A}" type="datetimeFigureOut">
              <a:rPr lang="ar-AE" smtClean="0"/>
              <a:t>13/07/1438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2091540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10"/>
          </p:nvPr>
        </p:nvSpPr>
        <p:spPr/>
        <p:txBody>
          <a:bodyPr/>
          <a:lstStyle/>
          <a:p>
            <a:fld id="{5011A3E6-4EA8-4F5B-82CD-05091B54FB2A}" type="datetimeFigureOut">
              <a:rPr lang="ar-AE" smtClean="0"/>
              <a:t>13/07/1438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399163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541735" y="5875867"/>
            <a:ext cx="5829300" cy="1816100"/>
          </a:xfrm>
        </p:spPr>
        <p:txBody>
          <a:bodyPr anchor="t"/>
          <a:lstStyle>
            <a:lvl1pPr algn="r">
              <a:defRPr sz="4000" b="1" cap="all"/>
            </a:lvl1p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011A3E6-4EA8-4F5B-82CD-05091B54FB2A}" type="datetimeFigureOut">
              <a:rPr lang="ar-AE" smtClean="0"/>
              <a:t>13/07/1438</a:t>
            </a:fld>
            <a:endParaRPr lang="ar-AE"/>
          </a:p>
        </p:txBody>
      </p:sp>
      <p:sp>
        <p:nvSpPr>
          <p:cNvPr id="5" name="عنصر نائب للتذييل 4"/>
          <p:cNvSpPr>
            <a:spLocks noGrp="1"/>
          </p:cNvSpPr>
          <p:nvPr>
            <p:ph type="ftr" sz="quarter" idx="11"/>
          </p:nvPr>
        </p:nvSpPr>
        <p:spPr/>
        <p:txBody>
          <a:bodyPr/>
          <a:lstStyle/>
          <a:p>
            <a:endParaRPr lang="ar-AE"/>
          </a:p>
        </p:txBody>
      </p:sp>
      <p:sp>
        <p:nvSpPr>
          <p:cNvPr id="6" name="عنصر نائب لرقم الشريحة 5"/>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3938737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محتوى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محتوى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5" name="عنصر نائب للتاريخ 4"/>
          <p:cNvSpPr>
            <a:spLocks noGrp="1"/>
          </p:cNvSpPr>
          <p:nvPr>
            <p:ph type="dt" sz="half" idx="10"/>
          </p:nvPr>
        </p:nvSpPr>
        <p:spPr/>
        <p:txBody>
          <a:bodyPr/>
          <a:lstStyle/>
          <a:p>
            <a:fld id="{5011A3E6-4EA8-4F5B-82CD-05091B54FB2A}" type="datetimeFigureOut">
              <a:rPr lang="ar-AE" smtClean="0"/>
              <a:t>13/07/1438</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553828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6184"/>
            <a:ext cx="6172200" cy="1524000"/>
          </a:xfrm>
        </p:spPr>
        <p:txBody>
          <a:bodyPr/>
          <a:lstStyle>
            <a:lvl1pPr>
              <a:defRPr/>
            </a:lvl1p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5" name="عنصر نائب للنص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7" name="عنصر نائب للتاريخ 6"/>
          <p:cNvSpPr>
            <a:spLocks noGrp="1"/>
          </p:cNvSpPr>
          <p:nvPr>
            <p:ph type="dt" sz="half" idx="10"/>
          </p:nvPr>
        </p:nvSpPr>
        <p:spPr/>
        <p:txBody>
          <a:bodyPr/>
          <a:lstStyle/>
          <a:p>
            <a:fld id="{5011A3E6-4EA8-4F5B-82CD-05091B54FB2A}" type="datetimeFigureOut">
              <a:rPr lang="ar-AE" smtClean="0"/>
              <a:t>13/07/1438</a:t>
            </a:fld>
            <a:endParaRPr lang="ar-AE"/>
          </a:p>
        </p:txBody>
      </p:sp>
      <p:sp>
        <p:nvSpPr>
          <p:cNvPr id="8" name="عنصر نائب للتذييل 7"/>
          <p:cNvSpPr>
            <a:spLocks noGrp="1"/>
          </p:cNvSpPr>
          <p:nvPr>
            <p:ph type="ftr" sz="quarter" idx="11"/>
          </p:nvPr>
        </p:nvSpPr>
        <p:spPr/>
        <p:txBody>
          <a:bodyPr/>
          <a:lstStyle/>
          <a:p>
            <a:endParaRPr lang="ar-AE"/>
          </a:p>
        </p:txBody>
      </p:sp>
      <p:sp>
        <p:nvSpPr>
          <p:cNvPr id="9" name="عنصر نائب لرقم الشريحة 8"/>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2594291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AE"/>
          </a:p>
        </p:txBody>
      </p:sp>
      <p:sp>
        <p:nvSpPr>
          <p:cNvPr id="3" name="عنصر نائب للتاريخ 2"/>
          <p:cNvSpPr>
            <a:spLocks noGrp="1"/>
          </p:cNvSpPr>
          <p:nvPr>
            <p:ph type="dt" sz="half" idx="10"/>
          </p:nvPr>
        </p:nvSpPr>
        <p:spPr/>
        <p:txBody>
          <a:bodyPr/>
          <a:lstStyle/>
          <a:p>
            <a:fld id="{5011A3E6-4EA8-4F5B-82CD-05091B54FB2A}" type="datetimeFigureOut">
              <a:rPr lang="ar-AE" smtClean="0"/>
              <a:t>13/07/1438</a:t>
            </a:fld>
            <a:endParaRPr lang="ar-AE"/>
          </a:p>
        </p:txBody>
      </p:sp>
      <p:sp>
        <p:nvSpPr>
          <p:cNvPr id="4" name="عنصر نائب للتذييل 3"/>
          <p:cNvSpPr>
            <a:spLocks noGrp="1"/>
          </p:cNvSpPr>
          <p:nvPr>
            <p:ph type="ftr" sz="quarter" idx="11"/>
          </p:nvPr>
        </p:nvSpPr>
        <p:spPr/>
        <p:txBody>
          <a:bodyPr/>
          <a:lstStyle/>
          <a:p>
            <a:endParaRPr lang="ar-AE"/>
          </a:p>
        </p:txBody>
      </p:sp>
      <p:sp>
        <p:nvSpPr>
          <p:cNvPr id="5" name="عنصر نائب لرقم الشريحة 4"/>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752097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011A3E6-4EA8-4F5B-82CD-05091B54FB2A}" type="datetimeFigureOut">
              <a:rPr lang="ar-AE" smtClean="0"/>
              <a:t>13/07/1438</a:t>
            </a:fld>
            <a:endParaRPr lang="ar-AE"/>
          </a:p>
        </p:txBody>
      </p:sp>
      <p:sp>
        <p:nvSpPr>
          <p:cNvPr id="3" name="عنصر نائب للتذييل 2"/>
          <p:cNvSpPr>
            <a:spLocks noGrp="1"/>
          </p:cNvSpPr>
          <p:nvPr>
            <p:ph type="ftr" sz="quarter" idx="11"/>
          </p:nvPr>
        </p:nvSpPr>
        <p:spPr/>
        <p:txBody>
          <a:bodyPr/>
          <a:lstStyle/>
          <a:p>
            <a:endParaRPr lang="ar-AE"/>
          </a:p>
        </p:txBody>
      </p:sp>
      <p:sp>
        <p:nvSpPr>
          <p:cNvPr id="4" name="عنصر نائب لرقم الشريحة 3"/>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79489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342900" y="364067"/>
            <a:ext cx="2256235" cy="1549400"/>
          </a:xfrm>
        </p:spPr>
        <p:txBody>
          <a:bodyPr anchor="b"/>
          <a:lstStyle>
            <a:lvl1pPr algn="r">
              <a:defRPr sz="2000" b="1"/>
            </a:lvl1pPr>
          </a:lstStyle>
          <a:p>
            <a:r>
              <a:rPr lang="ar-SA" smtClean="0"/>
              <a:t>انقر لتحرير نمط العنوان الرئيسي</a:t>
            </a:r>
            <a:endParaRPr lang="ar-AE"/>
          </a:p>
        </p:txBody>
      </p:sp>
      <p:sp>
        <p:nvSpPr>
          <p:cNvPr id="3" name="عنصر نائب للمحتوى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نص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011A3E6-4EA8-4F5B-82CD-05091B54FB2A}" type="datetimeFigureOut">
              <a:rPr lang="ar-AE" smtClean="0"/>
              <a:t>13/07/1438</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339043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344216" y="6400800"/>
            <a:ext cx="4114800" cy="755651"/>
          </a:xfrm>
        </p:spPr>
        <p:txBody>
          <a:bodyPr anchor="b"/>
          <a:lstStyle>
            <a:lvl1pPr algn="r">
              <a:defRPr sz="2000" b="1"/>
            </a:lvl1pPr>
          </a:lstStyle>
          <a:p>
            <a:r>
              <a:rPr lang="ar-SA" smtClean="0"/>
              <a:t>انقر لتحرير نمط العنوان الرئيسي</a:t>
            </a:r>
            <a:endParaRPr lang="ar-AE"/>
          </a:p>
        </p:txBody>
      </p:sp>
      <p:sp>
        <p:nvSpPr>
          <p:cNvPr id="3" name="عنصر نائب للصورة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AE"/>
          </a:p>
        </p:txBody>
      </p:sp>
      <p:sp>
        <p:nvSpPr>
          <p:cNvPr id="4" name="عنصر نائب للنص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011A3E6-4EA8-4F5B-82CD-05091B54FB2A}" type="datetimeFigureOut">
              <a:rPr lang="ar-AE" smtClean="0"/>
              <a:t>13/07/1438</a:t>
            </a:fld>
            <a:endParaRPr lang="ar-AE"/>
          </a:p>
        </p:txBody>
      </p:sp>
      <p:sp>
        <p:nvSpPr>
          <p:cNvPr id="6" name="عنصر نائب للتذييل 5"/>
          <p:cNvSpPr>
            <a:spLocks noGrp="1"/>
          </p:cNvSpPr>
          <p:nvPr>
            <p:ph type="ftr" sz="quarter" idx="11"/>
          </p:nvPr>
        </p:nvSpPr>
        <p:spPr/>
        <p:txBody>
          <a:bodyPr/>
          <a:lstStyle/>
          <a:p>
            <a:endParaRPr lang="ar-AE"/>
          </a:p>
        </p:txBody>
      </p:sp>
      <p:sp>
        <p:nvSpPr>
          <p:cNvPr id="7" name="عنصر نائب لرقم الشريحة 6"/>
          <p:cNvSpPr>
            <a:spLocks noGrp="1"/>
          </p:cNvSpPr>
          <p:nvPr>
            <p:ph type="sldNum" sz="quarter" idx="12"/>
          </p:nvPr>
        </p:nvSpPr>
        <p:spPr/>
        <p:txBody>
          <a:bodyPr/>
          <a:lstStyle/>
          <a:p>
            <a:fld id="{4468721C-E20E-435A-98D6-01968DDC7781}" type="slidenum">
              <a:rPr lang="ar-AE" smtClean="0"/>
              <a:t>‹#›</a:t>
            </a:fld>
            <a:endParaRPr lang="ar-AE"/>
          </a:p>
        </p:txBody>
      </p:sp>
    </p:spTree>
    <p:extLst>
      <p:ext uri="{BB962C8B-B14F-4D97-AF65-F5344CB8AC3E}">
        <p14:creationId xmlns:p14="http://schemas.microsoft.com/office/powerpoint/2010/main" val="78468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342900" y="366184"/>
            <a:ext cx="6172200" cy="1524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AE"/>
          </a:p>
        </p:txBody>
      </p:sp>
      <p:sp>
        <p:nvSpPr>
          <p:cNvPr id="3" name="عنصر نائب للنص 2"/>
          <p:cNvSpPr>
            <a:spLocks noGrp="1"/>
          </p:cNvSpPr>
          <p:nvPr>
            <p:ph type="body" idx="1"/>
          </p:nvPr>
        </p:nvSpPr>
        <p:spPr>
          <a:xfrm>
            <a:off x="342900" y="2133601"/>
            <a:ext cx="6172200" cy="6034617"/>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AE"/>
          </a:p>
        </p:txBody>
      </p:sp>
      <p:sp>
        <p:nvSpPr>
          <p:cNvPr id="4" name="عنصر نائب للتاريخ 3"/>
          <p:cNvSpPr>
            <a:spLocks noGrp="1"/>
          </p:cNvSpPr>
          <p:nvPr>
            <p:ph type="dt" sz="half" idx="2"/>
          </p:nvPr>
        </p:nvSpPr>
        <p:spPr>
          <a:xfrm>
            <a:off x="4914900" y="8475134"/>
            <a:ext cx="1600200" cy="486833"/>
          </a:xfrm>
          <a:prstGeom prst="rect">
            <a:avLst/>
          </a:prstGeom>
        </p:spPr>
        <p:txBody>
          <a:bodyPr vert="horz" lIns="91440" tIns="45720" rIns="91440" bIns="45720" rtlCol="1" anchor="ctr"/>
          <a:lstStyle>
            <a:lvl1pPr algn="r">
              <a:defRPr sz="1200">
                <a:solidFill>
                  <a:schemeClr val="tx1">
                    <a:tint val="75000"/>
                  </a:schemeClr>
                </a:solidFill>
              </a:defRPr>
            </a:lvl1pPr>
          </a:lstStyle>
          <a:p>
            <a:fld id="{5011A3E6-4EA8-4F5B-82CD-05091B54FB2A}" type="datetimeFigureOut">
              <a:rPr lang="ar-AE" smtClean="0"/>
              <a:t>13/07/1438</a:t>
            </a:fld>
            <a:endParaRPr lang="ar-AE"/>
          </a:p>
        </p:txBody>
      </p:sp>
      <p:sp>
        <p:nvSpPr>
          <p:cNvPr id="5" name="عنصر نائب للتذييل 4"/>
          <p:cNvSpPr>
            <a:spLocks noGrp="1"/>
          </p:cNvSpPr>
          <p:nvPr>
            <p:ph type="ftr" sz="quarter" idx="3"/>
          </p:nvPr>
        </p:nvSpPr>
        <p:spPr>
          <a:xfrm>
            <a:off x="2343150" y="8475134"/>
            <a:ext cx="2171700" cy="486833"/>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AE"/>
          </a:p>
        </p:txBody>
      </p:sp>
      <p:sp>
        <p:nvSpPr>
          <p:cNvPr id="6" name="عنصر نائب لرقم الشريحة 5"/>
          <p:cNvSpPr>
            <a:spLocks noGrp="1"/>
          </p:cNvSpPr>
          <p:nvPr>
            <p:ph type="sldNum" sz="quarter" idx="4"/>
          </p:nvPr>
        </p:nvSpPr>
        <p:spPr>
          <a:xfrm>
            <a:off x="342900" y="8475134"/>
            <a:ext cx="1600200" cy="486833"/>
          </a:xfrm>
          <a:prstGeom prst="rect">
            <a:avLst/>
          </a:prstGeom>
        </p:spPr>
        <p:txBody>
          <a:bodyPr vert="horz" lIns="91440" tIns="45720" rIns="91440" bIns="45720" rtlCol="1" anchor="ctr"/>
          <a:lstStyle>
            <a:lvl1pPr algn="l">
              <a:defRPr sz="1200">
                <a:solidFill>
                  <a:schemeClr val="tx1">
                    <a:tint val="75000"/>
                  </a:schemeClr>
                </a:solidFill>
              </a:defRPr>
            </a:lvl1pPr>
          </a:lstStyle>
          <a:p>
            <a:fld id="{4468721C-E20E-435A-98D6-01968DDC7781}" type="slidenum">
              <a:rPr lang="ar-AE" smtClean="0"/>
              <a:t>‹#›</a:t>
            </a:fld>
            <a:endParaRPr lang="ar-AE"/>
          </a:p>
        </p:txBody>
      </p:sp>
    </p:spTree>
    <p:extLst>
      <p:ext uri="{BB962C8B-B14F-4D97-AF65-F5344CB8AC3E}">
        <p14:creationId xmlns:p14="http://schemas.microsoft.com/office/powerpoint/2010/main" val="2644432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A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9.png"/><Relationship Id="rId5" Type="http://schemas.microsoft.com/office/2007/relationships/hdphoto" Target="../media/hdphoto4.wdp"/><Relationship Id="rId4" Type="http://schemas.openxmlformats.org/officeDocument/2006/relationships/image" Target="../media/image48.png"/><Relationship Id="rId9" Type="http://schemas.openxmlformats.org/officeDocument/2006/relationships/image" Target="../media/image50.png"/></Relationships>
</file>

<file path=ppt/slides/_rels/slide1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7.png"/><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ستطيل 6"/>
          <p:cNvSpPr/>
          <p:nvPr/>
        </p:nvSpPr>
        <p:spPr>
          <a:xfrm>
            <a:off x="182090" y="107504"/>
            <a:ext cx="6487270" cy="8758428"/>
          </a:xfrm>
          <a:prstGeom prst="rect">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AE" dirty="0"/>
          </a:p>
        </p:txBody>
      </p:sp>
      <p:sp>
        <p:nvSpPr>
          <p:cNvPr id="4" name="مربع نص 3"/>
          <p:cNvSpPr txBox="1"/>
          <p:nvPr/>
        </p:nvSpPr>
        <p:spPr>
          <a:xfrm>
            <a:off x="283966" y="1848470"/>
            <a:ext cx="6264696" cy="1477328"/>
          </a:xfrm>
          <a:prstGeom prst="rect">
            <a:avLst/>
          </a:prstGeom>
          <a:noFill/>
        </p:spPr>
        <p:txBody>
          <a:bodyPr wrap="square" rtlCol="1">
            <a:spAutoFit/>
          </a:bodyPr>
          <a:lstStyle/>
          <a:p>
            <a:r>
              <a:rPr lang="ar-AE" u="sng" dirty="0" smtClean="0"/>
              <a:t>السؤال الاول :</a:t>
            </a:r>
          </a:p>
          <a:p>
            <a:endParaRPr lang="ar-AE" u="sng" dirty="0"/>
          </a:p>
          <a:p>
            <a:endParaRPr lang="ar-AE" u="sng" dirty="0" smtClean="0"/>
          </a:p>
          <a:p>
            <a:endParaRPr lang="ar-AE" u="sng" dirty="0" smtClean="0"/>
          </a:p>
          <a:p>
            <a:endParaRPr lang="ar-AE" u="sng" dirty="0"/>
          </a:p>
        </p:txBody>
      </p:sp>
      <p:sp>
        <p:nvSpPr>
          <p:cNvPr id="9" name="مربع نص 8"/>
          <p:cNvSpPr txBox="1"/>
          <p:nvPr/>
        </p:nvSpPr>
        <p:spPr>
          <a:xfrm>
            <a:off x="353246" y="323528"/>
            <a:ext cx="3312368"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AE"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ورقة عمل درس : المخاليط</a:t>
            </a:r>
          </a:p>
          <a:p>
            <a:pPr algn="ctr"/>
            <a:r>
              <a:rPr lang="ar-A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نموذج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a:t>
            </a:r>
            <a:endPar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Rounded Rectangle 16"/>
          <p:cNvSpPr/>
          <p:nvPr/>
        </p:nvSpPr>
        <p:spPr>
          <a:xfrm>
            <a:off x="357529" y="1619672"/>
            <a:ext cx="2996579" cy="70567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507633" y="2304618"/>
            <a:ext cx="3122937" cy="637183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35335" y="1861513"/>
            <a:ext cx="2831629" cy="1200329"/>
          </a:xfrm>
          <a:prstGeom prst="rect">
            <a:avLst/>
          </a:prstGeom>
          <a:solidFill>
            <a:schemeClr val="bg1"/>
          </a:solidFill>
        </p:spPr>
        <p:txBody>
          <a:bodyPr wrap="square" rtlCol="0">
            <a:spAutoFit/>
          </a:bodyPr>
          <a:lstStyle/>
          <a:p>
            <a:pPr algn="ctr"/>
            <a:r>
              <a:rPr lang="ar-AE" dirty="0" smtClean="0"/>
              <a:t>السؤال</a:t>
            </a:r>
            <a:r>
              <a:rPr lang="ar-AE" dirty="0"/>
              <a:t> </a:t>
            </a:r>
            <a:r>
              <a:rPr lang="ar-AE" dirty="0" smtClean="0"/>
              <a:t>الثاني</a:t>
            </a:r>
            <a:r>
              <a:rPr lang="ar-AE" dirty="0"/>
              <a:t>:</a:t>
            </a:r>
          </a:p>
          <a:p>
            <a:pPr algn="ctr"/>
            <a:r>
              <a:rPr lang="ar-AE" dirty="0" smtClean="0"/>
              <a:t>أمامك مخلوط. ماء ورمل . اشرحي كيف يمكن فصل مكوناته؟</a:t>
            </a:r>
          </a:p>
          <a:p>
            <a:pPr algn="ctr"/>
            <a:endParaRPr lang="ar-AE" u="sng" dirty="0"/>
          </a:p>
        </p:txBody>
      </p:sp>
      <p:sp>
        <p:nvSpPr>
          <p:cNvPr id="8" name="TextBox 7"/>
          <p:cNvSpPr txBox="1"/>
          <p:nvPr/>
        </p:nvSpPr>
        <p:spPr>
          <a:xfrm>
            <a:off x="357530" y="2627784"/>
            <a:ext cx="2809090" cy="2956066"/>
          </a:xfrm>
          <a:prstGeom prst="rect">
            <a:avLst/>
          </a:prstGeom>
          <a:noFill/>
        </p:spPr>
        <p:txBody>
          <a:bodyPr wrap="square" rtlCol="0">
            <a:spAutoFit/>
          </a:bodyPr>
          <a:lstStyle/>
          <a:p>
            <a:pPr>
              <a:lnSpc>
                <a:spcPct val="150000"/>
              </a:lnSpc>
            </a:pPr>
            <a:r>
              <a:rPr lang="ar-AE" dirty="0" smtClean="0"/>
              <a:t>...............................................................................................................................................................................................................................................................................................</a:t>
            </a:r>
            <a:endParaRPr lang="en-US" dirty="0"/>
          </a:p>
        </p:txBody>
      </p:sp>
      <p:pic>
        <p:nvPicPr>
          <p:cNvPr id="1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720" y="5868144"/>
            <a:ext cx="1577383" cy="2612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5657" y="6372200"/>
            <a:ext cx="2446887" cy="1994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7"/>
          <p:cNvSpPr txBox="1"/>
          <p:nvPr/>
        </p:nvSpPr>
        <p:spPr>
          <a:xfrm>
            <a:off x="3587942" y="3077467"/>
            <a:ext cx="2809090" cy="2956066"/>
          </a:xfrm>
          <a:prstGeom prst="rect">
            <a:avLst/>
          </a:prstGeom>
          <a:noFill/>
        </p:spPr>
        <p:txBody>
          <a:bodyPr wrap="square" rtlCol="0">
            <a:spAutoFit/>
          </a:bodyPr>
          <a:lstStyle/>
          <a:p>
            <a:pPr>
              <a:lnSpc>
                <a:spcPct val="150000"/>
              </a:lnSpc>
            </a:pPr>
            <a:r>
              <a:rPr lang="ar-AE" dirty="0" smtClean="0"/>
              <a:t>...............................................................................................................................................................................................................................................................................................</a:t>
            </a:r>
            <a:endParaRPr lang="en-US" dirty="0"/>
          </a:p>
        </p:txBody>
      </p:sp>
      <p:sp>
        <p:nvSpPr>
          <p:cNvPr id="24" name="TextBox 1"/>
          <p:cNvSpPr txBox="1"/>
          <p:nvPr/>
        </p:nvSpPr>
        <p:spPr>
          <a:xfrm>
            <a:off x="3589542" y="2304618"/>
            <a:ext cx="2959120" cy="646331"/>
          </a:xfrm>
          <a:prstGeom prst="rect">
            <a:avLst/>
          </a:prstGeom>
          <a:noFill/>
        </p:spPr>
        <p:txBody>
          <a:bodyPr wrap="square" rtlCol="0">
            <a:spAutoFit/>
          </a:bodyPr>
          <a:lstStyle/>
          <a:p>
            <a:pPr algn="ctr"/>
            <a:r>
              <a:rPr lang="ar-AE" dirty="0" smtClean="0"/>
              <a:t>فكري في </a:t>
            </a:r>
            <a:r>
              <a:rPr lang="ar-AE" dirty="0"/>
              <a:t>طبق صحي </a:t>
            </a:r>
            <a:r>
              <a:rPr lang="ar-AE" dirty="0" smtClean="0"/>
              <a:t>(خليط)..</a:t>
            </a:r>
          </a:p>
          <a:p>
            <a:pPr algn="ctr"/>
            <a:r>
              <a:rPr lang="ar-AE" dirty="0" smtClean="0"/>
              <a:t> كيف ستحضرينه؟</a:t>
            </a:r>
            <a:endParaRPr lang="en-US" dirty="0"/>
          </a:p>
        </p:txBody>
      </p:sp>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9796"/>
          <a:stretch/>
        </p:blipFill>
        <p:spPr bwMode="auto">
          <a:xfrm>
            <a:off x="4228546" y="319993"/>
            <a:ext cx="1753300" cy="125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731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34" y="179512"/>
            <a:ext cx="2985308" cy="2465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33" y="2987824"/>
            <a:ext cx="3021111" cy="34220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4275" y="558755"/>
            <a:ext cx="2977678" cy="31835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5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11" y="6686878"/>
            <a:ext cx="2596753" cy="22319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1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3906" y="4499992"/>
            <a:ext cx="2677583" cy="2618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45742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1" y="2391440"/>
            <a:ext cx="3709633" cy="246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984" y="142900"/>
            <a:ext cx="2711558" cy="21328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83" y="5652120"/>
            <a:ext cx="3217591" cy="27409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4492" y="2023429"/>
            <a:ext cx="2345474" cy="2355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4803" y="107504"/>
            <a:ext cx="3182278" cy="18215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3186132" y="5654650"/>
            <a:ext cx="4113402" cy="25241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6042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6792" y="3635896"/>
            <a:ext cx="3741514" cy="321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60" y="539552"/>
            <a:ext cx="3104179"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36876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060255435"/>
              </p:ext>
            </p:extLst>
          </p:nvPr>
        </p:nvGraphicFramePr>
        <p:xfrm>
          <a:off x="342900" y="2133600"/>
          <a:ext cx="6172200" cy="6542856"/>
        </p:xfrm>
        <a:graphic>
          <a:graphicData uri="http://schemas.openxmlformats.org/drawingml/2006/table">
            <a:tbl>
              <a:tblPr firstRow="1" bandRow="1">
                <a:tableStyleId>{93296810-A885-4BE3-A3E7-6D5BEEA58F35}</a:tableStyleId>
              </a:tblPr>
              <a:tblGrid>
                <a:gridCol w="3086100"/>
                <a:gridCol w="3086100"/>
              </a:tblGrid>
              <a:tr h="1114314">
                <a:tc>
                  <a:txBody>
                    <a:bodyPr/>
                    <a:lstStyle/>
                    <a:p>
                      <a:pPr algn="ctr"/>
                      <a:r>
                        <a:rPr lang="ar-AE" sz="5400" dirty="0" smtClean="0"/>
                        <a:t> غير ذلك</a:t>
                      </a:r>
                      <a:endParaRPr lang="en-US" sz="5400" dirty="0"/>
                    </a:p>
                  </a:txBody>
                  <a:tcPr/>
                </a:tc>
                <a:tc>
                  <a:txBody>
                    <a:bodyPr/>
                    <a:lstStyle/>
                    <a:p>
                      <a:pPr algn="ctr"/>
                      <a:r>
                        <a:rPr lang="ar-AE" sz="5400" dirty="0" smtClean="0"/>
                        <a:t>خليط</a:t>
                      </a:r>
                      <a:endParaRPr lang="en-US" sz="5400" dirty="0"/>
                    </a:p>
                  </a:txBody>
                  <a:tcPr/>
                </a:tc>
              </a:tr>
              <a:tr h="5428542">
                <a:tc>
                  <a:txBody>
                    <a:bodyPr/>
                    <a:lstStyle/>
                    <a:p>
                      <a:endParaRPr lang="en-US"/>
                    </a:p>
                  </a:txBody>
                  <a:tcPr/>
                </a:tc>
                <a:tc>
                  <a:txBody>
                    <a:bodyPr/>
                    <a:lstStyle/>
                    <a:p>
                      <a:endParaRPr lang="en-US" dirty="0"/>
                    </a:p>
                  </a:txBody>
                  <a:tcPr/>
                </a:tc>
              </a:tr>
            </a:tbl>
          </a:graphicData>
        </a:graphic>
      </p:graphicFrame>
      <p:sp>
        <p:nvSpPr>
          <p:cNvPr id="5" name="عنوان 1"/>
          <p:cNvSpPr txBox="1">
            <a:spLocks/>
          </p:cNvSpPr>
          <p:nvPr/>
        </p:nvSpPr>
        <p:spPr>
          <a:xfrm>
            <a:off x="3068960" y="568720"/>
            <a:ext cx="2952328" cy="906936"/>
          </a:xfrm>
          <a:prstGeom prst="rect">
            <a:avLst/>
          </a:prstGeom>
          <a:solidFill>
            <a:srgbClr val="FFFF00"/>
          </a:solidFill>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AE" b="1" dirty="0" smtClean="0"/>
              <a:t>ألعب وأتعلم..</a:t>
            </a:r>
            <a:r>
              <a:rPr lang="en-US" b="1" dirty="0" smtClean="0"/>
              <a:t>C </a:t>
            </a:r>
            <a:r>
              <a:rPr lang="ar-AE" b="1" dirty="0" smtClean="0"/>
              <a:t> </a:t>
            </a:r>
            <a:endParaRPr lang="en-US" b="1"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12" y="251520"/>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8003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2936" y="866961"/>
            <a:ext cx="3816424" cy="1080120"/>
          </a:xfrm>
          <a:solidFill>
            <a:srgbClr val="FFFF00"/>
          </a:solidFill>
        </p:spPr>
        <p:txBody>
          <a:bodyPr>
            <a:normAutofit fontScale="90000"/>
          </a:bodyPr>
          <a:lstStyle/>
          <a:p>
            <a:r>
              <a:rPr lang="ar-AE" b="1" dirty="0" smtClean="0"/>
              <a:t>أعيدي تدويرها..</a:t>
            </a:r>
            <a:br>
              <a:rPr lang="ar-AE" b="1" dirty="0" smtClean="0"/>
            </a:br>
            <a:r>
              <a:rPr lang="ar-AE" b="1" dirty="0" smtClean="0"/>
              <a:t>واصنعيها بنفسك..</a:t>
            </a:r>
            <a:r>
              <a:rPr lang="en-US" b="1" dirty="0" smtClean="0"/>
              <a:t>C</a:t>
            </a:r>
            <a:r>
              <a:rPr lang="ar-AE" b="1" dirty="0" smtClean="0"/>
              <a:t> </a:t>
            </a:r>
            <a:endParaRPr lang="en-US" b="1" dirty="0"/>
          </a:p>
        </p:txBody>
      </p:sp>
      <p:sp>
        <p:nvSpPr>
          <p:cNvPr id="3" name="عنصر نائب للمحتوى 2"/>
          <p:cNvSpPr>
            <a:spLocks noGrp="1"/>
          </p:cNvSpPr>
          <p:nvPr>
            <p:ph idx="1"/>
          </p:nvPr>
        </p:nvSpPr>
        <p:spPr>
          <a:xfrm>
            <a:off x="404664" y="2781895"/>
            <a:ext cx="6172200" cy="3086249"/>
          </a:xfrm>
          <a:ln w="28575">
            <a:solidFill>
              <a:srgbClr val="0070C0"/>
            </a:solidFill>
            <a:prstDash val="lgDash"/>
          </a:ln>
        </p:spPr>
        <p:txBody>
          <a:bodyPr>
            <a:normAutofit fontScale="92500" lnSpcReduction="20000"/>
          </a:bodyPr>
          <a:lstStyle/>
          <a:p>
            <a:pPr marL="0" indent="0">
              <a:buNone/>
            </a:pPr>
            <a:r>
              <a:rPr lang="ar-AE" dirty="0" smtClean="0">
                <a:solidFill>
                  <a:srgbClr val="FF0000"/>
                </a:solidFill>
              </a:rPr>
              <a:t> </a:t>
            </a:r>
            <a:r>
              <a:rPr lang="ar-AE" sz="2400" b="1" dirty="0" smtClean="0">
                <a:solidFill>
                  <a:srgbClr val="FF0000"/>
                </a:solidFill>
              </a:rPr>
              <a:t>أمامك مخدة قديمة </a:t>
            </a:r>
            <a:r>
              <a:rPr lang="ar-AE" sz="2400" b="1" dirty="0" err="1" smtClean="0">
                <a:solidFill>
                  <a:srgbClr val="FF0000"/>
                </a:solidFill>
              </a:rPr>
              <a:t>وبالية..أعيدي</a:t>
            </a:r>
            <a:r>
              <a:rPr lang="ar-AE" sz="2400" b="1" dirty="0" smtClean="0">
                <a:solidFill>
                  <a:srgbClr val="FF0000"/>
                </a:solidFill>
              </a:rPr>
              <a:t> تدويرها لتصنعي دمية جميلة ...  أتبعي التعليمات التالية: </a:t>
            </a:r>
          </a:p>
          <a:p>
            <a:pPr marL="0" indent="0">
              <a:buNone/>
            </a:pPr>
            <a:r>
              <a:rPr lang="en-US" sz="2400" b="1" dirty="0" smtClean="0">
                <a:solidFill>
                  <a:srgbClr val="7030A0"/>
                </a:solidFill>
              </a:rPr>
              <a:t>1</a:t>
            </a:r>
            <a:r>
              <a:rPr lang="ar-AE" sz="2400" b="1" dirty="0" smtClean="0">
                <a:solidFill>
                  <a:srgbClr val="7030A0"/>
                </a:solidFill>
              </a:rPr>
              <a:t>- حددي بالخيط مكان العنق واربطي بإحكام..</a:t>
            </a:r>
          </a:p>
          <a:p>
            <a:pPr marL="0" indent="0">
              <a:buNone/>
            </a:pPr>
            <a:r>
              <a:rPr lang="en-US" sz="2400" b="1" dirty="0" smtClean="0">
                <a:solidFill>
                  <a:srgbClr val="00B050"/>
                </a:solidFill>
              </a:rPr>
              <a:t>2</a:t>
            </a:r>
            <a:r>
              <a:rPr lang="ar-AE" sz="2400" b="1" dirty="0" smtClean="0">
                <a:solidFill>
                  <a:srgbClr val="00B050"/>
                </a:solidFill>
              </a:rPr>
              <a:t>- الصقي الخيوط على الرأس لتمثل الشعر استخدمي مسدس الشمع بمساعدة المعلمة..</a:t>
            </a:r>
          </a:p>
          <a:p>
            <a:pPr marL="0" indent="0">
              <a:buNone/>
            </a:pPr>
            <a:r>
              <a:rPr lang="en-US" sz="2400" b="1" dirty="0" smtClean="0">
                <a:solidFill>
                  <a:srgbClr val="7030A0"/>
                </a:solidFill>
              </a:rPr>
              <a:t>3</a:t>
            </a:r>
            <a:r>
              <a:rPr lang="ar-AE" sz="2400" b="1" dirty="0" smtClean="0">
                <a:solidFill>
                  <a:srgbClr val="7030A0"/>
                </a:solidFill>
              </a:rPr>
              <a:t>- ألصقي العيون </a:t>
            </a:r>
          </a:p>
          <a:p>
            <a:pPr marL="0" indent="0">
              <a:buNone/>
            </a:pPr>
            <a:r>
              <a:rPr lang="en-US" sz="2400" b="1" dirty="0" smtClean="0">
                <a:solidFill>
                  <a:srgbClr val="00B050"/>
                </a:solidFill>
              </a:rPr>
              <a:t>4</a:t>
            </a:r>
            <a:r>
              <a:rPr lang="ar-AE" sz="2400" b="1" dirty="0" smtClean="0">
                <a:solidFill>
                  <a:srgbClr val="00B050"/>
                </a:solidFill>
              </a:rPr>
              <a:t>- شكلي الفم باستخدام الخامات التي امامك</a:t>
            </a:r>
          </a:p>
          <a:p>
            <a:pPr marL="0" indent="0">
              <a:buNone/>
            </a:pPr>
            <a:r>
              <a:rPr lang="en-US" sz="2400" b="1" dirty="0">
                <a:solidFill>
                  <a:srgbClr val="7030A0"/>
                </a:solidFill>
              </a:rPr>
              <a:t>5</a:t>
            </a:r>
            <a:r>
              <a:rPr lang="ar-AE" sz="2400" b="1" dirty="0">
                <a:solidFill>
                  <a:srgbClr val="7030A0"/>
                </a:solidFill>
              </a:rPr>
              <a:t>- اصنعي فستانا لها باستخدام القطع التي </a:t>
            </a:r>
            <a:r>
              <a:rPr lang="ar-AE" sz="2400" b="1" dirty="0" smtClean="0">
                <a:solidFill>
                  <a:srgbClr val="7030A0"/>
                </a:solidFill>
              </a:rPr>
              <a:t>امامك</a:t>
            </a:r>
          </a:p>
          <a:p>
            <a:pPr marL="0" indent="0">
              <a:buNone/>
            </a:pPr>
            <a:r>
              <a:rPr lang="en-US" sz="2400" b="1" dirty="0" smtClean="0">
                <a:solidFill>
                  <a:srgbClr val="00B050"/>
                </a:solidFill>
              </a:rPr>
              <a:t>6</a:t>
            </a:r>
            <a:r>
              <a:rPr lang="ar-AE" sz="2400" b="1" dirty="0" smtClean="0">
                <a:solidFill>
                  <a:srgbClr val="00B050"/>
                </a:solidFill>
              </a:rPr>
              <a:t>- وعند الانتهاء </a:t>
            </a:r>
            <a:r>
              <a:rPr lang="ar-AE" sz="2400" b="1" dirty="0" err="1" smtClean="0">
                <a:solidFill>
                  <a:srgbClr val="00B050"/>
                </a:solidFill>
              </a:rPr>
              <a:t>اجيبي</a:t>
            </a:r>
            <a:r>
              <a:rPr lang="ar-AE" sz="2400" b="1" dirty="0" smtClean="0">
                <a:solidFill>
                  <a:srgbClr val="00B050"/>
                </a:solidFill>
              </a:rPr>
              <a:t> على السؤال التالي..</a:t>
            </a:r>
            <a:endParaRPr lang="en-US" sz="2400" b="1" dirty="0" smtClean="0">
              <a:solidFill>
                <a:srgbClr val="00B050"/>
              </a:solidFill>
            </a:endParaRPr>
          </a:p>
        </p:txBody>
      </p:sp>
      <p:sp>
        <p:nvSpPr>
          <p:cNvPr id="4" name="سهم إلى اليسار 3"/>
          <p:cNvSpPr/>
          <p:nvPr/>
        </p:nvSpPr>
        <p:spPr>
          <a:xfrm>
            <a:off x="373872" y="5940152"/>
            <a:ext cx="6128931" cy="3096344"/>
          </a:xfrm>
          <a:prstGeom prst="leftArrow">
            <a:avLst/>
          </a:prstGeom>
          <a:solidFill>
            <a:srgbClr val="F81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200" b="1" dirty="0" smtClean="0"/>
              <a:t>هل الدمية تشكلت من من نوع واحد من المادة أم خليط من مادتين وأكثر؟</a:t>
            </a:r>
          </a:p>
          <a:p>
            <a:pPr algn="ctr"/>
            <a:r>
              <a:rPr lang="ar-AE" sz="2000" b="1" dirty="0" smtClean="0"/>
              <a:t>............................................................</a:t>
            </a:r>
            <a:endParaRPr lang="en-US" sz="20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054" y="35516"/>
            <a:ext cx="2727646" cy="281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174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724" t="30214" r="62544" b="56622"/>
          <a:stretch/>
        </p:blipFill>
        <p:spPr bwMode="auto">
          <a:xfrm>
            <a:off x="3488438" y="3119541"/>
            <a:ext cx="2367955" cy="260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62722" t="74019" r="15978"/>
          <a:stretch/>
        </p:blipFill>
        <p:spPr bwMode="auto">
          <a:xfrm>
            <a:off x="470561" y="2339752"/>
            <a:ext cx="2018858" cy="2701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58105" r="15929" b="77445"/>
          <a:stretch/>
        </p:blipFill>
        <p:spPr bwMode="auto">
          <a:xfrm>
            <a:off x="3865810" y="6147422"/>
            <a:ext cx="2003113" cy="2168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8"/>
          <p:cNvPicPr>
            <a:picLocks noChangeAspect="1" noChangeArrowheads="1"/>
          </p:cNvPicPr>
          <p:nvPr/>
        </p:nvPicPr>
        <p:blipFill rotWithShape="1">
          <a:blip r:embed="rId6">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65116" t="52679" r="14482" b="26788"/>
          <a:stretch/>
        </p:blipFill>
        <p:spPr bwMode="auto">
          <a:xfrm>
            <a:off x="850502" y="5963833"/>
            <a:ext cx="1644325" cy="206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2856" y="3995936"/>
            <a:ext cx="2460580" cy="1967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ounded Rectangle 6"/>
          <p:cNvSpPr/>
          <p:nvPr/>
        </p:nvSpPr>
        <p:spPr>
          <a:xfrm>
            <a:off x="431876" y="2240148"/>
            <a:ext cx="5877444" cy="60762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مستطيل 10"/>
          <p:cNvSpPr/>
          <p:nvPr/>
        </p:nvSpPr>
        <p:spPr>
          <a:xfrm>
            <a:off x="850502" y="2696521"/>
            <a:ext cx="556563" cy="461665"/>
          </a:xfrm>
          <a:prstGeom prst="rect">
            <a:avLst/>
          </a:prstGeom>
          <a:noFill/>
        </p:spPr>
        <p:txBody>
          <a:bodyPr wrap="none" lIns="91440" tIns="45720" rIns="91440" bIns="45720">
            <a:spAutoFit/>
          </a:bodyPr>
          <a:lstStyle/>
          <a:p>
            <a:pPr algn="ctr"/>
            <a:r>
              <a:rPr lang="ar-AE" sz="2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ملح</a:t>
            </a:r>
            <a:endParaRPr lang="ar-SA" sz="2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مربع نص 11"/>
          <p:cNvSpPr txBox="1"/>
          <p:nvPr/>
        </p:nvSpPr>
        <p:spPr>
          <a:xfrm>
            <a:off x="332000" y="1719952"/>
            <a:ext cx="6169024" cy="400110"/>
          </a:xfrm>
          <a:prstGeom prst="rect">
            <a:avLst/>
          </a:prstGeom>
          <a:noFill/>
        </p:spPr>
        <p:txBody>
          <a:bodyPr wrap="square" rtlCol="1">
            <a:spAutoFit/>
          </a:bodyPr>
          <a:lstStyle/>
          <a:p>
            <a:r>
              <a:rPr lang="ar-AE" sz="2000" b="1" u="sng" dirty="0" smtClean="0"/>
              <a:t>لوني يا صغيرتي المخاليط فقط مما يلي :</a:t>
            </a:r>
            <a:endParaRPr lang="ar-AE" sz="2000" b="1" u="sng" dirty="0"/>
          </a:p>
        </p:txBody>
      </p:sp>
      <p:sp>
        <p:nvSpPr>
          <p:cNvPr id="4" name="مستطيل مستدير الزوايا 3"/>
          <p:cNvSpPr/>
          <p:nvPr/>
        </p:nvSpPr>
        <p:spPr>
          <a:xfrm>
            <a:off x="116632" y="179512"/>
            <a:ext cx="6480720" cy="885698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مربع نص 14"/>
          <p:cNvSpPr txBox="1"/>
          <p:nvPr/>
        </p:nvSpPr>
        <p:spPr>
          <a:xfrm>
            <a:off x="553442" y="646693"/>
            <a:ext cx="3312368"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AE"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ورقة عمل درس : المخاليط</a:t>
            </a:r>
          </a:p>
          <a:p>
            <a:pPr algn="ctr"/>
            <a:r>
              <a:rPr lang="ar-A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نموذج الطالبة المها</a:t>
            </a:r>
            <a:endPar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2051"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65091" y="252517"/>
            <a:ext cx="1690026" cy="1206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2085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p:cNvSpPr/>
          <p:nvPr/>
        </p:nvSpPr>
        <p:spPr>
          <a:xfrm>
            <a:off x="1175563" y="1475656"/>
            <a:ext cx="4754828" cy="264687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166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مخلوط</a:t>
            </a:r>
            <a:endParaRPr lang="ar-SA" sz="166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مربع نص 5"/>
          <p:cNvSpPr txBox="1"/>
          <p:nvPr/>
        </p:nvSpPr>
        <p:spPr>
          <a:xfrm>
            <a:off x="240609" y="179512"/>
            <a:ext cx="3312368"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AE"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ورقة عمل درس : المخاليط</a:t>
            </a:r>
          </a:p>
          <a:p>
            <a:pPr algn="ctr"/>
            <a:r>
              <a:rPr lang="ar-A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نموذج الطالبة زينب</a:t>
            </a:r>
            <a:endPar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4784" y="4644008"/>
            <a:ext cx="3687238" cy="2632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8260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712" y="6820222"/>
            <a:ext cx="244475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40609" y="179512"/>
            <a:ext cx="3312368"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AE"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ورقة عمل درس : المخاليط</a:t>
            </a:r>
          </a:p>
          <a:p>
            <a:pPr algn="ctr"/>
            <a:r>
              <a:rPr lang="ar-A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نموذج الطالبة زينب</a:t>
            </a:r>
            <a:endPar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مربع نص 4"/>
          <p:cNvSpPr txBox="1"/>
          <p:nvPr/>
        </p:nvSpPr>
        <p:spPr>
          <a:xfrm>
            <a:off x="332000" y="1719952"/>
            <a:ext cx="6169024" cy="400110"/>
          </a:xfrm>
          <a:prstGeom prst="rect">
            <a:avLst/>
          </a:prstGeom>
          <a:noFill/>
        </p:spPr>
        <p:txBody>
          <a:bodyPr wrap="square" rtlCol="1">
            <a:spAutoFit/>
          </a:bodyPr>
          <a:lstStyle/>
          <a:p>
            <a:r>
              <a:rPr lang="ar-AE" sz="2000" b="1" u="sng" dirty="0" smtClean="0"/>
              <a:t>ضعي اشارة (  </a:t>
            </a:r>
            <a:r>
              <a:rPr lang="ar-AE" sz="2000" b="1" u="sng" dirty="0" smtClean="0">
                <a:sym typeface="Wingdings 2"/>
              </a:rPr>
              <a:t> )</a:t>
            </a:r>
            <a:r>
              <a:rPr lang="ar-AE" sz="2000" b="1" u="sng" dirty="0" smtClean="0"/>
              <a:t> يا صغيرتي أمام  المخاليط فقط مما يلي :</a:t>
            </a:r>
            <a:endParaRPr lang="ar-AE" sz="2000" b="1" u="sng"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776" y="3347864"/>
            <a:ext cx="2870351" cy="1571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6904"/>
          <a:stretch/>
        </p:blipFill>
        <p:spPr bwMode="auto">
          <a:xfrm>
            <a:off x="3915998" y="6572678"/>
            <a:ext cx="2585026" cy="2031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2073" y="2472507"/>
            <a:ext cx="1666875"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مستطيل 5"/>
          <p:cNvSpPr/>
          <p:nvPr/>
        </p:nvSpPr>
        <p:spPr>
          <a:xfrm>
            <a:off x="807370" y="6444208"/>
            <a:ext cx="38938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مستطيل 12"/>
          <p:cNvSpPr/>
          <p:nvPr/>
        </p:nvSpPr>
        <p:spPr>
          <a:xfrm>
            <a:off x="5864257" y="3022503"/>
            <a:ext cx="38938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مستطيل 13"/>
          <p:cNvSpPr/>
          <p:nvPr/>
        </p:nvSpPr>
        <p:spPr>
          <a:xfrm>
            <a:off x="5864257" y="6444208"/>
            <a:ext cx="38938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مستطيل 14"/>
          <p:cNvSpPr/>
          <p:nvPr/>
        </p:nvSpPr>
        <p:spPr>
          <a:xfrm>
            <a:off x="980728" y="3059832"/>
            <a:ext cx="389382"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466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p:cNvSpPr/>
          <p:nvPr/>
        </p:nvSpPr>
        <p:spPr>
          <a:xfrm>
            <a:off x="188640" y="147944"/>
            <a:ext cx="6480720" cy="8856984"/>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AE"/>
          </a:p>
        </p:txBody>
      </p:sp>
      <p:sp>
        <p:nvSpPr>
          <p:cNvPr id="3" name="مربع نص 2"/>
          <p:cNvSpPr txBox="1"/>
          <p:nvPr/>
        </p:nvSpPr>
        <p:spPr>
          <a:xfrm>
            <a:off x="421692" y="1641168"/>
            <a:ext cx="6120680" cy="369332"/>
          </a:xfrm>
          <a:prstGeom prst="rect">
            <a:avLst/>
          </a:prstGeom>
          <a:noFill/>
        </p:spPr>
        <p:txBody>
          <a:bodyPr wrap="square" rtlCol="1">
            <a:spAutoFit/>
          </a:bodyPr>
          <a:lstStyle/>
          <a:p>
            <a:r>
              <a:rPr lang="ar-AE" u="sng" dirty="0" smtClean="0"/>
              <a:t>السؤال الأول :اذكري بعض المخاليط ..  يمكنك الاستعانة بالصور</a:t>
            </a:r>
            <a:endParaRPr lang="ar-AE" u="sng" dirty="0"/>
          </a:p>
        </p:txBody>
      </p:sp>
      <p:sp>
        <p:nvSpPr>
          <p:cNvPr id="17" name="مربع نص 6"/>
          <p:cNvSpPr txBox="1"/>
          <p:nvPr/>
        </p:nvSpPr>
        <p:spPr>
          <a:xfrm>
            <a:off x="-243408" y="5808799"/>
            <a:ext cx="8064896" cy="369332"/>
          </a:xfrm>
          <a:prstGeom prst="rect">
            <a:avLst/>
          </a:prstGeom>
          <a:noFill/>
        </p:spPr>
        <p:txBody>
          <a:bodyPr wrap="square" rtlCol="1">
            <a:spAutoFit/>
          </a:bodyPr>
          <a:lstStyle/>
          <a:p>
            <a:pPr algn="ctr"/>
            <a:r>
              <a:rPr lang="ar-AE" u="sng" dirty="0" smtClean="0"/>
              <a:t>السؤال الثاني : </a:t>
            </a:r>
            <a:r>
              <a:rPr lang="ar-AE" dirty="0"/>
              <a:t>وضحي كيف يمكن فصل خليط الرمل وبرادة </a:t>
            </a:r>
            <a:r>
              <a:rPr lang="ar-AE" dirty="0" smtClean="0"/>
              <a:t>الحديد</a:t>
            </a:r>
            <a:r>
              <a:rPr lang="ar-AE" u="sng" dirty="0" smtClean="0"/>
              <a:t>؟</a:t>
            </a:r>
            <a:endParaRPr lang="ar-AE" u="sng" dirty="0"/>
          </a:p>
        </p:txBody>
      </p:sp>
      <p:sp>
        <p:nvSpPr>
          <p:cNvPr id="7" name="Rounded Rectangle 6"/>
          <p:cNvSpPr/>
          <p:nvPr/>
        </p:nvSpPr>
        <p:spPr>
          <a:xfrm>
            <a:off x="404664" y="5652120"/>
            <a:ext cx="6069148"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ربع نص 15"/>
          <p:cNvSpPr txBox="1"/>
          <p:nvPr/>
        </p:nvSpPr>
        <p:spPr>
          <a:xfrm>
            <a:off x="353246" y="323528"/>
            <a:ext cx="3312368"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AE"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ورقة عمل درس : المخاليط</a:t>
            </a:r>
          </a:p>
          <a:p>
            <a:pPr algn="ctr"/>
            <a:r>
              <a:rPr lang="ar-A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نموذج </a:t>
            </a:r>
            <a:r>
              <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t>
            </a:r>
            <a:endPar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88" y="6156176"/>
            <a:ext cx="2520280"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28"/>
          <p:cNvSpPr txBox="1"/>
          <p:nvPr/>
        </p:nvSpPr>
        <p:spPr>
          <a:xfrm>
            <a:off x="3194138" y="6344609"/>
            <a:ext cx="3245785" cy="1711366"/>
          </a:xfrm>
          <a:prstGeom prst="rect">
            <a:avLst/>
          </a:prstGeom>
          <a:noFill/>
          <a:ln>
            <a:noFill/>
          </a:ln>
        </p:spPr>
        <p:txBody>
          <a:bodyPr wrap="square" rtlCol="0">
            <a:spAutoFit/>
          </a:bodyPr>
          <a:lstStyle/>
          <a:p>
            <a:pPr>
              <a:lnSpc>
                <a:spcPct val="150000"/>
              </a:lnSpc>
            </a:pPr>
            <a:r>
              <a:rPr lang="ar-AE" dirty="0" smtClean="0"/>
              <a:t>...............................................................................................................................................</a:t>
            </a:r>
          </a:p>
          <a:p>
            <a:pPr>
              <a:lnSpc>
                <a:spcPct val="150000"/>
              </a:lnSpc>
            </a:pPr>
            <a:endParaRPr lang="en-US" dirty="0"/>
          </a:p>
        </p:txBody>
      </p:sp>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684" y="173906"/>
            <a:ext cx="1656184" cy="1184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982" y="2515005"/>
            <a:ext cx="3614196" cy="20614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81" name="Picture 9"/>
          <p:cNvPicPr>
            <a:picLocks noChangeAspect="1" noChangeArrowheads="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b="16974"/>
          <a:stretch/>
        </p:blipFill>
        <p:spPr bwMode="auto">
          <a:xfrm>
            <a:off x="4685352" y="2124190"/>
            <a:ext cx="1468194" cy="95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rot="1233120">
            <a:off x="4683517" y="3726679"/>
            <a:ext cx="800660" cy="169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0688" y="4055425"/>
            <a:ext cx="1626613" cy="1092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5588" y="2405677"/>
            <a:ext cx="1303842" cy="103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0221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174811" y="154619"/>
            <a:ext cx="6408712" cy="8665854"/>
          </a:xfrm>
          <a:prstGeom prst="rect">
            <a:avLst/>
          </a:prstGeom>
        </p:spPr>
        <p:style>
          <a:lnRef idx="2">
            <a:schemeClr val="dk1"/>
          </a:lnRef>
          <a:fillRef idx="1">
            <a:schemeClr val="lt1"/>
          </a:fillRef>
          <a:effectRef idx="0">
            <a:schemeClr val="dk1"/>
          </a:effectRef>
          <a:fontRef idx="minor">
            <a:schemeClr val="dk1"/>
          </a:fontRef>
        </p:style>
        <p:txBody>
          <a:bodyPr rtlCol="1" anchor="ctr"/>
          <a:lstStyle/>
          <a:p>
            <a:pPr algn="ctr"/>
            <a:endParaRPr lang="ar-AE"/>
          </a:p>
        </p:txBody>
      </p:sp>
      <p:sp>
        <p:nvSpPr>
          <p:cNvPr id="6" name="مربع نص 5"/>
          <p:cNvSpPr txBox="1"/>
          <p:nvPr/>
        </p:nvSpPr>
        <p:spPr>
          <a:xfrm>
            <a:off x="332000" y="1719952"/>
            <a:ext cx="6169024" cy="400110"/>
          </a:xfrm>
          <a:prstGeom prst="rect">
            <a:avLst/>
          </a:prstGeom>
          <a:noFill/>
        </p:spPr>
        <p:txBody>
          <a:bodyPr wrap="square" rtlCol="1">
            <a:spAutoFit/>
          </a:bodyPr>
          <a:lstStyle/>
          <a:p>
            <a:r>
              <a:rPr lang="ar-AE" sz="2000" u="sng" dirty="0" smtClean="0"/>
              <a:t>السؤال الأول :</a:t>
            </a:r>
            <a:r>
              <a:rPr lang="en-US" sz="2000" u="sng" dirty="0" smtClean="0"/>
              <a:t>  </a:t>
            </a:r>
            <a:r>
              <a:rPr lang="ar-AE" sz="2000" u="sng" dirty="0" smtClean="0"/>
              <a:t> حوطي على </a:t>
            </a:r>
            <a:r>
              <a:rPr lang="ar-AE" sz="2000" u="sng" dirty="0" err="1" smtClean="0"/>
              <a:t>الخاليط</a:t>
            </a:r>
            <a:r>
              <a:rPr lang="ar-AE" sz="2000" u="sng" dirty="0" smtClean="0"/>
              <a:t> فقط مما يلي :</a:t>
            </a:r>
            <a:endParaRPr lang="ar-AE" sz="2000" u="sng" dirty="0"/>
          </a:p>
        </p:txBody>
      </p:sp>
      <p:sp>
        <p:nvSpPr>
          <p:cNvPr id="2" name="AutoShape 6" descr="نتيجة بحث الصور عن الانيمومتر"/>
          <p:cNvSpPr>
            <a:spLocks noChangeAspect="1" noChangeArrowheads="1"/>
          </p:cNvSpPr>
          <p:nvPr/>
        </p:nvSpPr>
        <p:spPr bwMode="auto">
          <a:xfrm>
            <a:off x="6637338"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AE"/>
          </a:p>
        </p:txBody>
      </p:sp>
      <p:sp>
        <p:nvSpPr>
          <p:cNvPr id="10" name="Rectangle 9"/>
          <p:cNvSpPr/>
          <p:nvPr/>
        </p:nvSpPr>
        <p:spPr>
          <a:xfrm>
            <a:off x="1340768" y="2987824"/>
            <a:ext cx="1080120" cy="2634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مربع نص 28"/>
          <p:cNvSpPr txBox="1"/>
          <p:nvPr/>
        </p:nvSpPr>
        <p:spPr>
          <a:xfrm>
            <a:off x="353246" y="323528"/>
            <a:ext cx="3312368" cy="646331"/>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AE" sz="1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ورقة عمل درس : المخاليط</a:t>
            </a:r>
          </a:p>
          <a:p>
            <a:pPr algn="ctr"/>
            <a:r>
              <a:rPr lang="ar-A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نموذج </a:t>
            </a: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t>
            </a:r>
            <a:endParaRPr lang="ar-AE"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4952" y="246164"/>
            <a:ext cx="1789394" cy="128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0724" t="30214" r="62544" b="56622"/>
          <a:stretch/>
        </p:blipFill>
        <p:spPr bwMode="auto">
          <a:xfrm>
            <a:off x="4602033" y="2470431"/>
            <a:ext cx="1489385" cy="1638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2722" t="74019" r="15978"/>
          <a:stretch/>
        </p:blipFill>
        <p:spPr bwMode="auto">
          <a:xfrm>
            <a:off x="470561" y="2337328"/>
            <a:ext cx="1462295" cy="180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58105" r="15929" b="77445"/>
          <a:stretch/>
        </p:blipFill>
        <p:spPr bwMode="auto">
          <a:xfrm>
            <a:off x="4184326" y="3830905"/>
            <a:ext cx="1548930" cy="167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l="65116" t="52679" r="14482" b="26788"/>
          <a:stretch/>
        </p:blipFill>
        <p:spPr bwMode="auto">
          <a:xfrm>
            <a:off x="1588975" y="3697536"/>
            <a:ext cx="1087762" cy="1364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2896" y="2624833"/>
            <a:ext cx="2045676" cy="137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Rounded Rectangle 6"/>
          <p:cNvSpPr/>
          <p:nvPr/>
        </p:nvSpPr>
        <p:spPr>
          <a:xfrm>
            <a:off x="404664" y="5652120"/>
            <a:ext cx="6069148" cy="30963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28"/>
          <p:cNvSpPr txBox="1"/>
          <p:nvPr/>
        </p:nvSpPr>
        <p:spPr>
          <a:xfrm>
            <a:off x="3194138" y="6344609"/>
            <a:ext cx="3245785" cy="1711366"/>
          </a:xfrm>
          <a:prstGeom prst="rect">
            <a:avLst/>
          </a:prstGeom>
          <a:noFill/>
          <a:ln>
            <a:noFill/>
          </a:ln>
        </p:spPr>
        <p:txBody>
          <a:bodyPr wrap="square" rtlCol="0">
            <a:spAutoFit/>
          </a:bodyPr>
          <a:lstStyle/>
          <a:p>
            <a:pPr>
              <a:lnSpc>
                <a:spcPct val="150000"/>
              </a:lnSpc>
            </a:pPr>
            <a:r>
              <a:rPr lang="ar-AE" dirty="0" smtClean="0"/>
              <a:t>...............................................................................................................................................</a:t>
            </a:r>
          </a:p>
          <a:p>
            <a:pPr>
              <a:lnSpc>
                <a:spcPct val="150000"/>
              </a:lnSpc>
            </a:pPr>
            <a:endParaRPr lang="en-US" dirty="0"/>
          </a:p>
        </p:txBody>
      </p:sp>
      <p:sp>
        <p:nvSpPr>
          <p:cNvPr id="38" name="مربع نص 6"/>
          <p:cNvSpPr txBox="1"/>
          <p:nvPr/>
        </p:nvSpPr>
        <p:spPr>
          <a:xfrm>
            <a:off x="-459432" y="5808799"/>
            <a:ext cx="8064896" cy="369332"/>
          </a:xfrm>
          <a:prstGeom prst="rect">
            <a:avLst/>
          </a:prstGeom>
          <a:noFill/>
        </p:spPr>
        <p:txBody>
          <a:bodyPr wrap="square" rtlCol="1">
            <a:spAutoFit/>
          </a:bodyPr>
          <a:lstStyle/>
          <a:p>
            <a:pPr algn="ctr"/>
            <a:r>
              <a:rPr lang="ar-AE" u="sng" dirty="0" smtClean="0"/>
              <a:t>السؤال الثاني : </a:t>
            </a:r>
            <a:r>
              <a:rPr lang="ar-AE" dirty="0"/>
              <a:t>وضحي كيف </a:t>
            </a:r>
            <a:r>
              <a:rPr lang="ar-AE" dirty="0" smtClean="0"/>
              <a:t>يمكنك </a:t>
            </a:r>
            <a:r>
              <a:rPr lang="ar-AE" dirty="0"/>
              <a:t>فصل خليط الرمل </a:t>
            </a:r>
            <a:r>
              <a:rPr lang="ar-AE" dirty="0" smtClean="0"/>
              <a:t>والأصداف؟</a:t>
            </a:r>
            <a:endParaRPr lang="ar-AE" u="sng" dirty="0"/>
          </a:p>
        </p:txBody>
      </p:sp>
      <p:pic>
        <p:nvPicPr>
          <p:cNvPr id="410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704" y="6178131"/>
            <a:ext cx="2429434" cy="2376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 name="Rounded Rectangle 6"/>
          <p:cNvSpPr/>
          <p:nvPr/>
        </p:nvSpPr>
        <p:spPr>
          <a:xfrm>
            <a:off x="431876" y="2240148"/>
            <a:ext cx="5877444" cy="31959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شكل بيضاوي 12"/>
          <p:cNvSpPr/>
          <p:nvPr/>
        </p:nvSpPr>
        <p:spPr>
          <a:xfrm>
            <a:off x="5877272" y="2624833"/>
            <a:ext cx="214146" cy="4947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مربع نص 3"/>
          <p:cNvSpPr txBox="1"/>
          <p:nvPr/>
        </p:nvSpPr>
        <p:spPr>
          <a:xfrm>
            <a:off x="1412776" y="3059832"/>
            <a:ext cx="720080" cy="369332"/>
          </a:xfrm>
          <a:prstGeom prst="rect">
            <a:avLst/>
          </a:prstGeom>
          <a:noFill/>
        </p:spPr>
        <p:txBody>
          <a:bodyPr wrap="square" rtlCol="0">
            <a:spAutoFit/>
          </a:bodyPr>
          <a:lstStyle/>
          <a:p>
            <a:pPr algn="ctr"/>
            <a:r>
              <a:rPr lang="ar-AE" b="1" dirty="0" smtClean="0"/>
              <a:t>ملح</a:t>
            </a:r>
            <a:endParaRPr lang="en-US" b="1" dirty="0"/>
          </a:p>
        </p:txBody>
      </p:sp>
    </p:spTree>
    <p:extLst>
      <p:ext uri="{BB962C8B-B14F-4D97-AF65-F5344CB8AC3E}">
        <p14:creationId xmlns:p14="http://schemas.microsoft.com/office/powerpoint/2010/main" val="1645328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p:cNvSpPr txBox="1"/>
          <p:nvPr/>
        </p:nvSpPr>
        <p:spPr>
          <a:xfrm>
            <a:off x="3395650" y="1113294"/>
            <a:ext cx="3348372" cy="2677656"/>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2800" b="1" u="sng" dirty="0" smtClean="0">
                <a:ln w="11430"/>
                <a:solidFill>
                  <a:srgbClr val="7030A0"/>
                </a:solidFill>
                <a:effectLst>
                  <a:outerShdw blurRad="38100" dist="38100" dir="2700000" algn="tl">
                    <a:srgbClr val="000000">
                      <a:alpha val="43137"/>
                    </a:srgbClr>
                  </a:outerShdw>
                </a:effectLst>
              </a:rPr>
              <a:t>الفائقات </a:t>
            </a:r>
            <a:r>
              <a:rPr lang="en-US" sz="2800" b="1" u="sng" dirty="0" smtClean="0">
                <a:ln w="11430"/>
                <a:solidFill>
                  <a:srgbClr val="7030A0"/>
                </a:solidFill>
                <a:effectLst>
                  <a:outerShdw blurRad="38100" dist="38100" dir="2700000" algn="tl">
                    <a:srgbClr val="000000">
                      <a:alpha val="43137"/>
                    </a:srgbClr>
                  </a:outerShdw>
                </a:effectLst>
              </a:rPr>
              <a:t>A</a:t>
            </a:r>
            <a:endParaRPr lang="ar-AE" sz="2800" b="1" u="sng" dirty="0" smtClean="0">
              <a:ln w="11430"/>
              <a:solidFill>
                <a:srgbClr val="7030A0"/>
              </a:solidFill>
              <a:effectLst>
                <a:outerShdw blurRad="38100" dist="38100" dir="2700000" algn="tl">
                  <a:srgbClr val="000000">
                    <a:alpha val="43137"/>
                  </a:srgbClr>
                </a:outerShdw>
              </a:effectLst>
            </a:endParaRPr>
          </a:p>
          <a:p>
            <a:pPr algn="ctr"/>
            <a:endParaRPr lang="ar-AE" sz="2800" b="1" u="sng" dirty="0" smtClean="0">
              <a:ln w="11430"/>
              <a:solidFill>
                <a:srgbClr val="7030A0"/>
              </a:solidFill>
              <a:effectLst>
                <a:outerShdw blurRad="38100" dist="38100" dir="2700000" algn="tl">
                  <a:srgbClr val="000000">
                    <a:alpha val="43137"/>
                  </a:srgbClr>
                </a:outerShdw>
              </a:effectLst>
            </a:endParaRPr>
          </a:p>
          <a:p>
            <a:pPr algn="ctr"/>
            <a:r>
              <a:rPr lang="ar-AE" sz="2800" b="1" u="sng" dirty="0" smtClean="0">
                <a:ln w="11430"/>
                <a:solidFill>
                  <a:srgbClr val="7030A0"/>
                </a:solidFill>
                <a:effectLst>
                  <a:outerShdw blurRad="38100" dist="38100" dir="2700000" algn="tl">
                    <a:srgbClr val="000000">
                      <a:alpha val="43137"/>
                    </a:srgbClr>
                  </a:outerShdw>
                </a:effectLst>
              </a:rPr>
              <a:t>أكتشف</a:t>
            </a:r>
          </a:p>
          <a:p>
            <a:pPr algn="ctr"/>
            <a:endParaRPr lang="ar-AE" sz="2800" b="1" u="sng" dirty="0" smtClean="0">
              <a:ln w="11430"/>
              <a:solidFill>
                <a:srgbClr val="7030A0"/>
              </a:solidFill>
              <a:effectLst>
                <a:outerShdw blurRad="38100" dist="38100" dir="2700000" algn="tl">
                  <a:srgbClr val="000000">
                    <a:alpha val="43137"/>
                  </a:srgbClr>
                </a:outerShdw>
              </a:effectLst>
            </a:endParaRPr>
          </a:p>
          <a:p>
            <a:pPr algn="ctr"/>
            <a:r>
              <a:rPr lang="ar-AE"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طرق فصل مكونات الخليط  </a:t>
            </a:r>
          </a:p>
          <a:p>
            <a:pPr algn="ctr"/>
            <a:r>
              <a:rPr lang="ar-AE"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بعدة طرق</a:t>
            </a:r>
          </a:p>
        </p:txBody>
      </p:sp>
      <p:sp>
        <p:nvSpPr>
          <p:cNvPr id="5" name="مربع نص 4"/>
          <p:cNvSpPr txBox="1"/>
          <p:nvPr/>
        </p:nvSpPr>
        <p:spPr>
          <a:xfrm>
            <a:off x="116632" y="1141017"/>
            <a:ext cx="3207145" cy="2985433"/>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2800" b="1" u="sng" dirty="0">
                <a:ln w="11430"/>
                <a:solidFill>
                  <a:srgbClr val="7030A0"/>
                </a:solidFill>
                <a:effectLst>
                  <a:outerShdw blurRad="38100" dist="38100" dir="2700000" algn="tl">
                    <a:srgbClr val="000000">
                      <a:alpha val="43137"/>
                    </a:srgbClr>
                  </a:outerShdw>
                </a:effectLst>
              </a:rPr>
              <a:t>المتوسطات </a:t>
            </a:r>
            <a:r>
              <a:rPr lang="en-US" sz="2800" b="1" u="sng" dirty="0">
                <a:ln w="11430"/>
                <a:solidFill>
                  <a:srgbClr val="7030A0"/>
                </a:solidFill>
                <a:effectLst>
                  <a:outerShdw blurRad="38100" dist="38100" dir="2700000" algn="tl">
                    <a:srgbClr val="000000">
                      <a:alpha val="43137"/>
                    </a:srgbClr>
                  </a:outerShdw>
                </a:effectLst>
              </a:rPr>
              <a:t>B </a:t>
            </a:r>
            <a:endParaRPr lang="ar-AE" sz="2800" b="1" u="sng" dirty="0">
              <a:ln w="11430"/>
              <a:solidFill>
                <a:srgbClr val="7030A0"/>
              </a:solidFill>
              <a:effectLst>
                <a:outerShdw blurRad="38100" dist="38100" dir="2700000" algn="tl">
                  <a:srgbClr val="000000">
                    <a:alpha val="43137"/>
                  </a:srgbClr>
                </a:outerShdw>
              </a:effectLst>
            </a:endParaRPr>
          </a:p>
          <a:p>
            <a:pPr algn="ctr"/>
            <a:endParaRPr lang="ar-AE" sz="2000" b="1" u="sng" dirty="0">
              <a:ln w="11430"/>
              <a:solidFill>
                <a:srgbClr val="7030A0"/>
              </a:solidFill>
              <a:effectLst>
                <a:outerShdw blurRad="50800" dist="39000" dir="5460000" algn="tl">
                  <a:srgbClr val="000000">
                    <a:alpha val="38000"/>
                  </a:srgbClr>
                </a:outerShdw>
              </a:effectLst>
            </a:endParaRPr>
          </a:p>
          <a:p>
            <a:pPr algn="ctr"/>
            <a:r>
              <a:rPr lang="ar-AE" sz="2000" b="1" u="sng" dirty="0" smtClean="0">
                <a:ln w="11430"/>
                <a:solidFill>
                  <a:srgbClr val="7030A0"/>
                </a:solidFill>
                <a:effectLst>
                  <a:outerShdw blurRad="50800" dist="39000" dir="5460000" algn="tl">
                    <a:srgbClr val="000000">
                      <a:alpha val="38000"/>
                    </a:srgbClr>
                  </a:outerShdw>
                </a:effectLst>
              </a:rPr>
              <a:t>أنمي معارفي</a:t>
            </a:r>
          </a:p>
          <a:p>
            <a:pPr algn="ctr"/>
            <a:endParaRPr lang="ar-AE" sz="2000" b="1" u="sng" dirty="0" smtClean="0">
              <a:ln w="11430"/>
              <a:solidFill>
                <a:srgbClr val="7030A0"/>
              </a:solidFill>
              <a:effectLst>
                <a:outerShdw blurRad="50800" dist="39000" dir="5460000" algn="tl">
                  <a:srgbClr val="000000">
                    <a:alpha val="38000"/>
                  </a:srgbClr>
                </a:outerShdw>
              </a:effectLst>
            </a:endParaRPr>
          </a:p>
          <a:p>
            <a:pPr algn="ctr"/>
            <a:r>
              <a:rPr lang="ar-AE" sz="2000" b="1" dirty="0" smtClean="0">
                <a:ln w="11430"/>
                <a:solidFill>
                  <a:srgbClr val="7030A0"/>
                </a:solidFill>
              </a:rPr>
              <a:t>  </a:t>
            </a:r>
            <a:r>
              <a:rPr lang="ar-AE" sz="2000" b="1" dirty="0" smtClean="0">
                <a:ln w="11430"/>
                <a:solidFill>
                  <a:srgbClr val="FA1A5A"/>
                </a:solidFill>
              </a:rPr>
              <a:t>باستخدام الكتاب المدرسي والحاسوب والقاء نظرة على عمل المجموعات ترتب معلومات علمية وتعرضها في لوحه </a:t>
            </a:r>
          </a:p>
          <a:p>
            <a:pPr algn="ctr"/>
            <a:endParaRPr lang="ar-AE" sz="2000" b="1" u="sng" dirty="0">
              <a:ln w="11430"/>
              <a:solidFill>
                <a:srgbClr val="FA1A5A"/>
              </a:solidFill>
              <a:effectLst>
                <a:outerShdw blurRad="50800" dist="39000" dir="5460000" algn="tl">
                  <a:srgbClr val="000000">
                    <a:alpha val="38000"/>
                  </a:srgbClr>
                </a:outerShdw>
              </a:effectLst>
            </a:endParaRPr>
          </a:p>
        </p:txBody>
      </p:sp>
      <p:sp>
        <p:nvSpPr>
          <p:cNvPr id="6" name="مربع نص 5"/>
          <p:cNvSpPr txBox="1"/>
          <p:nvPr/>
        </p:nvSpPr>
        <p:spPr>
          <a:xfrm>
            <a:off x="312671" y="4766538"/>
            <a:ext cx="3118953" cy="2985433"/>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2000" b="1" u="sng" dirty="0" smtClean="0">
                <a:ln w="11430"/>
                <a:solidFill>
                  <a:srgbClr val="7030A0"/>
                </a:solidFill>
                <a:effectLst>
                  <a:outerShdw blurRad="50800" dist="39000" dir="5460000" algn="tl">
                    <a:srgbClr val="000000">
                      <a:alpha val="38000"/>
                    </a:srgbClr>
                  </a:outerShdw>
                </a:effectLst>
              </a:rPr>
              <a:t>المتوسطات</a:t>
            </a:r>
            <a:r>
              <a:rPr lang="en-US" sz="2000" b="1" u="sng" dirty="0" smtClean="0">
                <a:ln w="11430"/>
                <a:solidFill>
                  <a:srgbClr val="7030A0"/>
                </a:solidFill>
                <a:effectLst>
                  <a:outerShdw blurRad="50800" dist="39000" dir="5460000" algn="tl">
                    <a:srgbClr val="000000">
                      <a:alpha val="38000"/>
                    </a:srgbClr>
                  </a:outerShdw>
                </a:effectLst>
              </a:rPr>
              <a:t>C </a:t>
            </a:r>
            <a:endParaRPr lang="ar-AE" sz="2000" b="1" u="sng" dirty="0" smtClean="0">
              <a:ln w="11430"/>
              <a:solidFill>
                <a:srgbClr val="7030A0"/>
              </a:solidFill>
              <a:effectLst>
                <a:outerShdw blurRad="50800" dist="39000" dir="5460000" algn="tl">
                  <a:srgbClr val="000000">
                    <a:alpha val="38000"/>
                  </a:srgbClr>
                </a:outerShdw>
              </a:effectLst>
            </a:endParaRPr>
          </a:p>
          <a:p>
            <a:pPr algn="ctr"/>
            <a:endParaRPr lang="ar-AE" sz="2000" b="1" u="sng" dirty="0">
              <a:ln w="11430"/>
              <a:solidFill>
                <a:srgbClr val="7030A0"/>
              </a:solidFill>
              <a:effectLst>
                <a:outerShdw blurRad="50800" dist="39000" dir="5460000" algn="tl">
                  <a:srgbClr val="000000">
                    <a:alpha val="38000"/>
                  </a:srgbClr>
                </a:outerShdw>
              </a:effectLst>
            </a:endParaRPr>
          </a:p>
          <a:p>
            <a:pPr algn="ctr"/>
            <a:r>
              <a:rPr lang="ar-AE" sz="3200" b="1" u="sng" dirty="0" smtClean="0">
                <a:ln w="11430"/>
                <a:solidFill>
                  <a:srgbClr val="7030A0"/>
                </a:solidFill>
                <a:effectLst>
                  <a:outerShdw blurRad="50800" dist="39000" dir="5460000" algn="tl">
                    <a:srgbClr val="000000">
                      <a:alpha val="38000"/>
                    </a:srgbClr>
                  </a:outerShdw>
                </a:effectLst>
              </a:rPr>
              <a:t>أصنعها بنفسك</a:t>
            </a:r>
          </a:p>
          <a:p>
            <a:pPr algn="ctr"/>
            <a:endParaRPr lang="ar-AE" sz="3200" b="1" u="sng" dirty="0" smtClean="0">
              <a:ln w="11430"/>
              <a:solidFill>
                <a:srgbClr val="7030A0"/>
              </a:solidFill>
              <a:effectLst>
                <a:outerShdw blurRad="50800" dist="39000" dir="5460000" algn="tl">
                  <a:srgbClr val="000000">
                    <a:alpha val="38000"/>
                  </a:srgbClr>
                </a:outerShdw>
              </a:effectLst>
            </a:endParaRPr>
          </a:p>
          <a:p>
            <a:pPr algn="ctr"/>
            <a:r>
              <a:rPr lang="ar-AE" sz="20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تدوير المخدة القديمة  وانتاج دمية جميلة </a:t>
            </a:r>
            <a:r>
              <a:rPr lang="ar-AE" sz="2000" b="1" u="sng"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للاطفال</a:t>
            </a:r>
            <a:endParaRPr lang="ar-AE" sz="20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ar-AE" sz="20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ar-AE"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38100" dist="38100" dir="2700000" algn="tl">
                  <a:srgbClr val="000000">
                    <a:alpha val="43137"/>
                  </a:srgbClr>
                </a:outerShdw>
              </a:effectLst>
            </a:endParaRPr>
          </a:p>
        </p:txBody>
      </p:sp>
      <p:sp>
        <p:nvSpPr>
          <p:cNvPr id="7" name="مربع نص 6"/>
          <p:cNvSpPr txBox="1"/>
          <p:nvPr/>
        </p:nvSpPr>
        <p:spPr>
          <a:xfrm>
            <a:off x="3620952" y="4427984"/>
            <a:ext cx="3002079" cy="3847207"/>
          </a:xfrm>
          <a:prstGeom prst="rect">
            <a:avLst/>
          </a:prstGeom>
        </p:spPr>
        <p:style>
          <a:lnRef idx="2">
            <a:schemeClr val="dk1"/>
          </a:lnRef>
          <a:fillRef idx="1">
            <a:schemeClr val="lt1"/>
          </a:fillRef>
          <a:effectRef idx="0">
            <a:schemeClr val="dk1"/>
          </a:effectRef>
          <a:fontRef idx="minor">
            <a:schemeClr val="dk1"/>
          </a:fontRef>
        </p:style>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AE" sz="2400" b="1" u="sng" dirty="0" smtClean="0">
                <a:ln w="11430"/>
                <a:solidFill>
                  <a:srgbClr val="7030A0"/>
                </a:solidFill>
                <a:effectLst>
                  <a:outerShdw blurRad="50800" dist="39000" dir="5460000" algn="tl">
                    <a:srgbClr val="000000">
                      <a:alpha val="38000"/>
                    </a:srgbClr>
                  </a:outerShdw>
                </a:effectLst>
              </a:rPr>
              <a:t>الطالبات اللاتي بحاجة الى دعم </a:t>
            </a:r>
            <a:r>
              <a:rPr lang="en-US" sz="2400" b="1" u="sng" dirty="0" smtClean="0">
                <a:ln w="11430"/>
                <a:solidFill>
                  <a:srgbClr val="7030A0"/>
                </a:solidFill>
                <a:effectLst>
                  <a:outerShdw blurRad="50800" dist="39000" dir="5460000" algn="tl">
                    <a:srgbClr val="000000">
                      <a:alpha val="38000"/>
                    </a:srgbClr>
                  </a:outerShdw>
                </a:effectLst>
              </a:rPr>
              <a:t> D </a:t>
            </a:r>
            <a:endParaRPr lang="ar-AE" sz="2400" b="1" u="sng" dirty="0" smtClean="0">
              <a:ln w="11430"/>
              <a:solidFill>
                <a:srgbClr val="7030A0"/>
              </a:solidFill>
              <a:effectLst>
                <a:outerShdw blurRad="50800" dist="39000" dir="5460000" algn="tl">
                  <a:srgbClr val="000000">
                    <a:alpha val="38000"/>
                  </a:srgbClr>
                </a:outerShdw>
              </a:effectLst>
            </a:endParaRPr>
          </a:p>
          <a:p>
            <a:pPr algn="ctr"/>
            <a:endParaRPr lang="ar-AE" sz="2400" b="1" u="sng" dirty="0" smtClean="0">
              <a:ln w="11430"/>
              <a:solidFill>
                <a:srgbClr val="7030A0"/>
              </a:solidFill>
              <a:effectLst>
                <a:outerShdw blurRad="50800" dist="39000" dir="5460000" algn="tl">
                  <a:srgbClr val="000000">
                    <a:alpha val="38000"/>
                  </a:srgbClr>
                </a:outerShdw>
              </a:effectLst>
            </a:endParaRPr>
          </a:p>
          <a:p>
            <a:pPr algn="ctr"/>
            <a:r>
              <a:rPr lang="ar-AE" sz="2800" b="1" u="sng" dirty="0" smtClean="0">
                <a:ln w="11430"/>
                <a:solidFill>
                  <a:srgbClr val="7030A0"/>
                </a:solidFill>
                <a:effectLst>
                  <a:outerShdw blurRad="50800" dist="39000" dir="5460000" algn="tl">
                    <a:srgbClr val="000000">
                      <a:alpha val="38000"/>
                    </a:srgbClr>
                  </a:outerShdw>
                </a:effectLst>
              </a:rPr>
              <a:t>العب وتعلم</a:t>
            </a:r>
          </a:p>
          <a:p>
            <a:pPr algn="ctr"/>
            <a:endParaRPr lang="ar-AE" sz="2400" b="1" u="sng" dirty="0">
              <a:ln w="11430"/>
              <a:solidFill>
                <a:srgbClr val="7030A0"/>
              </a:solidFill>
              <a:effectLst>
                <a:outerShdw blurRad="50800" dist="39000" dir="5460000" algn="tl">
                  <a:srgbClr val="000000">
                    <a:alpha val="38000"/>
                  </a:srgbClr>
                </a:outerShdw>
              </a:effectLst>
            </a:endParaRPr>
          </a:p>
          <a:p>
            <a:pPr algn="ctr"/>
            <a:r>
              <a:rPr lang="ar-AE"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لعبة الافعى والسلم</a:t>
            </a:r>
          </a:p>
          <a:p>
            <a:pPr algn="ctr"/>
            <a:r>
              <a:rPr lang="ar-AE" sz="24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endParaRPr lang="ar-AE"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ar-AE"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وتكتشف عن طريقها المخاليط</a:t>
            </a:r>
            <a:endParaRPr lang="ar-AE"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ar-AE" sz="24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 name="مربع نص 1"/>
          <p:cNvSpPr txBox="1"/>
          <p:nvPr/>
        </p:nvSpPr>
        <p:spPr>
          <a:xfrm>
            <a:off x="337050" y="251519"/>
            <a:ext cx="6264696" cy="646331"/>
          </a:xfrm>
          <a:prstGeom prst="rect">
            <a:avLst/>
          </a:prstGeom>
          <a:noFill/>
        </p:spPr>
        <p:txBody>
          <a:bodyPr wrap="square" rtlCol="1">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AE" sz="3600" b="1" dirty="0" smtClean="0">
                <a:ln/>
                <a:solidFill>
                  <a:srgbClr val="00B050"/>
                </a:solidFill>
              </a:rPr>
              <a:t>أنشطة للمجموعات المتمايزة</a:t>
            </a:r>
          </a:p>
        </p:txBody>
      </p:sp>
    </p:spTree>
    <p:extLst>
      <p:ext uri="{BB962C8B-B14F-4D97-AF65-F5344CB8AC3E}">
        <p14:creationId xmlns:p14="http://schemas.microsoft.com/office/powerpoint/2010/main" val="1107734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6519" y="395536"/>
            <a:ext cx="1451381" cy="1852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a:xfrm>
            <a:off x="1916832" y="179512"/>
            <a:ext cx="3518148" cy="821440"/>
          </a:xfrm>
          <a:solidFill>
            <a:srgbClr val="FFFF00"/>
          </a:solidFill>
          <a:ln>
            <a:noFill/>
          </a:ln>
        </p:spPr>
        <p:txBody>
          <a:bodyPr>
            <a:normAutofit/>
          </a:bodyPr>
          <a:lstStyle/>
          <a:p>
            <a:r>
              <a:rPr lang="ar-AE" sz="4000" dirty="0" smtClean="0"/>
              <a:t>أنمي معارفي..</a:t>
            </a:r>
            <a:r>
              <a:rPr lang="en-US" sz="4000" dirty="0" smtClean="0"/>
              <a:t>A</a:t>
            </a:r>
            <a:endParaRPr lang="en-US" sz="4000" dirty="0"/>
          </a:p>
        </p:txBody>
      </p:sp>
      <p:sp>
        <p:nvSpPr>
          <p:cNvPr id="3" name="عنصر نائب للمحتوى 2"/>
          <p:cNvSpPr>
            <a:spLocks noGrp="1"/>
          </p:cNvSpPr>
          <p:nvPr>
            <p:ph idx="1"/>
          </p:nvPr>
        </p:nvSpPr>
        <p:spPr>
          <a:xfrm>
            <a:off x="116632" y="2914700"/>
            <a:ext cx="6470476" cy="5519002"/>
          </a:xfrm>
          <a:ln w="38100">
            <a:solidFill>
              <a:srgbClr val="D044BC"/>
            </a:solidFill>
            <a:prstDash val="dashDot"/>
          </a:ln>
        </p:spPr>
        <p:txBody>
          <a:bodyPr>
            <a:normAutofit lnSpcReduction="10000"/>
          </a:bodyPr>
          <a:lstStyle/>
          <a:p>
            <a:pPr>
              <a:buFont typeface="Wingdings" pitchFamily="2" charset="2"/>
              <a:buChar char="Ø"/>
            </a:pPr>
            <a:r>
              <a:rPr lang="ar-AE" sz="3000" b="1" dirty="0" smtClean="0">
                <a:ln w="11430"/>
                <a:solidFill>
                  <a:srgbClr val="FF0000"/>
                </a:solidFill>
              </a:rPr>
              <a:t>صغيرتي .. اتبعي التعليمات التالية لتنمين معارفك وتزيدين من معلوماتك ... </a:t>
            </a:r>
          </a:p>
          <a:p>
            <a:pPr marL="0" indent="0">
              <a:buNone/>
            </a:pPr>
            <a:r>
              <a:rPr lang="en-US" sz="3000" b="1" dirty="0" smtClean="0">
                <a:ln w="11430"/>
                <a:solidFill>
                  <a:srgbClr val="00B050"/>
                </a:solidFill>
              </a:rPr>
              <a:t>1</a:t>
            </a:r>
            <a:r>
              <a:rPr lang="ar-AE" sz="3000" b="1" dirty="0" smtClean="0">
                <a:ln w="11430"/>
                <a:solidFill>
                  <a:srgbClr val="00B050"/>
                </a:solidFill>
              </a:rPr>
              <a:t>- أفتحي الكتاب المدرسي على الصفحات التالية </a:t>
            </a:r>
            <a:r>
              <a:rPr lang="en-US" sz="3000" b="1" dirty="0" smtClean="0">
                <a:ln w="11430"/>
                <a:solidFill>
                  <a:srgbClr val="00B050"/>
                </a:solidFill>
              </a:rPr>
              <a:t>548 – 549-</a:t>
            </a:r>
            <a:r>
              <a:rPr lang="ar-AE" sz="3000" b="1" dirty="0" smtClean="0">
                <a:ln w="11430"/>
                <a:solidFill>
                  <a:srgbClr val="00B050"/>
                </a:solidFill>
              </a:rPr>
              <a:t> واقرئيها بعناية ثم سجلي ما تعلمت على البطاقات بخط جميل وواضح.</a:t>
            </a:r>
          </a:p>
          <a:p>
            <a:pPr marL="0" indent="0">
              <a:buNone/>
            </a:pPr>
            <a:r>
              <a:rPr lang="en-US" sz="3000" b="1" dirty="0" smtClean="0">
                <a:ln w="11430"/>
                <a:solidFill>
                  <a:srgbClr val="7030A0"/>
                </a:solidFill>
              </a:rPr>
              <a:t>2</a:t>
            </a:r>
            <a:r>
              <a:rPr lang="ar-AE" sz="3000" b="1" dirty="0" smtClean="0">
                <a:ln w="11430"/>
                <a:solidFill>
                  <a:srgbClr val="7030A0"/>
                </a:solidFill>
              </a:rPr>
              <a:t>- اتجهي الى الحاسوب وافتحي المجلد بعنوان     ( أنمي معارفي) تمعن بتركيز بالفيديو ثم سجلي ما تعلمت في البطاقات بخط جميل وواضح.</a:t>
            </a:r>
          </a:p>
          <a:p>
            <a:pPr marL="0" indent="0">
              <a:buNone/>
            </a:pPr>
            <a:r>
              <a:rPr lang="en-US" sz="3000" b="1" dirty="0" smtClean="0">
                <a:ln w="11430"/>
                <a:solidFill>
                  <a:srgbClr val="00B0F0"/>
                </a:solidFill>
              </a:rPr>
              <a:t>3</a:t>
            </a:r>
            <a:r>
              <a:rPr lang="ar-AE" sz="3000" b="1" dirty="0" smtClean="0">
                <a:ln w="11430"/>
                <a:solidFill>
                  <a:srgbClr val="00B0F0"/>
                </a:solidFill>
              </a:rPr>
              <a:t>- الق نظرة </a:t>
            </a:r>
            <a:r>
              <a:rPr lang="ar-AE" sz="3000" b="1" dirty="0">
                <a:ln w="11430"/>
                <a:solidFill>
                  <a:srgbClr val="00B0F0"/>
                </a:solidFill>
              </a:rPr>
              <a:t>على عمل </a:t>
            </a:r>
            <a:r>
              <a:rPr lang="ar-AE" sz="3000" b="1" dirty="0" smtClean="0">
                <a:ln w="11430"/>
                <a:solidFill>
                  <a:srgbClr val="00B0F0"/>
                </a:solidFill>
              </a:rPr>
              <a:t>صديقاتك بالمجموعات ثم سجلي ما تعلمت في البطاقات بخط جميل وواضح.</a:t>
            </a:r>
          </a:p>
          <a:p>
            <a:pPr marL="0" indent="0">
              <a:buNone/>
            </a:pPr>
            <a:r>
              <a:rPr lang="en-US" sz="3000" b="1" dirty="0" smtClean="0">
                <a:ln w="11430"/>
                <a:solidFill>
                  <a:schemeClr val="accent6">
                    <a:lumMod val="75000"/>
                  </a:schemeClr>
                </a:solidFill>
              </a:rPr>
              <a:t>4</a:t>
            </a:r>
            <a:r>
              <a:rPr lang="ar-AE" sz="3000" b="1" dirty="0" smtClean="0">
                <a:ln w="11430"/>
                <a:solidFill>
                  <a:schemeClr val="accent6">
                    <a:lumMod val="75000"/>
                  </a:schemeClr>
                </a:solidFill>
              </a:rPr>
              <a:t>- والان اجمعي البطاقات والصقيها على اللوحة بطريقة مرتبة </a:t>
            </a:r>
            <a:endParaRPr lang="ar-AE" sz="3000" b="1" dirty="0">
              <a:ln w="11430"/>
              <a:solidFill>
                <a:schemeClr val="accent6">
                  <a:lumMod val="75000"/>
                </a:schemeClr>
              </a:solidFill>
            </a:endParaRPr>
          </a:p>
          <a:p>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632" y="38252"/>
            <a:ext cx="20669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2896" y="971600"/>
            <a:ext cx="2286000" cy="194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093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924944" y="1118059"/>
            <a:ext cx="3528392" cy="720080"/>
          </a:xfrm>
          <a:solidFill>
            <a:srgbClr val="FFFF00"/>
          </a:solidFill>
          <a:ln>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ar-AE" dirty="0" smtClean="0"/>
              <a:t>اكتشف... </a:t>
            </a:r>
            <a:r>
              <a:rPr lang="en-US" dirty="0" smtClean="0"/>
              <a:t>B</a:t>
            </a:r>
            <a:endParaRPr lang="en-US" dirty="0"/>
          </a:p>
        </p:txBody>
      </p:sp>
      <p:sp>
        <p:nvSpPr>
          <p:cNvPr id="3" name="عنصر نائب للمحتوى 2"/>
          <p:cNvSpPr>
            <a:spLocks noGrp="1"/>
          </p:cNvSpPr>
          <p:nvPr>
            <p:ph idx="1"/>
          </p:nvPr>
        </p:nvSpPr>
        <p:spPr>
          <a:xfrm>
            <a:off x="377800" y="2267744"/>
            <a:ext cx="4754192" cy="3816424"/>
          </a:xfrm>
          <a:ln/>
        </p:spPr>
        <p:style>
          <a:lnRef idx="2">
            <a:schemeClr val="accent6"/>
          </a:lnRef>
          <a:fillRef idx="1">
            <a:schemeClr val="lt1"/>
          </a:fillRef>
          <a:effectRef idx="0">
            <a:schemeClr val="accent6"/>
          </a:effectRef>
          <a:fontRef idx="minor">
            <a:schemeClr val="dk1"/>
          </a:fontRef>
        </p:style>
        <p:txBody>
          <a:bodyPr>
            <a:normAutofit/>
          </a:bodyPr>
          <a:lstStyle/>
          <a:p>
            <a:pPr marL="0" indent="0" algn="ctr">
              <a:buNone/>
            </a:pPr>
            <a:r>
              <a:rPr lang="ar-AE" sz="2400" b="1" dirty="0" smtClean="0">
                <a:solidFill>
                  <a:srgbClr val="7030A0"/>
                </a:solidFill>
              </a:rPr>
              <a:t>سلمى في مشكلة..</a:t>
            </a:r>
          </a:p>
          <a:p>
            <a:pPr marL="0" indent="0" algn="ctr">
              <a:buNone/>
            </a:pPr>
            <a:r>
              <a:rPr lang="ar-AE" sz="2400" b="1" dirty="0" smtClean="0">
                <a:solidFill>
                  <a:srgbClr val="7030A0"/>
                </a:solidFill>
              </a:rPr>
              <a:t>سلمى طفلة تحب اللعب والعبث بأغراض وحاجيات والدتها.. ذات يوم دخت سلمى غرفة والدتها وجمعت الكثير من الحاجيات والاغراض الخاصة ووضعتها في هذا الصندوق.. وتريد الان فصلها وترتبها وارجاعها الى مكانها. هلا ساعدتها في فصل مكونات خليط الاغراض .. وأنقذتها قبل رجوع والدتها من السوق.</a:t>
            </a:r>
            <a:endParaRPr lang="en-US" sz="2400" b="1" dirty="0">
              <a:solidFill>
                <a:srgbClr val="7030A0"/>
              </a:solidFill>
            </a:endParaRPr>
          </a:p>
        </p:txBody>
      </p:sp>
      <p:sp>
        <p:nvSpPr>
          <p:cNvPr id="4" name="مربع نص 3"/>
          <p:cNvSpPr txBox="1"/>
          <p:nvPr/>
        </p:nvSpPr>
        <p:spPr>
          <a:xfrm>
            <a:off x="277609" y="6228184"/>
            <a:ext cx="6372583" cy="2677656"/>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400" b="1" dirty="0" smtClean="0">
                <a:solidFill>
                  <a:srgbClr val="00B050"/>
                </a:solidFill>
              </a:rPr>
              <a:t>1</a:t>
            </a:r>
            <a:r>
              <a:rPr lang="ar-AE" sz="2400" b="1" dirty="0" smtClean="0">
                <a:solidFill>
                  <a:srgbClr val="00B050"/>
                </a:solidFill>
              </a:rPr>
              <a:t>- فكري بطرق فصل المواد التي بالصندوق باستخدام الادوات التي امامك...</a:t>
            </a:r>
          </a:p>
          <a:p>
            <a:r>
              <a:rPr lang="en-US" sz="2400" b="1" dirty="0" smtClean="0">
                <a:solidFill>
                  <a:srgbClr val="0BB544"/>
                </a:solidFill>
              </a:rPr>
              <a:t>2</a:t>
            </a:r>
            <a:r>
              <a:rPr lang="ar-AE" sz="2400" b="1" dirty="0" smtClean="0">
                <a:solidFill>
                  <a:srgbClr val="0BB544"/>
                </a:solidFill>
              </a:rPr>
              <a:t>- صنفي  كل نوع من المادة في العلبة الخاصة</a:t>
            </a:r>
          </a:p>
          <a:p>
            <a:r>
              <a:rPr lang="en-US" sz="2400" b="1" dirty="0" smtClean="0">
                <a:solidFill>
                  <a:srgbClr val="0BB544"/>
                </a:solidFill>
              </a:rPr>
              <a:t>3</a:t>
            </a:r>
            <a:r>
              <a:rPr lang="ar-AE" sz="2400" b="1" dirty="0" smtClean="0">
                <a:solidFill>
                  <a:srgbClr val="0BB544"/>
                </a:solidFill>
              </a:rPr>
              <a:t>- سجلي عدد كل نوع من المادة على البطاقة الموجودة على العلبة .</a:t>
            </a:r>
            <a:endParaRPr lang="en-US" sz="2400" b="1" dirty="0" smtClean="0">
              <a:solidFill>
                <a:srgbClr val="0BB544"/>
              </a:solidFill>
            </a:endParaRPr>
          </a:p>
          <a:p>
            <a:r>
              <a:rPr lang="en-US" sz="2400" b="1" dirty="0" smtClean="0">
                <a:solidFill>
                  <a:srgbClr val="0BB544"/>
                </a:solidFill>
              </a:rPr>
              <a:t>4</a:t>
            </a:r>
            <a:r>
              <a:rPr lang="ar-AE" sz="2400" b="1" dirty="0" smtClean="0">
                <a:solidFill>
                  <a:srgbClr val="0BB544"/>
                </a:solidFill>
              </a:rPr>
              <a:t>- أكتب في </a:t>
            </a:r>
            <a:r>
              <a:rPr lang="ar-AE" sz="2400" b="1" dirty="0" err="1" smtClean="0">
                <a:solidFill>
                  <a:srgbClr val="0BB544"/>
                </a:solidFill>
              </a:rPr>
              <a:t>اللوحه</a:t>
            </a:r>
            <a:r>
              <a:rPr lang="ar-AE" sz="2400" b="1" dirty="0" smtClean="0">
                <a:solidFill>
                  <a:srgbClr val="0BB544"/>
                </a:solidFill>
              </a:rPr>
              <a:t> الادوات التي استخدمتها للتصنيف مع الشرح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856" y="179512"/>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622" y="2483768"/>
            <a:ext cx="162673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83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356992" y="1727684"/>
            <a:ext cx="3240360" cy="821440"/>
          </a:xfrm>
          <a:solidFill>
            <a:srgbClr val="FFFF00"/>
          </a:solidFill>
        </p:spPr>
        <p:txBody>
          <a:bodyPr/>
          <a:lstStyle/>
          <a:p>
            <a:r>
              <a:rPr lang="ar-AE" b="1" dirty="0" smtClean="0"/>
              <a:t>ألعب وأتعلم..</a:t>
            </a:r>
            <a:r>
              <a:rPr lang="en-US" b="1" dirty="0" smtClean="0"/>
              <a:t>C </a:t>
            </a:r>
            <a:r>
              <a:rPr lang="ar-AE" b="1" dirty="0" smtClean="0"/>
              <a:t> </a:t>
            </a:r>
            <a:endParaRPr lang="en-US" b="1" dirty="0"/>
          </a:p>
        </p:txBody>
      </p:sp>
      <p:sp>
        <p:nvSpPr>
          <p:cNvPr id="3" name="عنصر نائب للمحتوى 2"/>
          <p:cNvSpPr>
            <a:spLocks noGrp="1"/>
          </p:cNvSpPr>
          <p:nvPr>
            <p:ph idx="1"/>
          </p:nvPr>
        </p:nvSpPr>
        <p:spPr>
          <a:xfrm>
            <a:off x="469801" y="4050829"/>
            <a:ext cx="6172200" cy="3312368"/>
          </a:xfrm>
          <a:ln w="28575">
            <a:solidFill>
              <a:srgbClr val="0070C0"/>
            </a:solidFill>
            <a:prstDash val="lgDash"/>
          </a:ln>
        </p:spPr>
        <p:txBody>
          <a:bodyPr>
            <a:normAutofit/>
          </a:bodyPr>
          <a:lstStyle/>
          <a:p>
            <a:pPr marL="0" indent="0">
              <a:buNone/>
            </a:pPr>
            <a:r>
              <a:rPr lang="ar-AE" dirty="0" smtClean="0">
                <a:solidFill>
                  <a:srgbClr val="FF0000"/>
                </a:solidFill>
              </a:rPr>
              <a:t> </a:t>
            </a:r>
            <a:r>
              <a:rPr lang="ar-AE" sz="2800" b="1" dirty="0" smtClean="0">
                <a:solidFill>
                  <a:srgbClr val="FF0000"/>
                </a:solidFill>
              </a:rPr>
              <a:t>أمامك لعبة الثعبان والسلم.. أتبعي التعليمات التالية: </a:t>
            </a:r>
          </a:p>
          <a:p>
            <a:pPr marL="0" indent="0">
              <a:buNone/>
            </a:pPr>
            <a:r>
              <a:rPr lang="en-US" sz="2800" b="1" dirty="0" smtClean="0">
                <a:solidFill>
                  <a:srgbClr val="7030A0"/>
                </a:solidFill>
              </a:rPr>
              <a:t>1</a:t>
            </a:r>
            <a:r>
              <a:rPr lang="ar-AE" sz="2800" b="1" dirty="0" smtClean="0">
                <a:solidFill>
                  <a:srgbClr val="7030A0"/>
                </a:solidFill>
              </a:rPr>
              <a:t>- ارمي النرد ..</a:t>
            </a:r>
          </a:p>
          <a:p>
            <a:pPr marL="0" indent="0">
              <a:buNone/>
            </a:pPr>
            <a:r>
              <a:rPr lang="en-US" sz="2800" b="1" dirty="0" smtClean="0">
                <a:solidFill>
                  <a:srgbClr val="00B050"/>
                </a:solidFill>
              </a:rPr>
              <a:t>2</a:t>
            </a:r>
            <a:r>
              <a:rPr lang="ar-AE" sz="2800" b="1" dirty="0" smtClean="0">
                <a:solidFill>
                  <a:srgbClr val="00B050"/>
                </a:solidFill>
              </a:rPr>
              <a:t>- تقدمي بحسب العدد الظاهر لديك ..</a:t>
            </a:r>
          </a:p>
          <a:p>
            <a:pPr marL="0" indent="0">
              <a:buNone/>
            </a:pPr>
            <a:r>
              <a:rPr lang="en-US" sz="2800" b="1" dirty="0" smtClean="0">
                <a:solidFill>
                  <a:srgbClr val="7030A0"/>
                </a:solidFill>
              </a:rPr>
              <a:t>3</a:t>
            </a:r>
            <a:r>
              <a:rPr lang="ar-AE" sz="2800" b="1" dirty="0" smtClean="0">
                <a:solidFill>
                  <a:srgbClr val="7030A0"/>
                </a:solidFill>
              </a:rPr>
              <a:t>- لاحظي الصور التي  يمكن أن تقفين عليها .. </a:t>
            </a:r>
          </a:p>
          <a:p>
            <a:pPr marL="0" indent="0">
              <a:buNone/>
            </a:pPr>
            <a:r>
              <a:rPr lang="en-US" sz="2800" b="1" dirty="0" smtClean="0">
                <a:solidFill>
                  <a:srgbClr val="00B050"/>
                </a:solidFill>
              </a:rPr>
              <a:t>4</a:t>
            </a:r>
            <a:r>
              <a:rPr lang="ar-AE" sz="2800" b="1" dirty="0" smtClean="0">
                <a:solidFill>
                  <a:srgbClr val="00B050"/>
                </a:solidFill>
              </a:rPr>
              <a:t>- حددي ان كانت المادة خليط ام غير ذلك وسجليها في جدول التصنيف</a:t>
            </a:r>
            <a:endParaRPr lang="en-US" sz="2800" b="1" dirty="0">
              <a:solidFill>
                <a:srgbClr val="00B05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640" y="539552"/>
            <a:ext cx="3096344"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506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04" y="2339752"/>
            <a:ext cx="2444750" cy="2000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492" y="384635"/>
            <a:ext cx="2870351" cy="15715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6904"/>
          <a:stretch/>
        </p:blipFill>
        <p:spPr bwMode="auto">
          <a:xfrm>
            <a:off x="3798076" y="3378083"/>
            <a:ext cx="2585026" cy="20317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95142" y="251520"/>
            <a:ext cx="1666875" cy="2733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772" y="4824577"/>
            <a:ext cx="2807213" cy="2807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73016" y="5868144"/>
            <a:ext cx="2489001" cy="2922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333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48" y="3419872"/>
            <a:ext cx="3080342" cy="2520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700" y="467544"/>
            <a:ext cx="161925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016" y="179512"/>
            <a:ext cx="2802816"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2144" y="3582443"/>
            <a:ext cx="2943200" cy="21951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2656" y="6156176"/>
            <a:ext cx="2908164" cy="26773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6314980"/>
            <a:ext cx="3280513" cy="21751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24316877"/>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1823</TotalTime>
  <Words>553</Words>
  <Application>Microsoft Office PowerPoint</Application>
  <PresentationFormat>عرض على الشاشة (3:4)‏</PresentationFormat>
  <Paragraphs>88</Paragraphs>
  <Slides>17</Slides>
  <Notes>0</Notes>
  <HiddenSlides>0</HiddenSlides>
  <MMClips>0</MMClips>
  <ScaleCrop>false</ScaleCrop>
  <HeadingPairs>
    <vt:vector size="4" baseType="variant">
      <vt:variant>
        <vt:lpstr>نسق</vt:lpstr>
      </vt:variant>
      <vt:variant>
        <vt:i4>1</vt:i4>
      </vt:variant>
      <vt:variant>
        <vt:lpstr>عناوين الشرائح</vt:lpstr>
      </vt:variant>
      <vt:variant>
        <vt:i4>17</vt:i4>
      </vt:variant>
    </vt:vector>
  </HeadingPairs>
  <TitlesOfParts>
    <vt:vector size="18" baseType="lpstr">
      <vt:lpstr>نسق Office</vt:lpstr>
      <vt:lpstr>عرض تقديمي في PowerPoint</vt:lpstr>
      <vt:lpstr>عرض تقديمي في PowerPoint</vt:lpstr>
      <vt:lpstr>عرض تقديمي في PowerPoint</vt:lpstr>
      <vt:lpstr>عرض تقديمي في PowerPoint</vt:lpstr>
      <vt:lpstr>أنمي معارفي..A</vt:lpstr>
      <vt:lpstr>اكتشف... B</vt:lpstr>
      <vt:lpstr>ألعب وأتعلم..C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أعيدي تدويرها.. واصنعيها بنفسك..C </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user</dc:creator>
  <cp:lastModifiedBy>PersonaL</cp:lastModifiedBy>
  <cp:revision>130</cp:revision>
  <cp:lastPrinted>2017-01-28T14:20:08Z</cp:lastPrinted>
  <dcterms:created xsi:type="dcterms:W3CDTF">2017-01-07T14:31:40Z</dcterms:created>
  <dcterms:modified xsi:type="dcterms:W3CDTF">2017-04-09T19:00:28Z</dcterms:modified>
</cp:coreProperties>
</file>