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71" r:id="rId4"/>
    <p:sldId id="272" r:id="rId5"/>
    <p:sldId id="261" r:id="rId6"/>
    <p:sldId id="260" r:id="rId7"/>
    <p:sldId id="273" r:id="rId8"/>
    <p:sldId id="274" r:id="rId9"/>
    <p:sldId id="275" r:id="rId10"/>
    <p:sldId id="276" r:id="rId11"/>
    <p:sldId id="278" r:id="rId12"/>
    <p:sldId id="256" r:id="rId13"/>
    <p:sldId id="279" r:id="rId14"/>
    <p:sldId id="277" r:id="rId15"/>
    <p:sldId id="280" r:id="rId16"/>
    <p:sldId id="263" r:id="rId17"/>
    <p:sldId id="264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B6A980-7033-3C90-B234-A18B18C15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0A1A6D-7F93-8DC0-1358-8BDB35E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794EF3-5A2F-FEC8-9AC5-8E6D15C9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7B20CD-26F2-DCCD-5571-C1F10FD3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C8B9EC-A20F-A879-9E9B-429AA07E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9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06E1B1-5C70-DC4A-DF2C-1495BE02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1CEFFC7-0D8E-0E87-5437-7C400542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E6B16E-C1CA-7A55-1188-AC887F38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D39EEE-2FF1-EC9C-12E8-A02DB480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6FE596-BCB5-33E8-5375-33B5A74D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95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0319A6-5806-DC3E-2E0F-C1B038EB0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5E4B44-CA0D-5CCB-15B7-E1311FE7E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32CCCF-9233-5F1B-D4CB-103ACADA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EAD70A-4EBA-86D4-C80C-3AE709AD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99FD26-EE34-7927-07D2-944E7F7C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034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AC0602-FB73-577A-8B29-068904E8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AF18A0-F752-E21E-B81E-5F15AD76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3DB803-5D61-2017-DB68-E3D17B30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241C0E-ABB6-C2E3-09A5-9DA1CAB2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032874-A9C2-B35C-F83C-D45993F6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29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F50A0A-96C7-8CA4-7DD8-A726617E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30DCF3-55F1-0371-D668-F4B76F8EE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C8249-6018-5358-315F-88AF1199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4CA950-E8A0-1FA6-82F3-F040FFBD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8EDAB4-6B4F-37E3-CCDA-E1D547C3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67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B43758-83B0-E0B8-A49E-13FBF8D2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E84D75-8E26-B585-27EE-E93BEB6D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3D73BD-C7D8-0667-7111-B1A7D23D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960D44-61B5-2AC0-7E7F-749249AB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034835-D889-8F21-24F1-9AE15D76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4D0323-4718-C790-225B-1493B565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9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3B5D43-26FC-38A3-7E91-E30FB815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ABD567-AD90-913C-41AE-61F53DABE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19B93A-EBD9-CDCB-725E-2B10AE2FB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EAA79FA-E72F-C55B-2EAC-C22081DE1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838766B-2F4D-F861-3422-A1656DD9C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84D9725-A5A2-5854-1422-C41A5048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216B285-D9D0-4F37-914E-03B3F846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181D6FB-51ED-0348-18D9-33DD1B88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294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D3051F-2A39-8F9C-6EDE-2009573A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D79198-C074-3A47-5603-B3548792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2531F26-CCCD-7EB2-5B8B-0DFEF248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6B21B1-E08F-60BF-AA89-61EB7C99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45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90BC51E-6A13-5357-6D2A-68D008F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19DE310-45D4-9303-2F56-39C4B7F7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688AC0-BB67-692F-EFAB-7FEBE242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0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3D4C9-6145-A3F7-A85F-A352D0B8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EFD6DD-DB93-B6D3-05EC-E072CEAAC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B28DB0-847E-B9B0-1288-09A468D52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27065B-4F0F-E3FD-F417-CAA54798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F9E76D-235F-B78E-97B8-A103F32D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913519-BD6A-5863-E77C-5D22338C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70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0F18C-EFB7-14B7-2E6F-06F5C82C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D43A5DF-87A0-EB6C-10A3-898484F69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DD1627-881F-4A87-8D66-7A43291BE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2D2DA4-DD28-E5F9-AB2E-A5DB9357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5CC97E-1DB1-4088-A7F1-E4E47337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DBA0EB-777D-EE12-69FC-D8839DB4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538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A8BE82C-F8A2-4D9F-D89F-D3D35890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38C1D2-CFE4-D224-0DAB-F21DAD00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F2E932-01D9-B02C-B761-FF8511D6C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ECAF-FBA4-43D4-A687-F78535A5A4A3}" type="datetimeFigureOut">
              <a:rPr lang="ar-SA" smtClean="0"/>
              <a:t>20/05/46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1F2861-5B8E-1A09-B5CD-9959F31A4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3800CA-AAD1-D050-1158-973D4D81A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75F0-CFF7-4562-8C47-93508E350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7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B99755EC-C9BB-F6FC-6FA5-AEE1C371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DD50DA-1670-50EE-A6D6-5B387693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42" y="-99498"/>
            <a:ext cx="2615411" cy="1743607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6D01F34D-52CE-D6B9-FD45-98D55F62FAF5}"/>
              </a:ext>
            </a:extLst>
          </p:cNvPr>
          <p:cNvSpPr txBox="1">
            <a:spLocks/>
          </p:cNvSpPr>
          <p:nvPr/>
        </p:nvSpPr>
        <p:spPr>
          <a:xfrm>
            <a:off x="1549825" y="2348517"/>
            <a:ext cx="8576994" cy="1800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السلام عليكم ورحمة الله وبركاته .</a:t>
            </a:r>
            <a:b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</a:br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أهلاً وسهلاً بكم طالباتي العزيزات .</a:t>
            </a:r>
            <a:endParaRPr lang="ar-SA" sz="7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8EF96513-74F9-9713-CF63-8C8CBF535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330" y="5277391"/>
            <a:ext cx="4576688" cy="932243"/>
          </a:xfrm>
        </p:spPr>
        <p:txBody>
          <a:bodyPr>
            <a:normAutofit/>
          </a:bodyPr>
          <a:lstStyle/>
          <a:p>
            <a:pPr algn="ctr"/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8437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فقاعات مع تعبئة خالصة">
            <a:extLst>
              <a:ext uri="{FF2B5EF4-FFF2-40B4-BE49-F238E27FC236}">
                <a16:creationId xmlns:a16="http://schemas.microsoft.com/office/drawing/2014/main" id="{CC402C3C-E196-00CB-C1E5-78EA5BBA5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6357" y="2091294"/>
            <a:ext cx="717452" cy="717452"/>
          </a:xfrm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8587376E-8576-88DA-AB87-EAEBE331BADD}"/>
              </a:ext>
            </a:extLst>
          </p:cNvPr>
          <p:cNvSpPr txBox="1">
            <a:spLocks/>
          </p:cNvSpPr>
          <p:nvPr/>
        </p:nvSpPr>
        <p:spPr>
          <a:xfrm>
            <a:off x="7624689" y="168418"/>
            <a:ext cx="4389120" cy="1025238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التعريف براوية الحديث 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37A980D6-ADBF-0D36-8688-3E9531471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23" b="3306"/>
          <a:stretch/>
        </p:blipFill>
        <p:spPr>
          <a:xfrm>
            <a:off x="6965350" y="93711"/>
            <a:ext cx="773460" cy="117465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24CCB76-D26F-183B-0788-6F8684EFCACB}"/>
              </a:ext>
            </a:extLst>
          </p:cNvPr>
          <p:cNvSpPr txBox="1"/>
          <p:nvPr/>
        </p:nvSpPr>
        <p:spPr>
          <a:xfrm>
            <a:off x="7821637" y="2568701"/>
            <a:ext cx="399522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نسبها : </a:t>
            </a:r>
            <a:r>
              <a:rPr lang="ar-SA" sz="6000" dirty="0">
                <a:solidFill>
                  <a:srgbClr val="990033"/>
                </a:solidFill>
              </a:rPr>
              <a:t>أسماء بنت أبي بكر رضي الله عنه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D43011-2A4F-DA95-7316-665A288B5550}"/>
              </a:ext>
            </a:extLst>
          </p:cNvPr>
          <p:cNvSpPr txBox="1"/>
          <p:nvPr/>
        </p:nvSpPr>
        <p:spPr>
          <a:xfrm>
            <a:off x="178191" y="642775"/>
            <a:ext cx="6516188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سميت بذات النطاقين و تقول في سبب ذلك : صنعت سفرة النبي صلى الله عليه وسلم في بيت أبي حين أراد أن يهاجر ؛ فلم أجد لسفرته ولا لسقائه ما أربطها , فقلت لأبي : ما أجد إلا نطاقي , قال : شقيه باثنين , فاربطيه بأحدهما ؛ قال : فلذلك سميت : ذات النطاقين رضي الله عنها . </a:t>
            </a:r>
          </a:p>
        </p:txBody>
      </p:sp>
      <p:sp>
        <p:nvSpPr>
          <p:cNvPr id="10" name="قوس متوسط أيمن 9">
            <a:extLst>
              <a:ext uri="{FF2B5EF4-FFF2-40B4-BE49-F238E27FC236}">
                <a16:creationId xmlns:a16="http://schemas.microsoft.com/office/drawing/2014/main" id="{460C543D-82FC-4BEB-6624-FC2E7201A62B}"/>
              </a:ext>
            </a:extLst>
          </p:cNvPr>
          <p:cNvSpPr/>
          <p:nvPr/>
        </p:nvSpPr>
        <p:spPr>
          <a:xfrm>
            <a:off x="6899282" y="1405507"/>
            <a:ext cx="717452" cy="5188709"/>
          </a:xfrm>
          <a:prstGeom prst="rightBracket">
            <a:avLst>
              <a:gd name="adj" fmla="val 19656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246673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62F8990-1758-F30C-C760-B0711081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64" y="196948"/>
            <a:ext cx="5695622" cy="3982459"/>
          </a:xfrm>
        </p:spPr>
        <p:txBody>
          <a:bodyPr>
            <a:noAutofit/>
          </a:bodyPr>
          <a:lstStyle/>
          <a:p>
            <a:pPr algn="ctr"/>
            <a:r>
              <a:rPr lang="ar-SA" sz="6600" dirty="0"/>
              <a:t>طالبتي المجتهدة ما حكم صلة الأرحام غير المسلمين بالمال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CDD607-4782-8EB0-3B6B-6035684D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97" y="4805421"/>
            <a:ext cx="5695621" cy="1426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/>
              <a:t>حكم صلتهم : </a:t>
            </a:r>
            <a:r>
              <a:rPr lang="ar-SA" sz="6000" dirty="0">
                <a:solidFill>
                  <a:srgbClr val="990033"/>
                </a:solidFill>
              </a:rPr>
              <a:t>جـــائزة 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7BB4AFE7-13EF-B279-9B5A-14B6853F3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" r="359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82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BBFCA2E-39B1-AF0D-56A3-6ED8AED57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76" y="520505"/>
            <a:ext cx="3365423" cy="5880295"/>
          </a:xfrm>
        </p:spPr>
        <p:txBody>
          <a:bodyPr anchor="ctr">
            <a:normAutofit/>
          </a:bodyPr>
          <a:lstStyle/>
          <a:p>
            <a:r>
              <a:rPr lang="ar-SA" sz="6600" dirty="0"/>
              <a:t>ما حكم نفقـة المسلم على والديه إن كانَ غير مسلمين ؟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بر الوالدين الكافرين">
            <a:hlinkClick r:id="" action="ppaction://media"/>
            <a:extLst>
              <a:ext uri="{FF2B5EF4-FFF2-40B4-BE49-F238E27FC236}">
                <a16:creationId xmlns:a16="http://schemas.microsoft.com/office/drawing/2014/main" id="{7128EDE2-AE69-B596-E807-D9299B807A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238" y="1324643"/>
            <a:ext cx="7608304" cy="42796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52291C-CD8D-A2DA-6F9A-53A043A1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68177"/>
            <a:ext cx="11535508" cy="1899773"/>
          </a:xfrm>
        </p:spPr>
        <p:txBody>
          <a:bodyPr>
            <a:normAutofit/>
          </a:bodyPr>
          <a:lstStyle/>
          <a:p>
            <a:r>
              <a:rPr lang="ar-SA" dirty="0"/>
              <a:t>يدخل كثير من غير المسلمين في دين الإسلام بسبب المعاملة التي يلقونها من المسلمين , أصنف الأفعال الآتيـة حسب الجدول الذي.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82301CC-B45A-E29D-F1FD-4ED40C4CD400}"/>
              </a:ext>
            </a:extLst>
          </p:cNvPr>
          <p:cNvSpPr txBox="1"/>
          <p:nvPr/>
        </p:nvSpPr>
        <p:spPr>
          <a:xfrm>
            <a:off x="8984567" y="2122840"/>
            <a:ext cx="26025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الإِحسان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FFE8250-2D67-9C7B-D13F-834A5223C577}"/>
              </a:ext>
            </a:extLst>
          </p:cNvPr>
          <p:cNvSpPr txBox="1"/>
          <p:nvPr/>
        </p:nvSpPr>
        <p:spPr>
          <a:xfrm>
            <a:off x="5088988" y="2149582"/>
            <a:ext cx="304331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بر الوالدين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C40944F-D047-4ECA-6412-B98BCE3D59B6}"/>
              </a:ext>
            </a:extLst>
          </p:cNvPr>
          <p:cNvSpPr txBox="1"/>
          <p:nvPr/>
        </p:nvSpPr>
        <p:spPr>
          <a:xfrm>
            <a:off x="1554479" y="2159421"/>
            <a:ext cx="26025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الكذب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BF9C79A-4B71-07B8-3C47-51E24FD35968}"/>
              </a:ext>
            </a:extLst>
          </p:cNvPr>
          <p:cNvSpPr txBox="1"/>
          <p:nvPr/>
        </p:nvSpPr>
        <p:spPr>
          <a:xfrm>
            <a:off x="8984566" y="3774387"/>
            <a:ext cx="26025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السخريـة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2637B3-831B-BA0C-2C4F-296BDF78E9F5}"/>
              </a:ext>
            </a:extLst>
          </p:cNvPr>
          <p:cNvSpPr txBox="1"/>
          <p:nvPr/>
        </p:nvSpPr>
        <p:spPr>
          <a:xfrm>
            <a:off x="5309381" y="3708611"/>
            <a:ext cx="26025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السب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46F1EBB-863E-6A41-6544-F908AC101A4D}"/>
              </a:ext>
            </a:extLst>
          </p:cNvPr>
          <p:cNvSpPr txBox="1"/>
          <p:nvPr/>
        </p:nvSpPr>
        <p:spPr>
          <a:xfrm>
            <a:off x="1554478" y="3751891"/>
            <a:ext cx="26025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الغش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30D5D3D-2EAE-6CE9-1EF5-CEEC89F5C535}"/>
              </a:ext>
            </a:extLst>
          </p:cNvPr>
          <p:cNvSpPr txBox="1"/>
          <p:nvPr/>
        </p:nvSpPr>
        <p:spPr>
          <a:xfrm>
            <a:off x="6428935" y="5267640"/>
            <a:ext cx="43070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الوفاء بالعهد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304ADB9-719F-C670-20F8-83B4EE3FC8DE}"/>
              </a:ext>
            </a:extLst>
          </p:cNvPr>
          <p:cNvSpPr txBox="1"/>
          <p:nvPr/>
        </p:nvSpPr>
        <p:spPr>
          <a:xfrm>
            <a:off x="2706858" y="5267639"/>
            <a:ext cx="26025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990033"/>
                </a:solidFill>
              </a:rPr>
              <a:t>الرحمة</a:t>
            </a:r>
          </a:p>
        </p:txBody>
      </p:sp>
    </p:spTree>
    <p:extLst>
      <p:ext uri="{BB962C8B-B14F-4D97-AF65-F5344CB8AC3E}">
        <p14:creationId xmlns:p14="http://schemas.microsoft.com/office/powerpoint/2010/main" val="151171310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D06A5944-0A86-55CC-D01D-4CB97BA6A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71136"/>
              </p:ext>
            </p:extLst>
          </p:nvPr>
        </p:nvGraphicFramePr>
        <p:xfrm>
          <a:off x="440787" y="1756052"/>
          <a:ext cx="11310426" cy="49777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55213">
                  <a:extLst>
                    <a:ext uri="{9D8B030D-6E8A-4147-A177-3AD203B41FA5}">
                      <a16:colId xmlns:a16="http://schemas.microsoft.com/office/drawing/2014/main" val="224916391"/>
                    </a:ext>
                  </a:extLst>
                </a:gridCol>
                <a:gridCol w="5655213">
                  <a:extLst>
                    <a:ext uri="{9D8B030D-6E8A-4147-A177-3AD203B41FA5}">
                      <a16:colId xmlns:a16="http://schemas.microsoft.com/office/drawing/2014/main" val="3740814652"/>
                    </a:ext>
                  </a:extLst>
                </a:gridCol>
              </a:tblGrid>
              <a:tr h="99555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chemeClr val="tx1"/>
                          </a:solidFill>
                        </a:rPr>
                        <a:t>أفعال تقرب الناس لدين الإسلام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0" dirty="0">
                          <a:solidFill>
                            <a:schemeClr val="tx1"/>
                          </a:solidFill>
                        </a:rPr>
                        <a:t>أفعال تنفر من دين الإسلام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19920"/>
                  </a:ext>
                </a:extLst>
              </a:tr>
              <a:tr h="995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16284"/>
                  </a:ext>
                </a:extLst>
              </a:tr>
              <a:tr h="995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27205"/>
                  </a:ext>
                </a:extLst>
              </a:tr>
              <a:tr h="995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07174"/>
                  </a:ext>
                </a:extLst>
              </a:tr>
              <a:tr h="9955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94339"/>
                  </a:ext>
                </a:extLst>
              </a:tr>
            </a:tbl>
          </a:graphicData>
        </a:graphic>
      </p:graphicFrame>
      <p:pic>
        <p:nvPicPr>
          <p:cNvPr id="1026" name="Picture 2" descr="مجلة فكر الثقافية - تأملات في الفكر التربوي">
            <a:extLst>
              <a:ext uri="{FF2B5EF4-FFF2-40B4-BE49-F238E27FC236}">
                <a16:creationId xmlns:a16="http://schemas.microsoft.com/office/drawing/2014/main" id="{78887144-8BF9-D256-4E5B-AD72018F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278" cy="14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9427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1D138D2-F423-4851-0265-668F8C7A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19" y="10"/>
            <a:ext cx="5247229" cy="685798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0C58A63-2D04-746A-BF5A-EE7DF95AE5F2}"/>
              </a:ext>
            </a:extLst>
          </p:cNvPr>
          <p:cNvSpPr/>
          <p:nvPr/>
        </p:nvSpPr>
        <p:spPr>
          <a:xfrm>
            <a:off x="5247247" y="3048001"/>
            <a:ext cx="6682156" cy="163654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989B1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طالبتي المجتهدة ما هي الفوائـــد </a:t>
            </a:r>
            <a:r>
              <a:rPr lang="ar-SA" sz="4000" kern="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من الحديث </a:t>
            </a: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58622057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سؤال وجواب في الثقافية العامة - التطبيقات على Google Play">
            <a:extLst>
              <a:ext uri="{FF2B5EF4-FFF2-40B4-BE49-F238E27FC236}">
                <a16:creationId xmlns:a16="http://schemas.microsoft.com/office/drawing/2014/main" id="{4F1585E1-A4C2-796F-ACB4-03ACBA32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66" y="1566166"/>
            <a:ext cx="3725667" cy="37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1D138D2-F423-4851-0265-668F8C7A7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19" y="10"/>
            <a:ext cx="524722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996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>
            <a:extLst>
              <a:ext uri="{FF2B5EF4-FFF2-40B4-BE49-F238E27FC236}">
                <a16:creationId xmlns:a16="http://schemas.microsoft.com/office/drawing/2014/main" id="{0F7017F1-7B4C-4545-ECA7-5A753D4D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" b="-1"/>
          <a:stretch/>
        </p:blipFill>
        <p:spPr>
          <a:xfrm>
            <a:off x="6733737" y="2645763"/>
            <a:ext cx="4942448" cy="3001373"/>
          </a:xfrm>
          <a:custGeom>
            <a:avLst/>
            <a:gdLst/>
            <a:ahLst/>
            <a:cxnLst/>
            <a:rect l="l" t="t" r="r" b="b"/>
            <a:pathLst>
              <a:path w="10885620" h="5486059">
                <a:moveTo>
                  <a:pt x="10205621" y="4239266"/>
                </a:moveTo>
                <a:cubicBezTo>
                  <a:pt x="9893380" y="4239266"/>
                  <a:pt x="9640258" y="4492387"/>
                  <a:pt x="9640258" y="4804628"/>
                </a:cubicBezTo>
                <a:cubicBezTo>
                  <a:pt x="9640258" y="5116869"/>
                  <a:pt x="9893380" y="5369990"/>
                  <a:pt x="10205621" y="5369990"/>
                </a:cubicBezTo>
                <a:cubicBezTo>
                  <a:pt x="10517862" y="5369990"/>
                  <a:pt x="10770984" y="5116869"/>
                  <a:pt x="10770984" y="4804628"/>
                </a:cubicBezTo>
                <a:cubicBezTo>
                  <a:pt x="10770984" y="4492387"/>
                  <a:pt x="10517862" y="4239266"/>
                  <a:pt x="10205621" y="4239266"/>
                </a:cubicBezTo>
                <a:close/>
                <a:moveTo>
                  <a:pt x="10205621" y="2867751"/>
                </a:moveTo>
                <a:cubicBezTo>
                  <a:pt x="9893380" y="2867751"/>
                  <a:pt x="9640258" y="3120872"/>
                  <a:pt x="9640258" y="3433113"/>
                </a:cubicBezTo>
                <a:cubicBezTo>
                  <a:pt x="9640258" y="3745354"/>
                  <a:pt x="9893380" y="3998475"/>
                  <a:pt x="10205621" y="3998475"/>
                </a:cubicBezTo>
                <a:cubicBezTo>
                  <a:pt x="10517862" y="3998475"/>
                  <a:pt x="10770984" y="3745354"/>
                  <a:pt x="10770984" y="3433113"/>
                </a:cubicBezTo>
                <a:cubicBezTo>
                  <a:pt x="10770984" y="3120872"/>
                  <a:pt x="10517862" y="2867751"/>
                  <a:pt x="10205621" y="2867751"/>
                </a:cubicBezTo>
                <a:close/>
                <a:moveTo>
                  <a:pt x="8842755" y="1496236"/>
                </a:moveTo>
                <a:cubicBezTo>
                  <a:pt x="8530514" y="1496236"/>
                  <a:pt x="8277392" y="1749357"/>
                  <a:pt x="8277392" y="2061598"/>
                </a:cubicBezTo>
                <a:cubicBezTo>
                  <a:pt x="8277392" y="2373839"/>
                  <a:pt x="8530514" y="2626960"/>
                  <a:pt x="8842755" y="2626960"/>
                </a:cubicBezTo>
                <a:cubicBezTo>
                  <a:pt x="9154996" y="2626960"/>
                  <a:pt x="9408118" y="2373839"/>
                  <a:pt x="9408118" y="2061598"/>
                </a:cubicBezTo>
                <a:cubicBezTo>
                  <a:pt x="9408118" y="1749357"/>
                  <a:pt x="9154996" y="1496236"/>
                  <a:pt x="8842755" y="1496236"/>
                </a:cubicBezTo>
                <a:close/>
                <a:moveTo>
                  <a:pt x="10205621" y="124721"/>
                </a:moveTo>
                <a:cubicBezTo>
                  <a:pt x="9893380" y="124721"/>
                  <a:pt x="9640258" y="377842"/>
                  <a:pt x="9640258" y="690083"/>
                </a:cubicBezTo>
                <a:cubicBezTo>
                  <a:pt x="9640258" y="1002324"/>
                  <a:pt x="9893380" y="1255445"/>
                  <a:pt x="10205621" y="1255445"/>
                </a:cubicBezTo>
                <a:cubicBezTo>
                  <a:pt x="10517862" y="1255445"/>
                  <a:pt x="10770984" y="1002324"/>
                  <a:pt x="10770984" y="690083"/>
                </a:cubicBezTo>
                <a:cubicBezTo>
                  <a:pt x="10770984" y="377842"/>
                  <a:pt x="10517862" y="124721"/>
                  <a:pt x="10205621" y="124721"/>
                </a:cubicBezTo>
                <a:close/>
                <a:moveTo>
                  <a:pt x="0" y="0"/>
                </a:moveTo>
                <a:lnTo>
                  <a:pt x="10885620" y="0"/>
                </a:lnTo>
                <a:lnTo>
                  <a:pt x="10885620" y="5486059"/>
                </a:lnTo>
                <a:lnTo>
                  <a:pt x="0" y="548605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D3C0A1C-EA51-E012-FC5E-211B7B8819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61014" y="649634"/>
            <a:ext cx="4500102" cy="1010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600" dirty="0">
                <a:solidFill>
                  <a:schemeClr val="tx1"/>
                </a:solidFill>
              </a:rPr>
              <a:t> الواجب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DEC11B03-0AB3-7B28-E093-A84B6797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-1" y="11"/>
            <a:ext cx="5458266" cy="685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276CC2-5997-67BE-3F59-425B7B9E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554" y="702870"/>
            <a:ext cx="6506117" cy="2659311"/>
          </a:xfrm>
        </p:spPr>
        <p:txBody>
          <a:bodyPr anchor="b">
            <a:normAutofit/>
          </a:bodyPr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75319C-AF05-38E7-2909-BF4CBBA9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553" y="3495811"/>
            <a:ext cx="6506117" cy="2735353"/>
          </a:xfrm>
        </p:spPr>
        <p:txBody>
          <a:bodyPr anchor="t">
            <a:normAutofit/>
          </a:bodyPr>
          <a:lstStyle/>
          <a:p>
            <a:endParaRPr lang="ar-SA"/>
          </a:p>
        </p:txBody>
      </p:sp>
      <p:pic>
        <p:nvPicPr>
          <p:cNvPr id="4" name="صورة 3" descr="صورة تحتوي على نص, رسوم متحركة, لقطة شاشة&#10;&#10;تم إنشاء الوصف تلقائياً">
            <a:extLst>
              <a:ext uri="{FF2B5EF4-FFF2-40B4-BE49-F238E27FC236}">
                <a16:creationId xmlns:a16="http://schemas.microsoft.com/office/drawing/2014/main" id="{A1E91E2F-1DCA-918F-0B9C-009AD5DE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0954" y="-1"/>
            <a:ext cx="7551045" cy="6857999"/>
          </a:xfrm>
          <a:prstGeom prst="rect">
            <a:avLst/>
          </a:prstGeom>
        </p:spPr>
      </p:pic>
      <p:pic>
        <p:nvPicPr>
          <p:cNvPr id="6" name="Picture 3" descr="فسيفساء من اشكال هندسية ملونه">
            <a:extLst>
              <a:ext uri="{FF2B5EF4-FFF2-40B4-BE49-F238E27FC236}">
                <a16:creationId xmlns:a16="http://schemas.microsoft.com/office/drawing/2014/main" id="{CE1D37DA-18E7-645F-1797-33B7CE8AF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19" y="10"/>
            <a:ext cx="526129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1A3E0B29-FB15-02DB-7479-A97D5FCEA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11912"/>
          <a:stretch/>
        </p:blipFill>
        <p:spPr bwMode="auto">
          <a:xfrm>
            <a:off x="5603631" y="4552579"/>
            <a:ext cx="6003652" cy="190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BD1EAED-E007-CBA1-18EE-880F045918B4}"/>
              </a:ext>
            </a:extLst>
          </p:cNvPr>
          <p:cNvSpPr txBox="1">
            <a:spLocks/>
          </p:cNvSpPr>
          <p:nvPr/>
        </p:nvSpPr>
        <p:spPr>
          <a:xfrm>
            <a:off x="4234784" y="627693"/>
            <a:ext cx="8741345" cy="39248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000" dirty="0">
                <a:solidFill>
                  <a:srgbClr val="C75782"/>
                </a:solidFill>
              </a:rPr>
              <a:t> </a:t>
            </a:r>
            <a:r>
              <a:rPr lang="ar-SA" sz="8800" dirty="0">
                <a:solidFill>
                  <a:srgbClr val="C75782"/>
                </a:solidFill>
              </a:rPr>
              <a:t>طالبتي المجتهدة </a:t>
            </a:r>
            <a:r>
              <a:rPr lang="ar-SA" sz="8800" dirty="0" err="1">
                <a:solidFill>
                  <a:srgbClr val="C75782"/>
                </a:solidFill>
              </a:rPr>
              <a:t>أسترجعي</a:t>
            </a:r>
            <a:r>
              <a:rPr lang="ar-SA" sz="8800" dirty="0">
                <a:solidFill>
                  <a:srgbClr val="C75782"/>
                </a:solidFill>
              </a:rPr>
              <a:t> درسنــــا السابق .</a:t>
            </a:r>
            <a:endParaRPr lang="en-US" sz="8000" dirty="0">
              <a:solidFill>
                <a:srgbClr val="C75782"/>
              </a:solidFill>
            </a:endParaRPr>
          </a:p>
        </p:txBody>
      </p:sp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0951283C-1CF5-DA66-C237-32C07D7BD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20" y="10"/>
            <a:ext cx="451571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942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91C5FE70-B354-7337-2946-52319823F0C6}"/>
              </a:ext>
            </a:extLst>
          </p:cNvPr>
          <p:cNvSpPr txBox="1">
            <a:spLocks/>
          </p:cNvSpPr>
          <p:nvPr/>
        </p:nvSpPr>
        <p:spPr>
          <a:xfrm>
            <a:off x="3589855" y="409815"/>
            <a:ext cx="5230880" cy="105800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BBC60FC-76E2-B193-FEA7-F83A9630B44F}"/>
              </a:ext>
            </a:extLst>
          </p:cNvPr>
          <p:cNvSpPr txBox="1">
            <a:spLocks/>
          </p:cNvSpPr>
          <p:nvPr/>
        </p:nvSpPr>
        <p:spPr>
          <a:xfrm>
            <a:off x="8334860" y="658257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: فقــه</a:t>
            </a:r>
          </a:p>
          <a:p>
            <a:pPr algn="r" rtl="0">
              <a:defRPr/>
            </a:pP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  </a:t>
            </a: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/ 5/ 1446 هـ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B2712C-4215-079C-9187-3F14AC1183D4}"/>
              </a:ext>
            </a:extLst>
          </p:cNvPr>
          <p:cNvSpPr txBox="1"/>
          <p:nvPr/>
        </p:nvSpPr>
        <p:spPr>
          <a:xfrm>
            <a:off x="215704" y="3288503"/>
            <a:ext cx="1176059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صلة الوالديــن غير المسلمين .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D7D93CA-93C7-9310-7092-BC4EA6E2FF4A}"/>
              </a:ext>
            </a:extLst>
          </p:cNvPr>
          <p:cNvCxnSpPr>
            <a:cxnSpLocks/>
          </p:cNvCxnSpPr>
          <p:nvPr/>
        </p:nvCxnSpPr>
        <p:spPr>
          <a:xfrm>
            <a:off x="3214759" y="5936374"/>
            <a:ext cx="6267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بوابة:الحديث النبوي - ويكيبيديا">
            <a:extLst>
              <a:ext uri="{FF2B5EF4-FFF2-40B4-BE49-F238E27FC236}">
                <a16:creationId xmlns:a16="http://schemas.microsoft.com/office/drawing/2014/main" id="{AE52C577-9DD1-C9E8-0A80-DF31F2BC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175"/>
            <a:ext cx="1976284" cy="169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فسيفساء من اشكال هندسية ملونه">
            <a:extLst>
              <a:ext uri="{FF2B5EF4-FFF2-40B4-BE49-F238E27FC236}">
                <a16:creationId xmlns:a16="http://schemas.microsoft.com/office/drawing/2014/main" id="{E814671F-D49E-55C1-3F98-A9B94ACD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3564313" y="407761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947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7704409C-4E9F-7A56-348C-2C6C5A65C911}"/>
              </a:ext>
            </a:extLst>
          </p:cNvPr>
          <p:cNvSpPr txBox="1">
            <a:spLocks/>
          </p:cNvSpPr>
          <p:nvPr/>
        </p:nvSpPr>
        <p:spPr>
          <a:xfrm>
            <a:off x="3715713" y="268990"/>
            <a:ext cx="5104730" cy="1048267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التمهيـــد</a:t>
            </a:r>
          </a:p>
        </p:txBody>
      </p:sp>
      <p:pic>
        <p:nvPicPr>
          <p:cNvPr id="9" name="Picture 3" descr="فسيفساء من اشكال هندسية ملونه">
            <a:extLst>
              <a:ext uri="{FF2B5EF4-FFF2-40B4-BE49-F238E27FC236}">
                <a16:creationId xmlns:a16="http://schemas.microsoft.com/office/drawing/2014/main" id="{924B03E2-D968-0622-45F2-6FDFAC0D6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3715713" y="205797"/>
            <a:ext cx="773460" cy="1174651"/>
          </a:xfrm>
          <a:prstGeom prst="rect">
            <a:avLst/>
          </a:prstGeom>
        </p:spPr>
      </p:pic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6AFAF7E-4F06-1463-AD2D-68B04599B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825625"/>
            <a:ext cx="11746523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6600" dirty="0"/>
              <a:t>بر الوالديــن و صلة الأرحام من الأمور التي رغب فيها الإسلام لكن لو كان ذو الرحم غير مسلم فهل تجوز صلته ؟ و كيف تكون ؟ إقرائي الحديث الآتي لتتعرفي على ذلك . </a:t>
            </a:r>
          </a:p>
        </p:txBody>
      </p:sp>
      <p:sp>
        <p:nvSpPr>
          <p:cNvPr id="6" name="سهم: منحني لليمين 5">
            <a:extLst>
              <a:ext uri="{FF2B5EF4-FFF2-40B4-BE49-F238E27FC236}">
                <a16:creationId xmlns:a16="http://schemas.microsoft.com/office/drawing/2014/main" id="{81540CBC-E1C3-A2AA-8E94-7464D36ECEE7}"/>
              </a:ext>
            </a:extLst>
          </p:cNvPr>
          <p:cNvSpPr/>
          <p:nvPr/>
        </p:nvSpPr>
        <p:spPr>
          <a:xfrm rot="1224500">
            <a:off x="3733199" y="5110904"/>
            <a:ext cx="1459466" cy="1585287"/>
          </a:xfrm>
          <a:prstGeom prst="curvedRightArrow">
            <a:avLst>
              <a:gd name="adj1" fmla="val 22861"/>
              <a:gd name="adj2" fmla="val 51316"/>
              <a:gd name="adj3" fmla="val 25000"/>
            </a:avLst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1390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2E1375-28F5-4356-F812-7D3F5E487F0E}"/>
              </a:ext>
            </a:extLst>
          </p:cNvPr>
          <p:cNvSpPr txBox="1">
            <a:spLocks/>
          </p:cNvSpPr>
          <p:nvPr/>
        </p:nvSpPr>
        <p:spPr>
          <a:xfrm>
            <a:off x="1031251" y="895410"/>
            <a:ext cx="3995397" cy="109761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6000" b="0" dirty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أهداف الدرس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CAB822-06B2-0F5C-FADB-18EB5882413F}"/>
              </a:ext>
            </a:extLst>
          </p:cNvPr>
          <p:cNvSpPr txBox="1"/>
          <p:nvPr/>
        </p:nvSpPr>
        <p:spPr>
          <a:xfrm>
            <a:off x="123970" y="2436963"/>
            <a:ext cx="5809957" cy="461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طالبتي المجتهدة تصفحي كتابك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صفحة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5400" dirty="0"/>
              <a:t> </a:t>
            </a:r>
            <a:r>
              <a:rPr lang="ar-SA" sz="5400" dirty="0"/>
              <a:t>138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لمعرفة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أهداف درسنا لهذا اليوم </a:t>
            </a:r>
            <a:r>
              <a:rPr kumimoji="0" lang="ar-SA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US" sz="5400" dirty="0"/>
          </a:p>
        </p:txBody>
      </p:sp>
      <p:pic>
        <p:nvPicPr>
          <p:cNvPr id="1028" name="Picture 4" descr="lovepik- صورة الخلفية أهداف صغيرة- صور أهداف صغيرة">
            <a:extLst>
              <a:ext uri="{FF2B5EF4-FFF2-40B4-BE49-F238E27FC236}">
                <a16:creationId xmlns:a16="http://schemas.microsoft.com/office/drawing/2014/main" id="{7234CC7D-76BC-F27D-77C5-C791D38C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42" y="723900"/>
            <a:ext cx="5655836" cy="51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29BC8E7-3AB1-5782-BC57-0FEFF79AC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644521" y="873722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264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B50CF-D759-1FBF-A075-E6A3A918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646" y="207498"/>
            <a:ext cx="7499252" cy="6443004"/>
          </a:xfrm>
          <a:ln>
            <a:solidFill>
              <a:srgbClr val="990033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sz="6000" b="0" i="0" dirty="0">
                <a:solidFill>
                  <a:srgbClr val="000000"/>
                </a:solidFill>
                <a:effectLst/>
                <a:latin typeface="Noto Naskh Arabic"/>
              </a:rPr>
              <a:t>عن أسماء بنت أبي بكر الصديق رضي الله عنهما، قالت: قدمت علي أمي وهي مشركة في عهد رسول الله ﷺ فاستفتيت رسول الله ﷺ قلت: قدمت علي أمي وهي راغبة، </a:t>
            </a:r>
            <a:r>
              <a:rPr lang="ar-SA" sz="6000" b="0" i="0" dirty="0" err="1">
                <a:solidFill>
                  <a:srgbClr val="000000"/>
                </a:solidFill>
                <a:effectLst/>
                <a:latin typeface="Noto Naskh Arabic"/>
              </a:rPr>
              <a:t>أفأصل</a:t>
            </a:r>
            <a:r>
              <a:rPr lang="ar-SA" sz="6000" b="0" i="0" dirty="0">
                <a:solidFill>
                  <a:srgbClr val="000000"/>
                </a:solidFill>
                <a:effectLst/>
                <a:latin typeface="Noto Naskh Arabic"/>
              </a:rPr>
              <a:t> أمي؟ قال: </a:t>
            </a:r>
            <a:r>
              <a:rPr lang="ar-SA" sz="6000" b="0" i="0" dirty="0">
                <a:solidFill>
                  <a:schemeClr val="accent5">
                    <a:lumMod val="50000"/>
                  </a:schemeClr>
                </a:solidFill>
                <a:effectLst/>
                <a:latin typeface="Noto Naskh Arabic"/>
              </a:rPr>
              <a:t>" نعم، صلي أمك</a:t>
            </a:r>
            <a:r>
              <a:rPr lang="ar-SA" sz="6000" b="0" i="0" baseline="30000" dirty="0">
                <a:solidFill>
                  <a:schemeClr val="accent5">
                    <a:lumMod val="50000"/>
                  </a:schemeClr>
                </a:solidFill>
                <a:effectLst/>
                <a:latin typeface="Noto Naskh Arabic"/>
              </a:rPr>
              <a:t> " </a:t>
            </a:r>
            <a:endParaRPr lang="ar-SA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16650AD7-B57C-3A79-359D-025016275816}"/>
              </a:ext>
            </a:extLst>
          </p:cNvPr>
          <p:cNvSpPr txBox="1">
            <a:spLocks/>
          </p:cNvSpPr>
          <p:nvPr/>
        </p:nvSpPr>
        <p:spPr>
          <a:xfrm>
            <a:off x="402102" y="221567"/>
            <a:ext cx="3332201" cy="898628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الحديث 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927DA02A-CF0E-8A9B-80EA-F88C7956F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184723" y="83555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0739EB-B09E-6901-5547-59566B98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21" y="2115132"/>
            <a:ext cx="3264877" cy="828290"/>
          </a:xfrm>
          <a:solidFill>
            <a:srgbClr val="F8F8F8"/>
          </a:solidFill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قدمت علي أمي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D74FC6B7-F39F-7AD4-DEBC-82F971EBCDBC}"/>
              </a:ext>
            </a:extLst>
          </p:cNvPr>
          <p:cNvSpPr txBox="1">
            <a:spLocks/>
          </p:cNvSpPr>
          <p:nvPr/>
        </p:nvSpPr>
        <p:spPr>
          <a:xfrm>
            <a:off x="7624689" y="168418"/>
            <a:ext cx="4389120" cy="1025238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معاني المُفردات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D38E6664-3FDD-3178-8CAD-705AB57CD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7077892" y="93711"/>
            <a:ext cx="773460" cy="1174651"/>
          </a:xfrm>
          <a:prstGeom prst="rect">
            <a:avLst/>
          </a:prstGeom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50C7C419-2DA4-208E-E3E9-8729C150E666}"/>
              </a:ext>
            </a:extLst>
          </p:cNvPr>
          <p:cNvSpPr txBox="1">
            <a:spLocks/>
          </p:cNvSpPr>
          <p:nvPr/>
        </p:nvSpPr>
        <p:spPr>
          <a:xfrm>
            <a:off x="182881" y="1698234"/>
            <a:ext cx="6794695" cy="1662086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 أسماء هي قيلة بنت </a:t>
            </a:r>
            <a:r>
              <a:rPr lang="ar-SA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عبدالعزى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العامرية قدمت المدينة في زيارة ابنتها أسماء بنت أبي بكر رضي الله عنه . 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4F00AC49-975F-415F-D031-669AD2BDA70B}"/>
              </a:ext>
            </a:extLst>
          </p:cNvPr>
          <p:cNvSpPr txBox="1">
            <a:spLocks/>
          </p:cNvSpPr>
          <p:nvPr/>
        </p:nvSpPr>
        <p:spPr>
          <a:xfrm>
            <a:off x="8088921" y="4693188"/>
            <a:ext cx="3264877" cy="1157069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عهد رسول الله صلى الله عليه وسلم 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B75A07ED-7069-F099-31A3-B3D5CD1FCA51}"/>
              </a:ext>
            </a:extLst>
          </p:cNvPr>
          <p:cNvSpPr txBox="1">
            <a:spLocks/>
          </p:cNvSpPr>
          <p:nvPr/>
        </p:nvSpPr>
        <p:spPr>
          <a:xfrm>
            <a:off x="283197" y="4440680"/>
            <a:ext cx="6794695" cy="1662086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الزمن الذي كان فيه بين النبي صلى الله عليه وسلم وبين كفار قريش العهد و الصلح , وذلك بعد الحديبة . </a:t>
            </a:r>
          </a:p>
        </p:txBody>
      </p:sp>
    </p:spTree>
    <p:extLst>
      <p:ext uri="{BB962C8B-B14F-4D97-AF65-F5344CB8AC3E}">
        <p14:creationId xmlns:p14="http://schemas.microsoft.com/office/powerpoint/2010/main" val="12837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0739EB-B09E-6901-5547-59566B98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810" y="2115132"/>
            <a:ext cx="3264877" cy="828290"/>
          </a:xfrm>
          <a:solidFill>
            <a:srgbClr val="F8F8F8"/>
          </a:solidFill>
          <a:ln>
            <a:solidFill>
              <a:srgbClr val="99003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فاستفتيتُ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D74FC6B7-F39F-7AD4-DEBC-82F971EBCDBC}"/>
              </a:ext>
            </a:extLst>
          </p:cNvPr>
          <p:cNvSpPr txBox="1">
            <a:spLocks/>
          </p:cNvSpPr>
          <p:nvPr/>
        </p:nvSpPr>
        <p:spPr>
          <a:xfrm>
            <a:off x="7624689" y="168418"/>
            <a:ext cx="4389120" cy="1025238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معاني المُفردات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D38E6664-3FDD-3178-8CAD-705AB57CD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7077892" y="93711"/>
            <a:ext cx="773460" cy="1174651"/>
          </a:xfrm>
          <a:prstGeom prst="rect">
            <a:avLst/>
          </a:prstGeom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50C7C419-2DA4-208E-E3E9-8729C150E666}"/>
              </a:ext>
            </a:extLst>
          </p:cNvPr>
          <p:cNvSpPr txBox="1">
            <a:spLocks/>
          </p:cNvSpPr>
          <p:nvPr/>
        </p:nvSpPr>
        <p:spPr>
          <a:xfrm>
            <a:off x="283196" y="2026231"/>
            <a:ext cx="6794695" cy="828290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في جواز استقبالها و برها وصلتها . 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4F00AC49-975F-415F-D031-669AD2BDA70B}"/>
              </a:ext>
            </a:extLst>
          </p:cNvPr>
          <p:cNvSpPr txBox="1">
            <a:spLocks/>
          </p:cNvSpPr>
          <p:nvPr/>
        </p:nvSpPr>
        <p:spPr>
          <a:xfrm>
            <a:off x="8186810" y="3500434"/>
            <a:ext cx="3264877" cy="828290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راغبـة 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B75A07ED-7069-F099-31A3-B3D5CD1FCA51}"/>
              </a:ext>
            </a:extLst>
          </p:cNvPr>
          <p:cNvSpPr txBox="1">
            <a:spLocks/>
          </p:cNvSpPr>
          <p:nvPr/>
        </p:nvSpPr>
        <p:spPr>
          <a:xfrm>
            <a:off x="283196" y="3612390"/>
            <a:ext cx="6794695" cy="828290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ترغب في الصلة و البرُ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9CC924DD-63BA-7A78-A00E-3792048426EA}"/>
              </a:ext>
            </a:extLst>
          </p:cNvPr>
          <p:cNvSpPr txBox="1">
            <a:spLocks/>
          </p:cNvSpPr>
          <p:nvPr/>
        </p:nvSpPr>
        <p:spPr>
          <a:xfrm>
            <a:off x="8186810" y="5256551"/>
            <a:ext cx="3264877" cy="828290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أفأصلُ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06F743DC-CDC0-CF9C-9FFF-5058C8AFDCF7}"/>
              </a:ext>
            </a:extLst>
          </p:cNvPr>
          <p:cNvSpPr txBox="1">
            <a:spLocks/>
          </p:cNvSpPr>
          <p:nvPr/>
        </p:nvSpPr>
        <p:spPr>
          <a:xfrm>
            <a:off x="283196" y="5022166"/>
            <a:ext cx="6794695" cy="1252025"/>
          </a:xfrm>
          <a:prstGeom prst="rect">
            <a:avLst/>
          </a:prstGeom>
          <a:solidFill>
            <a:srgbClr val="F8F8F8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الصلة بمعنى البر و الإحسان , و تطلق غالباً على الإحسان بالمال .  </a:t>
            </a:r>
          </a:p>
        </p:txBody>
      </p:sp>
    </p:spTree>
    <p:extLst>
      <p:ext uri="{BB962C8B-B14F-4D97-AF65-F5344CB8AC3E}">
        <p14:creationId xmlns:p14="http://schemas.microsoft.com/office/powerpoint/2010/main" val="23848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377</Words>
  <Application>Microsoft Office PowerPoint</Application>
  <PresentationFormat>شاشة عريضة</PresentationFormat>
  <Paragraphs>45</Paragraphs>
  <Slides>17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Noto Naskh Arabic</vt:lpstr>
      <vt:lpstr>Tw Cen MT</vt:lpstr>
      <vt:lpstr>Tw Cen MT Condensed</vt:lpstr>
      <vt:lpstr>Wingdings 3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طالبتي المجتهدة ما حكم صلة الأرحام غير المسلمين بالمال ؟ </vt:lpstr>
      <vt:lpstr>ما حكم نفقـة المسلم على والديه إن كانَ غير مسلمين ؟ </vt:lpstr>
      <vt:lpstr>يدخل كثير من غير المسلمين في دين الإسلام بسبب المعاملة التي يلقونها من المسلمين , أصنف الأفعال الآتيـة حسب الجدول الذي.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الغربي</dc:creator>
  <cp:lastModifiedBy>خلود الغربي</cp:lastModifiedBy>
  <cp:revision>10</cp:revision>
  <dcterms:created xsi:type="dcterms:W3CDTF">2023-12-03T16:39:51Z</dcterms:created>
  <dcterms:modified xsi:type="dcterms:W3CDTF">2024-11-21T20:35:23Z</dcterms:modified>
</cp:coreProperties>
</file>