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sldIdLst>
    <p:sldId id="256" r:id="rId5"/>
    <p:sldId id="257" r:id="rId6"/>
    <p:sldId id="258" r:id="rId7"/>
    <p:sldId id="260" r:id="rId8"/>
    <p:sldId id="261" r:id="rId9"/>
    <p:sldId id="262" r:id="rId10"/>
    <p:sldId id="259" r:id="rId11"/>
    <p:sldId id="263" r:id="rId12"/>
    <p:sldId id="264" r:id="rId13"/>
    <p:sldId id="265" r:id="rId14"/>
    <p:sldId id="268" r:id="rId15"/>
    <p:sldId id="274" r:id="rId16"/>
    <p:sldId id="269" r:id="rId17"/>
    <p:sldId id="272" r:id="rId18"/>
    <p:sldId id="273" r:id="rId19"/>
    <p:sldId id="270" r:id="rId20"/>
    <p:sldId id="271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66" r:id="rId29"/>
    <p:sldId id="282" r:id="rId30"/>
    <p:sldId id="267" r:id="rId3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D0C7"/>
    <a:srgbClr val="C69BD5"/>
    <a:srgbClr val="90A1CC"/>
    <a:srgbClr val="E98732"/>
    <a:srgbClr val="2D4085"/>
    <a:srgbClr val="FF900C"/>
    <a:srgbClr val="6570A8"/>
    <a:srgbClr val="8B9CC8"/>
    <a:srgbClr val="5063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EE48FBE-E33D-08A3-15DB-3BC927097A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563C1A7-AA75-2DB7-206B-C714C370DF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B8DE2DC-FC7E-4F67-FB60-AA7A7CC52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D934-D4C7-4F0B-BE72-697FAF49A11E}" type="datetimeFigureOut">
              <a:rPr lang="ar-SA" smtClean="0"/>
              <a:t>27/03/46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2339C8F-B206-8FBF-8150-C85EB29C1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40D49F1-0C26-3C94-65F6-A1E08C4D4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2A7F1-7777-42F5-AB37-71EE6B3B45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4748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5FF0754-EC39-F995-A7DF-48FF3CDA6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B9D1E2D-7E65-D443-90E8-1D385F0444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01B2581-8761-C488-8A54-7D7DAB62A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D934-D4C7-4F0B-BE72-697FAF49A11E}" type="datetimeFigureOut">
              <a:rPr lang="ar-SA" smtClean="0"/>
              <a:t>27/03/46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96E8021-278A-F7DC-4795-7E43D37B3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E08608A-5EE4-0C98-9F08-41EA08433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2A7F1-7777-42F5-AB37-71EE6B3B45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59160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E1670CA-EC40-5F4A-8AFF-A210DBDFA8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E17D77B-346D-CD54-53BF-946339DABC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2CA6F8B-BC1C-7F26-496E-6A2F85071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D934-D4C7-4F0B-BE72-697FAF49A11E}" type="datetimeFigureOut">
              <a:rPr lang="ar-SA" smtClean="0"/>
              <a:t>27/03/46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291B25C-2C8C-9248-55B8-44B1CFAF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2C508BD-8035-30EF-00E5-D322663D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2A7F1-7777-42F5-AB37-71EE6B3B45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6638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FFE261-401B-BCB2-595D-18DF4D085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ED73783-2284-E043-EDC6-38089D8EE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93E3F53-DB43-F8FF-59A1-F842CD22B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D934-D4C7-4F0B-BE72-697FAF49A11E}" type="datetimeFigureOut">
              <a:rPr lang="ar-SA" smtClean="0"/>
              <a:t>27/03/46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C9F09A3-4492-3945-4194-BD95B1D69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EF259EC-5C5B-FF49-5C39-61E2D0F72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2A7F1-7777-42F5-AB37-71EE6B3B45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42734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E70DBD-9388-8C68-0980-F4D5E545B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E0A3C8A-AF8E-979C-ADA2-A465D535C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A58E874-9FF8-D6C9-F3AF-A19F5BB9B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D934-D4C7-4F0B-BE72-697FAF49A11E}" type="datetimeFigureOut">
              <a:rPr lang="ar-SA" smtClean="0"/>
              <a:t>27/03/46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C29F591-1432-EA26-CE89-11CB36849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F893DA1-B00E-8E8E-82F9-8F7B0046D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2A7F1-7777-42F5-AB37-71EE6B3B45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6019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52C8FF0-8C1A-1D43-F06B-6CE0B4419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AE36FAF-081D-269B-77EF-E3DB184F71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2A66D6F-5F2A-AA9A-A972-FD5DF53B3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FB274EE-4862-71B9-8889-065EF6ECB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D934-D4C7-4F0B-BE72-697FAF49A11E}" type="datetimeFigureOut">
              <a:rPr lang="ar-SA" smtClean="0"/>
              <a:t>27/03/46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238F886-171B-58A6-5AA8-1B978367E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EA28BFE-4CBB-8885-4EAC-3F4570EC5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2A7F1-7777-42F5-AB37-71EE6B3B45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5691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660F9D1-C357-114B-3167-A289D1066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6F2FA49-FC50-3DF0-8ACA-321EB272F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025486A-5CFF-C7C9-8CEA-7BC02DF7A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E80A3D47-1676-C84F-1B90-8559C48CBF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CD20CD32-B0B2-673B-6F1D-D226DC896C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1CAB3B38-BB50-B209-F4F8-D48D5835B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D934-D4C7-4F0B-BE72-697FAF49A11E}" type="datetimeFigureOut">
              <a:rPr lang="ar-SA" smtClean="0"/>
              <a:t>27/03/46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1ED57C12-FFF1-C93B-BA65-2D92EB3B0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898B7B0A-2384-593F-2EC1-046923973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2A7F1-7777-42F5-AB37-71EE6B3B45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0314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EC1364D-AB25-5B7F-3B05-0570804E9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AEB7A59E-356D-1824-C1FA-4D7AD0E27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D934-D4C7-4F0B-BE72-697FAF49A11E}" type="datetimeFigureOut">
              <a:rPr lang="ar-SA" smtClean="0"/>
              <a:t>27/03/46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BFB33069-36CE-89AC-8238-A930D6396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B29978-85D4-2C0A-C2F7-0B4050D8F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2A7F1-7777-42F5-AB37-71EE6B3B45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3499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044CA2D-52E2-3D1A-4C8B-66B955C27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D934-D4C7-4F0B-BE72-697FAF49A11E}" type="datetimeFigureOut">
              <a:rPr lang="ar-SA" smtClean="0"/>
              <a:t>27/03/46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D5D4C47A-0BF1-3F9D-677D-20485009A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8A42D88-1A44-199F-01CC-D6DA486B7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2A7F1-7777-42F5-AB37-71EE6B3B45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65864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D35DA4-A4A0-C56B-1D98-3A9544E02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62F054D-82BB-5AE0-B406-867C6E37F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9EEB4AD-D639-2BBC-EA35-2F93DCBA3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392BEA2-5EDA-A14A-6478-32D25FF0F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D934-D4C7-4F0B-BE72-697FAF49A11E}" type="datetimeFigureOut">
              <a:rPr lang="ar-SA" smtClean="0"/>
              <a:t>27/03/46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1906EC9-32EE-1D83-9E57-9FA3E9382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C48DDB7-5AA0-130D-27A5-E517B814D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2A7F1-7777-42F5-AB37-71EE6B3B45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6659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12C503C-8DAA-203D-B031-8358B0639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2EA72E01-EC74-3E99-D6B0-8EEDE731A3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7A915C5-B95A-AD25-4480-E0CBAE640A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B73C38D-DCF5-E3DC-6289-90F53C587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D934-D4C7-4F0B-BE72-697FAF49A11E}" type="datetimeFigureOut">
              <a:rPr lang="ar-SA" smtClean="0"/>
              <a:t>27/03/46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C529D12-39C5-E55E-06E6-396396740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31591C1-479E-1885-D323-FD3E397C9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2A7F1-7777-42F5-AB37-71EE6B3B45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518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440699F6-D815-7D68-4151-E01A6CA6A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FE8E037-D1AE-2C48-D2E3-848D5D4CA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102F906-5EA8-660C-51A1-D5E1306F9B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CD934-D4C7-4F0B-BE72-697FAF49A11E}" type="datetimeFigureOut">
              <a:rPr lang="ar-SA" smtClean="0"/>
              <a:t>27/03/46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13EEA80-805F-3F76-FB69-A8E909ACD0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3967B7C-A374-3F57-FCC6-948E15CE6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2A7F1-7777-42F5-AB37-71EE6B3B45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172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.jpeg"/><Relationship Id="rId7" Type="http://schemas.openxmlformats.org/officeDocument/2006/relationships/slide" Target="slide5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image" Target="../media/image3.jpg"/><Relationship Id="rId9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623DACD3-32D9-DFF6-A0A8-CBA023C56E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13D2CBC2-ECDA-AF04-DF05-9AFA55F47BF4}"/>
              </a:ext>
            </a:extLst>
          </p:cNvPr>
          <p:cNvSpPr txBox="1"/>
          <p:nvPr/>
        </p:nvSpPr>
        <p:spPr>
          <a:xfrm>
            <a:off x="1455174" y="2644877"/>
            <a:ext cx="894735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/>
              <a:t>عمليات الحياة في النباتات 4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FBC5670-405C-1032-3FE7-E3DDAADC2DA5}"/>
              </a:ext>
            </a:extLst>
          </p:cNvPr>
          <p:cNvSpPr txBox="1"/>
          <p:nvPr/>
        </p:nvSpPr>
        <p:spPr>
          <a:xfrm>
            <a:off x="3485535" y="4050890"/>
            <a:ext cx="52209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/>
              <a:t>ما دورات حياة بعض النباتات</a:t>
            </a:r>
          </a:p>
        </p:txBody>
      </p:sp>
    </p:spTree>
    <p:extLst>
      <p:ext uri="{BB962C8B-B14F-4D97-AF65-F5344CB8AC3E}">
        <p14:creationId xmlns:p14="http://schemas.microsoft.com/office/powerpoint/2010/main" val="1027405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C5ABD77-02B4-1318-4115-56A3FDAE3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4BEED0FD-BC7C-2AD2-FED9-955D2448A322}"/>
              </a:ext>
            </a:extLst>
          </p:cNvPr>
          <p:cNvSpPr/>
          <p:nvPr/>
        </p:nvSpPr>
        <p:spPr>
          <a:xfrm>
            <a:off x="3224982" y="737419"/>
            <a:ext cx="4414684" cy="3069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عمليات الحياة في النباتات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5F7471D1-E16B-2DA5-6123-F28DED34B73C}"/>
              </a:ext>
            </a:extLst>
          </p:cNvPr>
          <p:cNvSpPr/>
          <p:nvPr/>
        </p:nvSpPr>
        <p:spPr>
          <a:xfrm>
            <a:off x="10304207" y="737419"/>
            <a:ext cx="1769806" cy="491613"/>
          </a:xfrm>
          <a:prstGeom prst="roundRect">
            <a:avLst>
              <a:gd name="adj" fmla="val 50000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الحصة: السادسة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A497D371-B863-80DD-1CEC-EE551E9FE57B}"/>
              </a:ext>
            </a:extLst>
          </p:cNvPr>
          <p:cNvSpPr/>
          <p:nvPr/>
        </p:nvSpPr>
        <p:spPr>
          <a:xfrm>
            <a:off x="10304207" y="1483441"/>
            <a:ext cx="1769806" cy="491613"/>
          </a:xfrm>
          <a:prstGeom prst="roundRect">
            <a:avLst>
              <a:gd name="adj" fmla="val 50000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المادة : علوم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5A39B288-A58C-6CF7-27FF-12DED2E4DF6E}"/>
              </a:ext>
            </a:extLst>
          </p:cNvPr>
          <p:cNvSpPr/>
          <p:nvPr/>
        </p:nvSpPr>
        <p:spPr>
          <a:xfrm>
            <a:off x="10304207" y="2229464"/>
            <a:ext cx="1769806" cy="491613"/>
          </a:xfrm>
          <a:prstGeom prst="roundRect">
            <a:avLst>
              <a:gd name="adj" fmla="val 50000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التاريخ:</a:t>
            </a:r>
          </a:p>
          <a:p>
            <a:pPr algn="ctr"/>
            <a:r>
              <a:rPr lang="ar-SA" b="1" dirty="0"/>
              <a:t> 27-3-1446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D4F0686-55CE-E776-0C9F-15F2FC404E78}"/>
              </a:ext>
            </a:extLst>
          </p:cNvPr>
          <p:cNvSpPr txBox="1"/>
          <p:nvPr/>
        </p:nvSpPr>
        <p:spPr>
          <a:xfrm>
            <a:off x="353961" y="1044366"/>
            <a:ext cx="6174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ما دورات حياة بعض النباتات؟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72A7093-D02D-DB0A-8F7B-2F394658D6B2}"/>
              </a:ext>
            </a:extLst>
          </p:cNvPr>
          <p:cNvSpPr txBox="1"/>
          <p:nvPr/>
        </p:nvSpPr>
        <p:spPr>
          <a:xfrm>
            <a:off x="2089355" y="1781785"/>
            <a:ext cx="80132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chemeClr val="bg1"/>
                </a:solidFill>
                <a:highlight>
                  <a:srgbClr val="90A1CC"/>
                </a:highlight>
              </a:rPr>
              <a:t>تعرفنا في الحصة السابقة على نباتات تتكاثر بالأبواغ . فما هي ؟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28D3063-F359-D892-9FE2-5E3258D5843F}"/>
              </a:ext>
            </a:extLst>
          </p:cNvPr>
          <p:cNvSpPr txBox="1"/>
          <p:nvPr/>
        </p:nvSpPr>
        <p:spPr>
          <a:xfrm>
            <a:off x="2124998" y="1779326"/>
            <a:ext cx="80132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chemeClr val="bg1"/>
                </a:solidFill>
                <a:highlight>
                  <a:srgbClr val="90A1CC"/>
                </a:highlight>
              </a:rPr>
              <a:t>سنتعرف اليوم على دورة حياة الحزازيات و السرخسيات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CBA5A89B-FE3F-8D39-13BB-C5BF688F7619}"/>
              </a:ext>
            </a:extLst>
          </p:cNvPr>
          <p:cNvSpPr/>
          <p:nvPr/>
        </p:nvSpPr>
        <p:spPr>
          <a:xfrm>
            <a:off x="2794820" y="1455430"/>
            <a:ext cx="4714568" cy="654051"/>
          </a:xfrm>
          <a:prstGeom prst="roundRect">
            <a:avLst>
              <a:gd name="adj" fmla="val 50000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دورة حياة الحزازيات و السرخسيات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35BDC92-DEB5-49C8-56B8-5DC4A316F641}"/>
              </a:ext>
            </a:extLst>
          </p:cNvPr>
          <p:cNvSpPr/>
          <p:nvPr/>
        </p:nvSpPr>
        <p:spPr>
          <a:xfrm>
            <a:off x="6096000" y="2492174"/>
            <a:ext cx="3016045" cy="4016781"/>
          </a:xfrm>
          <a:prstGeom prst="roundRect">
            <a:avLst>
              <a:gd name="adj" fmla="val 21312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/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DFDE3A22-0B75-82B8-1D6D-253A1CE51381}"/>
              </a:ext>
            </a:extLst>
          </p:cNvPr>
          <p:cNvSpPr/>
          <p:nvPr/>
        </p:nvSpPr>
        <p:spPr>
          <a:xfrm>
            <a:off x="1959079" y="2520545"/>
            <a:ext cx="3016045" cy="3988410"/>
          </a:xfrm>
          <a:prstGeom prst="roundRect">
            <a:avLst>
              <a:gd name="adj" fmla="val 21312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F1FE909-44DC-E83A-AA69-EE5AC67315DE}"/>
              </a:ext>
            </a:extLst>
          </p:cNvPr>
          <p:cNvSpPr txBox="1"/>
          <p:nvPr/>
        </p:nvSpPr>
        <p:spPr>
          <a:xfrm>
            <a:off x="6435214" y="2511453"/>
            <a:ext cx="240890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FFFF00"/>
                </a:solidFill>
              </a:rPr>
              <a:t>المرحلة الأولى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9E0E9391-6391-8BBF-58A4-68E71EAF6B27}"/>
              </a:ext>
            </a:extLst>
          </p:cNvPr>
          <p:cNvSpPr txBox="1"/>
          <p:nvPr/>
        </p:nvSpPr>
        <p:spPr>
          <a:xfrm>
            <a:off x="2236838" y="2511453"/>
            <a:ext cx="240890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FFFF00"/>
                </a:solidFill>
              </a:rPr>
              <a:t>المرحلة الثانية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F7703E05-1D8F-A690-FD26-8A3DE20575AF}"/>
              </a:ext>
            </a:extLst>
          </p:cNvPr>
          <p:cNvSpPr txBox="1"/>
          <p:nvPr/>
        </p:nvSpPr>
        <p:spPr>
          <a:xfrm>
            <a:off x="6096000" y="2971768"/>
            <a:ext cx="2980403" cy="33478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400" b="1" dirty="0">
                <a:solidFill>
                  <a:schemeClr val="bg1"/>
                </a:solidFill>
                <a:highlight>
                  <a:srgbClr val="C69BD5"/>
                </a:highlight>
              </a:rPr>
              <a:t>تسمى هذه المرحلة الطور البوغي.</a:t>
            </a:r>
          </a:p>
          <a:p>
            <a:pPr>
              <a:lnSpc>
                <a:spcPct val="150000"/>
              </a:lnSpc>
            </a:pPr>
            <a:r>
              <a:rPr lang="ar-SA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يحدث التكاثر اللاجنسي .</a:t>
            </a:r>
          </a:p>
          <a:p>
            <a:pPr>
              <a:lnSpc>
                <a:spcPct val="150000"/>
              </a:lnSpc>
            </a:pPr>
            <a:r>
              <a:rPr lang="ar-SA" sz="2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ينتج النبات الأبواغ .</a:t>
            </a:r>
          </a:p>
          <a:p>
            <a:pPr>
              <a:lnSpc>
                <a:spcPct val="150000"/>
              </a:lnSpc>
            </a:pPr>
            <a:r>
              <a:rPr lang="ar-SA" sz="2400" b="1" dirty="0">
                <a:solidFill>
                  <a:srgbClr val="E9D0C7"/>
                </a:solidFill>
              </a:rPr>
              <a:t>قد يحتاج النبات إلى نوع واحد من الخلايا ليتكاثر .</a:t>
            </a:r>
          </a:p>
        </p:txBody>
      </p:sp>
      <p:cxnSp>
        <p:nvCxnSpPr>
          <p:cNvPr id="18" name="رابط كسهم مستقيم 17">
            <a:extLst>
              <a:ext uri="{FF2B5EF4-FFF2-40B4-BE49-F238E27FC236}">
                <a16:creationId xmlns:a16="http://schemas.microsoft.com/office/drawing/2014/main" id="{8AF6DD39-966D-558C-79DB-8F66F784E58B}"/>
              </a:ext>
            </a:extLst>
          </p:cNvPr>
          <p:cNvCxnSpPr>
            <a:cxnSpLocks/>
          </p:cNvCxnSpPr>
          <p:nvPr/>
        </p:nvCxnSpPr>
        <p:spPr>
          <a:xfrm>
            <a:off x="5152104" y="2124494"/>
            <a:ext cx="1467464" cy="308883"/>
          </a:xfrm>
          <a:prstGeom prst="straightConnector1">
            <a:avLst/>
          </a:prstGeom>
          <a:ln>
            <a:tailEnd type="triangle"/>
          </a:ln>
          <a:effectLst>
            <a:innerShdw blurRad="114300">
              <a:prstClr val="black"/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رابط كسهم مستقيم 21">
            <a:extLst>
              <a:ext uri="{FF2B5EF4-FFF2-40B4-BE49-F238E27FC236}">
                <a16:creationId xmlns:a16="http://schemas.microsoft.com/office/drawing/2014/main" id="{B1B880C7-5DAA-07C7-98E9-950B020B81A9}"/>
              </a:ext>
            </a:extLst>
          </p:cNvPr>
          <p:cNvCxnSpPr>
            <a:cxnSpLocks/>
            <a:stCxn id="8" idx="2"/>
            <a:endCxn id="15" idx="0"/>
          </p:cNvCxnSpPr>
          <p:nvPr/>
        </p:nvCxnSpPr>
        <p:spPr>
          <a:xfrm flipH="1">
            <a:off x="3441290" y="2109481"/>
            <a:ext cx="1710814" cy="401972"/>
          </a:xfrm>
          <a:prstGeom prst="straightConnector1">
            <a:avLst/>
          </a:prstGeom>
          <a:ln>
            <a:tailEnd type="triangle"/>
          </a:ln>
          <a:effectLst>
            <a:innerShdw blurRad="114300">
              <a:prstClr val="black"/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004E39A0-E4A9-BA3E-CD70-5EEE2CC2701D}"/>
              </a:ext>
            </a:extLst>
          </p:cNvPr>
          <p:cNvSpPr txBox="1"/>
          <p:nvPr/>
        </p:nvSpPr>
        <p:spPr>
          <a:xfrm>
            <a:off x="1959079" y="3034673"/>
            <a:ext cx="3016045" cy="27938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400" b="1" dirty="0">
                <a:solidFill>
                  <a:schemeClr val="bg1"/>
                </a:solidFill>
                <a:highlight>
                  <a:srgbClr val="C69BD5"/>
                </a:highlight>
              </a:rPr>
              <a:t>تسمى هذه المرحلة الطور </a:t>
            </a:r>
            <a:r>
              <a:rPr lang="ar-SA" sz="2400" b="1" dirty="0" err="1">
                <a:solidFill>
                  <a:schemeClr val="bg1"/>
                </a:solidFill>
                <a:highlight>
                  <a:srgbClr val="C69BD5"/>
                </a:highlight>
              </a:rPr>
              <a:t>الجاميتي</a:t>
            </a:r>
            <a:endParaRPr lang="ar-SA" sz="2400" b="1" dirty="0">
              <a:solidFill>
                <a:schemeClr val="bg1"/>
              </a:solidFill>
              <a:highlight>
                <a:srgbClr val="C69BD5"/>
              </a:highlight>
            </a:endParaRPr>
          </a:p>
          <a:p>
            <a:pPr>
              <a:lnSpc>
                <a:spcPct val="150000"/>
              </a:lnSpc>
            </a:pPr>
            <a:r>
              <a:rPr lang="ar-SA" sz="2400" b="1" dirty="0">
                <a:solidFill>
                  <a:srgbClr val="E9D0C7"/>
                </a:solidFill>
              </a:rPr>
              <a:t>يحدث التكاثر الجنسي </a:t>
            </a:r>
          </a:p>
          <a:p>
            <a:pPr>
              <a:lnSpc>
                <a:spcPct val="150000"/>
              </a:lnSpc>
            </a:pPr>
            <a:r>
              <a:rPr lang="ar-SA" sz="2400" b="1" dirty="0">
                <a:solidFill>
                  <a:schemeClr val="bg1"/>
                </a:solidFill>
              </a:rPr>
              <a:t>يحتاج النبات فيه إلى مشيج مذكر و مشيج مؤنث لتتكاثر</a:t>
            </a:r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FADEC3C7-BF8A-9861-5AE7-3D41825EF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072" y="1351313"/>
            <a:ext cx="8352503" cy="5178536"/>
          </a:xfrm>
          <a:prstGeom prst="rect">
            <a:avLst/>
          </a:prstGeom>
        </p:spPr>
      </p:pic>
      <p:sp>
        <p:nvSpPr>
          <p:cNvPr id="33" name="وسيلة الشرح: سهم إلى اليمين 32">
            <a:extLst>
              <a:ext uri="{FF2B5EF4-FFF2-40B4-BE49-F238E27FC236}">
                <a16:creationId xmlns:a16="http://schemas.microsoft.com/office/drawing/2014/main" id="{919B0145-DB09-7DF0-C638-900D5B176F98}"/>
              </a:ext>
            </a:extLst>
          </p:cNvPr>
          <p:cNvSpPr/>
          <p:nvPr/>
        </p:nvSpPr>
        <p:spPr>
          <a:xfrm>
            <a:off x="25811" y="1422789"/>
            <a:ext cx="2045723" cy="4083898"/>
          </a:xfrm>
          <a:prstGeom prst="rightArrowCallou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D19F77A9-09E1-1B58-F075-B88D8DF177E2}"/>
              </a:ext>
            </a:extLst>
          </p:cNvPr>
          <p:cNvSpPr txBox="1"/>
          <p:nvPr/>
        </p:nvSpPr>
        <p:spPr>
          <a:xfrm>
            <a:off x="71286" y="1483441"/>
            <a:ext cx="1184786" cy="37805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b="1" dirty="0"/>
              <a:t>تسمى العملية المستمرة للانتقال من مرحلة التكاثر الجنسي الى مرحلة التكاثر اللاجنسي </a:t>
            </a:r>
          </a:p>
          <a:p>
            <a:pPr>
              <a:lnSpc>
                <a:spcPct val="150000"/>
              </a:lnSpc>
            </a:pPr>
            <a:r>
              <a:rPr lang="ar-SA" b="1" dirty="0">
                <a:solidFill>
                  <a:srgbClr val="C00000"/>
                </a:solidFill>
              </a:rPr>
              <a:t>ظاهرة تعاقب الأجيال </a:t>
            </a:r>
          </a:p>
        </p:txBody>
      </p:sp>
    </p:spTree>
    <p:extLst>
      <p:ext uri="{BB962C8B-B14F-4D97-AF65-F5344CB8AC3E}">
        <p14:creationId xmlns:p14="http://schemas.microsoft.com/office/powerpoint/2010/main" val="86029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  <p:bldP spid="8" grpId="0" animBg="1"/>
      <p:bldP spid="9" grpId="0" animBg="1"/>
      <p:bldP spid="13" grpId="0" animBg="1"/>
      <p:bldP spid="14" grpId="0"/>
      <p:bldP spid="15" grpId="0"/>
      <p:bldP spid="16" grpId="0"/>
      <p:bldP spid="30" grpId="0"/>
      <p:bldP spid="33" grpId="0" animBg="1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C5ABD77-02B4-1318-4115-56A3FDAE3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4BEED0FD-BC7C-2AD2-FED9-955D2448A322}"/>
              </a:ext>
            </a:extLst>
          </p:cNvPr>
          <p:cNvSpPr/>
          <p:nvPr/>
        </p:nvSpPr>
        <p:spPr>
          <a:xfrm>
            <a:off x="3224982" y="737419"/>
            <a:ext cx="4414684" cy="3069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عمليات الحياة في النباتات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5F7471D1-E16B-2DA5-6123-F28DED34B73C}"/>
              </a:ext>
            </a:extLst>
          </p:cNvPr>
          <p:cNvSpPr/>
          <p:nvPr/>
        </p:nvSpPr>
        <p:spPr>
          <a:xfrm>
            <a:off x="10304207" y="737419"/>
            <a:ext cx="1769806" cy="491613"/>
          </a:xfrm>
          <a:prstGeom prst="roundRect">
            <a:avLst>
              <a:gd name="adj" fmla="val 50000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الحصة: السادسة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A497D371-B863-80DD-1CEC-EE551E9FE57B}"/>
              </a:ext>
            </a:extLst>
          </p:cNvPr>
          <p:cNvSpPr/>
          <p:nvPr/>
        </p:nvSpPr>
        <p:spPr>
          <a:xfrm>
            <a:off x="10304207" y="1483441"/>
            <a:ext cx="1769806" cy="491613"/>
          </a:xfrm>
          <a:prstGeom prst="roundRect">
            <a:avLst>
              <a:gd name="adj" fmla="val 50000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المادة : علوم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5A39B288-A58C-6CF7-27FF-12DED2E4DF6E}"/>
              </a:ext>
            </a:extLst>
          </p:cNvPr>
          <p:cNvSpPr/>
          <p:nvPr/>
        </p:nvSpPr>
        <p:spPr>
          <a:xfrm>
            <a:off x="10304207" y="2229464"/>
            <a:ext cx="1769806" cy="491613"/>
          </a:xfrm>
          <a:prstGeom prst="roundRect">
            <a:avLst>
              <a:gd name="adj" fmla="val 50000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التاريخ:</a:t>
            </a:r>
          </a:p>
          <a:p>
            <a:pPr algn="ctr"/>
            <a:r>
              <a:rPr lang="ar-SA" b="1" dirty="0"/>
              <a:t> 27-3-1446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D4F0686-55CE-E776-0C9F-15F2FC404E78}"/>
              </a:ext>
            </a:extLst>
          </p:cNvPr>
          <p:cNvSpPr txBox="1"/>
          <p:nvPr/>
        </p:nvSpPr>
        <p:spPr>
          <a:xfrm>
            <a:off x="353961" y="1044366"/>
            <a:ext cx="6174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ما دورات حياة بعض النباتات؟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F4E0A9F2-9214-253D-39D7-685BCEE02789}"/>
              </a:ext>
            </a:extLst>
          </p:cNvPr>
          <p:cNvSpPr txBox="1"/>
          <p:nvPr/>
        </p:nvSpPr>
        <p:spPr>
          <a:xfrm>
            <a:off x="1411971" y="2394539"/>
            <a:ext cx="756100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chemeClr val="bg1"/>
                </a:solidFill>
                <a:highlight>
                  <a:srgbClr val="C69BD5"/>
                </a:highlight>
              </a:rPr>
              <a:t>عللي تسمى المرحلة الأولى من حياة الحزازيات بالطور البوغي؟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E30387E5-3FEA-418E-BACA-54E2CA9DF6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10" y="4679885"/>
            <a:ext cx="1667108" cy="1667108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601F2113-0352-2BD4-528A-2D48BDF855A4}"/>
              </a:ext>
            </a:extLst>
          </p:cNvPr>
          <p:cNvSpPr/>
          <p:nvPr/>
        </p:nvSpPr>
        <p:spPr>
          <a:xfrm>
            <a:off x="0" y="233517"/>
            <a:ext cx="1165123" cy="366252"/>
          </a:xfrm>
          <a:prstGeom prst="roundRect">
            <a:avLst/>
          </a:prstGeom>
          <a:solidFill>
            <a:srgbClr val="6570A8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تقويم مرحلي </a:t>
            </a:r>
          </a:p>
        </p:txBody>
      </p:sp>
    </p:spTree>
    <p:extLst>
      <p:ext uri="{BB962C8B-B14F-4D97-AF65-F5344CB8AC3E}">
        <p14:creationId xmlns:p14="http://schemas.microsoft.com/office/powerpoint/2010/main" val="128912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C5ABD77-02B4-1318-4115-56A3FDAE3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4BEED0FD-BC7C-2AD2-FED9-955D2448A322}"/>
              </a:ext>
            </a:extLst>
          </p:cNvPr>
          <p:cNvSpPr/>
          <p:nvPr/>
        </p:nvSpPr>
        <p:spPr>
          <a:xfrm>
            <a:off x="3224982" y="737419"/>
            <a:ext cx="4414684" cy="3069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عمليات الحياة في النباتات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5F7471D1-E16B-2DA5-6123-F28DED34B73C}"/>
              </a:ext>
            </a:extLst>
          </p:cNvPr>
          <p:cNvSpPr/>
          <p:nvPr/>
        </p:nvSpPr>
        <p:spPr>
          <a:xfrm>
            <a:off x="10304207" y="737419"/>
            <a:ext cx="1769806" cy="491613"/>
          </a:xfrm>
          <a:prstGeom prst="roundRect">
            <a:avLst>
              <a:gd name="adj" fmla="val 50000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الحصة: السادسة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A497D371-B863-80DD-1CEC-EE551E9FE57B}"/>
              </a:ext>
            </a:extLst>
          </p:cNvPr>
          <p:cNvSpPr/>
          <p:nvPr/>
        </p:nvSpPr>
        <p:spPr>
          <a:xfrm>
            <a:off x="10304207" y="1483441"/>
            <a:ext cx="1769806" cy="491613"/>
          </a:xfrm>
          <a:prstGeom prst="roundRect">
            <a:avLst>
              <a:gd name="adj" fmla="val 50000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المادة : علوم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5A39B288-A58C-6CF7-27FF-12DED2E4DF6E}"/>
              </a:ext>
            </a:extLst>
          </p:cNvPr>
          <p:cNvSpPr/>
          <p:nvPr/>
        </p:nvSpPr>
        <p:spPr>
          <a:xfrm>
            <a:off x="10304207" y="2229464"/>
            <a:ext cx="1769806" cy="491613"/>
          </a:xfrm>
          <a:prstGeom prst="roundRect">
            <a:avLst>
              <a:gd name="adj" fmla="val 50000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التاريخ:</a:t>
            </a:r>
          </a:p>
          <a:p>
            <a:pPr algn="ctr"/>
            <a:r>
              <a:rPr lang="ar-SA" b="1" dirty="0"/>
              <a:t> 27-3-1446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D4F0686-55CE-E776-0C9F-15F2FC404E78}"/>
              </a:ext>
            </a:extLst>
          </p:cNvPr>
          <p:cNvSpPr txBox="1"/>
          <p:nvPr/>
        </p:nvSpPr>
        <p:spPr>
          <a:xfrm>
            <a:off x="353961" y="1044366"/>
            <a:ext cx="6174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ما دورات حياة بعض النباتات؟</a:t>
            </a: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3F898622-02AA-04CA-4E58-ACB4F111E65A}"/>
              </a:ext>
            </a:extLst>
          </p:cNvPr>
          <p:cNvSpPr/>
          <p:nvPr/>
        </p:nvSpPr>
        <p:spPr>
          <a:xfrm>
            <a:off x="0" y="233517"/>
            <a:ext cx="1165123" cy="366252"/>
          </a:xfrm>
          <a:prstGeom prst="roundRect">
            <a:avLst/>
          </a:prstGeom>
          <a:solidFill>
            <a:srgbClr val="6570A8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تقويم مرحلي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337E8BD-2C96-D149-AEFB-BEAB0A6F1162}"/>
              </a:ext>
            </a:extLst>
          </p:cNvPr>
          <p:cNvSpPr txBox="1"/>
          <p:nvPr/>
        </p:nvSpPr>
        <p:spPr>
          <a:xfrm>
            <a:off x="1956619" y="2721077"/>
            <a:ext cx="6282813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bg2">
                    <a:lumMod val="90000"/>
                  </a:schemeClr>
                </a:solidFill>
              </a:rPr>
              <a:t>ما المرحلتين الرئيسيتين اللتين تَمُرُ بِها دورة حياة الحزازيات ؟</a:t>
            </a:r>
          </a:p>
        </p:txBody>
      </p:sp>
    </p:spTree>
    <p:extLst>
      <p:ext uri="{BB962C8B-B14F-4D97-AF65-F5344CB8AC3E}">
        <p14:creationId xmlns:p14="http://schemas.microsoft.com/office/powerpoint/2010/main" val="1604330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C5ABD77-02B4-1318-4115-56A3FDAE3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4BEED0FD-BC7C-2AD2-FED9-955D2448A322}"/>
              </a:ext>
            </a:extLst>
          </p:cNvPr>
          <p:cNvSpPr/>
          <p:nvPr/>
        </p:nvSpPr>
        <p:spPr>
          <a:xfrm>
            <a:off x="3224982" y="737419"/>
            <a:ext cx="4414684" cy="3069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عمليات الحياة في النباتات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5F7471D1-E16B-2DA5-6123-F28DED34B73C}"/>
              </a:ext>
            </a:extLst>
          </p:cNvPr>
          <p:cNvSpPr/>
          <p:nvPr/>
        </p:nvSpPr>
        <p:spPr>
          <a:xfrm>
            <a:off x="10304207" y="737419"/>
            <a:ext cx="1769806" cy="491613"/>
          </a:xfrm>
          <a:prstGeom prst="roundRect">
            <a:avLst>
              <a:gd name="adj" fmla="val 50000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الحصة: السادسة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A497D371-B863-80DD-1CEC-EE551E9FE57B}"/>
              </a:ext>
            </a:extLst>
          </p:cNvPr>
          <p:cNvSpPr/>
          <p:nvPr/>
        </p:nvSpPr>
        <p:spPr>
          <a:xfrm>
            <a:off x="10304207" y="1483441"/>
            <a:ext cx="1769806" cy="491613"/>
          </a:xfrm>
          <a:prstGeom prst="roundRect">
            <a:avLst>
              <a:gd name="adj" fmla="val 50000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المادة : علوم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5A39B288-A58C-6CF7-27FF-12DED2E4DF6E}"/>
              </a:ext>
            </a:extLst>
          </p:cNvPr>
          <p:cNvSpPr/>
          <p:nvPr/>
        </p:nvSpPr>
        <p:spPr>
          <a:xfrm>
            <a:off x="10304207" y="2229464"/>
            <a:ext cx="1769806" cy="491613"/>
          </a:xfrm>
          <a:prstGeom prst="roundRect">
            <a:avLst>
              <a:gd name="adj" fmla="val 50000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التاريخ:</a:t>
            </a:r>
          </a:p>
          <a:p>
            <a:pPr algn="ctr"/>
            <a:r>
              <a:rPr lang="ar-SA" b="1" dirty="0"/>
              <a:t> 27-3-1446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D4F0686-55CE-E776-0C9F-15F2FC404E78}"/>
              </a:ext>
            </a:extLst>
          </p:cNvPr>
          <p:cNvSpPr txBox="1"/>
          <p:nvPr/>
        </p:nvSpPr>
        <p:spPr>
          <a:xfrm>
            <a:off x="353961" y="1044366"/>
            <a:ext cx="6174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ما دورات حياة بعض النباتات؟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219481C-AD06-7A05-EDB5-1C7584AC5563}"/>
              </a:ext>
            </a:extLst>
          </p:cNvPr>
          <p:cNvSpPr txBox="1"/>
          <p:nvPr/>
        </p:nvSpPr>
        <p:spPr>
          <a:xfrm>
            <a:off x="1500462" y="1975054"/>
            <a:ext cx="75610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  <a:highlight>
                  <a:srgbClr val="C69BD5"/>
                </a:highlight>
              </a:rPr>
              <a:t>هل تذكرون طرق تكاثر النباتات البذرية؟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04ED2470-80CE-54D1-6E26-EC46AA29E2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62" y="5227644"/>
            <a:ext cx="983226" cy="1335310"/>
          </a:xfrm>
          <a:prstGeom prst="rect">
            <a:avLst/>
          </a:prstGeom>
        </p:spPr>
      </p:pic>
      <p:sp>
        <p:nvSpPr>
          <p:cNvPr id="21" name="مربع نص 20">
            <a:extLst>
              <a:ext uri="{FF2B5EF4-FFF2-40B4-BE49-F238E27FC236}">
                <a16:creationId xmlns:a16="http://schemas.microsoft.com/office/drawing/2014/main" id="{BD592A08-924E-2201-528F-6166A39B70E5}"/>
              </a:ext>
            </a:extLst>
          </p:cNvPr>
          <p:cNvSpPr txBox="1"/>
          <p:nvPr/>
        </p:nvSpPr>
        <p:spPr>
          <a:xfrm>
            <a:off x="1471861" y="1975054"/>
            <a:ext cx="75610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  <a:highlight>
                  <a:srgbClr val="C69BD5"/>
                </a:highlight>
              </a:rPr>
              <a:t>النباتات البذرية </a:t>
            </a:r>
          </a:p>
        </p:txBody>
      </p:sp>
      <p:sp>
        <p:nvSpPr>
          <p:cNvPr id="24" name="مخطط انسيابي: رابط 23">
            <a:extLst>
              <a:ext uri="{FF2B5EF4-FFF2-40B4-BE49-F238E27FC236}">
                <a16:creationId xmlns:a16="http://schemas.microsoft.com/office/drawing/2014/main" id="{E80516C1-1002-1895-2427-7072750068B6}"/>
              </a:ext>
            </a:extLst>
          </p:cNvPr>
          <p:cNvSpPr/>
          <p:nvPr/>
        </p:nvSpPr>
        <p:spPr>
          <a:xfrm>
            <a:off x="4724401" y="2721077"/>
            <a:ext cx="4911211" cy="3650226"/>
          </a:xfrm>
          <a:prstGeom prst="flowChartConnector">
            <a:avLst/>
          </a:prstGeom>
          <a:noFill/>
          <a:ln w="57150">
            <a:solidFill>
              <a:schemeClr val="accent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خطط انسيابي: رابط 24">
            <a:extLst>
              <a:ext uri="{FF2B5EF4-FFF2-40B4-BE49-F238E27FC236}">
                <a16:creationId xmlns:a16="http://schemas.microsoft.com/office/drawing/2014/main" id="{0B14A093-5C22-936F-3A16-18BAC0F9FB0D}"/>
              </a:ext>
            </a:extLst>
          </p:cNvPr>
          <p:cNvSpPr/>
          <p:nvPr/>
        </p:nvSpPr>
        <p:spPr>
          <a:xfrm>
            <a:off x="934065" y="2583737"/>
            <a:ext cx="5161935" cy="3787566"/>
          </a:xfrm>
          <a:prstGeom prst="flowChartConnector">
            <a:avLst/>
          </a:prstGeom>
          <a:noFill/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21D47F57-49DD-BE7A-D6AF-41505109A10E}"/>
              </a:ext>
            </a:extLst>
          </p:cNvPr>
          <p:cNvSpPr txBox="1"/>
          <p:nvPr/>
        </p:nvSpPr>
        <p:spPr>
          <a:xfrm>
            <a:off x="4424517" y="3847139"/>
            <a:ext cx="142567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bg1"/>
                </a:solidFill>
                <a:highlight>
                  <a:srgbClr val="C69BD5"/>
                </a:highlight>
              </a:rPr>
              <a:t>نباتات وعائية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C59ED073-BC99-A5F9-C044-078A2E88DC1F}"/>
              </a:ext>
            </a:extLst>
          </p:cNvPr>
          <p:cNvSpPr txBox="1"/>
          <p:nvPr/>
        </p:nvSpPr>
        <p:spPr>
          <a:xfrm>
            <a:off x="5914105" y="3074019"/>
            <a:ext cx="27038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bg1"/>
                </a:solidFill>
              </a:rPr>
              <a:t>النباتات المغطاة البذور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1318AA6F-1A62-7460-1215-727CE27CF056}"/>
              </a:ext>
            </a:extLst>
          </p:cNvPr>
          <p:cNvSpPr txBox="1"/>
          <p:nvPr/>
        </p:nvSpPr>
        <p:spPr>
          <a:xfrm>
            <a:off x="1929582" y="2822443"/>
            <a:ext cx="26448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bg1"/>
                </a:solidFill>
              </a:rPr>
              <a:t>النباتات المعراة البذور</a:t>
            </a:r>
          </a:p>
        </p:txBody>
      </p:sp>
      <p:sp>
        <p:nvSpPr>
          <p:cNvPr id="29" name="مستطيل: زوايا مستديرة 28">
            <a:extLst>
              <a:ext uri="{FF2B5EF4-FFF2-40B4-BE49-F238E27FC236}">
                <a16:creationId xmlns:a16="http://schemas.microsoft.com/office/drawing/2014/main" id="{51143519-29C7-82A7-4595-D758137F73B2}"/>
              </a:ext>
            </a:extLst>
          </p:cNvPr>
          <p:cNvSpPr/>
          <p:nvPr/>
        </p:nvSpPr>
        <p:spPr>
          <a:xfrm>
            <a:off x="0" y="233517"/>
            <a:ext cx="1165123" cy="366252"/>
          </a:xfrm>
          <a:prstGeom prst="roundRect">
            <a:avLst/>
          </a:prstGeom>
          <a:solidFill>
            <a:srgbClr val="6570A8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مخطط فن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C28B08E7-0C9F-9F4B-B0E6-16BD61A15375}"/>
              </a:ext>
            </a:extLst>
          </p:cNvPr>
          <p:cNvSpPr txBox="1"/>
          <p:nvPr/>
        </p:nvSpPr>
        <p:spPr>
          <a:xfrm>
            <a:off x="6223821" y="3923071"/>
            <a:ext cx="30135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bg1"/>
                </a:solidFill>
              </a:rPr>
              <a:t>- تتكاثر عن طريق أزهارها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BBC0286F-BDC9-83DE-A7ED-5AF4EAA96FBA}"/>
              </a:ext>
            </a:extLst>
          </p:cNvPr>
          <p:cNvSpPr txBox="1"/>
          <p:nvPr/>
        </p:nvSpPr>
        <p:spPr>
          <a:xfrm>
            <a:off x="1698522" y="3573575"/>
            <a:ext cx="301358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bg1"/>
                </a:solidFill>
              </a:rPr>
              <a:t>- ليس لها أزهار </a:t>
            </a:r>
          </a:p>
          <a:p>
            <a:pPr marL="342900" indent="-342900">
              <a:buFontTx/>
              <a:buChar char="-"/>
            </a:pPr>
            <a:r>
              <a:rPr lang="ar-SA" sz="2400" b="1" dirty="0">
                <a:solidFill>
                  <a:schemeClr val="bg1"/>
                </a:solidFill>
              </a:rPr>
              <a:t>تنتج بذورها في مخاريط.</a:t>
            </a:r>
          </a:p>
          <a:p>
            <a:pPr marL="342900" indent="-342900">
              <a:buFontTx/>
              <a:buChar char="-"/>
            </a:pPr>
            <a:r>
              <a:rPr lang="ar-SA" sz="2400" b="1" dirty="0">
                <a:solidFill>
                  <a:schemeClr val="bg1"/>
                </a:solidFill>
              </a:rPr>
              <a:t>مثل مخاريط الصنوبر</a:t>
            </a: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B2E2D384-9D94-54AD-9508-4CB91F72A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0297" y="4691446"/>
            <a:ext cx="1880831" cy="1343451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4301EF68-3DBA-920C-4428-3978177E44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5762" y="4945719"/>
            <a:ext cx="1092392" cy="125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83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1" grpId="0"/>
      <p:bldP spid="24" grpId="0" animBg="1"/>
      <p:bldP spid="25" grpId="0" animBg="1"/>
      <p:bldP spid="26" grpId="0"/>
      <p:bldP spid="27" grpId="0"/>
      <p:bldP spid="28" grpId="0"/>
      <p:bldP spid="29" grpId="0" animBg="1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C5ABD77-02B4-1318-4115-56A3FDAE3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4BEED0FD-BC7C-2AD2-FED9-955D2448A322}"/>
              </a:ext>
            </a:extLst>
          </p:cNvPr>
          <p:cNvSpPr/>
          <p:nvPr/>
        </p:nvSpPr>
        <p:spPr>
          <a:xfrm>
            <a:off x="3224982" y="737419"/>
            <a:ext cx="4414684" cy="3069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عمليات الحياة في النباتات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5F7471D1-E16B-2DA5-6123-F28DED34B73C}"/>
              </a:ext>
            </a:extLst>
          </p:cNvPr>
          <p:cNvSpPr/>
          <p:nvPr/>
        </p:nvSpPr>
        <p:spPr>
          <a:xfrm>
            <a:off x="10304207" y="737419"/>
            <a:ext cx="1769806" cy="491613"/>
          </a:xfrm>
          <a:prstGeom prst="roundRect">
            <a:avLst>
              <a:gd name="adj" fmla="val 50000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الحصة: السادسة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A497D371-B863-80DD-1CEC-EE551E9FE57B}"/>
              </a:ext>
            </a:extLst>
          </p:cNvPr>
          <p:cNvSpPr/>
          <p:nvPr/>
        </p:nvSpPr>
        <p:spPr>
          <a:xfrm>
            <a:off x="10304207" y="1483441"/>
            <a:ext cx="1769806" cy="491613"/>
          </a:xfrm>
          <a:prstGeom prst="roundRect">
            <a:avLst>
              <a:gd name="adj" fmla="val 50000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المادة : علوم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5A39B288-A58C-6CF7-27FF-12DED2E4DF6E}"/>
              </a:ext>
            </a:extLst>
          </p:cNvPr>
          <p:cNvSpPr/>
          <p:nvPr/>
        </p:nvSpPr>
        <p:spPr>
          <a:xfrm>
            <a:off x="10304207" y="2229464"/>
            <a:ext cx="1769806" cy="491613"/>
          </a:xfrm>
          <a:prstGeom prst="roundRect">
            <a:avLst>
              <a:gd name="adj" fmla="val 50000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التاريخ:</a:t>
            </a:r>
          </a:p>
          <a:p>
            <a:pPr algn="ctr"/>
            <a:r>
              <a:rPr lang="ar-SA" b="1" dirty="0"/>
              <a:t> 27-3-1446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D4F0686-55CE-E776-0C9F-15F2FC404E78}"/>
              </a:ext>
            </a:extLst>
          </p:cNvPr>
          <p:cNvSpPr txBox="1"/>
          <p:nvPr/>
        </p:nvSpPr>
        <p:spPr>
          <a:xfrm>
            <a:off x="353961" y="1044366"/>
            <a:ext cx="6174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ما دورات حياة بعض النباتات؟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497AB18C-74EF-2D2C-0193-3FAFEB81D80D}"/>
              </a:ext>
            </a:extLst>
          </p:cNvPr>
          <p:cNvSpPr txBox="1"/>
          <p:nvPr/>
        </p:nvSpPr>
        <p:spPr>
          <a:xfrm>
            <a:off x="1471861" y="1975054"/>
            <a:ext cx="75610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chemeClr val="tx2">
                    <a:lumMod val="50000"/>
                  </a:schemeClr>
                </a:solidFill>
                <a:highlight>
                  <a:srgbClr val="E9D0C7"/>
                </a:highlight>
              </a:rPr>
              <a:t>النباتات المعرَّاة البذور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C174720-54BE-B81D-A99F-D5825A9E8B20}"/>
              </a:ext>
            </a:extLst>
          </p:cNvPr>
          <p:cNvSpPr txBox="1"/>
          <p:nvPr/>
        </p:nvSpPr>
        <p:spPr>
          <a:xfrm>
            <a:off x="1929061" y="2538208"/>
            <a:ext cx="75610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Tx/>
              <a:buChar char="-"/>
            </a:pPr>
            <a:r>
              <a:rPr lang="ar-SA" sz="2800" b="1" dirty="0">
                <a:solidFill>
                  <a:schemeClr val="bg1"/>
                </a:solidFill>
                <a:highlight>
                  <a:srgbClr val="C69BD5"/>
                </a:highlight>
              </a:rPr>
              <a:t>أقدم النباتات البذرية على سطح الأرض؛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F1246D6-0637-F11B-7AD0-453747466725}"/>
              </a:ext>
            </a:extLst>
          </p:cNvPr>
          <p:cNvSpPr txBox="1"/>
          <p:nvPr/>
        </p:nvSpPr>
        <p:spPr>
          <a:xfrm>
            <a:off x="2858209" y="3178062"/>
            <a:ext cx="61746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 dirty="0">
                <a:solidFill>
                  <a:schemeClr val="bg1"/>
                </a:solidFill>
                <a:highlight>
                  <a:srgbClr val="C69BD5"/>
                </a:highlight>
              </a:rPr>
              <a:t>-  ظهرت قبل 250مليون سنة , وانتشرت عندما كانت الديناصورات منتشرة . </a:t>
            </a:r>
            <a:endParaRPr lang="ar-SA" sz="2400" dirty="0"/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E1588A79-6098-76E4-A2B0-094FCCD466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02" y="4508617"/>
            <a:ext cx="2270918" cy="2182037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263AE79-0A66-81BA-8292-46BDB80756B6}"/>
              </a:ext>
            </a:extLst>
          </p:cNvPr>
          <p:cNvSpPr txBox="1"/>
          <p:nvPr/>
        </p:nvSpPr>
        <p:spPr>
          <a:xfrm>
            <a:off x="1929061" y="4174884"/>
            <a:ext cx="75610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Tx/>
              <a:buChar char="-"/>
            </a:pPr>
            <a:r>
              <a:rPr lang="ar-SA" sz="2800" b="1" dirty="0">
                <a:solidFill>
                  <a:schemeClr val="bg1"/>
                </a:solidFill>
                <a:highlight>
                  <a:srgbClr val="C69BD5"/>
                </a:highlight>
              </a:rPr>
              <a:t>بعضها صغير و بعضها أشجار كبيرة 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DA98D1A8-298D-62D9-9737-F6F391CF586D}"/>
              </a:ext>
            </a:extLst>
          </p:cNvPr>
          <p:cNvSpPr txBox="1"/>
          <p:nvPr/>
        </p:nvSpPr>
        <p:spPr>
          <a:xfrm>
            <a:off x="1929061" y="4918609"/>
            <a:ext cx="75610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Tx/>
              <a:buChar char="-"/>
            </a:pPr>
            <a:r>
              <a:rPr lang="ar-SA" sz="2800" b="1" dirty="0">
                <a:solidFill>
                  <a:schemeClr val="bg1"/>
                </a:solidFill>
                <a:highlight>
                  <a:srgbClr val="C69BD5"/>
                </a:highlight>
              </a:rPr>
              <a:t>تشكل معظم غابات شمال قارة أوروبا و أمريكا الشمالية .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43E6C46D-0D00-F1FF-AAC6-4F9CCB8257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92" y="1961268"/>
            <a:ext cx="1985963" cy="198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3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C5ABD77-02B4-1318-4115-56A3FDAE3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4BEED0FD-BC7C-2AD2-FED9-955D2448A322}"/>
              </a:ext>
            </a:extLst>
          </p:cNvPr>
          <p:cNvSpPr/>
          <p:nvPr/>
        </p:nvSpPr>
        <p:spPr>
          <a:xfrm>
            <a:off x="3224982" y="737419"/>
            <a:ext cx="4414684" cy="3069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عمليات الحياة في النباتات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5F7471D1-E16B-2DA5-6123-F28DED34B73C}"/>
              </a:ext>
            </a:extLst>
          </p:cNvPr>
          <p:cNvSpPr/>
          <p:nvPr/>
        </p:nvSpPr>
        <p:spPr>
          <a:xfrm>
            <a:off x="10304207" y="737419"/>
            <a:ext cx="1769806" cy="491613"/>
          </a:xfrm>
          <a:prstGeom prst="roundRect">
            <a:avLst>
              <a:gd name="adj" fmla="val 50000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الحصة: السادسة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A497D371-B863-80DD-1CEC-EE551E9FE57B}"/>
              </a:ext>
            </a:extLst>
          </p:cNvPr>
          <p:cNvSpPr/>
          <p:nvPr/>
        </p:nvSpPr>
        <p:spPr>
          <a:xfrm>
            <a:off x="10304207" y="1483441"/>
            <a:ext cx="1769806" cy="491613"/>
          </a:xfrm>
          <a:prstGeom prst="roundRect">
            <a:avLst>
              <a:gd name="adj" fmla="val 50000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المادة : علوم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5A39B288-A58C-6CF7-27FF-12DED2E4DF6E}"/>
              </a:ext>
            </a:extLst>
          </p:cNvPr>
          <p:cNvSpPr/>
          <p:nvPr/>
        </p:nvSpPr>
        <p:spPr>
          <a:xfrm>
            <a:off x="10304207" y="2229464"/>
            <a:ext cx="1769806" cy="491613"/>
          </a:xfrm>
          <a:prstGeom prst="roundRect">
            <a:avLst>
              <a:gd name="adj" fmla="val 50000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التاريخ:</a:t>
            </a:r>
          </a:p>
          <a:p>
            <a:pPr algn="ctr"/>
            <a:r>
              <a:rPr lang="ar-SA" b="1" dirty="0"/>
              <a:t> 27-3-1446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D4F0686-55CE-E776-0C9F-15F2FC404E78}"/>
              </a:ext>
            </a:extLst>
          </p:cNvPr>
          <p:cNvSpPr txBox="1"/>
          <p:nvPr/>
        </p:nvSpPr>
        <p:spPr>
          <a:xfrm>
            <a:off x="353961" y="1044366"/>
            <a:ext cx="6174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ما دورات حياة بعض النباتات؟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6AEE412F-5ADC-42D6-C7B5-C8EF40F0F785}"/>
              </a:ext>
            </a:extLst>
          </p:cNvPr>
          <p:cNvSpPr txBox="1"/>
          <p:nvPr/>
        </p:nvSpPr>
        <p:spPr>
          <a:xfrm>
            <a:off x="1471861" y="1975054"/>
            <a:ext cx="75610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chemeClr val="tx2">
                    <a:lumMod val="50000"/>
                  </a:schemeClr>
                </a:solidFill>
                <a:highlight>
                  <a:srgbClr val="E9D0C7"/>
                </a:highlight>
              </a:rPr>
              <a:t>النباتات المغطاة البذور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F71519B-5648-B020-7FE0-040957A1CA1A}"/>
              </a:ext>
            </a:extLst>
          </p:cNvPr>
          <p:cNvSpPr txBox="1"/>
          <p:nvPr/>
        </p:nvSpPr>
        <p:spPr>
          <a:xfrm>
            <a:off x="1929061" y="2538208"/>
            <a:ext cx="75610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Tx/>
              <a:buChar char="-"/>
            </a:pPr>
            <a:r>
              <a:rPr lang="ar-SA" sz="2800" b="1" dirty="0">
                <a:solidFill>
                  <a:schemeClr val="bg1"/>
                </a:solidFill>
                <a:highlight>
                  <a:srgbClr val="C69BD5"/>
                </a:highlight>
              </a:rPr>
              <a:t>ظهرت بعد النباتات معرَّاة البذور بنحو 100 مليون سنة .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09F470B7-6486-A6FC-F3B9-2C17452B72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64" y="3359514"/>
            <a:ext cx="2857500" cy="16002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DD805A6-6B34-1724-FE41-FD52B415A2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654" y="3359515"/>
            <a:ext cx="2619375" cy="167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2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C5ABD77-02B4-1318-4115-56A3FDAE3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4BEED0FD-BC7C-2AD2-FED9-955D2448A322}"/>
              </a:ext>
            </a:extLst>
          </p:cNvPr>
          <p:cNvSpPr/>
          <p:nvPr/>
        </p:nvSpPr>
        <p:spPr>
          <a:xfrm>
            <a:off x="3224982" y="737419"/>
            <a:ext cx="4414684" cy="3069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عمليات الحياة في النباتات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5F7471D1-E16B-2DA5-6123-F28DED34B73C}"/>
              </a:ext>
            </a:extLst>
          </p:cNvPr>
          <p:cNvSpPr/>
          <p:nvPr/>
        </p:nvSpPr>
        <p:spPr>
          <a:xfrm>
            <a:off x="10304207" y="737419"/>
            <a:ext cx="1769806" cy="491613"/>
          </a:xfrm>
          <a:prstGeom prst="roundRect">
            <a:avLst>
              <a:gd name="adj" fmla="val 50000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الحصة: السادسة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A497D371-B863-80DD-1CEC-EE551E9FE57B}"/>
              </a:ext>
            </a:extLst>
          </p:cNvPr>
          <p:cNvSpPr/>
          <p:nvPr/>
        </p:nvSpPr>
        <p:spPr>
          <a:xfrm>
            <a:off x="10304207" y="1483441"/>
            <a:ext cx="1769806" cy="491613"/>
          </a:xfrm>
          <a:prstGeom prst="roundRect">
            <a:avLst>
              <a:gd name="adj" fmla="val 50000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المادة : علوم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5A39B288-A58C-6CF7-27FF-12DED2E4DF6E}"/>
              </a:ext>
            </a:extLst>
          </p:cNvPr>
          <p:cNvSpPr/>
          <p:nvPr/>
        </p:nvSpPr>
        <p:spPr>
          <a:xfrm>
            <a:off x="10304207" y="2229464"/>
            <a:ext cx="1769806" cy="491613"/>
          </a:xfrm>
          <a:prstGeom prst="roundRect">
            <a:avLst>
              <a:gd name="adj" fmla="val 50000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التاريخ:</a:t>
            </a:r>
          </a:p>
          <a:p>
            <a:pPr algn="ctr"/>
            <a:r>
              <a:rPr lang="ar-SA" b="1" dirty="0"/>
              <a:t> 27-3-1446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D4F0686-55CE-E776-0C9F-15F2FC404E78}"/>
              </a:ext>
            </a:extLst>
          </p:cNvPr>
          <p:cNvSpPr txBox="1"/>
          <p:nvPr/>
        </p:nvSpPr>
        <p:spPr>
          <a:xfrm>
            <a:off x="353961" y="1044366"/>
            <a:ext cx="6174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ما دورات حياة بعض النباتات؟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9D9CA18-40B5-9C86-B66E-F599FE741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298" y="1351313"/>
            <a:ext cx="4822721" cy="539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94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C5ABD77-02B4-1318-4115-56A3FDAE3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4BEED0FD-BC7C-2AD2-FED9-955D2448A322}"/>
              </a:ext>
            </a:extLst>
          </p:cNvPr>
          <p:cNvSpPr/>
          <p:nvPr/>
        </p:nvSpPr>
        <p:spPr>
          <a:xfrm>
            <a:off x="3224982" y="737419"/>
            <a:ext cx="4414684" cy="3069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عمليات الحياة في النباتات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5F7471D1-E16B-2DA5-6123-F28DED34B73C}"/>
              </a:ext>
            </a:extLst>
          </p:cNvPr>
          <p:cNvSpPr/>
          <p:nvPr/>
        </p:nvSpPr>
        <p:spPr>
          <a:xfrm>
            <a:off x="10304207" y="737419"/>
            <a:ext cx="1769806" cy="491613"/>
          </a:xfrm>
          <a:prstGeom prst="roundRect">
            <a:avLst>
              <a:gd name="adj" fmla="val 50000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الحصة: السادسة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A497D371-B863-80DD-1CEC-EE551E9FE57B}"/>
              </a:ext>
            </a:extLst>
          </p:cNvPr>
          <p:cNvSpPr/>
          <p:nvPr/>
        </p:nvSpPr>
        <p:spPr>
          <a:xfrm>
            <a:off x="10304207" y="1483441"/>
            <a:ext cx="1769806" cy="491613"/>
          </a:xfrm>
          <a:prstGeom prst="roundRect">
            <a:avLst>
              <a:gd name="adj" fmla="val 50000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المادة : علوم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5A39B288-A58C-6CF7-27FF-12DED2E4DF6E}"/>
              </a:ext>
            </a:extLst>
          </p:cNvPr>
          <p:cNvSpPr/>
          <p:nvPr/>
        </p:nvSpPr>
        <p:spPr>
          <a:xfrm>
            <a:off x="10304207" y="2229464"/>
            <a:ext cx="1769806" cy="491613"/>
          </a:xfrm>
          <a:prstGeom prst="roundRect">
            <a:avLst>
              <a:gd name="adj" fmla="val 50000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التاريخ:</a:t>
            </a:r>
          </a:p>
          <a:p>
            <a:pPr algn="ctr"/>
            <a:r>
              <a:rPr lang="ar-SA" b="1" dirty="0"/>
              <a:t> 27-3-1446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D4F0686-55CE-E776-0C9F-15F2FC404E78}"/>
              </a:ext>
            </a:extLst>
          </p:cNvPr>
          <p:cNvSpPr txBox="1"/>
          <p:nvPr/>
        </p:nvSpPr>
        <p:spPr>
          <a:xfrm>
            <a:off x="353961" y="1044366"/>
            <a:ext cx="6174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ما دورات حياة بعض النباتات؟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ED44637-29B9-4FFC-8386-D3E7970FF9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958" y="4164584"/>
            <a:ext cx="2286016" cy="2286016"/>
          </a:xfrm>
          <a:prstGeom prst="rect">
            <a:avLst/>
          </a:prstGeom>
        </p:spPr>
      </p:pic>
      <p:pic>
        <p:nvPicPr>
          <p:cNvPr id="13" name="Picture 4" descr="maryam | Baamboozle">
            <a:extLst>
              <a:ext uri="{FF2B5EF4-FFF2-40B4-BE49-F238E27FC236}">
                <a16:creationId xmlns:a16="http://schemas.microsoft.com/office/drawing/2014/main" id="{E564BA82-F91A-EA2F-96F6-494B0D50F4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895" y="3621430"/>
            <a:ext cx="2868928" cy="2868928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741EF44-AF26-E178-F168-5E12DFA70ABF}"/>
              </a:ext>
            </a:extLst>
          </p:cNvPr>
          <p:cNvSpPr txBox="1"/>
          <p:nvPr/>
        </p:nvSpPr>
        <p:spPr>
          <a:xfrm>
            <a:off x="2625213" y="1897626"/>
            <a:ext cx="617465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bg2">
                    <a:lumMod val="90000"/>
                  </a:schemeClr>
                </a:solidFill>
              </a:rPr>
              <a:t>هل فكرتِ يومًا كيف تخزن النباتات غذاءها ؟</a:t>
            </a:r>
          </a:p>
        </p:txBody>
      </p:sp>
    </p:spTree>
    <p:extLst>
      <p:ext uri="{BB962C8B-B14F-4D97-AF65-F5344CB8AC3E}">
        <p14:creationId xmlns:p14="http://schemas.microsoft.com/office/powerpoint/2010/main" val="510962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C5ABD77-02B4-1318-4115-56A3FDAE3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4BEED0FD-BC7C-2AD2-FED9-955D2448A322}"/>
              </a:ext>
            </a:extLst>
          </p:cNvPr>
          <p:cNvSpPr/>
          <p:nvPr/>
        </p:nvSpPr>
        <p:spPr>
          <a:xfrm>
            <a:off x="3224982" y="737419"/>
            <a:ext cx="4414684" cy="3069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عمليات الحياة في النباتات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5F7471D1-E16B-2DA5-6123-F28DED34B73C}"/>
              </a:ext>
            </a:extLst>
          </p:cNvPr>
          <p:cNvSpPr/>
          <p:nvPr/>
        </p:nvSpPr>
        <p:spPr>
          <a:xfrm>
            <a:off x="10304207" y="737419"/>
            <a:ext cx="1769806" cy="491613"/>
          </a:xfrm>
          <a:prstGeom prst="roundRect">
            <a:avLst>
              <a:gd name="adj" fmla="val 50000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الحصة: السادسة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A497D371-B863-80DD-1CEC-EE551E9FE57B}"/>
              </a:ext>
            </a:extLst>
          </p:cNvPr>
          <p:cNvSpPr/>
          <p:nvPr/>
        </p:nvSpPr>
        <p:spPr>
          <a:xfrm>
            <a:off x="10304207" y="1483441"/>
            <a:ext cx="1769806" cy="491613"/>
          </a:xfrm>
          <a:prstGeom prst="roundRect">
            <a:avLst>
              <a:gd name="adj" fmla="val 50000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المادة : علوم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5A39B288-A58C-6CF7-27FF-12DED2E4DF6E}"/>
              </a:ext>
            </a:extLst>
          </p:cNvPr>
          <p:cNvSpPr/>
          <p:nvPr/>
        </p:nvSpPr>
        <p:spPr>
          <a:xfrm>
            <a:off x="10304207" y="2229464"/>
            <a:ext cx="1769806" cy="491613"/>
          </a:xfrm>
          <a:prstGeom prst="roundRect">
            <a:avLst>
              <a:gd name="adj" fmla="val 50000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التاريخ:</a:t>
            </a:r>
          </a:p>
          <a:p>
            <a:pPr algn="ctr"/>
            <a:r>
              <a:rPr lang="ar-SA" b="1" dirty="0"/>
              <a:t> 27-3-1446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D4F0686-55CE-E776-0C9F-15F2FC404E78}"/>
              </a:ext>
            </a:extLst>
          </p:cNvPr>
          <p:cNvSpPr txBox="1"/>
          <p:nvPr/>
        </p:nvSpPr>
        <p:spPr>
          <a:xfrm>
            <a:off x="353961" y="1044366"/>
            <a:ext cx="6174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ما دورات حياة بعض النباتات؟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7C0970B0-9E59-E36E-02E0-3AD4E665A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631" y="1764067"/>
            <a:ext cx="8453386" cy="40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69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C5ABD77-02B4-1318-4115-56A3FDAE3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4BEED0FD-BC7C-2AD2-FED9-955D2448A322}"/>
              </a:ext>
            </a:extLst>
          </p:cNvPr>
          <p:cNvSpPr/>
          <p:nvPr/>
        </p:nvSpPr>
        <p:spPr>
          <a:xfrm>
            <a:off x="3224982" y="737419"/>
            <a:ext cx="4414684" cy="3069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عمليات الحياة في النباتات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5F7471D1-E16B-2DA5-6123-F28DED34B73C}"/>
              </a:ext>
            </a:extLst>
          </p:cNvPr>
          <p:cNvSpPr/>
          <p:nvPr/>
        </p:nvSpPr>
        <p:spPr>
          <a:xfrm>
            <a:off x="10304207" y="737419"/>
            <a:ext cx="1769806" cy="491613"/>
          </a:xfrm>
          <a:prstGeom prst="roundRect">
            <a:avLst>
              <a:gd name="adj" fmla="val 50000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الحصة: السادسة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A497D371-B863-80DD-1CEC-EE551E9FE57B}"/>
              </a:ext>
            </a:extLst>
          </p:cNvPr>
          <p:cNvSpPr/>
          <p:nvPr/>
        </p:nvSpPr>
        <p:spPr>
          <a:xfrm>
            <a:off x="10304207" y="1483441"/>
            <a:ext cx="1769806" cy="491613"/>
          </a:xfrm>
          <a:prstGeom prst="roundRect">
            <a:avLst>
              <a:gd name="adj" fmla="val 50000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المادة : علوم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5A39B288-A58C-6CF7-27FF-12DED2E4DF6E}"/>
              </a:ext>
            </a:extLst>
          </p:cNvPr>
          <p:cNvSpPr/>
          <p:nvPr/>
        </p:nvSpPr>
        <p:spPr>
          <a:xfrm>
            <a:off x="10304207" y="2229464"/>
            <a:ext cx="1769806" cy="491613"/>
          </a:xfrm>
          <a:prstGeom prst="roundRect">
            <a:avLst>
              <a:gd name="adj" fmla="val 50000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التاريخ:</a:t>
            </a:r>
          </a:p>
          <a:p>
            <a:pPr algn="ctr"/>
            <a:r>
              <a:rPr lang="ar-SA" b="1" dirty="0"/>
              <a:t> 27-3-1446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D4F0686-55CE-E776-0C9F-15F2FC404E78}"/>
              </a:ext>
            </a:extLst>
          </p:cNvPr>
          <p:cNvSpPr txBox="1"/>
          <p:nvPr/>
        </p:nvSpPr>
        <p:spPr>
          <a:xfrm>
            <a:off x="353961" y="1044366"/>
            <a:ext cx="6174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ما دورات حياة بعض النباتات؟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BCCFA1C-7C89-E9F1-A5A7-87678884F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31" y="1880482"/>
            <a:ext cx="8741502" cy="412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11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hlinkClick r:id="rId2" action="ppaction://hlinksldjump"/>
            <a:extLst>
              <a:ext uri="{FF2B5EF4-FFF2-40B4-BE49-F238E27FC236}">
                <a16:creationId xmlns:a16="http://schemas.microsoft.com/office/drawing/2014/main" id="{BC5ABD77-02B4-1318-4115-56A3FDAE3D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4BEED0FD-BC7C-2AD2-FED9-955D2448A322}"/>
              </a:ext>
            </a:extLst>
          </p:cNvPr>
          <p:cNvSpPr/>
          <p:nvPr/>
        </p:nvSpPr>
        <p:spPr>
          <a:xfrm>
            <a:off x="2762866" y="737419"/>
            <a:ext cx="4994786" cy="4916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عمليات الحياة في النباتات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5F7471D1-E16B-2DA5-6123-F28DED34B73C}"/>
              </a:ext>
            </a:extLst>
          </p:cNvPr>
          <p:cNvSpPr/>
          <p:nvPr/>
        </p:nvSpPr>
        <p:spPr>
          <a:xfrm>
            <a:off x="10304207" y="737419"/>
            <a:ext cx="1769806" cy="491613"/>
          </a:xfrm>
          <a:prstGeom prst="roundRect">
            <a:avLst>
              <a:gd name="adj" fmla="val 50000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الحصة: السادسة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A497D371-B863-80DD-1CEC-EE551E9FE57B}"/>
              </a:ext>
            </a:extLst>
          </p:cNvPr>
          <p:cNvSpPr/>
          <p:nvPr/>
        </p:nvSpPr>
        <p:spPr>
          <a:xfrm>
            <a:off x="10304207" y="1483441"/>
            <a:ext cx="1769806" cy="491613"/>
          </a:xfrm>
          <a:prstGeom prst="roundRect">
            <a:avLst>
              <a:gd name="adj" fmla="val 50000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المادة : علوم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5A39B288-A58C-6CF7-27FF-12DED2E4DF6E}"/>
              </a:ext>
            </a:extLst>
          </p:cNvPr>
          <p:cNvSpPr/>
          <p:nvPr/>
        </p:nvSpPr>
        <p:spPr>
          <a:xfrm>
            <a:off x="10304207" y="2229464"/>
            <a:ext cx="1769806" cy="491613"/>
          </a:xfrm>
          <a:prstGeom prst="roundRect">
            <a:avLst>
              <a:gd name="adj" fmla="val 50000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التاريخ:</a:t>
            </a:r>
          </a:p>
          <a:p>
            <a:pPr algn="ctr"/>
            <a:r>
              <a:rPr lang="ar-SA" b="1" dirty="0"/>
              <a:t> 27-3-1446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E8CB2186-4395-D08B-81F7-8ADAAB47829C}"/>
              </a:ext>
            </a:extLst>
          </p:cNvPr>
          <p:cNvSpPr/>
          <p:nvPr/>
        </p:nvSpPr>
        <p:spPr>
          <a:xfrm>
            <a:off x="0" y="233517"/>
            <a:ext cx="1165123" cy="366252"/>
          </a:xfrm>
          <a:prstGeom prst="roundRect">
            <a:avLst/>
          </a:prstGeom>
          <a:solidFill>
            <a:srgbClr val="6570A8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تغذية راجعة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EC3595F9-A7B2-D49C-4EFE-2134E4DB57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935" y="2229464"/>
            <a:ext cx="5234648" cy="2883083"/>
          </a:xfrm>
          <a:prstGeom prst="rect">
            <a:avLst/>
          </a:prstGeom>
        </p:spPr>
      </p:pic>
      <p:sp>
        <p:nvSpPr>
          <p:cNvPr id="21" name="مستطيل 20">
            <a:extLst>
              <a:ext uri="{FF2B5EF4-FFF2-40B4-BE49-F238E27FC236}">
                <a16:creationId xmlns:a16="http://schemas.microsoft.com/office/drawing/2014/main" id="{A165035E-2A7D-7F51-1598-526AB1DF74C9}"/>
              </a:ext>
            </a:extLst>
          </p:cNvPr>
          <p:cNvSpPr/>
          <p:nvPr/>
        </p:nvSpPr>
        <p:spPr>
          <a:xfrm>
            <a:off x="2898969" y="2514664"/>
            <a:ext cx="822620" cy="233263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507E4FAE-8509-1D4D-1585-2FDA0AD7F3AA}"/>
              </a:ext>
            </a:extLst>
          </p:cNvPr>
          <p:cNvSpPr/>
          <p:nvPr/>
        </p:nvSpPr>
        <p:spPr>
          <a:xfrm>
            <a:off x="3740299" y="2520630"/>
            <a:ext cx="822620" cy="232667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A7720EF6-95E9-7DA8-3ADD-3344AE99FF3A}"/>
              </a:ext>
            </a:extLst>
          </p:cNvPr>
          <p:cNvSpPr/>
          <p:nvPr/>
        </p:nvSpPr>
        <p:spPr>
          <a:xfrm>
            <a:off x="4562919" y="2520629"/>
            <a:ext cx="822620" cy="232667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CF4D59E4-B2AA-CD73-8312-9E9EFAA9390B}"/>
              </a:ext>
            </a:extLst>
          </p:cNvPr>
          <p:cNvSpPr/>
          <p:nvPr/>
        </p:nvSpPr>
        <p:spPr>
          <a:xfrm>
            <a:off x="5418108" y="2520628"/>
            <a:ext cx="822620" cy="23266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ABA35C3-194F-879D-E672-A1F1EAA169F8}"/>
              </a:ext>
            </a:extLst>
          </p:cNvPr>
          <p:cNvSpPr/>
          <p:nvPr/>
        </p:nvSpPr>
        <p:spPr>
          <a:xfrm>
            <a:off x="6325636" y="2533031"/>
            <a:ext cx="822620" cy="231426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ربع نص 26">
            <a:hlinkClick r:id="rId5" action="ppaction://hlinksldjump"/>
            <a:extLst>
              <a:ext uri="{FF2B5EF4-FFF2-40B4-BE49-F238E27FC236}">
                <a16:creationId xmlns:a16="http://schemas.microsoft.com/office/drawing/2014/main" id="{4F7AF801-97FD-3362-5E59-6B3992945B99}"/>
              </a:ext>
            </a:extLst>
          </p:cNvPr>
          <p:cNvSpPr txBox="1"/>
          <p:nvPr/>
        </p:nvSpPr>
        <p:spPr>
          <a:xfrm>
            <a:off x="3038168" y="3156155"/>
            <a:ext cx="50144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/>
              <a:t>1</a:t>
            </a:r>
          </a:p>
        </p:txBody>
      </p:sp>
      <p:sp>
        <p:nvSpPr>
          <p:cNvPr id="28" name="مربع نص 27">
            <a:hlinkClick r:id="rId6" action="ppaction://hlinksldjump"/>
            <a:extLst>
              <a:ext uri="{FF2B5EF4-FFF2-40B4-BE49-F238E27FC236}">
                <a16:creationId xmlns:a16="http://schemas.microsoft.com/office/drawing/2014/main" id="{5FE5B110-7924-538E-CAED-26CD4E65FB98}"/>
              </a:ext>
            </a:extLst>
          </p:cNvPr>
          <p:cNvSpPr txBox="1"/>
          <p:nvPr/>
        </p:nvSpPr>
        <p:spPr>
          <a:xfrm>
            <a:off x="3917956" y="3156155"/>
            <a:ext cx="50144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/>
              <a:t>2</a:t>
            </a:r>
          </a:p>
        </p:txBody>
      </p:sp>
      <p:sp>
        <p:nvSpPr>
          <p:cNvPr id="29" name="مربع نص 28">
            <a:hlinkClick r:id="rId7" action="ppaction://hlinksldjump"/>
            <a:extLst>
              <a:ext uri="{FF2B5EF4-FFF2-40B4-BE49-F238E27FC236}">
                <a16:creationId xmlns:a16="http://schemas.microsoft.com/office/drawing/2014/main" id="{800C6D53-D6E4-809D-E5A5-D7D2522552DB}"/>
              </a:ext>
            </a:extLst>
          </p:cNvPr>
          <p:cNvSpPr txBox="1"/>
          <p:nvPr/>
        </p:nvSpPr>
        <p:spPr>
          <a:xfrm>
            <a:off x="4831086" y="3156154"/>
            <a:ext cx="50144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/>
              <a:t>3</a:t>
            </a:r>
          </a:p>
        </p:txBody>
      </p:sp>
      <p:sp>
        <p:nvSpPr>
          <p:cNvPr id="30" name="مربع نص 29">
            <a:hlinkClick r:id="rId8" action="ppaction://hlinksldjump"/>
            <a:extLst>
              <a:ext uri="{FF2B5EF4-FFF2-40B4-BE49-F238E27FC236}">
                <a16:creationId xmlns:a16="http://schemas.microsoft.com/office/drawing/2014/main" id="{ED63D8BE-60A7-A57F-2966-48BCCCE89511}"/>
              </a:ext>
            </a:extLst>
          </p:cNvPr>
          <p:cNvSpPr txBox="1"/>
          <p:nvPr/>
        </p:nvSpPr>
        <p:spPr>
          <a:xfrm>
            <a:off x="5539805" y="3156154"/>
            <a:ext cx="50144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/>
              <a:t>4</a:t>
            </a:r>
          </a:p>
        </p:txBody>
      </p:sp>
      <p:sp>
        <p:nvSpPr>
          <p:cNvPr id="31" name="مربع نص 30">
            <a:hlinkClick r:id="rId9" action="ppaction://hlinksldjump"/>
            <a:extLst>
              <a:ext uri="{FF2B5EF4-FFF2-40B4-BE49-F238E27FC236}">
                <a16:creationId xmlns:a16="http://schemas.microsoft.com/office/drawing/2014/main" id="{59FD61D4-41A5-88F5-E62C-5C86A74554BC}"/>
              </a:ext>
            </a:extLst>
          </p:cNvPr>
          <p:cNvSpPr txBox="1"/>
          <p:nvPr/>
        </p:nvSpPr>
        <p:spPr>
          <a:xfrm>
            <a:off x="6457971" y="3156153"/>
            <a:ext cx="50144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/>
              <a:t>5</a:t>
            </a:r>
          </a:p>
        </p:txBody>
      </p:sp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D669356D-404B-5188-C62D-D371F458C379}"/>
              </a:ext>
            </a:extLst>
          </p:cNvPr>
          <p:cNvSpPr/>
          <p:nvPr/>
        </p:nvSpPr>
        <p:spPr>
          <a:xfrm>
            <a:off x="-1" y="800099"/>
            <a:ext cx="1165123" cy="596082"/>
          </a:xfrm>
          <a:prstGeom prst="roundRect">
            <a:avLst/>
          </a:prstGeom>
          <a:solidFill>
            <a:srgbClr val="6570A8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استراتيجية البطارية</a:t>
            </a:r>
          </a:p>
        </p:txBody>
      </p:sp>
    </p:spTree>
    <p:extLst>
      <p:ext uri="{BB962C8B-B14F-4D97-AF65-F5344CB8AC3E}">
        <p14:creationId xmlns:p14="http://schemas.microsoft.com/office/powerpoint/2010/main" val="235194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7" grpId="0"/>
      <p:bldP spid="28" grpId="0"/>
      <p:bldP spid="29" grpId="0"/>
      <p:bldP spid="30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C5ABD77-02B4-1318-4115-56A3FDAE3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4BEED0FD-BC7C-2AD2-FED9-955D2448A322}"/>
              </a:ext>
            </a:extLst>
          </p:cNvPr>
          <p:cNvSpPr/>
          <p:nvPr/>
        </p:nvSpPr>
        <p:spPr>
          <a:xfrm>
            <a:off x="3224982" y="737419"/>
            <a:ext cx="4414684" cy="3069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عمليات الحياة في النباتات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5F7471D1-E16B-2DA5-6123-F28DED34B73C}"/>
              </a:ext>
            </a:extLst>
          </p:cNvPr>
          <p:cNvSpPr/>
          <p:nvPr/>
        </p:nvSpPr>
        <p:spPr>
          <a:xfrm>
            <a:off x="10304207" y="737419"/>
            <a:ext cx="1769806" cy="491613"/>
          </a:xfrm>
          <a:prstGeom prst="roundRect">
            <a:avLst>
              <a:gd name="adj" fmla="val 50000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الحصة: السادسة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A497D371-B863-80DD-1CEC-EE551E9FE57B}"/>
              </a:ext>
            </a:extLst>
          </p:cNvPr>
          <p:cNvSpPr/>
          <p:nvPr/>
        </p:nvSpPr>
        <p:spPr>
          <a:xfrm>
            <a:off x="10304207" y="1483441"/>
            <a:ext cx="1769806" cy="491613"/>
          </a:xfrm>
          <a:prstGeom prst="roundRect">
            <a:avLst>
              <a:gd name="adj" fmla="val 50000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المادة : علوم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5A39B288-A58C-6CF7-27FF-12DED2E4DF6E}"/>
              </a:ext>
            </a:extLst>
          </p:cNvPr>
          <p:cNvSpPr/>
          <p:nvPr/>
        </p:nvSpPr>
        <p:spPr>
          <a:xfrm>
            <a:off x="10304207" y="2229464"/>
            <a:ext cx="1769806" cy="491613"/>
          </a:xfrm>
          <a:prstGeom prst="roundRect">
            <a:avLst>
              <a:gd name="adj" fmla="val 50000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التاريخ:</a:t>
            </a:r>
          </a:p>
          <a:p>
            <a:pPr algn="ctr"/>
            <a:r>
              <a:rPr lang="ar-SA" b="1" dirty="0"/>
              <a:t> 27-3-1446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D4F0686-55CE-E776-0C9F-15F2FC404E78}"/>
              </a:ext>
            </a:extLst>
          </p:cNvPr>
          <p:cNvSpPr txBox="1"/>
          <p:nvPr/>
        </p:nvSpPr>
        <p:spPr>
          <a:xfrm>
            <a:off x="353961" y="1044366"/>
            <a:ext cx="6174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ما دورات حياة بعض النباتات؟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5C04C4FA-3212-0E3F-D0A7-A405EEEA4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239" y="1749406"/>
            <a:ext cx="8327797" cy="451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69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C5ABD77-02B4-1318-4115-56A3FDAE3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4BEED0FD-BC7C-2AD2-FED9-955D2448A322}"/>
              </a:ext>
            </a:extLst>
          </p:cNvPr>
          <p:cNvSpPr/>
          <p:nvPr/>
        </p:nvSpPr>
        <p:spPr>
          <a:xfrm>
            <a:off x="3224982" y="737419"/>
            <a:ext cx="4414684" cy="3069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عمليات الحياة في النباتات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5F7471D1-E16B-2DA5-6123-F28DED34B73C}"/>
              </a:ext>
            </a:extLst>
          </p:cNvPr>
          <p:cNvSpPr/>
          <p:nvPr/>
        </p:nvSpPr>
        <p:spPr>
          <a:xfrm>
            <a:off x="10304207" y="737419"/>
            <a:ext cx="1769806" cy="491613"/>
          </a:xfrm>
          <a:prstGeom prst="roundRect">
            <a:avLst>
              <a:gd name="adj" fmla="val 50000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الحصة: السادسة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A497D371-B863-80DD-1CEC-EE551E9FE57B}"/>
              </a:ext>
            </a:extLst>
          </p:cNvPr>
          <p:cNvSpPr/>
          <p:nvPr/>
        </p:nvSpPr>
        <p:spPr>
          <a:xfrm>
            <a:off x="10304207" y="1483441"/>
            <a:ext cx="1769806" cy="491613"/>
          </a:xfrm>
          <a:prstGeom prst="roundRect">
            <a:avLst>
              <a:gd name="adj" fmla="val 50000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المادة : علوم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5A39B288-A58C-6CF7-27FF-12DED2E4DF6E}"/>
              </a:ext>
            </a:extLst>
          </p:cNvPr>
          <p:cNvSpPr/>
          <p:nvPr/>
        </p:nvSpPr>
        <p:spPr>
          <a:xfrm>
            <a:off x="10304207" y="2229464"/>
            <a:ext cx="1769806" cy="491613"/>
          </a:xfrm>
          <a:prstGeom prst="roundRect">
            <a:avLst>
              <a:gd name="adj" fmla="val 50000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التاريخ:</a:t>
            </a:r>
          </a:p>
          <a:p>
            <a:pPr algn="ctr"/>
            <a:r>
              <a:rPr lang="ar-SA" b="1" dirty="0"/>
              <a:t> 27-3-1446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D4F0686-55CE-E776-0C9F-15F2FC404E78}"/>
              </a:ext>
            </a:extLst>
          </p:cNvPr>
          <p:cNvSpPr txBox="1"/>
          <p:nvPr/>
        </p:nvSpPr>
        <p:spPr>
          <a:xfrm>
            <a:off x="353961" y="1044366"/>
            <a:ext cx="6174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ما دورات حياة بعض النباتات؟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08A4D92C-56A8-2C49-04B4-81C399DBD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48" y="1877433"/>
            <a:ext cx="8585730" cy="440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545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C5ABD77-02B4-1318-4115-56A3FDAE3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4BEED0FD-BC7C-2AD2-FED9-955D2448A322}"/>
              </a:ext>
            </a:extLst>
          </p:cNvPr>
          <p:cNvSpPr/>
          <p:nvPr/>
        </p:nvSpPr>
        <p:spPr>
          <a:xfrm>
            <a:off x="3224982" y="737419"/>
            <a:ext cx="4414684" cy="3069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عمليات الحياة في النباتات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5F7471D1-E16B-2DA5-6123-F28DED34B73C}"/>
              </a:ext>
            </a:extLst>
          </p:cNvPr>
          <p:cNvSpPr/>
          <p:nvPr/>
        </p:nvSpPr>
        <p:spPr>
          <a:xfrm>
            <a:off x="10304207" y="737419"/>
            <a:ext cx="1769806" cy="491613"/>
          </a:xfrm>
          <a:prstGeom prst="roundRect">
            <a:avLst>
              <a:gd name="adj" fmla="val 50000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الحصة: السادسة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A497D371-B863-80DD-1CEC-EE551E9FE57B}"/>
              </a:ext>
            </a:extLst>
          </p:cNvPr>
          <p:cNvSpPr/>
          <p:nvPr/>
        </p:nvSpPr>
        <p:spPr>
          <a:xfrm>
            <a:off x="10304207" y="1483441"/>
            <a:ext cx="1769806" cy="491613"/>
          </a:xfrm>
          <a:prstGeom prst="roundRect">
            <a:avLst>
              <a:gd name="adj" fmla="val 50000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المادة : علوم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5A39B288-A58C-6CF7-27FF-12DED2E4DF6E}"/>
              </a:ext>
            </a:extLst>
          </p:cNvPr>
          <p:cNvSpPr/>
          <p:nvPr/>
        </p:nvSpPr>
        <p:spPr>
          <a:xfrm>
            <a:off x="10304207" y="2229464"/>
            <a:ext cx="1769806" cy="491613"/>
          </a:xfrm>
          <a:prstGeom prst="roundRect">
            <a:avLst>
              <a:gd name="adj" fmla="val 50000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التاريخ:</a:t>
            </a:r>
          </a:p>
          <a:p>
            <a:pPr algn="ctr"/>
            <a:r>
              <a:rPr lang="ar-SA" b="1" dirty="0"/>
              <a:t> 27-3-1446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D4F0686-55CE-E776-0C9F-15F2FC404E78}"/>
              </a:ext>
            </a:extLst>
          </p:cNvPr>
          <p:cNvSpPr txBox="1"/>
          <p:nvPr/>
        </p:nvSpPr>
        <p:spPr>
          <a:xfrm>
            <a:off x="353961" y="1044366"/>
            <a:ext cx="6174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ما دورات حياة بعض النباتات؟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D7E23929-7A16-16F6-29DA-F9A75FC05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427" y="1661007"/>
            <a:ext cx="8746278" cy="464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675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C5ABD77-02B4-1318-4115-56A3FDAE3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4BEED0FD-BC7C-2AD2-FED9-955D2448A322}"/>
              </a:ext>
            </a:extLst>
          </p:cNvPr>
          <p:cNvSpPr/>
          <p:nvPr/>
        </p:nvSpPr>
        <p:spPr>
          <a:xfrm>
            <a:off x="3224982" y="737419"/>
            <a:ext cx="4414684" cy="3069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عمليات الحياة في النباتات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5F7471D1-E16B-2DA5-6123-F28DED34B73C}"/>
              </a:ext>
            </a:extLst>
          </p:cNvPr>
          <p:cNvSpPr/>
          <p:nvPr/>
        </p:nvSpPr>
        <p:spPr>
          <a:xfrm>
            <a:off x="10304207" y="737419"/>
            <a:ext cx="1769806" cy="491613"/>
          </a:xfrm>
          <a:prstGeom prst="roundRect">
            <a:avLst>
              <a:gd name="adj" fmla="val 50000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الحصة: السادسة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A497D371-B863-80DD-1CEC-EE551E9FE57B}"/>
              </a:ext>
            </a:extLst>
          </p:cNvPr>
          <p:cNvSpPr/>
          <p:nvPr/>
        </p:nvSpPr>
        <p:spPr>
          <a:xfrm>
            <a:off x="10304207" y="1483441"/>
            <a:ext cx="1769806" cy="491613"/>
          </a:xfrm>
          <a:prstGeom prst="roundRect">
            <a:avLst>
              <a:gd name="adj" fmla="val 50000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المادة : علوم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5A39B288-A58C-6CF7-27FF-12DED2E4DF6E}"/>
              </a:ext>
            </a:extLst>
          </p:cNvPr>
          <p:cNvSpPr/>
          <p:nvPr/>
        </p:nvSpPr>
        <p:spPr>
          <a:xfrm>
            <a:off x="10304207" y="2229464"/>
            <a:ext cx="1769806" cy="491613"/>
          </a:xfrm>
          <a:prstGeom prst="roundRect">
            <a:avLst>
              <a:gd name="adj" fmla="val 50000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التاريخ:</a:t>
            </a:r>
          </a:p>
          <a:p>
            <a:pPr algn="ctr"/>
            <a:r>
              <a:rPr lang="ar-SA" b="1" dirty="0"/>
              <a:t> 27-3-1446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D4F0686-55CE-E776-0C9F-15F2FC404E78}"/>
              </a:ext>
            </a:extLst>
          </p:cNvPr>
          <p:cNvSpPr txBox="1"/>
          <p:nvPr/>
        </p:nvSpPr>
        <p:spPr>
          <a:xfrm>
            <a:off x="353961" y="1044366"/>
            <a:ext cx="6174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ما دورات حياة بعض النباتات؟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C8C1730-3E6C-3799-40D0-9F2ECE593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48" y="3143224"/>
            <a:ext cx="8910980" cy="1389447"/>
          </a:xfrm>
          <a:prstGeom prst="rect">
            <a:avLst/>
          </a:prstGeom>
        </p:spPr>
      </p:pic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181F5059-F78E-C884-1FD3-F8AAEFBF0E2F}"/>
              </a:ext>
            </a:extLst>
          </p:cNvPr>
          <p:cNvSpPr/>
          <p:nvPr/>
        </p:nvSpPr>
        <p:spPr>
          <a:xfrm>
            <a:off x="0" y="233517"/>
            <a:ext cx="1165123" cy="366252"/>
          </a:xfrm>
          <a:prstGeom prst="roundRect">
            <a:avLst/>
          </a:prstGeom>
          <a:solidFill>
            <a:srgbClr val="6570A8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تقويم مرحلي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53B52DE9-C490-651F-ED06-E7F58BA1B4CF}"/>
              </a:ext>
            </a:extLst>
          </p:cNvPr>
          <p:cNvSpPr/>
          <p:nvPr/>
        </p:nvSpPr>
        <p:spPr>
          <a:xfrm>
            <a:off x="7295534" y="4095135"/>
            <a:ext cx="1484671" cy="3932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2567EB8A-EB4E-2AE3-2BC1-3CF4D730F1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61" y="5587254"/>
            <a:ext cx="1147763" cy="995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971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C5ABD77-02B4-1318-4115-56A3FDAE3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4BEED0FD-BC7C-2AD2-FED9-955D2448A322}"/>
              </a:ext>
            </a:extLst>
          </p:cNvPr>
          <p:cNvSpPr/>
          <p:nvPr/>
        </p:nvSpPr>
        <p:spPr>
          <a:xfrm>
            <a:off x="3224982" y="737419"/>
            <a:ext cx="4414684" cy="3069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عمليات الحياة في النباتات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5F7471D1-E16B-2DA5-6123-F28DED34B73C}"/>
              </a:ext>
            </a:extLst>
          </p:cNvPr>
          <p:cNvSpPr/>
          <p:nvPr/>
        </p:nvSpPr>
        <p:spPr>
          <a:xfrm>
            <a:off x="10304207" y="737419"/>
            <a:ext cx="1769806" cy="491613"/>
          </a:xfrm>
          <a:prstGeom prst="roundRect">
            <a:avLst>
              <a:gd name="adj" fmla="val 50000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الحصة: السادسة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A497D371-B863-80DD-1CEC-EE551E9FE57B}"/>
              </a:ext>
            </a:extLst>
          </p:cNvPr>
          <p:cNvSpPr/>
          <p:nvPr/>
        </p:nvSpPr>
        <p:spPr>
          <a:xfrm>
            <a:off x="10304207" y="1483441"/>
            <a:ext cx="1769806" cy="491613"/>
          </a:xfrm>
          <a:prstGeom prst="roundRect">
            <a:avLst>
              <a:gd name="adj" fmla="val 50000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المادة : علوم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5A39B288-A58C-6CF7-27FF-12DED2E4DF6E}"/>
              </a:ext>
            </a:extLst>
          </p:cNvPr>
          <p:cNvSpPr/>
          <p:nvPr/>
        </p:nvSpPr>
        <p:spPr>
          <a:xfrm>
            <a:off x="10304207" y="2229464"/>
            <a:ext cx="1769806" cy="491613"/>
          </a:xfrm>
          <a:prstGeom prst="roundRect">
            <a:avLst>
              <a:gd name="adj" fmla="val 50000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التاريخ:</a:t>
            </a:r>
          </a:p>
          <a:p>
            <a:pPr algn="ctr"/>
            <a:r>
              <a:rPr lang="ar-SA" b="1" dirty="0"/>
              <a:t> 27-3-1446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D4F0686-55CE-E776-0C9F-15F2FC404E78}"/>
              </a:ext>
            </a:extLst>
          </p:cNvPr>
          <p:cNvSpPr txBox="1"/>
          <p:nvPr/>
        </p:nvSpPr>
        <p:spPr>
          <a:xfrm>
            <a:off x="353961" y="1044366"/>
            <a:ext cx="6174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ما دورات حياة بعض النباتات؟</a:t>
            </a: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3E0149A9-C9D0-1864-5E48-CB4086B53D7F}"/>
              </a:ext>
            </a:extLst>
          </p:cNvPr>
          <p:cNvSpPr/>
          <p:nvPr/>
        </p:nvSpPr>
        <p:spPr>
          <a:xfrm>
            <a:off x="0" y="233517"/>
            <a:ext cx="1828800" cy="366252"/>
          </a:xfrm>
          <a:prstGeom prst="roundRect">
            <a:avLst/>
          </a:prstGeom>
          <a:solidFill>
            <a:srgbClr val="6570A8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استراتيجية التصفح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F1674E70-AC2D-ECE2-00FA-9B1642DFD798}"/>
              </a:ext>
            </a:extLst>
          </p:cNvPr>
          <p:cNvSpPr/>
          <p:nvPr/>
        </p:nvSpPr>
        <p:spPr>
          <a:xfrm>
            <a:off x="2123768" y="2448232"/>
            <a:ext cx="6479458" cy="1111045"/>
          </a:xfrm>
          <a:prstGeom prst="rect">
            <a:avLst/>
          </a:prstGeom>
          <a:noFill/>
          <a:ln w="57150">
            <a:solidFill>
              <a:srgbClr val="C69B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عللي تمتاز بذور النباتات في العادة بأنها مُغذية؟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5FEEF657-D161-6227-2E13-BFCDFD8FCDF1}"/>
              </a:ext>
            </a:extLst>
          </p:cNvPr>
          <p:cNvSpPr/>
          <p:nvPr/>
        </p:nvSpPr>
        <p:spPr>
          <a:xfrm>
            <a:off x="2123768" y="4038288"/>
            <a:ext cx="6479458" cy="1111045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لأنها تحتوي على نبات غير مكتمل النمو و غذائه المخزن فيها.</a:t>
            </a:r>
          </a:p>
        </p:txBody>
      </p:sp>
    </p:spTree>
    <p:extLst>
      <p:ext uri="{BB962C8B-B14F-4D97-AF65-F5344CB8AC3E}">
        <p14:creationId xmlns:p14="http://schemas.microsoft.com/office/powerpoint/2010/main" val="65922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C5ABD77-02B4-1318-4115-56A3FDAE3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4BEED0FD-BC7C-2AD2-FED9-955D2448A322}"/>
              </a:ext>
            </a:extLst>
          </p:cNvPr>
          <p:cNvSpPr/>
          <p:nvPr/>
        </p:nvSpPr>
        <p:spPr>
          <a:xfrm>
            <a:off x="2762866" y="737419"/>
            <a:ext cx="4994786" cy="4916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عمليات الحياة في النباتات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5F7471D1-E16B-2DA5-6123-F28DED34B73C}"/>
              </a:ext>
            </a:extLst>
          </p:cNvPr>
          <p:cNvSpPr/>
          <p:nvPr/>
        </p:nvSpPr>
        <p:spPr>
          <a:xfrm>
            <a:off x="10304207" y="737419"/>
            <a:ext cx="1769806" cy="491613"/>
          </a:xfrm>
          <a:prstGeom prst="roundRect">
            <a:avLst>
              <a:gd name="adj" fmla="val 50000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الحصة: السادسة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A497D371-B863-80DD-1CEC-EE551E9FE57B}"/>
              </a:ext>
            </a:extLst>
          </p:cNvPr>
          <p:cNvSpPr/>
          <p:nvPr/>
        </p:nvSpPr>
        <p:spPr>
          <a:xfrm>
            <a:off x="10304207" y="1483441"/>
            <a:ext cx="1769806" cy="491613"/>
          </a:xfrm>
          <a:prstGeom prst="roundRect">
            <a:avLst>
              <a:gd name="adj" fmla="val 50000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المادة : علوم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5A39B288-A58C-6CF7-27FF-12DED2E4DF6E}"/>
              </a:ext>
            </a:extLst>
          </p:cNvPr>
          <p:cNvSpPr/>
          <p:nvPr/>
        </p:nvSpPr>
        <p:spPr>
          <a:xfrm>
            <a:off x="10304207" y="2229464"/>
            <a:ext cx="1769806" cy="491613"/>
          </a:xfrm>
          <a:prstGeom prst="roundRect">
            <a:avLst>
              <a:gd name="adj" fmla="val 50000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التاريخ:</a:t>
            </a:r>
          </a:p>
          <a:p>
            <a:pPr algn="ctr"/>
            <a:r>
              <a:rPr lang="ar-SA" b="1" dirty="0"/>
              <a:t> 27-3-1446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D36E7DB5-B0A5-A1C4-2B2B-8C260532F959}"/>
              </a:ext>
            </a:extLst>
          </p:cNvPr>
          <p:cNvSpPr/>
          <p:nvPr/>
        </p:nvSpPr>
        <p:spPr>
          <a:xfrm>
            <a:off x="0" y="66368"/>
            <a:ext cx="1563329" cy="671051"/>
          </a:xfrm>
          <a:prstGeom prst="roundRect">
            <a:avLst/>
          </a:prstGeom>
          <a:solidFill>
            <a:srgbClr val="6570A8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التقويم الختامي 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03B6B387-8E64-1273-F1AE-7001586131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983" y="3625106"/>
            <a:ext cx="1833017" cy="2564221"/>
          </a:xfrm>
          <a:prstGeom prst="rect">
            <a:avLst/>
          </a:prstGeom>
        </p:spPr>
      </p:pic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A4455C69-2EAD-AA1E-49E3-C63F4DEDD2D1}"/>
              </a:ext>
            </a:extLst>
          </p:cNvPr>
          <p:cNvSpPr/>
          <p:nvPr/>
        </p:nvSpPr>
        <p:spPr>
          <a:xfrm>
            <a:off x="3814916" y="1737851"/>
            <a:ext cx="2249478" cy="491613"/>
          </a:xfrm>
          <a:prstGeom prst="roundRect">
            <a:avLst>
              <a:gd name="adj" fmla="val 50000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العاصفة الثلجية</a:t>
            </a:r>
          </a:p>
        </p:txBody>
      </p:sp>
    </p:spTree>
    <p:extLst>
      <p:ext uri="{BB962C8B-B14F-4D97-AF65-F5344CB8AC3E}">
        <p14:creationId xmlns:p14="http://schemas.microsoft.com/office/powerpoint/2010/main" val="8110525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C5ABD77-02B4-1318-4115-56A3FDAE3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4BEED0FD-BC7C-2AD2-FED9-955D2448A322}"/>
              </a:ext>
            </a:extLst>
          </p:cNvPr>
          <p:cNvSpPr/>
          <p:nvPr/>
        </p:nvSpPr>
        <p:spPr>
          <a:xfrm>
            <a:off x="3224982" y="737419"/>
            <a:ext cx="4414684" cy="3069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عمليات الحياة في النباتات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5F7471D1-E16B-2DA5-6123-F28DED34B73C}"/>
              </a:ext>
            </a:extLst>
          </p:cNvPr>
          <p:cNvSpPr/>
          <p:nvPr/>
        </p:nvSpPr>
        <p:spPr>
          <a:xfrm>
            <a:off x="10304207" y="737419"/>
            <a:ext cx="1769806" cy="491613"/>
          </a:xfrm>
          <a:prstGeom prst="roundRect">
            <a:avLst>
              <a:gd name="adj" fmla="val 50000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الحصة: السادسة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A497D371-B863-80DD-1CEC-EE551E9FE57B}"/>
              </a:ext>
            </a:extLst>
          </p:cNvPr>
          <p:cNvSpPr/>
          <p:nvPr/>
        </p:nvSpPr>
        <p:spPr>
          <a:xfrm>
            <a:off x="10304207" y="1483441"/>
            <a:ext cx="1769806" cy="491613"/>
          </a:xfrm>
          <a:prstGeom prst="roundRect">
            <a:avLst>
              <a:gd name="adj" fmla="val 50000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المادة : علوم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5A39B288-A58C-6CF7-27FF-12DED2E4DF6E}"/>
              </a:ext>
            </a:extLst>
          </p:cNvPr>
          <p:cNvSpPr/>
          <p:nvPr/>
        </p:nvSpPr>
        <p:spPr>
          <a:xfrm>
            <a:off x="10304207" y="2229464"/>
            <a:ext cx="1769806" cy="491613"/>
          </a:xfrm>
          <a:prstGeom prst="roundRect">
            <a:avLst>
              <a:gd name="adj" fmla="val 50000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التاريخ:</a:t>
            </a:r>
          </a:p>
          <a:p>
            <a:pPr algn="ctr"/>
            <a:r>
              <a:rPr lang="ar-SA" b="1" dirty="0"/>
              <a:t> 27-3-1446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D4F0686-55CE-E776-0C9F-15F2FC404E78}"/>
              </a:ext>
            </a:extLst>
          </p:cNvPr>
          <p:cNvSpPr txBox="1"/>
          <p:nvPr/>
        </p:nvSpPr>
        <p:spPr>
          <a:xfrm>
            <a:off x="353961" y="1044366"/>
            <a:ext cx="6174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ما دورات حياة بعض النباتات؟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181F5059-F78E-C884-1FD3-F8AAEFBF0E2F}"/>
              </a:ext>
            </a:extLst>
          </p:cNvPr>
          <p:cNvSpPr/>
          <p:nvPr/>
        </p:nvSpPr>
        <p:spPr>
          <a:xfrm>
            <a:off x="0" y="233517"/>
            <a:ext cx="1165123" cy="366252"/>
          </a:xfrm>
          <a:prstGeom prst="roundRect">
            <a:avLst/>
          </a:prstGeom>
          <a:solidFill>
            <a:srgbClr val="6570A8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تقويم مرحلي 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8F22B98-4B89-B936-9F6A-392B16E06DC0}"/>
              </a:ext>
            </a:extLst>
          </p:cNvPr>
          <p:cNvSpPr txBox="1"/>
          <p:nvPr/>
        </p:nvSpPr>
        <p:spPr>
          <a:xfrm>
            <a:off x="2094271" y="2546555"/>
            <a:ext cx="639096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انتهى الدرس </a:t>
            </a:r>
          </a:p>
          <a:p>
            <a:pPr algn="ctr"/>
            <a:r>
              <a:rPr lang="ar-SA" sz="3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لا تنسي حل واجبات المنصة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5101B2B-0D0A-B5C2-5627-FD78292709BC}"/>
              </a:ext>
            </a:extLst>
          </p:cNvPr>
          <p:cNvSpPr txBox="1"/>
          <p:nvPr/>
        </p:nvSpPr>
        <p:spPr>
          <a:xfrm>
            <a:off x="117987" y="6390968"/>
            <a:ext cx="3352800" cy="3662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highlight>
                  <a:srgbClr val="E9D0C7"/>
                </a:highlight>
              </a:rPr>
              <a:t>لا تنسوا مُعِدة العرض من دعوة صادقة</a:t>
            </a:r>
          </a:p>
        </p:txBody>
      </p:sp>
    </p:spTree>
    <p:extLst>
      <p:ext uri="{BB962C8B-B14F-4D97-AF65-F5344CB8AC3E}">
        <p14:creationId xmlns:p14="http://schemas.microsoft.com/office/powerpoint/2010/main" val="7198950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C5ABD77-02B4-1318-4115-56A3FDAE3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4BEED0FD-BC7C-2AD2-FED9-955D2448A322}"/>
              </a:ext>
            </a:extLst>
          </p:cNvPr>
          <p:cNvSpPr/>
          <p:nvPr/>
        </p:nvSpPr>
        <p:spPr>
          <a:xfrm>
            <a:off x="2762866" y="737419"/>
            <a:ext cx="4994786" cy="4916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عمليات الحياة في النباتات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5F7471D1-E16B-2DA5-6123-F28DED34B73C}"/>
              </a:ext>
            </a:extLst>
          </p:cNvPr>
          <p:cNvSpPr/>
          <p:nvPr/>
        </p:nvSpPr>
        <p:spPr>
          <a:xfrm>
            <a:off x="10304207" y="737419"/>
            <a:ext cx="1769806" cy="491613"/>
          </a:xfrm>
          <a:prstGeom prst="roundRect">
            <a:avLst>
              <a:gd name="adj" fmla="val 50000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الحصة: السادسة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A497D371-B863-80DD-1CEC-EE551E9FE57B}"/>
              </a:ext>
            </a:extLst>
          </p:cNvPr>
          <p:cNvSpPr/>
          <p:nvPr/>
        </p:nvSpPr>
        <p:spPr>
          <a:xfrm>
            <a:off x="10304207" y="1483441"/>
            <a:ext cx="1769806" cy="491613"/>
          </a:xfrm>
          <a:prstGeom prst="roundRect">
            <a:avLst>
              <a:gd name="adj" fmla="val 50000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المادة : علوم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5A39B288-A58C-6CF7-27FF-12DED2E4DF6E}"/>
              </a:ext>
            </a:extLst>
          </p:cNvPr>
          <p:cNvSpPr/>
          <p:nvPr/>
        </p:nvSpPr>
        <p:spPr>
          <a:xfrm>
            <a:off x="10304207" y="2229464"/>
            <a:ext cx="1769806" cy="491613"/>
          </a:xfrm>
          <a:prstGeom prst="roundRect">
            <a:avLst>
              <a:gd name="adj" fmla="val 50000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التاريخ:</a:t>
            </a:r>
          </a:p>
          <a:p>
            <a:pPr algn="ctr"/>
            <a:r>
              <a:rPr lang="ar-SA" b="1" dirty="0"/>
              <a:t> 27-3-1446</a:t>
            </a:r>
          </a:p>
        </p:txBody>
      </p:sp>
    </p:spTree>
    <p:extLst>
      <p:ext uri="{BB962C8B-B14F-4D97-AF65-F5344CB8AC3E}">
        <p14:creationId xmlns:p14="http://schemas.microsoft.com/office/powerpoint/2010/main" val="3149056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hlinkClick r:id="rId2" action="ppaction://hlinksldjump"/>
            <a:extLst>
              <a:ext uri="{FF2B5EF4-FFF2-40B4-BE49-F238E27FC236}">
                <a16:creationId xmlns:a16="http://schemas.microsoft.com/office/drawing/2014/main" id="{BC5ABD77-02B4-1318-4115-56A3FDAE3D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4BEED0FD-BC7C-2AD2-FED9-955D2448A322}"/>
              </a:ext>
            </a:extLst>
          </p:cNvPr>
          <p:cNvSpPr/>
          <p:nvPr/>
        </p:nvSpPr>
        <p:spPr>
          <a:xfrm>
            <a:off x="2762866" y="737419"/>
            <a:ext cx="4994786" cy="4916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عمليات الحياة في النباتات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5F7471D1-E16B-2DA5-6123-F28DED34B73C}"/>
              </a:ext>
            </a:extLst>
          </p:cNvPr>
          <p:cNvSpPr/>
          <p:nvPr/>
        </p:nvSpPr>
        <p:spPr>
          <a:xfrm>
            <a:off x="10304207" y="737419"/>
            <a:ext cx="1769806" cy="491613"/>
          </a:xfrm>
          <a:prstGeom prst="roundRect">
            <a:avLst>
              <a:gd name="adj" fmla="val 50000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الحصة: السادسة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A497D371-B863-80DD-1CEC-EE551E9FE57B}"/>
              </a:ext>
            </a:extLst>
          </p:cNvPr>
          <p:cNvSpPr/>
          <p:nvPr/>
        </p:nvSpPr>
        <p:spPr>
          <a:xfrm>
            <a:off x="10304207" y="1483441"/>
            <a:ext cx="1769806" cy="491613"/>
          </a:xfrm>
          <a:prstGeom prst="roundRect">
            <a:avLst>
              <a:gd name="adj" fmla="val 50000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المادة : علوم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5A39B288-A58C-6CF7-27FF-12DED2E4DF6E}"/>
              </a:ext>
            </a:extLst>
          </p:cNvPr>
          <p:cNvSpPr/>
          <p:nvPr/>
        </p:nvSpPr>
        <p:spPr>
          <a:xfrm>
            <a:off x="10304207" y="2229464"/>
            <a:ext cx="1769806" cy="491613"/>
          </a:xfrm>
          <a:prstGeom prst="roundRect">
            <a:avLst>
              <a:gd name="adj" fmla="val 50000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التاريخ:</a:t>
            </a:r>
          </a:p>
          <a:p>
            <a:pPr algn="ctr"/>
            <a:r>
              <a:rPr lang="ar-SA" b="1" dirty="0"/>
              <a:t> 27-3-1446</a:t>
            </a: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D9EB6D5D-1442-883B-F11A-DEF1BA3C6FDF}"/>
              </a:ext>
            </a:extLst>
          </p:cNvPr>
          <p:cNvSpPr/>
          <p:nvPr/>
        </p:nvSpPr>
        <p:spPr>
          <a:xfrm>
            <a:off x="0" y="233517"/>
            <a:ext cx="1165123" cy="366252"/>
          </a:xfrm>
          <a:prstGeom prst="roundRect">
            <a:avLst/>
          </a:prstGeom>
          <a:solidFill>
            <a:srgbClr val="6570A8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تغذية راجعة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1E755F6-6537-4B94-76BA-7737D9A7466F}"/>
              </a:ext>
            </a:extLst>
          </p:cNvPr>
          <p:cNvSpPr txBox="1"/>
          <p:nvPr/>
        </p:nvSpPr>
        <p:spPr>
          <a:xfrm>
            <a:off x="2458065" y="2566219"/>
            <a:ext cx="468998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>
                <a:solidFill>
                  <a:schemeClr val="bg1"/>
                </a:solidFill>
              </a:rPr>
              <a:t>ماهي أنواع التكاثر؟</a:t>
            </a:r>
          </a:p>
        </p:txBody>
      </p:sp>
    </p:spTree>
    <p:extLst>
      <p:ext uri="{BB962C8B-B14F-4D97-AF65-F5344CB8AC3E}">
        <p14:creationId xmlns:p14="http://schemas.microsoft.com/office/powerpoint/2010/main" val="3621323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hlinkClick r:id="rId2" action="ppaction://hlinksldjump"/>
            <a:extLst>
              <a:ext uri="{FF2B5EF4-FFF2-40B4-BE49-F238E27FC236}">
                <a16:creationId xmlns:a16="http://schemas.microsoft.com/office/drawing/2014/main" id="{BC5ABD77-02B4-1318-4115-56A3FDAE3D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4BEED0FD-BC7C-2AD2-FED9-955D2448A322}"/>
              </a:ext>
            </a:extLst>
          </p:cNvPr>
          <p:cNvSpPr/>
          <p:nvPr/>
        </p:nvSpPr>
        <p:spPr>
          <a:xfrm>
            <a:off x="2762866" y="737419"/>
            <a:ext cx="4994786" cy="4916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عمليات الحياة في النباتات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5F7471D1-E16B-2DA5-6123-F28DED34B73C}"/>
              </a:ext>
            </a:extLst>
          </p:cNvPr>
          <p:cNvSpPr/>
          <p:nvPr/>
        </p:nvSpPr>
        <p:spPr>
          <a:xfrm>
            <a:off x="10304207" y="737419"/>
            <a:ext cx="1769806" cy="491613"/>
          </a:xfrm>
          <a:prstGeom prst="roundRect">
            <a:avLst>
              <a:gd name="adj" fmla="val 50000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الحصة: السادسة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A497D371-B863-80DD-1CEC-EE551E9FE57B}"/>
              </a:ext>
            </a:extLst>
          </p:cNvPr>
          <p:cNvSpPr/>
          <p:nvPr/>
        </p:nvSpPr>
        <p:spPr>
          <a:xfrm>
            <a:off x="10304207" y="1483441"/>
            <a:ext cx="1769806" cy="491613"/>
          </a:xfrm>
          <a:prstGeom prst="roundRect">
            <a:avLst>
              <a:gd name="adj" fmla="val 50000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المادة : علوم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5A39B288-A58C-6CF7-27FF-12DED2E4DF6E}"/>
              </a:ext>
            </a:extLst>
          </p:cNvPr>
          <p:cNvSpPr/>
          <p:nvPr/>
        </p:nvSpPr>
        <p:spPr>
          <a:xfrm>
            <a:off x="10304207" y="2229464"/>
            <a:ext cx="1769806" cy="491613"/>
          </a:xfrm>
          <a:prstGeom prst="roundRect">
            <a:avLst>
              <a:gd name="adj" fmla="val 50000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التاريخ:</a:t>
            </a:r>
          </a:p>
          <a:p>
            <a:pPr algn="ctr"/>
            <a:r>
              <a:rPr lang="ar-SA" b="1" dirty="0"/>
              <a:t> 27-3-1446</a:t>
            </a: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D9EB6D5D-1442-883B-F11A-DEF1BA3C6FDF}"/>
              </a:ext>
            </a:extLst>
          </p:cNvPr>
          <p:cNvSpPr/>
          <p:nvPr/>
        </p:nvSpPr>
        <p:spPr>
          <a:xfrm>
            <a:off x="0" y="233517"/>
            <a:ext cx="1165123" cy="366252"/>
          </a:xfrm>
          <a:prstGeom prst="roundRect">
            <a:avLst/>
          </a:prstGeom>
          <a:solidFill>
            <a:srgbClr val="6570A8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تغذية راجعة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90CA6945-0940-200C-F784-674EF8D910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757" y="2475270"/>
            <a:ext cx="9543004" cy="1386248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706E4F04-130C-3E1C-8DB1-27ED5B515D8A}"/>
              </a:ext>
            </a:extLst>
          </p:cNvPr>
          <p:cNvSpPr/>
          <p:nvPr/>
        </p:nvSpPr>
        <p:spPr>
          <a:xfrm>
            <a:off x="2762866" y="2959510"/>
            <a:ext cx="1700979" cy="4694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862A8D59-B272-D2C7-443E-5FE679FE57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61" y="5587254"/>
            <a:ext cx="1147763" cy="995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233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hlinkClick r:id="rId2" action="ppaction://hlinksldjump"/>
            <a:extLst>
              <a:ext uri="{FF2B5EF4-FFF2-40B4-BE49-F238E27FC236}">
                <a16:creationId xmlns:a16="http://schemas.microsoft.com/office/drawing/2014/main" id="{BC5ABD77-02B4-1318-4115-56A3FDAE3D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4BEED0FD-BC7C-2AD2-FED9-955D2448A322}"/>
              </a:ext>
            </a:extLst>
          </p:cNvPr>
          <p:cNvSpPr/>
          <p:nvPr/>
        </p:nvSpPr>
        <p:spPr>
          <a:xfrm>
            <a:off x="2762866" y="737419"/>
            <a:ext cx="4994786" cy="4916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عمليات الحياة في النباتات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5F7471D1-E16B-2DA5-6123-F28DED34B73C}"/>
              </a:ext>
            </a:extLst>
          </p:cNvPr>
          <p:cNvSpPr/>
          <p:nvPr/>
        </p:nvSpPr>
        <p:spPr>
          <a:xfrm>
            <a:off x="10304207" y="737419"/>
            <a:ext cx="1769806" cy="491613"/>
          </a:xfrm>
          <a:prstGeom prst="roundRect">
            <a:avLst>
              <a:gd name="adj" fmla="val 50000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الحصة: السادسة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A497D371-B863-80DD-1CEC-EE551E9FE57B}"/>
              </a:ext>
            </a:extLst>
          </p:cNvPr>
          <p:cNvSpPr/>
          <p:nvPr/>
        </p:nvSpPr>
        <p:spPr>
          <a:xfrm>
            <a:off x="10304207" y="1483441"/>
            <a:ext cx="1769806" cy="491613"/>
          </a:xfrm>
          <a:prstGeom prst="roundRect">
            <a:avLst>
              <a:gd name="adj" fmla="val 50000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المادة : علوم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5A39B288-A58C-6CF7-27FF-12DED2E4DF6E}"/>
              </a:ext>
            </a:extLst>
          </p:cNvPr>
          <p:cNvSpPr/>
          <p:nvPr/>
        </p:nvSpPr>
        <p:spPr>
          <a:xfrm>
            <a:off x="10304207" y="2229464"/>
            <a:ext cx="1769806" cy="491613"/>
          </a:xfrm>
          <a:prstGeom prst="roundRect">
            <a:avLst>
              <a:gd name="adj" fmla="val 50000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التاريخ:</a:t>
            </a:r>
          </a:p>
          <a:p>
            <a:pPr algn="ctr"/>
            <a:r>
              <a:rPr lang="ar-SA" b="1" dirty="0"/>
              <a:t> 27-3-1446</a:t>
            </a: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D9EB6D5D-1442-883B-F11A-DEF1BA3C6FDF}"/>
              </a:ext>
            </a:extLst>
          </p:cNvPr>
          <p:cNvSpPr/>
          <p:nvPr/>
        </p:nvSpPr>
        <p:spPr>
          <a:xfrm>
            <a:off x="0" y="233517"/>
            <a:ext cx="1165123" cy="366252"/>
          </a:xfrm>
          <a:prstGeom prst="roundRect">
            <a:avLst/>
          </a:prstGeom>
          <a:solidFill>
            <a:srgbClr val="6570A8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تغذية راجعة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1E755F6-6537-4B94-76BA-7737D9A7466F}"/>
              </a:ext>
            </a:extLst>
          </p:cNvPr>
          <p:cNvSpPr txBox="1"/>
          <p:nvPr/>
        </p:nvSpPr>
        <p:spPr>
          <a:xfrm>
            <a:off x="2458065" y="2566219"/>
            <a:ext cx="468998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>
                <a:solidFill>
                  <a:schemeClr val="bg1"/>
                </a:solidFill>
              </a:rPr>
              <a:t>عرفي التلقيح؟</a:t>
            </a:r>
          </a:p>
        </p:txBody>
      </p:sp>
    </p:spTree>
    <p:extLst>
      <p:ext uri="{BB962C8B-B14F-4D97-AF65-F5344CB8AC3E}">
        <p14:creationId xmlns:p14="http://schemas.microsoft.com/office/powerpoint/2010/main" val="3938862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hlinkClick r:id="rId2" action="ppaction://hlinksldjump"/>
            <a:extLst>
              <a:ext uri="{FF2B5EF4-FFF2-40B4-BE49-F238E27FC236}">
                <a16:creationId xmlns:a16="http://schemas.microsoft.com/office/drawing/2014/main" id="{BC5ABD77-02B4-1318-4115-56A3FDAE3D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4BEED0FD-BC7C-2AD2-FED9-955D2448A322}"/>
              </a:ext>
            </a:extLst>
          </p:cNvPr>
          <p:cNvSpPr/>
          <p:nvPr/>
        </p:nvSpPr>
        <p:spPr>
          <a:xfrm>
            <a:off x="2762866" y="737419"/>
            <a:ext cx="4994786" cy="4916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عمليات الحياة في النباتات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5F7471D1-E16B-2DA5-6123-F28DED34B73C}"/>
              </a:ext>
            </a:extLst>
          </p:cNvPr>
          <p:cNvSpPr/>
          <p:nvPr/>
        </p:nvSpPr>
        <p:spPr>
          <a:xfrm>
            <a:off x="10304207" y="737419"/>
            <a:ext cx="1769806" cy="491613"/>
          </a:xfrm>
          <a:prstGeom prst="roundRect">
            <a:avLst>
              <a:gd name="adj" fmla="val 50000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الحصة: السادسة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A497D371-B863-80DD-1CEC-EE551E9FE57B}"/>
              </a:ext>
            </a:extLst>
          </p:cNvPr>
          <p:cNvSpPr/>
          <p:nvPr/>
        </p:nvSpPr>
        <p:spPr>
          <a:xfrm>
            <a:off x="10304207" y="1483441"/>
            <a:ext cx="1769806" cy="491613"/>
          </a:xfrm>
          <a:prstGeom prst="roundRect">
            <a:avLst>
              <a:gd name="adj" fmla="val 50000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المادة : علوم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5A39B288-A58C-6CF7-27FF-12DED2E4DF6E}"/>
              </a:ext>
            </a:extLst>
          </p:cNvPr>
          <p:cNvSpPr/>
          <p:nvPr/>
        </p:nvSpPr>
        <p:spPr>
          <a:xfrm>
            <a:off x="10304207" y="2229464"/>
            <a:ext cx="1769806" cy="491613"/>
          </a:xfrm>
          <a:prstGeom prst="roundRect">
            <a:avLst>
              <a:gd name="adj" fmla="val 50000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التاريخ:</a:t>
            </a:r>
          </a:p>
          <a:p>
            <a:pPr algn="ctr"/>
            <a:r>
              <a:rPr lang="ar-SA" b="1" dirty="0"/>
              <a:t> 27-3-1446</a:t>
            </a: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D9EB6D5D-1442-883B-F11A-DEF1BA3C6FDF}"/>
              </a:ext>
            </a:extLst>
          </p:cNvPr>
          <p:cNvSpPr/>
          <p:nvPr/>
        </p:nvSpPr>
        <p:spPr>
          <a:xfrm>
            <a:off x="0" y="233517"/>
            <a:ext cx="1165123" cy="366252"/>
          </a:xfrm>
          <a:prstGeom prst="roundRect">
            <a:avLst/>
          </a:prstGeom>
          <a:solidFill>
            <a:srgbClr val="6570A8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تغذية راجعة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1E755F6-6537-4B94-76BA-7737D9A7466F}"/>
              </a:ext>
            </a:extLst>
          </p:cNvPr>
          <p:cNvSpPr txBox="1"/>
          <p:nvPr/>
        </p:nvSpPr>
        <p:spPr>
          <a:xfrm>
            <a:off x="2458065" y="2566219"/>
            <a:ext cx="621398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bg1"/>
                </a:solidFill>
              </a:rPr>
              <a:t>عللي يسمى التلقيح الذاتي بهذا </a:t>
            </a:r>
            <a:r>
              <a:rPr lang="ar-SA" sz="3600" b="1" dirty="0" err="1">
                <a:solidFill>
                  <a:schemeClr val="bg1"/>
                </a:solidFill>
              </a:rPr>
              <a:t>الإسم</a:t>
            </a:r>
            <a:endParaRPr lang="ar-S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259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hlinkClick r:id="rId2" action="ppaction://hlinksldjump"/>
            <a:extLst>
              <a:ext uri="{FF2B5EF4-FFF2-40B4-BE49-F238E27FC236}">
                <a16:creationId xmlns:a16="http://schemas.microsoft.com/office/drawing/2014/main" id="{BC5ABD77-02B4-1318-4115-56A3FDAE3D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4BEED0FD-BC7C-2AD2-FED9-955D2448A322}"/>
              </a:ext>
            </a:extLst>
          </p:cNvPr>
          <p:cNvSpPr/>
          <p:nvPr/>
        </p:nvSpPr>
        <p:spPr>
          <a:xfrm>
            <a:off x="2762866" y="737419"/>
            <a:ext cx="4994786" cy="4916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عمليات الحياة في النباتات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5F7471D1-E16B-2DA5-6123-F28DED34B73C}"/>
              </a:ext>
            </a:extLst>
          </p:cNvPr>
          <p:cNvSpPr/>
          <p:nvPr/>
        </p:nvSpPr>
        <p:spPr>
          <a:xfrm>
            <a:off x="10304207" y="737419"/>
            <a:ext cx="1769806" cy="491613"/>
          </a:xfrm>
          <a:prstGeom prst="roundRect">
            <a:avLst>
              <a:gd name="adj" fmla="val 50000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الحصة: السادسة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A497D371-B863-80DD-1CEC-EE551E9FE57B}"/>
              </a:ext>
            </a:extLst>
          </p:cNvPr>
          <p:cNvSpPr/>
          <p:nvPr/>
        </p:nvSpPr>
        <p:spPr>
          <a:xfrm>
            <a:off x="10304207" y="1483441"/>
            <a:ext cx="1769806" cy="491613"/>
          </a:xfrm>
          <a:prstGeom prst="roundRect">
            <a:avLst>
              <a:gd name="adj" fmla="val 50000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المادة : علوم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5A39B288-A58C-6CF7-27FF-12DED2E4DF6E}"/>
              </a:ext>
            </a:extLst>
          </p:cNvPr>
          <p:cNvSpPr/>
          <p:nvPr/>
        </p:nvSpPr>
        <p:spPr>
          <a:xfrm>
            <a:off x="10304207" y="2229464"/>
            <a:ext cx="1769806" cy="491613"/>
          </a:xfrm>
          <a:prstGeom prst="roundRect">
            <a:avLst>
              <a:gd name="adj" fmla="val 50000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التاريخ:</a:t>
            </a:r>
          </a:p>
          <a:p>
            <a:pPr algn="ctr"/>
            <a:r>
              <a:rPr lang="ar-SA" b="1" dirty="0"/>
              <a:t> 27-3-1446</a:t>
            </a: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D9EB6D5D-1442-883B-F11A-DEF1BA3C6FDF}"/>
              </a:ext>
            </a:extLst>
          </p:cNvPr>
          <p:cNvSpPr/>
          <p:nvPr/>
        </p:nvSpPr>
        <p:spPr>
          <a:xfrm>
            <a:off x="0" y="233517"/>
            <a:ext cx="1165123" cy="366252"/>
          </a:xfrm>
          <a:prstGeom prst="roundRect">
            <a:avLst/>
          </a:prstGeom>
          <a:solidFill>
            <a:srgbClr val="6570A8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تغذية راجعة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D7A2D0A-C862-D2E9-9E8D-5FFAEB7D66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561" y="3127850"/>
            <a:ext cx="3557598" cy="3105842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FC55004-6CEF-82A0-110F-6472A6BA23D5}"/>
              </a:ext>
            </a:extLst>
          </p:cNvPr>
          <p:cNvSpPr txBox="1"/>
          <p:nvPr/>
        </p:nvSpPr>
        <p:spPr>
          <a:xfrm>
            <a:off x="4365523" y="2229464"/>
            <a:ext cx="4689987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bg1"/>
                </a:solidFill>
              </a:rPr>
              <a:t>السهم رقم 2 يشير إلى </a:t>
            </a:r>
          </a:p>
          <a:p>
            <a:pPr marL="742950" indent="-742950">
              <a:buAutoNum type="arabic1Minus"/>
            </a:pPr>
            <a:r>
              <a:rPr lang="ar-SA" sz="3600" b="1" dirty="0">
                <a:solidFill>
                  <a:schemeClr val="bg1"/>
                </a:solidFill>
              </a:rPr>
              <a:t>المتك</a:t>
            </a:r>
          </a:p>
          <a:p>
            <a:pPr marL="742950" indent="-742950">
              <a:buAutoNum type="arabic1Minus"/>
            </a:pPr>
            <a:r>
              <a:rPr lang="ar-SA" sz="3600" b="1" dirty="0">
                <a:solidFill>
                  <a:schemeClr val="bg1"/>
                </a:solidFill>
              </a:rPr>
              <a:t>المبيض</a:t>
            </a:r>
          </a:p>
          <a:p>
            <a:pPr marL="742950" indent="-742950">
              <a:buAutoNum type="arabic1Minus"/>
            </a:pPr>
            <a:r>
              <a:rPr lang="ar-SA" sz="3600" b="1" dirty="0">
                <a:solidFill>
                  <a:schemeClr val="bg1"/>
                </a:solidFill>
              </a:rPr>
              <a:t>الميسم</a:t>
            </a:r>
          </a:p>
          <a:p>
            <a:pPr marL="742950" indent="-742950">
              <a:buAutoNum type="arabic1Minus"/>
            </a:pPr>
            <a:r>
              <a:rPr lang="ar-SA" sz="3600" b="1" dirty="0">
                <a:solidFill>
                  <a:schemeClr val="bg1"/>
                </a:solidFill>
              </a:rPr>
              <a:t>البتلات</a:t>
            </a:r>
          </a:p>
        </p:txBody>
      </p:sp>
    </p:spTree>
    <p:extLst>
      <p:ext uri="{BB962C8B-B14F-4D97-AF65-F5344CB8AC3E}">
        <p14:creationId xmlns:p14="http://schemas.microsoft.com/office/powerpoint/2010/main" val="1681327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C5ABD77-02B4-1318-4115-56A3FDAE3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4BEED0FD-BC7C-2AD2-FED9-955D2448A322}"/>
              </a:ext>
            </a:extLst>
          </p:cNvPr>
          <p:cNvSpPr/>
          <p:nvPr/>
        </p:nvSpPr>
        <p:spPr>
          <a:xfrm>
            <a:off x="3057832" y="737419"/>
            <a:ext cx="4699820" cy="3365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عمليات الحياة في النباتات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5F7471D1-E16B-2DA5-6123-F28DED34B73C}"/>
              </a:ext>
            </a:extLst>
          </p:cNvPr>
          <p:cNvSpPr/>
          <p:nvPr/>
        </p:nvSpPr>
        <p:spPr>
          <a:xfrm>
            <a:off x="10304207" y="737419"/>
            <a:ext cx="1769806" cy="491613"/>
          </a:xfrm>
          <a:prstGeom prst="roundRect">
            <a:avLst>
              <a:gd name="adj" fmla="val 50000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الحصة: السادسة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A497D371-B863-80DD-1CEC-EE551E9FE57B}"/>
              </a:ext>
            </a:extLst>
          </p:cNvPr>
          <p:cNvSpPr/>
          <p:nvPr/>
        </p:nvSpPr>
        <p:spPr>
          <a:xfrm>
            <a:off x="10304207" y="1483441"/>
            <a:ext cx="1769806" cy="491613"/>
          </a:xfrm>
          <a:prstGeom prst="roundRect">
            <a:avLst>
              <a:gd name="adj" fmla="val 50000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المادة : علوم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5A39B288-A58C-6CF7-27FF-12DED2E4DF6E}"/>
              </a:ext>
            </a:extLst>
          </p:cNvPr>
          <p:cNvSpPr/>
          <p:nvPr/>
        </p:nvSpPr>
        <p:spPr>
          <a:xfrm>
            <a:off x="10304207" y="2229464"/>
            <a:ext cx="1769806" cy="491613"/>
          </a:xfrm>
          <a:prstGeom prst="roundRect">
            <a:avLst>
              <a:gd name="adj" fmla="val 50000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التاريخ:</a:t>
            </a:r>
          </a:p>
          <a:p>
            <a:pPr algn="ctr"/>
            <a:r>
              <a:rPr lang="ar-SA" b="1" dirty="0"/>
              <a:t> 27-3-1446</a:t>
            </a:r>
          </a:p>
        </p:txBody>
      </p:sp>
      <p:sp>
        <p:nvSpPr>
          <p:cNvPr id="13" name="مخطط انسيابي: رابط 12">
            <a:extLst>
              <a:ext uri="{FF2B5EF4-FFF2-40B4-BE49-F238E27FC236}">
                <a16:creationId xmlns:a16="http://schemas.microsoft.com/office/drawing/2014/main" id="{BD282D68-545A-7C47-296A-A989C7450867}"/>
              </a:ext>
            </a:extLst>
          </p:cNvPr>
          <p:cNvSpPr/>
          <p:nvPr/>
        </p:nvSpPr>
        <p:spPr>
          <a:xfrm>
            <a:off x="7123469" y="2213487"/>
            <a:ext cx="855407" cy="823452"/>
          </a:xfrm>
          <a:prstGeom prst="flowChartConnector">
            <a:avLst/>
          </a:prstGeom>
          <a:solidFill>
            <a:srgbClr val="2D408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EA9EB758-15D8-1578-D4B6-C4119C22B29F}"/>
              </a:ext>
            </a:extLst>
          </p:cNvPr>
          <p:cNvSpPr/>
          <p:nvPr/>
        </p:nvSpPr>
        <p:spPr>
          <a:xfrm>
            <a:off x="1126341" y="2298290"/>
            <a:ext cx="6228188" cy="675967"/>
          </a:xfrm>
          <a:prstGeom prst="rect">
            <a:avLst/>
          </a:prstGeom>
          <a:solidFill>
            <a:srgbClr val="2D408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تقارن بين النباتات المغطاة البذور و المعراة البذور</a:t>
            </a:r>
          </a:p>
        </p:txBody>
      </p:sp>
      <p:sp>
        <p:nvSpPr>
          <p:cNvPr id="15" name="مخطط انسيابي: رابط 14">
            <a:extLst>
              <a:ext uri="{FF2B5EF4-FFF2-40B4-BE49-F238E27FC236}">
                <a16:creationId xmlns:a16="http://schemas.microsoft.com/office/drawing/2014/main" id="{5983848B-3278-14A7-CFBF-D92DDFBB01A6}"/>
              </a:ext>
            </a:extLst>
          </p:cNvPr>
          <p:cNvSpPr/>
          <p:nvPr/>
        </p:nvSpPr>
        <p:spPr>
          <a:xfrm>
            <a:off x="7123468" y="3344811"/>
            <a:ext cx="855407" cy="823452"/>
          </a:xfrm>
          <a:prstGeom prst="flowChartConnector">
            <a:avLst/>
          </a:prstGeom>
          <a:solidFill>
            <a:srgbClr val="2D408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F7F07D6E-8BD1-A4AC-740C-94E34B3D286B}"/>
              </a:ext>
            </a:extLst>
          </p:cNvPr>
          <p:cNvSpPr/>
          <p:nvPr/>
        </p:nvSpPr>
        <p:spPr>
          <a:xfrm>
            <a:off x="1136173" y="3407493"/>
            <a:ext cx="6228188" cy="675967"/>
          </a:xfrm>
          <a:prstGeom prst="rect">
            <a:avLst/>
          </a:prstGeom>
          <a:solidFill>
            <a:srgbClr val="2D408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تصف طرق تخزين النباتات للغذاء</a:t>
            </a:r>
          </a:p>
        </p:txBody>
      </p:sp>
      <p:sp>
        <p:nvSpPr>
          <p:cNvPr id="17" name="مخطط انسيابي: رابط 16">
            <a:extLst>
              <a:ext uri="{FF2B5EF4-FFF2-40B4-BE49-F238E27FC236}">
                <a16:creationId xmlns:a16="http://schemas.microsoft.com/office/drawing/2014/main" id="{66D5BB58-5009-393F-AD22-68E7B39FF2F9}"/>
              </a:ext>
            </a:extLst>
          </p:cNvPr>
          <p:cNvSpPr/>
          <p:nvPr/>
        </p:nvSpPr>
        <p:spPr>
          <a:xfrm>
            <a:off x="7123468" y="4523759"/>
            <a:ext cx="855407" cy="823452"/>
          </a:xfrm>
          <a:prstGeom prst="flowChartConnector">
            <a:avLst/>
          </a:prstGeom>
          <a:solidFill>
            <a:srgbClr val="2D408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E9A77C0B-9B68-8CAB-3D9F-C14D2C9BDBE7}"/>
              </a:ext>
            </a:extLst>
          </p:cNvPr>
          <p:cNvSpPr/>
          <p:nvPr/>
        </p:nvSpPr>
        <p:spPr>
          <a:xfrm>
            <a:off x="1136173" y="4585674"/>
            <a:ext cx="6228188" cy="675967"/>
          </a:xfrm>
          <a:prstGeom prst="rect">
            <a:avLst/>
          </a:prstGeom>
          <a:solidFill>
            <a:srgbClr val="2D408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تتعرف على دورة حياة نبات حزازي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B45C9CC3-8B81-A149-C1DD-FDE983EB52F3}"/>
              </a:ext>
            </a:extLst>
          </p:cNvPr>
          <p:cNvSpPr/>
          <p:nvPr/>
        </p:nvSpPr>
        <p:spPr>
          <a:xfrm>
            <a:off x="7624917" y="1576232"/>
            <a:ext cx="1769806" cy="491613"/>
          </a:xfrm>
          <a:prstGeom prst="roundRect">
            <a:avLst>
              <a:gd name="adj" fmla="val 50000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الأهداف</a:t>
            </a:r>
          </a:p>
        </p:txBody>
      </p:sp>
    </p:spTree>
    <p:extLst>
      <p:ext uri="{BB962C8B-B14F-4D97-AF65-F5344CB8AC3E}">
        <p14:creationId xmlns:p14="http://schemas.microsoft.com/office/powerpoint/2010/main" val="67378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C5ABD77-02B4-1318-4115-56A3FDAE3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4BEED0FD-BC7C-2AD2-FED9-955D2448A322}"/>
              </a:ext>
            </a:extLst>
          </p:cNvPr>
          <p:cNvSpPr/>
          <p:nvPr/>
        </p:nvSpPr>
        <p:spPr>
          <a:xfrm>
            <a:off x="2762866" y="619432"/>
            <a:ext cx="4994786" cy="4916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عمليات الحياة في النباتات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5F7471D1-E16B-2DA5-6123-F28DED34B73C}"/>
              </a:ext>
            </a:extLst>
          </p:cNvPr>
          <p:cNvSpPr/>
          <p:nvPr/>
        </p:nvSpPr>
        <p:spPr>
          <a:xfrm>
            <a:off x="10304207" y="737419"/>
            <a:ext cx="1769806" cy="491613"/>
          </a:xfrm>
          <a:prstGeom prst="roundRect">
            <a:avLst>
              <a:gd name="adj" fmla="val 50000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الحصة: السادسة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A497D371-B863-80DD-1CEC-EE551E9FE57B}"/>
              </a:ext>
            </a:extLst>
          </p:cNvPr>
          <p:cNvSpPr/>
          <p:nvPr/>
        </p:nvSpPr>
        <p:spPr>
          <a:xfrm>
            <a:off x="10304207" y="1483441"/>
            <a:ext cx="1769806" cy="491613"/>
          </a:xfrm>
          <a:prstGeom prst="roundRect">
            <a:avLst>
              <a:gd name="adj" fmla="val 50000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المادة : علوم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5A39B288-A58C-6CF7-27FF-12DED2E4DF6E}"/>
              </a:ext>
            </a:extLst>
          </p:cNvPr>
          <p:cNvSpPr/>
          <p:nvPr/>
        </p:nvSpPr>
        <p:spPr>
          <a:xfrm>
            <a:off x="10304207" y="2229464"/>
            <a:ext cx="1769806" cy="491613"/>
          </a:xfrm>
          <a:prstGeom prst="roundRect">
            <a:avLst>
              <a:gd name="adj" fmla="val 50000"/>
            </a:avLst>
          </a:prstGeom>
          <a:solidFill>
            <a:srgbClr val="90A1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التاريخ:</a:t>
            </a:r>
          </a:p>
          <a:p>
            <a:pPr algn="ctr"/>
            <a:r>
              <a:rPr lang="ar-SA" b="1" dirty="0"/>
              <a:t> 27-3-1446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B54B88D-6043-3159-0212-47C1D05E6F33}"/>
              </a:ext>
            </a:extLst>
          </p:cNvPr>
          <p:cNvSpPr txBox="1"/>
          <p:nvPr/>
        </p:nvSpPr>
        <p:spPr>
          <a:xfrm>
            <a:off x="3028336" y="1012722"/>
            <a:ext cx="34216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ما دورات حياة بعض النباتات؟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B397FDA3-8E4C-3746-9A73-F67EF1AA5004}"/>
              </a:ext>
            </a:extLst>
          </p:cNvPr>
          <p:cNvSpPr/>
          <p:nvPr/>
        </p:nvSpPr>
        <p:spPr>
          <a:xfrm>
            <a:off x="0" y="233517"/>
            <a:ext cx="1165123" cy="366252"/>
          </a:xfrm>
          <a:prstGeom prst="roundRect">
            <a:avLst/>
          </a:prstGeom>
          <a:solidFill>
            <a:srgbClr val="6570A8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التهيئة 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9AEDD119-80C5-4E07-5101-94844F8A27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834" y="1775344"/>
            <a:ext cx="1619524" cy="1192501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3103CD11-A5BE-B055-3A13-377ECAAAB0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062" y="2802193"/>
            <a:ext cx="1023719" cy="1460012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A26CD1AE-1924-3FAA-E6F8-8C8087508E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886" y="4247383"/>
            <a:ext cx="1188250" cy="1178967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D6D600BE-A4B7-47D3-85B2-F75566A578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676" y="5008248"/>
            <a:ext cx="1354315" cy="1007801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2E11D2E7-D594-7D57-7ED4-CA7F9AC8DA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796" y="3486519"/>
            <a:ext cx="1111765" cy="1521729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0F6C065B-4040-6DA9-C3A3-1B6B966E8E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633" y="2348932"/>
            <a:ext cx="999928" cy="1007801"/>
          </a:xfrm>
          <a:prstGeom prst="rect">
            <a:avLst/>
          </a:prstGeom>
        </p:spPr>
      </p:pic>
      <p:sp>
        <p:nvSpPr>
          <p:cNvPr id="23" name="سهم: لأسفل 22">
            <a:extLst>
              <a:ext uri="{FF2B5EF4-FFF2-40B4-BE49-F238E27FC236}">
                <a16:creationId xmlns:a16="http://schemas.microsoft.com/office/drawing/2014/main" id="{7260CE6A-DD73-378B-9504-B942B088379A}"/>
              </a:ext>
            </a:extLst>
          </p:cNvPr>
          <p:cNvSpPr/>
          <p:nvPr/>
        </p:nvSpPr>
        <p:spPr>
          <a:xfrm rot="3130853">
            <a:off x="5687788" y="5051172"/>
            <a:ext cx="435889" cy="568879"/>
          </a:xfrm>
          <a:prstGeom prst="downArrow">
            <a:avLst/>
          </a:prstGeom>
          <a:solidFill>
            <a:srgbClr val="E987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514BC72A-CCB3-E9B7-42F8-1F0A987B1105}"/>
              </a:ext>
            </a:extLst>
          </p:cNvPr>
          <p:cNvSpPr txBox="1"/>
          <p:nvPr/>
        </p:nvSpPr>
        <p:spPr>
          <a:xfrm>
            <a:off x="6528358" y="1729247"/>
            <a:ext cx="3412055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r>
              <a:rPr lang="ar-SA" sz="4000" b="1" dirty="0">
                <a:solidFill>
                  <a:srgbClr val="E98732"/>
                </a:solidFill>
              </a:rPr>
              <a:t>ماذا تشاهدين ؟</a:t>
            </a:r>
          </a:p>
        </p:txBody>
      </p:sp>
    </p:spTree>
    <p:extLst>
      <p:ext uri="{BB962C8B-B14F-4D97-AF65-F5344CB8AC3E}">
        <p14:creationId xmlns:p14="http://schemas.microsoft.com/office/powerpoint/2010/main" val="375703207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CE11F245109A49B0F871749BB11740" ma:contentTypeVersion="15" ma:contentTypeDescription="Create a new document." ma:contentTypeScope="" ma:versionID="d88c4228bb0077ca3c064652dba446c6">
  <xsd:schema xmlns:xsd="http://www.w3.org/2001/XMLSchema" xmlns:xs="http://www.w3.org/2001/XMLSchema" xmlns:p="http://schemas.microsoft.com/office/2006/metadata/properties" xmlns:ns3="7a2fa61e-7b8e-498e-9350-24c85d2f50ce" xmlns:ns4="20fc80a4-dfdc-4748-99c9-1272cff29627" targetNamespace="http://schemas.microsoft.com/office/2006/metadata/properties" ma:root="true" ma:fieldsID="0032dfa26873b757f1aac61fc394ed93" ns3:_="" ns4:_="">
    <xsd:import namespace="7a2fa61e-7b8e-498e-9350-24c85d2f50ce"/>
    <xsd:import namespace="20fc80a4-dfdc-4748-99c9-1272cff2962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2fa61e-7b8e-498e-9350-24c85d2f50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c80a4-dfdc-4748-99c9-1272cff2962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a2fa61e-7b8e-498e-9350-24c85d2f50ce" xsi:nil="true"/>
  </documentManagement>
</p:properties>
</file>

<file path=customXml/itemProps1.xml><?xml version="1.0" encoding="utf-8"?>
<ds:datastoreItem xmlns:ds="http://schemas.openxmlformats.org/officeDocument/2006/customXml" ds:itemID="{3647033F-E698-43E2-B770-75842501D5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AC39B4-8C9A-40CE-87DD-14FCC3FECF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2fa61e-7b8e-498e-9350-24c85d2f50ce"/>
    <ds:schemaRef ds:uri="20fc80a4-dfdc-4748-99c9-1272cff296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7A3197C-7352-480F-9B6A-0FEAFBFAB9D2}">
  <ds:schemaRefs>
    <ds:schemaRef ds:uri="http://purl.org/dc/dcmitype/"/>
    <ds:schemaRef ds:uri="7a2fa61e-7b8e-498e-9350-24c85d2f50ce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20fc80a4-dfdc-4748-99c9-1272cff29627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1460</TotalTime>
  <Words>791</Words>
  <Application>Microsoft Office PowerPoint</Application>
  <PresentationFormat>شاشة عريضة</PresentationFormat>
  <Paragraphs>221</Paragraphs>
  <Slides>27</Slides>
  <Notes>0</Notes>
  <HiddenSlides>5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هبه محمد الناشري</dc:creator>
  <cp:lastModifiedBy>هبه محمد الناشري</cp:lastModifiedBy>
  <cp:revision>2</cp:revision>
  <dcterms:created xsi:type="dcterms:W3CDTF">2024-09-29T15:57:29Z</dcterms:created>
  <dcterms:modified xsi:type="dcterms:W3CDTF">2024-09-30T16:21:38Z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0x010100A0CE11F245109A49B0F871749BB11740</vt:lpwstr>
  </property>
</Properties>
</file>