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8" r:id="rId1"/>
  </p:sldMasterIdLst>
  <p:notesMasterIdLst>
    <p:notesMasterId r:id="rId57"/>
  </p:notesMasterIdLst>
  <p:sldIdLst>
    <p:sldId id="257" r:id="rId2"/>
    <p:sldId id="336" r:id="rId3"/>
    <p:sldId id="307" r:id="rId4"/>
    <p:sldId id="480" r:id="rId5"/>
    <p:sldId id="436" r:id="rId6"/>
    <p:sldId id="437" r:id="rId7"/>
    <p:sldId id="438" r:id="rId8"/>
    <p:sldId id="439" r:id="rId9"/>
    <p:sldId id="440" r:id="rId10"/>
    <p:sldId id="378" r:id="rId11"/>
    <p:sldId id="379" r:id="rId12"/>
    <p:sldId id="441" r:id="rId13"/>
    <p:sldId id="481" r:id="rId14"/>
    <p:sldId id="487" r:id="rId15"/>
    <p:sldId id="444" r:id="rId16"/>
    <p:sldId id="445" r:id="rId17"/>
    <p:sldId id="446" r:id="rId18"/>
    <p:sldId id="488" r:id="rId19"/>
    <p:sldId id="442" r:id="rId20"/>
    <p:sldId id="443" r:id="rId21"/>
    <p:sldId id="447" r:id="rId22"/>
    <p:sldId id="482" r:id="rId23"/>
    <p:sldId id="450" r:id="rId24"/>
    <p:sldId id="451" r:id="rId25"/>
    <p:sldId id="448" r:id="rId26"/>
    <p:sldId id="449" r:id="rId27"/>
    <p:sldId id="452" r:id="rId28"/>
    <p:sldId id="483" r:id="rId29"/>
    <p:sldId id="455" r:id="rId30"/>
    <p:sldId id="456" r:id="rId31"/>
    <p:sldId id="461" r:id="rId32"/>
    <p:sldId id="453" r:id="rId33"/>
    <p:sldId id="454" r:id="rId34"/>
    <p:sldId id="458" r:id="rId35"/>
    <p:sldId id="484" r:id="rId36"/>
    <p:sldId id="462" r:id="rId37"/>
    <p:sldId id="463" r:id="rId38"/>
    <p:sldId id="464" r:id="rId39"/>
    <p:sldId id="460" r:id="rId40"/>
    <p:sldId id="459" r:id="rId41"/>
    <p:sldId id="465" r:id="rId42"/>
    <p:sldId id="485" r:id="rId43"/>
    <p:sldId id="471" r:id="rId44"/>
    <p:sldId id="470" r:id="rId45"/>
    <p:sldId id="472" r:id="rId46"/>
    <p:sldId id="473" r:id="rId47"/>
    <p:sldId id="466" r:id="rId48"/>
    <p:sldId id="467" r:id="rId49"/>
    <p:sldId id="475" r:id="rId50"/>
    <p:sldId id="486" r:id="rId51"/>
    <p:sldId id="474" r:id="rId52"/>
    <p:sldId id="478" r:id="rId53"/>
    <p:sldId id="479" r:id="rId54"/>
    <p:sldId id="476" r:id="rId55"/>
    <p:sldId id="477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062"/>
    <a:srgbClr val="17F17F"/>
    <a:srgbClr val="66CCFF"/>
    <a:srgbClr val="FFE07D"/>
    <a:srgbClr val="DBB4E2"/>
    <a:srgbClr val="8ACD11"/>
    <a:srgbClr val="008A3E"/>
    <a:srgbClr val="BC4C32"/>
    <a:srgbClr val="EBFB1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2" autoAdjust="0"/>
    <p:restoredTop sz="86891" autoAdjust="0"/>
  </p:normalViewPr>
  <p:slideViewPr>
    <p:cSldViewPr>
      <p:cViewPr varScale="1">
        <p:scale>
          <a:sx n="63" d="100"/>
          <a:sy n="63" d="100"/>
        </p:scale>
        <p:origin x="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باسم المسعودي" userId="56cd2892-3c45-41ac-b74a-c5fac0e84090" providerId="ADAL" clId="{B926D3E8-390F-904A-80CE-EF274867F522}"/>
    <pc:docChg chg="modSld">
      <pc:chgData name="باسم المسعودي" userId="56cd2892-3c45-41ac-b74a-c5fac0e84090" providerId="ADAL" clId="{B926D3E8-390F-904A-80CE-EF274867F522}" dt="2022-06-15T19:35:45.533" v="21" actId="20577"/>
      <pc:docMkLst>
        <pc:docMk/>
      </pc:docMkLst>
      <pc:sldChg chg="modSp">
        <pc:chgData name="باسم المسعودي" userId="56cd2892-3c45-41ac-b74a-c5fac0e84090" providerId="ADAL" clId="{B926D3E8-390F-904A-80CE-EF274867F522}" dt="2022-06-15T19:35:33.608" v="15" actId="20577"/>
        <pc:sldMkLst>
          <pc:docMk/>
          <pc:sldMk cId="3571963687" sldId="257"/>
        </pc:sldMkLst>
        <pc:spChg chg="mod">
          <ac:chgData name="باسم المسعودي" userId="56cd2892-3c45-41ac-b74a-c5fac0e84090" providerId="ADAL" clId="{B926D3E8-390F-904A-80CE-EF274867F522}" dt="2022-06-15T19:35:33.608" v="15" actId="20577"/>
          <ac:spMkLst>
            <pc:docMk/>
            <pc:sldMk cId="3571963687" sldId="257"/>
            <ac:spMk id="6" creationId="{00000000-0000-0000-0000-000000000000}"/>
          </ac:spMkLst>
        </pc:spChg>
      </pc:sldChg>
      <pc:sldChg chg="modSp">
        <pc:chgData name="باسم المسعودي" userId="56cd2892-3c45-41ac-b74a-c5fac0e84090" providerId="ADAL" clId="{B926D3E8-390F-904A-80CE-EF274867F522}" dt="2022-06-15T19:35:45.533" v="21" actId="20577"/>
        <pc:sldMkLst>
          <pc:docMk/>
          <pc:sldMk cId="2435223307" sldId="336"/>
        </pc:sldMkLst>
        <pc:spChg chg="mod">
          <ac:chgData name="باسم المسعودي" userId="56cd2892-3c45-41ac-b74a-c5fac0e84090" providerId="ADAL" clId="{B926D3E8-390F-904A-80CE-EF274867F522}" dt="2022-06-15T19:35:45.533" v="21" actId="20577"/>
          <ac:spMkLst>
            <pc:docMk/>
            <pc:sldMk cId="2435223307" sldId="33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98A03F-A794-4759-8CAE-B13E9CA18F0D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4640B6-856F-45D4-B0CE-0A766449AF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 ذو القعدة،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980728"/>
            <a:ext cx="2088232" cy="1224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279370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العلوم</a:t>
            </a:r>
            <a:endParaRPr lang="ar-SA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573016"/>
            <a:ext cx="60486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السادس</a:t>
            </a: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 الثالث متوسط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الدراسي الثاني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44624" y="5312608"/>
            <a:ext cx="714380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9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27020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المجموعة عبارة عن صف أفقي فالجدول الدوري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رتب </a:t>
                      </a:r>
                      <a:r>
                        <a:rPr lang="ar-SA" b="1" dirty="0" err="1">
                          <a:solidFill>
                            <a:srgbClr val="00B050"/>
                          </a:solidFill>
                          <a:cs typeface="+mn-cs"/>
                        </a:rPr>
                        <a:t>مندليف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العناصر حسب تزايد أعدادها </a:t>
                      </a:r>
                      <a:r>
                        <a:rPr lang="ar-SA" b="1" dirty="0" err="1">
                          <a:solidFill>
                            <a:srgbClr val="00B050"/>
                          </a:solidFill>
                          <a:cs typeface="+mn-cs"/>
                        </a:rPr>
                        <a:t>الكتلية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84555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مادة لا يمكن تجزئتها إلى مواد أبسط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المركب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العنصر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المحلول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الراسب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رتب </a:t>
                      </a:r>
                      <a:r>
                        <a:rPr lang="ar-SA" b="1" dirty="0" err="1">
                          <a:solidFill>
                            <a:srgbClr val="00B050"/>
                          </a:solidFill>
                        </a:rPr>
                        <a:t>موزلي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 العناصر حسب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تزايد أعدادها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الكتلية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تزايد أعدادها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الذرية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لونها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شكلها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4788024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716016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71006"/>
              </p:ext>
            </p:extLst>
          </p:nvPr>
        </p:nvGraphicFramePr>
        <p:xfrm>
          <a:off x="179512" y="260648"/>
          <a:ext cx="8589640" cy="62179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9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العنصر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مادة لا يمكن تجزئتها إلى مواد أبسط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جدول </a:t>
                      </a:r>
                      <a:r>
                        <a:rPr lang="ar-SA" sz="2400" b="1" dirty="0" err="1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مندليف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للعناصر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رتب العناصر حسب تزايد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أعدادها </a:t>
                      </a:r>
                      <a:r>
                        <a:rPr lang="ar-SA" sz="2000" b="1" dirty="0" err="1">
                          <a:solidFill>
                            <a:srgbClr val="FF0000"/>
                          </a:solidFill>
                        </a:rPr>
                        <a:t>الكتلية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, حيث يكون للعناصر التي في مجموعة واحدة خصائص متشابهة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في ذلك الوقت لم تكن جميع العناصر معروفة , فكان عليه ترك ثلاثة فراغات في الجدول وبعد 15 سنة أكتشف العناصر الثلاثة وهي الجاليوم و السكانديوم والجرمانيوم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إسهامات </a:t>
                      </a:r>
                      <a:r>
                        <a:rPr lang="ar-SA" sz="2400" b="1" dirty="0" err="1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موزلي</a:t>
                      </a: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رتب العناصر حسب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أعدادها الذرية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الجدول الدوري الحديث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تم ترتيب العناصر حسب تزايد أعدادها الذرية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وضعت العناصر في سبع دورات مرقمة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rgbClr val="C00000"/>
                          </a:solidFill>
                        </a:rPr>
                        <a:t>الدورة 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هي صفّ أفقي في الجدول الدوري يحتوي على عناصر تتغير خصائصها بشكل تدريجي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rgbClr val="C00000"/>
                          </a:solidFill>
                        </a:rPr>
                        <a:t>المجموعة</a:t>
                      </a:r>
                      <a:r>
                        <a:rPr lang="ar-SA" sz="2000" b="1" u="sng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عائلة من العناصر في الجدول الدوري ,لها خصائص ففيزيائية وكيميائية متشابهة , يتكون الدوري من 18 عموداً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مناطق الجدول الدوري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العناصر الممثلة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16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هي عناصر المجموعات1-2 و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13 – 18 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فيها فلزات ولا فلزات وأشباه فلزات</a:t>
                      </a:r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C00000"/>
                          </a:solidFill>
                        </a:rPr>
                        <a:t>العناصر</a:t>
                      </a:r>
                      <a:r>
                        <a:rPr lang="ar-SA" sz="1800" b="1" dirty="0"/>
                        <a:t> </a:t>
                      </a:r>
                      <a:r>
                        <a:rPr lang="ar-SA" sz="1800" b="1" dirty="0">
                          <a:solidFill>
                            <a:srgbClr val="C00000"/>
                          </a:solidFill>
                        </a:rPr>
                        <a:t>الانتقالية</a:t>
                      </a:r>
                      <a:r>
                        <a:rPr lang="ar-SA" sz="1800" b="1" dirty="0"/>
                        <a:t> :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هي عناصر المجموعات 3-12 وجميعها فلزات</a:t>
                      </a:r>
                      <a:endParaRPr lang="ar-SA" sz="1800" b="1" dirty="0">
                        <a:solidFill>
                          <a:schemeClr val="dk1"/>
                        </a:solidFill>
                      </a:endParaRPr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800" b="1" baseline="0" dirty="0">
                          <a:solidFill>
                            <a:srgbClr val="C00000"/>
                          </a:solidFill>
                        </a:rPr>
                        <a:t>العناصر الانتقالية الداخلية </a:t>
                      </a:r>
                      <a:r>
                        <a:rPr lang="ar-SA" sz="1800" b="1" baseline="0" dirty="0">
                          <a:solidFill>
                            <a:schemeClr val="dk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تقع أسفل الجدول الدوري منها مجموعتا </a:t>
                      </a:r>
                      <a:r>
                        <a:rPr lang="ar-SA" sz="1800" b="1" dirty="0" err="1">
                          <a:solidFill>
                            <a:srgbClr val="0070C0"/>
                          </a:solidFill>
                        </a:rPr>
                        <a:t>الأكتنيدات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1800" b="1" dirty="0" err="1">
                          <a:solidFill>
                            <a:srgbClr val="0070C0"/>
                          </a:solidFill>
                        </a:rPr>
                        <a:t>واللانثانيدات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9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54259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342933" y="1052736"/>
            <a:ext cx="6840760" cy="3384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مقدمة في الجدول الدوري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7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تصف </a:t>
            </a:r>
            <a:r>
              <a:rPr lang="ar-SA" b="1" dirty="0">
                <a:solidFill>
                  <a:schemeClr val="tx1"/>
                </a:solidFill>
              </a:rPr>
              <a:t>تاريخ الجدول الدوري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تفسر </a:t>
            </a:r>
            <a:r>
              <a:rPr lang="ar-SA" b="1" dirty="0">
                <a:solidFill>
                  <a:schemeClr val="tx1"/>
                </a:solidFill>
              </a:rPr>
              <a:t>المقصود بمفتاح العنصر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توضّح </a:t>
            </a:r>
            <a:r>
              <a:rPr lang="ar-SA" b="1" dirty="0">
                <a:solidFill>
                  <a:schemeClr val="tx1"/>
                </a:solidFill>
              </a:rPr>
              <a:t>كيفية تنظيم الجدول الدوري</a:t>
            </a:r>
          </a:p>
        </p:txBody>
      </p:sp>
    </p:spTree>
    <p:extLst>
      <p:ext uri="{BB962C8B-B14F-4D97-AF65-F5344CB8AC3E}">
        <p14:creationId xmlns:p14="http://schemas.microsoft.com/office/powerpoint/2010/main" val="6881502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115616" y="2204864"/>
            <a:ext cx="6984776" cy="41764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solidFill>
              <a:srgbClr val="FFE0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987824" y="1442766"/>
            <a:ext cx="302433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 للعناصر</a:t>
            </a:r>
          </a:p>
        </p:txBody>
      </p:sp>
    </p:spTree>
    <p:extLst>
      <p:ext uri="{BB962C8B-B14F-4D97-AF65-F5344CB8AC3E}">
        <p14:creationId xmlns:p14="http://schemas.microsoft.com/office/powerpoint/2010/main" val="22327761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2" grpId="0"/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436096" y="2132856"/>
            <a:ext cx="302433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 الفلزات صلبة ما عدا الزئبق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055676" cy="546074"/>
          </a:xfrm>
          <a:prstGeom prst="rect">
            <a:avLst/>
          </a:prstGeom>
          <a:solidFill>
            <a:srgbClr val="66CCFF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الفلزات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22703" y="2132856"/>
            <a:ext cx="309736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درجة انصهارها عالية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9552" y="2132856"/>
            <a:ext cx="140415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الفلز عنصر لامع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436096" y="2649929"/>
            <a:ext cx="303691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موصلة جيد للكهرباء والحرارة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122703" y="2636912"/>
            <a:ext cx="311863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قابله للسحب والطرق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348617" y="3140968"/>
            <a:ext cx="6302750" cy="32823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2806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05297" y="2132856"/>
            <a:ext cx="369469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غازية أو صلبة هشة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524436" y="1442766"/>
            <a:ext cx="2055676" cy="546074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اللافلزات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624282" y="2105836"/>
            <a:ext cx="369213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رديئة التوصيل للحرارة والكهرباء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05297" y="2636912"/>
            <a:ext cx="752369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تشمل 17 عنصر , منها الكربون والكبريت والنيتروجين والاكسجين والفوسفور واليود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282516" y="3284984"/>
            <a:ext cx="2055676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أشباه الفلزات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282516" y="3961540"/>
            <a:ext cx="2033900" cy="19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العناصر التي تشترك في بعض صفاتها مع الفلزات وفي بعض صفاتها مع اللافلزات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805297" y="3140968"/>
            <a:ext cx="5350879" cy="3024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9810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5" grpId="0" animBg="1"/>
      <p:bldP spid="14" grpId="0" animBg="1"/>
      <p:bldP spid="1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635896" y="1700808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مفتاح العنصر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05297" y="2492896"/>
            <a:ext cx="751111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كل صندوق يسمى مفتاح العنصر , وهذا المفتاح يبين اسم العنصر وعدده الذري ورمزه وكتلته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05297" y="3068960"/>
            <a:ext cx="752369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البالون</a:t>
            </a:r>
            <a:r>
              <a:rPr lang="ar-SA" b="1" dirty="0">
                <a:solidFill>
                  <a:srgbClr val="0070C0"/>
                </a:solidFill>
              </a:rPr>
              <a:t> يدل على الحالة الغازية   -   </a:t>
            </a:r>
            <a:r>
              <a:rPr lang="ar-SA" b="1" dirty="0">
                <a:solidFill>
                  <a:srgbClr val="FF0000"/>
                </a:solidFill>
              </a:rPr>
              <a:t>المكعب</a:t>
            </a:r>
            <a:r>
              <a:rPr lang="ar-SA" b="1" dirty="0">
                <a:solidFill>
                  <a:srgbClr val="0070C0"/>
                </a:solidFill>
              </a:rPr>
              <a:t> على الحالة الصلبة  -  </a:t>
            </a:r>
            <a:r>
              <a:rPr lang="ar-SA" b="1" dirty="0">
                <a:solidFill>
                  <a:srgbClr val="FF0000"/>
                </a:solidFill>
              </a:rPr>
              <a:t>القطرة</a:t>
            </a:r>
            <a:r>
              <a:rPr lang="ar-SA" b="1" dirty="0">
                <a:solidFill>
                  <a:srgbClr val="0070C0"/>
                </a:solidFill>
              </a:rPr>
              <a:t> على الحالة السائلة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979713" y="3861049"/>
            <a:ext cx="2828038" cy="230425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438042" y="4005064"/>
            <a:ext cx="1270770" cy="194421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2641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1" grpId="0" animBg="1"/>
      <p:bldP spid="10" grpId="0" animBg="1"/>
      <p:bldP spid="15" grpId="0" animBg="1"/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3499284" y="1442766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رموز العناصر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378804" y="2132856"/>
            <a:ext cx="413741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تكتب رموز العناصر بحرف أو حرفين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632864" y="2636912"/>
            <a:ext cx="375556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مثل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 </a:t>
            </a:r>
            <a:r>
              <a:rPr lang="ar-SA" b="1" dirty="0">
                <a:solidFill>
                  <a:srgbClr val="0070C0"/>
                </a:solidFill>
              </a:rPr>
              <a:t>الهيدروجين </a:t>
            </a:r>
            <a:r>
              <a:rPr lang="en-US" b="1" dirty="0">
                <a:solidFill>
                  <a:srgbClr val="0070C0"/>
                </a:solidFill>
              </a:rPr>
              <a:t>Hydrogen </a:t>
            </a:r>
            <a:r>
              <a:rPr lang="ar-SA" b="1" dirty="0">
                <a:solidFill>
                  <a:srgbClr val="0070C0"/>
                </a:solidFill>
              </a:rPr>
              <a:t>   </a:t>
            </a:r>
            <a:r>
              <a:rPr lang="ar-SA" b="1" dirty="0">
                <a:solidFill>
                  <a:srgbClr val="FF0000"/>
                </a:solidFill>
              </a:rPr>
              <a:t>رمزه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</a:t>
            </a:r>
            <a:r>
              <a:rPr lang="ar-SA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16440" y="2636912"/>
            <a:ext cx="375556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مثل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 </a:t>
            </a:r>
            <a:r>
              <a:rPr lang="ar-SA" b="1" dirty="0">
                <a:solidFill>
                  <a:srgbClr val="0070C0"/>
                </a:solidFill>
              </a:rPr>
              <a:t>الذهب  </a:t>
            </a:r>
            <a:r>
              <a:rPr lang="ar-SA" b="1" dirty="0">
                <a:solidFill>
                  <a:srgbClr val="FF0000"/>
                </a:solidFill>
              </a:rPr>
              <a:t>رمزه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:</a:t>
            </a:r>
            <a:r>
              <a:rPr lang="ar-SA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Au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739498" y="3140968"/>
            <a:ext cx="3771146" cy="34563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9921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00955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اللافلزات رديئة التوصيل للحرارة والكهرباء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درجة انصهارها الفلزات عالية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6610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يدل رمز البالون بجانب رمز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العنصر على الحالة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الغازية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الصلبة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السائلة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لا يدل على شيء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العناصر التي تشترك في بعض صفاتها مع الفلزات وفي بعض صفاتها مع اللافلزات تسمى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اللافلزات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أشباه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الفلزات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الاجابة (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أ + ج )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7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3848" y="3933056"/>
            <a:ext cx="4248472" cy="17281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126863" y="3573016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</a:rPr>
              <a:t>الفصل السادس</a:t>
            </a:r>
          </a:p>
        </p:txBody>
      </p:sp>
      <p:sp>
        <p:nvSpPr>
          <p:cNvPr id="5" name="مكعب 4"/>
          <p:cNvSpPr/>
          <p:nvPr/>
        </p:nvSpPr>
        <p:spPr>
          <a:xfrm>
            <a:off x="971600" y="3045935"/>
            <a:ext cx="2376264" cy="23503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Hydrogen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1.008</a:t>
            </a:r>
          </a:p>
        </p:txBody>
      </p:sp>
      <p:sp>
        <p:nvSpPr>
          <p:cNvPr id="7" name="مكعب 6"/>
          <p:cNvSpPr/>
          <p:nvPr/>
        </p:nvSpPr>
        <p:spPr>
          <a:xfrm>
            <a:off x="6444208" y="2708920"/>
            <a:ext cx="1512168" cy="698460"/>
          </a:xfrm>
          <a:prstGeom prst="cube">
            <a:avLst>
              <a:gd name="adj" fmla="val 385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لا فلز</a:t>
            </a:r>
          </a:p>
        </p:txBody>
      </p:sp>
      <p:sp>
        <p:nvSpPr>
          <p:cNvPr id="8" name="مكعب 7"/>
          <p:cNvSpPr/>
          <p:nvPr/>
        </p:nvSpPr>
        <p:spPr>
          <a:xfrm>
            <a:off x="6444208" y="2294964"/>
            <a:ext cx="1512168" cy="698460"/>
          </a:xfrm>
          <a:prstGeom prst="cube">
            <a:avLst>
              <a:gd name="adj" fmla="val 38543"/>
            </a:avLst>
          </a:prstGeom>
          <a:solidFill>
            <a:srgbClr val="73F0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شبه فلز</a:t>
            </a:r>
          </a:p>
        </p:txBody>
      </p:sp>
      <p:sp>
        <p:nvSpPr>
          <p:cNvPr id="9" name="مكعب 8"/>
          <p:cNvSpPr/>
          <p:nvPr/>
        </p:nvSpPr>
        <p:spPr>
          <a:xfrm>
            <a:off x="6444208" y="1876009"/>
            <a:ext cx="1512168" cy="698460"/>
          </a:xfrm>
          <a:prstGeom prst="cube">
            <a:avLst>
              <a:gd name="adj" fmla="val 38543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فلز</a:t>
            </a:r>
          </a:p>
        </p:txBody>
      </p:sp>
    </p:spTree>
    <p:extLst>
      <p:ext uri="{BB962C8B-B14F-4D97-AF65-F5344CB8AC3E}">
        <p14:creationId xmlns:p14="http://schemas.microsoft.com/office/powerpoint/2010/main" val="2435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20734"/>
              </p:ext>
            </p:extLst>
          </p:nvPr>
        </p:nvGraphicFramePr>
        <p:xfrm>
          <a:off x="467544" y="836712"/>
          <a:ext cx="8301608" cy="50292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5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الفلزات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جميع الفلزات صلبة ما عدا الزئبق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ب-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درجة انصهارها عالية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ج-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موصلة جيد للكهرباء والحرارة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قابله للسحب والطرق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الفلز عنصر لامع   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مثل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الذهب والفضة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والنحاس والالمنيوم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اللافلزات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رديئة التوصيل للحرارة والكهرباء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ب-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غازية أو صلبة هشة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ج-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تشمل 17 عنصر , منها الكربون والكبريت والنيتروجين والاكسجين والفوسفور واليود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أشباه</a:t>
                      </a:r>
                      <a:r>
                        <a:rPr lang="ar-SA" sz="2400" b="1" baseline="0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الفلزات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العناصر التي تشترك في بعض صفاتها مع الفلزات وفي بعض صفاتها مع اللافلزات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مفتاح العنصر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كل صندوق يسمى مفتاح العنصر , وهذا المفتاح يبين اسم العنصر وعدده الذري ورمزه وكتلته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البالون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يدل على الحالة الغازية   - 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المكعب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على الحالة الصلبة  -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القطرة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على الحالة السائلة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رموز العناصر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تكتب رموز العناصر بحرف أو حرفين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الهيدروجين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haroni" pitchFamily="2" charset="-79"/>
                          <a:cs typeface="Aharoni" pitchFamily="2" charset="-79"/>
                        </a:rPr>
                        <a:t>ydrogen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رمزه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H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مثل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الذهب 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رمزه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Au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11508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1064871"/>
            <a:ext cx="6120680" cy="468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203848" y="148478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الممثلة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88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تتعرّف </a:t>
            </a:r>
            <a:r>
              <a:rPr lang="ar-SA" b="1" dirty="0">
                <a:solidFill>
                  <a:schemeClr val="tx1"/>
                </a:solidFill>
              </a:rPr>
              <a:t>خصائص العناصر الممثلة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استخدامات العناصر الممثلة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تصنف </a:t>
            </a:r>
            <a:r>
              <a:rPr lang="ar-SA" b="1" dirty="0">
                <a:solidFill>
                  <a:schemeClr val="tx1"/>
                </a:solidFill>
              </a:rPr>
              <a:t>العناصر إلى مجموعات , بناء على تشابه خصائصها</a:t>
            </a:r>
          </a:p>
        </p:txBody>
      </p:sp>
    </p:spTree>
    <p:extLst>
      <p:ext uri="{BB962C8B-B14F-4D97-AF65-F5344CB8AC3E}">
        <p14:creationId xmlns:p14="http://schemas.microsoft.com/office/powerpoint/2010/main" val="6881502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927256" y="3876062"/>
            <a:ext cx="4292816" cy="26492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588224" y="3212976"/>
            <a:ext cx="194421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الفلزات القلوية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232248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المجموعتان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1 , 2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588224" y="2496967"/>
            <a:ext cx="1944216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الأولى</a:t>
            </a:r>
            <a:endParaRPr lang="ar-SA" sz="2400" b="1" dirty="0"/>
          </a:p>
        </p:txBody>
      </p:sp>
      <p:sp>
        <p:nvSpPr>
          <p:cNvPr id="13" name="مستطيل 12"/>
          <p:cNvSpPr/>
          <p:nvPr/>
        </p:nvSpPr>
        <p:spPr>
          <a:xfrm>
            <a:off x="4565735" y="3205093"/>
            <a:ext cx="1950481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لامعة وصلبة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555776" y="3212976"/>
            <a:ext cx="1950481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لها كثافة منخفضة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21842" y="3205093"/>
            <a:ext cx="216192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درجة انصهارها منخفضة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051720" y="3717032"/>
            <a:ext cx="5485725" cy="4152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كلما انتقلنا من أعلى إلى أسفل في الجدول الدوري يزداد نشاطها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20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الليثيوم</a:t>
            </a:r>
            <a:r>
              <a:rPr lang="ar-SA" b="1" dirty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 يستخدم في بطاريات الليثيوم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7345333" y="5517232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الصوديوم والبوتاسيوم </a:t>
            </a:r>
            <a:r>
              <a:rPr lang="ar-SA" sz="1600" b="1" dirty="0">
                <a:solidFill>
                  <a:srgbClr val="0070C0"/>
                </a:solidFill>
              </a:rPr>
              <a:t>ضروريان لأجسامنا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361501" y="4597197"/>
            <a:ext cx="1766783" cy="1718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9E38EC0-D658-4881-81DE-A6BB702F6B98}"/>
              </a:ext>
            </a:extLst>
          </p:cNvPr>
          <p:cNvSpPr txBox="1"/>
          <p:nvPr/>
        </p:nvSpPr>
        <p:spPr>
          <a:xfrm>
            <a:off x="515774" y="702566"/>
            <a:ext cx="206377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ليثيوم    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صوديوم 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بوتاسيوم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رابيديوم</a:t>
            </a:r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Rb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سيزيوم  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CS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ar-SA" sz="24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فرانسيوم</a:t>
            </a:r>
            <a:r>
              <a:rPr lang="ar-SA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24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Fr</a:t>
            </a:r>
            <a:endParaRPr lang="ar-SA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0965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115616" y="3645024"/>
            <a:ext cx="2664296" cy="27723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012160" y="3212976"/>
            <a:ext cx="25202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الفلزات القلوية الأرضية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232248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المجموعتان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1 , 2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588224" y="2496967"/>
            <a:ext cx="1944216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الثانية</a:t>
            </a:r>
            <a:endParaRPr lang="ar-SA" sz="2400" b="1" dirty="0"/>
          </a:p>
        </p:txBody>
      </p:sp>
      <p:sp>
        <p:nvSpPr>
          <p:cNvPr id="17" name="مستطيل 16"/>
          <p:cNvSpPr/>
          <p:nvPr/>
        </p:nvSpPr>
        <p:spPr>
          <a:xfrm>
            <a:off x="3419872" y="3717032"/>
            <a:ext cx="4117573" cy="4152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نشطة ولكن أقل نشاطاً من الفلزات القلوية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1115616" y="507896"/>
            <a:ext cx="1709678" cy="23450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بريليوم </a:t>
            </a:r>
            <a:r>
              <a:rPr lang="en-US" sz="2000" b="1" dirty="0">
                <a:solidFill>
                  <a:schemeClr val="tx1"/>
                </a:solidFill>
              </a:rPr>
              <a:t> Be</a:t>
            </a:r>
            <a:r>
              <a:rPr lang="ar-SA" sz="2000" b="1" dirty="0">
                <a:solidFill>
                  <a:schemeClr val="tx1"/>
                </a:solidFill>
              </a:rPr>
              <a:t> مغنسيوم </a:t>
            </a:r>
            <a:r>
              <a:rPr lang="en-US" sz="2000" b="1" dirty="0">
                <a:solidFill>
                  <a:schemeClr val="tx1"/>
                </a:solidFill>
              </a:rPr>
              <a:t>Mg</a:t>
            </a:r>
            <a:r>
              <a:rPr lang="ar-SA" sz="2000" b="1" dirty="0">
                <a:solidFill>
                  <a:schemeClr val="tx1"/>
                </a:solidFill>
              </a:rPr>
              <a:t> كالسيوم </a:t>
            </a:r>
            <a:r>
              <a:rPr lang="en-US" sz="2000" b="1" dirty="0">
                <a:solidFill>
                  <a:schemeClr val="tx1"/>
                </a:solidFill>
              </a:rPr>
              <a:t>Ca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ar-SA" sz="2000" b="1" dirty="0" err="1">
                <a:solidFill>
                  <a:schemeClr val="tx1"/>
                </a:solidFill>
              </a:rPr>
              <a:t>سترانشيوم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Sr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باريوم </a:t>
            </a:r>
            <a:r>
              <a:rPr lang="en-US" sz="2000" b="1" dirty="0">
                <a:solidFill>
                  <a:schemeClr val="tx1"/>
                </a:solidFill>
              </a:rPr>
              <a:t>Ba</a:t>
            </a:r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 راديوم </a:t>
            </a:r>
            <a:r>
              <a:rPr lang="en-US" sz="2000" b="1" dirty="0">
                <a:solidFill>
                  <a:schemeClr val="tx1"/>
                </a:solidFill>
              </a:rPr>
              <a:t>Ra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995937" y="4311098"/>
            <a:ext cx="3132348" cy="21062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3419872" y="3189328"/>
            <a:ext cx="25202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أكثر كثافة وصلابة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827584" y="3189328"/>
            <a:ext cx="25202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ذات درجة انصهار عالية </a:t>
            </a:r>
          </a:p>
        </p:txBody>
      </p:sp>
    </p:spTree>
    <p:extLst>
      <p:ext uri="{BB962C8B-B14F-4D97-AF65-F5344CB8AC3E}">
        <p14:creationId xmlns:p14="http://schemas.microsoft.com/office/powerpoint/2010/main" val="37946899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92327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عناصر المجموعة الأولى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ذات درجة انصهار عالية </a:t>
                      </a:r>
                      <a:endParaRPr lang="ar-SA" b="1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يستخدم الليثيوم  في بطاريات الليثيوم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41284"/>
              </p:ext>
            </p:extLst>
          </p:nvPr>
        </p:nvGraphicFramePr>
        <p:xfrm>
          <a:off x="620271" y="4077072"/>
          <a:ext cx="8208912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كلما انتقلنا من أعلى إلى أسفل في الجدول الدوري يزداد نشاطها , عناصر المجموعة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الأولى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الثانية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الثالثة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الرابعة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6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64214"/>
              </p:ext>
            </p:extLst>
          </p:nvPr>
        </p:nvGraphicFramePr>
        <p:xfrm>
          <a:off x="395536" y="1196752"/>
          <a:ext cx="8301608" cy="453650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7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المجموعتان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</a:t>
                      </a:r>
                      <a:r>
                        <a:rPr lang="ar-SA" sz="3200" b="1" dirty="0">
                          <a:solidFill>
                            <a:srgbClr val="00B050"/>
                          </a:solidFill>
                          <a:latin typeface="Microsoft Uighur" pitchFamily="2" charset="-78"/>
                          <a:ea typeface="Monotype Koufi" pitchFamily="2" charset="-78"/>
                          <a:cs typeface="Microsoft Uighur" pitchFamily="2" charset="-78"/>
                        </a:rPr>
                        <a:t>1 , 2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u="sng" baseline="0" dirty="0">
                          <a:solidFill>
                            <a:srgbClr val="C00000"/>
                          </a:solidFill>
                        </a:rPr>
                        <a:t>المجموعة الأولى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أ-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تسمى الفلزات القلوية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ب-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لامعة وصلبة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ج-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لها كثافة منخفضة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درجة انصهارها منخفضة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  هـ-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كلما انتقلنا من أعلى إلى أسفل في الجدول الدوري يزداد نشاطها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rgbClr val="00B050"/>
                          </a:solidFill>
                        </a:rPr>
                        <a:t>مثال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الليثيوم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يستخدم في بطاريات الليثيوم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الصوديوم والبوتاسيوم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ضروريان لأجسامنا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ar-SA" sz="2000" b="1" u="sng" dirty="0">
                          <a:solidFill>
                            <a:srgbClr val="C00000"/>
                          </a:solidFill>
                        </a:rPr>
                        <a:t> المجموعة الثانية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marR="0" indent="-2857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 تسمى الفلزات القلوية الأرضية 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ar-SA" sz="1800" b="1" baseline="0" dirty="0">
                          <a:solidFill>
                            <a:schemeClr val="tx1"/>
                          </a:solidFill>
                        </a:rPr>
                        <a:t>ب-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أكثر كثافة وصلابة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ج-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ذات درجة انصهار عالية 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د-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نشطة ولكن أقل نشاطاً من الفلزات</a:t>
                      </a:r>
                      <a:r>
                        <a:rPr lang="ar-SA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القلوية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u="sng" dirty="0">
                          <a:solidFill>
                            <a:srgbClr val="00B050"/>
                          </a:solidFill>
                        </a:rPr>
                        <a:t>مثال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: 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بريليوم – ماغنسيوم – كالسيوم – باريوم – </a:t>
                      </a:r>
                      <a:r>
                        <a:rPr lang="ar-SA" b="1" dirty="0" err="1">
                          <a:solidFill>
                            <a:srgbClr val="0070C0"/>
                          </a:solidFill>
                        </a:rPr>
                        <a:t>سترونيتوم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 – راديوم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8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2682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1064871"/>
            <a:ext cx="6120680" cy="468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203848" y="148478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الممثلة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3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تتعرّف </a:t>
            </a:r>
            <a:r>
              <a:rPr lang="ar-SA" b="1" dirty="0">
                <a:solidFill>
                  <a:schemeClr val="tx1"/>
                </a:solidFill>
              </a:rPr>
              <a:t>خصائص العناصر الممثلة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استخدامات العناصر الممثلة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تصنف </a:t>
            </a:r>
            <a:r>
              <a:rPr lang="ar-SA" b="1" dirty="0">
                <a:solidFill>
                  <a:schemeClr val="tx1"/>
                </a:solidFill>
              </a:rPr>
              <a:t>العناصر إلى مجموعات , بناء على تشابه خصائصها</a:t>
            </a:r>
          </a:p>
        </p:txBody>
      </p:sp>
    </p:spTree>
    <p:extLst>
      <p:ext uri="{BB962C8B-B14F-4D97-AF65-F5344CB8AC3E}">
        <p14:creationId xmlns:p14="http://schemas.microsoft.com/office/powerpoint/2010/main" val="16990273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11232" y="2564904"/>
            <a:ext cx="4292816" cy="39203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067945" y="3212976"/>
            <a:ext cx="446449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0070C0"/>
                </a:solidFill>
              </a:rPr>
              <a:t>جميعها فلزية صلبة ما عدا البورون شبه فلز أسود وهش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19872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554960" y="2496967"/>
            <a:ext cx="2977480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13 – عائلة البورون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4067944" y="3710532"/>
            <a:ext cx="345638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تستخدم في صناعة المنتجات  كوعاء الطهي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20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الالمنيوم – </a:t>
            </a:r>
            <a:r>
              <a:rPr lang="ar-SA" b="1" dirty="0">
                <a:solidFill>
                  <a:srgbClr val="0070C0"/>
                </a:solidFill>
              </a:rPr>
              <a:t>صناعة علب المشروبات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7345333" y="5517232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الجاليوم –</a:t>
            </a:r>
          </a:p>
          <a:p>
            <a:pPr algn="ctr"/>
            <a:r>
              <a:rPr lang="ar-SA" sz="1600" b="1" dirty="0">
                <a:solidFill>
                  <a:srgbClr val="0070C0"/>
                </a:solidFill>
              </a:rPr>
              <a:t> صناعة رقاقات الحاسوب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361501" y="4221088"/>
            <a:ext cx="1766783" cy="21731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67298B-8995-4F68-837A-7B2EF7A82B17}"/>
              </a:ext>
            </a:extLst>
          </p:cNvPr>
          <p:cNvSpPr txBox="1"/>
          <p:nvPr/>
        </p:nvSpPr>
        <p:spPr>
          <a:xfrm>
            <a:off x="395536" y="405244"/>
            <a:ext cx="23042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بورون </a:t>
            </a:r>
            <a:r>
              <a:rPr lang="en-US" sz="2400" b="1" dirty="0"/>
              <a:t>B</a:t>
            </a:r>
          </a:p>
          <a:p>
            <a:r>
              <a:rPr lang="ar-SA" sz="2400" b="1" dirty="0"/>
              <a:t>المنيوم </a:t>
            </a:r>
            <a:r>
              <a:rPr lang="en-US" sz="2400" b="1" dirty="0"/>
              <a:t>Al</a:t>
            </a:r>
          </a:p>
          <a:p>
            <a:r>
              <a:rPr lang="ar-SA" sz="2400" b="1" dirty="0"/>
              <a:t>جاليوم </a:t>
            </a:r>
            <a:r>
              <a:rPr lang="en-US" sz="2400" b="1" dirty="0"/>
              <a:t>Ga</a:t>
            </a:r>
          </a:p>
          <a:p>
            <a:r>
              <a:rPr lang="ar-SA" sz="2400" b="1" dirty="0"/>
              <a:t>انديوم </a:t>
            </a:r>
            <a:r>
              <a:rPr lang="en-US" sz="2400" b="1" dirty="0"/>
              <a:t>In</a:t>
            </a:r>
          </a:p>
          <a:p>
            <a:r>
              <a:rPr lang="ar-SA" sz="2400" b="1" dirty="0" err="1"/>
              <a:t>ثاليوم</a:t>
            </a:r>
            <a:r>
              <a:rPr lang="ar-SA" sz="2400" b="1" dirty="0"/>
              <a:t> </a:t>
            </a:r>
            <a:r>
              <a:rPr lang="en-US" sz="2400" b="1" dirty="0" err="1"/>
              <a:t>Ti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4000193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5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26698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342933" y="1052736"/>
            <a:ext cx="6840760" cy="3384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مقدمة في الجدول الدوري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83240" y="3717032"/>
            <a:ext cx="3284704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244891" y="3212976"/>
            <a:ext cx="2410377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الكربون من العناصر اللافلزية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19872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598115" y="2496967"/>
            <a:ext cx="307834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14 – مجموعة الكربون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179512" y="3212976"/>
            <a:ext cx="597666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0070C0"/>
                </a:solidFill>
              </a:rPr>
              <a:t>السليكون والجرمانيوم أشباه فلزات , يستخدمان في صناعة الأجهزة الإلكترونية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19"/>
            <a:ext cx="1475139" cy="18066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الكربون – السليكون – الجرمانيوم – الرصاص - القصدير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4067945" y="4142580"/>
            <a:ext cx="3060340" cy="21731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5004048" y="2784999"/>
            <a:ext cx="0" cy="427977"/>
          </a:xfrm>
          <a:prstGeom prst="line">
            <a:avLst/>
          </a:prstGeom>
          <a:ln w="889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355976" y="3212976"/>
            <a:ext cx="1800200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683568" y="2496967"/>
            <a:ext cx="4176463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17F17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أشباه موصلات : </a:t>
            </a:r>
            <a:r>
              <a:rPr lang="ar-SA" b="1" dirty="0">
                <a:solidFill>
                  <a:srgbClr val="0070C0"/>
                </a:solidFill>
              </a:rPr>
              <a:t>مواد توصل الكهرباء بدرجة أقل من    الفلزات وأكثر من اللافلزات</a:t>
            </a:r>
          </a:p>
        </p:txBody>
      </p:sp>
    </p:spTree>
    <p:extLst>
      <p:ext uri="{BB962C8B-B14F-4D97-AF65-F5344CB8AC3E}">
        <p14:creationId xmlns:p14="http://schemas.microsoft.com/office/powerpoint/2010/main" val="166105396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5" grpId="0" animBg="1"/>
      <p:bldP spid="18" grpId="0" animBg="1"/>
      <p:bldP spid="19" grpId="0" animBg="1"/>
      <p:bldP spid="22" grpId="0" animBg="1"/>
      <p:bldP spid="8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83240" y="3717032"/>
            <a:ext cx="3790326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267743" y="3212976"/>
            <a:ext cx="626469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عنصرين لا فلزين هما النيتروجين والفوسفور وهما ضروريان للمخلوقات الحية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61501" y="2496967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15 – مجموعة النيتروجين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09120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النيتروجين – الفوسفور 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716017" y="4142580"/>
            <a:ext cx="2412268" cy="21731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8854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26666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البورون عنصر فلزي أسود وهش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يستخدم الجاليوم في صناعة رقاقات الحاسوب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64680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مواد توصل الكهرباء بدرجة أقل من الفلزات وأكثر من اللافلزات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اللافلزات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أشباه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الفلزات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الاجابة (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أ + ج )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عنصرين لا فلزين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وهما ضروريان للمخلوقات الحية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, هما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 –النيتروجين والفسفور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الاكسجين والكربون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C00000"/>
                          </a:solidFill>
                        </a:rPr>
                        <a:t>ج- الهيدروجين والبورون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اليورانيوم والزئبق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2699792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6804248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6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04772" y="2708920"/>
            <a:ext cx="1947348" cy="1296144"/>
          </a:xfrm>
          <a:prstGeom prst="rect">
            <a:avLst/>
          </a:prstGeom>
          <a:solidFill>
            <a:srgbClr val="BC4C32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V="1">
            <a:off x="4681578" y="939447"/>
            <a:ext cx="0" cy="148144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4689963" y="980728"/>
            <a:ext cx="96215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5868144" y="651415"/>
            <a:ext cx="2977480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13 – عائلة البورون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5868144" y="1484784"/>
            <a:ext cx="300058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جميعها فلزية صلبة ما عدا البورون شبه فلز أسود وهش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819888" y="2204864"/>
            <a:ext cx="300058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تستخدم في صناعة المنتجات  كوعاء الطهي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791131" y="2780928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7345333" y="3320988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الالمنيوم – </a:t>
            </a:r>
            <a:r>
              <a:rPr lang="ar-SA" b="1" dirty="0">
                <a:solidFill>
                  <a:srgbClr val="0070C0"/>
                </a:solidFill>
              </a:rPr>
              <a:t>صناعة علب المشروبات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833165" y="3320988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الجاليوم –</a:t>
            </a:r>
          </a:p>
          <a:p>
            <a:pPr algn="ctr"/>
            <a:r>
              <a:rPr lang="ar-SA" sz="1600" b="1" dirty="0">
                <a:solidFill>
                  <a:srgbClr val="0070C0"/>
                </a:solidFill>
              </a:rPr>
              <a:t> صناعة رقاقات الحاسوب</a:t>
            </a:r>
          </a:p>
        </p:txBody>
      </p:sp>
      <p:cxnSp>
        <p:nvCxnSpPr>
          <p:cNvPr id="18" name="رابط مستقيم 17"/>
          <p:cNvCxnSpPr/>
          <p:nvPr/>
        </p:nvCxnSpPr>
        <p:spPr>
          <a:xfrm flipH="1" flipV="1">
            <a:off x="4644008" y="4149080"/>
            <a:ext cx="1" cy="36003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3131840" y="4581128"/>
            <a:ext cx="307834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14 – مجموعة الكربون</a:t>
            </a:r>
            <a:endParaRPr lang="ar-SA" sz="2400" b="1" dirty="0"/>
          </a:p>
        </p:txBody>
      </p:sp>
      <p:sp>
        <p:nvSpPr>
          <p:cNvPr id="22" name="مستطيل 21"/>
          <p:cNvSpPr/>
          <p:nvPr/>
        </p:nvSpPr>
        <p:spPr>
          <a:xfrm>
            <a:off x="5833165" y="5301208"/>
            <a:ext cx="2410377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الكربون من العناصر اللافلزية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79512" y="5805264"/>
            <a:ext cx="806403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السليكون والجرمانيوم أشباه فلزات , يستخدمان في صناعة الأجهزة الإلكترونية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79511" y="6336704"/>
            <a:ext cx="8064031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أشباه موصلات : </a:t>
            </a:r>
            <a:r>
              <a:rPr lang="ar-SA" b="1" dirty="0">
                <a:solidFill>
                  <a:srgbClr val="0070C0"/>
                </a:solidFill>
              </a:rPr>
              <a:t>مواد توصل الكهرباء بدرجة أقل من الفلزات وأكثر من اللافلزات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4804442" y="5305776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27" name="مستطيل 26"/>
          <p:cNvSpPr/>
          <p:nvPr/>
        </p:nvSpPr>
        <p:spPr>
          <a:xfrm>
            <a:off x="264528" y="5301208"/>
            <a:ext cx="4379479" cy="4680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الكربون – السليكون – الجرمانيوم – الرصاص - القصدير</a:t>
            </a: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3393818" y="3356992"/>
            <a:ext cx="1700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3419872" y="980728"/>
            <a:ext cx="0" cy="23762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3193578" y="980728"/>
            <a:ext cx="22629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179510" y="692696"/>
            <a:ext cx="2942059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15 – مجموعة النيتروجين</a:t>
            </a:r>
            <a:endParaRPr lang="ar-SA" sz="2400" b="1" dirty="0"/>
          </a:p>
        </p:txBody>
      </p:sp>
      <p:sp>
        <p:nvSpPr>
          <p:cNvPr id="43" name="مستطيل 42"/>
          <p:cNvSpPr/>
          <p:nvPr/>
        </p:nvSpPr>
        <p:spPr>
          <a:xfrm>
            <a:off x="179513" y="1418422"/>
            <a:ext cx="2952328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عنصرين لا فلزين هما النيتروجين والفوسفور وهما ضروريان للمخلوقات الحية</a:t>
            </a:r>
          </a:p>
        </p:txBody>
      </p:sp>
      <p:sp>
        <p:nvSpPr>
          <p:cNvPr id="44" name="مستطيل 43"/>
          <p:cNvSpPr/>
          <p:nvPr/>
        </p:nvSpPr>
        <p:spPr>
          <a:xfrm>
            <a:off x="2182620" y="2342380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45" name="مستطيل 44"/>
          <p:cNvSpPr/>
          <p:nvPr/>
        </p:nvSpPr>
        <p:spPr>
          <a:xfrm>
            <a:off x="1621647" y="2870938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النيتروجين – الفوسفور 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70427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1064871"/>
            <a:ext cx="6120680" cy="4680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203848" y="148478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الممثلة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0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تتعرّف </a:t>
            </a:r>
            <a:r>
              <a:rPr lang="ar-SA" b="1" dirty="0">
                <a:solidFill>
                  <a:schemeClr val="tx1"/>
                </a:solidFill>
              </a:rPr>
              <a:t>خصائص العناصر الممثلة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استخدامات العناصر الممثلة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تصنف </a:t>
            </a:r>
            <a:r>
              <a:rPr lang="ar-SA" b="1" dirty="0">
                <a:solidFill>
                  <a:schemeClr val="tx1"/>
                </a:solidFill>
              </a:rPr>
              <a:t>العناصر إلى مجموعات , بناء على تشابه خصائصها</a:t>
            </a:r>
          </a:p>
        </p:txBody>
      </p:sp>
    </p:spTree>
    <p:extLst>
      <p:ext uri="{BB962C8B-B14F-4D97-AF65-F5344CB8AC3E}">
        <p14:creationId xmlns:p14="http://schemas.microsoft.com/office/powerpoint/2010/main" val="16990273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4463987" y="3068960"/>
            <a:ext cx="2844317" cy="21731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783240" y="3717032"/>
            <a:ext cx="3790326" cy="2700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83240" y="2347635"/>
            <a:ext cx="4127098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الاكسجين والكبريت أساسيان للحياة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220072" y="2348880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16 – عائلة الأكسجين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583219" y="3068960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3573016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66118" y="5006725"/>
            <a:ext cx="1475139" cy="18066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الكبريت – </a:t>
            </a:r>
            <a:r>
              <a:rPr lang="ar-SA" b="1" dirty="0">
                <a:solidFill>
                  <a:srgbClr val="0070C0"/>
                </a:solidFill>
              </a:rPr>
              <a:t>لا فلز صلب , أصفر اللون يستخدم في صناعة حمض الكبريتيك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83240" y="3073031"/>
            <a:ext cx="4148800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العناصر الاثقل في المجموعة هما </a:t>
            </a:r>
            <a:r>
              <a:rPr lang="ar-SA" b="1" dirty="0" err="1">
                <a:solidFill>
                  <a:srgbClr val="0070C0"/>
                </a:solidFill>
              </a:rPr>
              <a:t>التيلوريوم</a:t>
            </a:r>
            <a:r>
              <a:rPr lang="ar-SA" b="1" dirty="0">
                <a:solidFill>
                  <a:srgbClr val="0070C0"/>
                </a:solidFill>
              </a:rPr>
              <a:t> والبولونيوم وهما أشباه فلزات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380312" y="3869431"/>
            <a:ext cx="1475139" cy="107173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الاكسجين – </a:t>
            </a:r>
            <a:r>
              <a:rPr lang="ar-SA" b="1" dirty="0">
                <a:solidFill>
                  <a:srgbClr val="0070C0"/>
                </a:solidFill>
              </a:rPr>
              <a:t>يحتاجه الجسم لإنتاج الطاقة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436096" y="5242151"/>
            <a:ext cx="1837957" cy="157122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السيلينيوم – </a:t>
            </a:r>
            <a:r>
              <a:rPr lang="ar-SA" b="1" dirty="0">
                <a:solidFill>
                  <a:srgbClr val="0070C0"/>
                </a:solidFill>
              </a:rPr>
              <a:t>موصل للكهرباء عند تعرضه للضوء يستخدم في الخلايا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322024588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783240" y="3573016"/>
            <a:ext cx="6021008" cy="28443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547665" y="2996952"/>
            <a:ext cx="712879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 عناصر هذه المجموعة لا فلزات </a:t>
            </a:r>
            <a:r>
              <a:rPr lang="ar-SA" b="1" u="sng" dirty="0">
                <a:solidFill>
                  <a:srgbClr val="FF0000"/>
                </a:solidFill>
              </a:rPr>
              <a:t>ماعدا </a:t>
            </a:r>
            <a:r>
              <a:rPr lang="ar-SA" b="1" dirty="0">
                <a:solidFill>
                  <a:srgbClr val="0070C0"/>
                </a:solidFill>
              </a:rPr>
              <a:t>الأستاتين فهو شبه فلز مشع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573566" y="2276872"/>
            <a:ext cx="410289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 17 – مجموعة الهالوجينات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545124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الفلور –</a:t>
            </a:r>
            <a:r>
              <a:rPr lang="ar-SA" b="1" dirty="0">
                <a:solidFill>
                  <a:srgbClr val="0070C0"/>
                </a:solidFill>
              </a:rPr>
              <a:t> أكثر العناصر نشاطاً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573566" y="2276872"/>
            <a:ext cx="1297711" cy="5760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خطية 1 (شريط التمييز)‏ 6"/>
          <p:cNvSpPr/>
          <p:nvPr/>
        </p:nvSpPr>
        <p:spPr>
          <a:xfrm>
            <a:off x="1763688" y="2320739"/>
            <a:ext cx="2160237" cy="488329"/>
          </a:xfrm>
          <a:prstGeom prst="accentCallout1">
            <a:avLst>
              <a:gd name="adj1" fmla="val -8009"/>
              <a:gd name="adj2" fmla="val 102822"/>
              <a:gd name="adj3" fmla="val 41247"/>
              <a:gd name="adj4" fmla="val 129354"/>
            </a:avLst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تعني : </a:t>
            </a:r>
            <a:r>
              <a:rPr lang="ar-SA" b="1" dirty="0">
                <a:solidFill>
                  <a:srgbClr val="0070C0"/>
                </a:solidFill>
              </a:rPr>
              <a:t>مكونات الأملاح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345333" y="5553236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rgbClr val="C00000"/>
                </a:solidFill>
              </a:rPr>
              <a:t>البورم</a:t>
            </a:r>
            <a:r>
              <a:rPr lang="ar-SA" b="1" dirty="0">
                <a:solidFill>
                  <a:srgbClr val="C00000"/>
                </a:solidFill>
              </a:rPr>
              <a:t>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689149" y="5553236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اليود – </a:t>
            </a:r>
            <a:r>
              <a:rPr lang="ar-SA" b="1" dirty="0">
                <a:solidFill>
                  <a:srgbClr val="0070C0"/>
                </a:solidFill>
              </a:rPr>
              <a:t>أقلها نشاطاً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689148" y="4545124"/>
            <a:ext cx="1475139" cy="900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الكلور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</p:spTree>
    <p:extLst>
      <p:ext uri="{BB962C8B-B14F-4D97-AF65-F5344CB8AC3E}">
        <p14:creationId xmlns:p14="http://schemas.microsoft.com/office/powerpoint/2010/main" val="25114896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2" grpId="0" animBg="1"/>
      <p:bldP spid="7" grpId="0" animBg="1"/>
      <p:bldP spid="16" grpId="0" animBg="1"/>
      <p:bldP spid="17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043608" y="3645024"/>
            <a:ext cx="4054152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043609" y="3212976"/>
            <a:ext cx="748883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الغازات النبيلة لأنها توجد في الطبيعة منفردة ونادراً ما تتحد مع عناصر أخرى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13 - 18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61501" y="2496967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18 – الغازات النبيلة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583219" y="3704032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4221088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4437112"/>
            <a:ext cx="1475139" cy="1800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الهيليوم – </a:t>
            </a:r>
            <a:r>
              <a:rPr lang="ar-SA" b="1" dirty="0">
                <a:solidFill>
                  <a:srgbClr val="0070C0"/>
                </a:solidFill>
              </a:rPr>
              <a:t>عنصر أقل كثافة من الهواء ولا يشتعل , يستخدم في ملء البالونات والمناطيد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310354" y="6309320"/>
            <a:ext cx="1475139" cy="4776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النيون – </a:t>
            </a:r>
            <a:r>
              <a:rPr lang="ar-SA" sz="1600" b="1" dirty="0">
                <a:solidFill>
                  <a:srgbClr val="0070C0"/>
                </a:solidFill>
              </a:rPr>
              <a:t>في اللوحات الإعلانية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764374" y="4437112"/>
            <a:ext cx="1475139" cy="1800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الأرجون – </a:t>
            </a:r>
            <a:r>
              <a:rPr lang="ar-SA" b="1" dirty="0">
                <a:solidFill>
                  <a:srgbClr val="0070C0"/>
                </a:solidFill>
              </a:rPr>
              <a:t>هو الغاز الأكثر توافراً في الطبيعة يستخدم فيم </a:t>
            </a:r>
            <a:r>
              <a:rPr lang="ar-SA" b="1" dirty="0" err="1">
                <a:solidFill>
                  <a:srgbClr val="0070C0"/>
                </a:solidFill>
              </a:rPr>
              <a:t>صابيح</a:t>
            </a:r>
            <a:r>
              <a:rPr lang="ar-SA" b="1" dirty="0">
                <a:solidFill>
                  <a:srgbClr val="0070C0"/>
                </a:solidFill>
              </a:rPr>
              <a:t> الانارة العادية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835696" y="6309320"/>
            <a:ext cx="5403817" cy="4776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الرادون –</a:t>
            </a:r>
            <a:r>
              <a:rPr lang="ar-SA" b="1" dirty="0">
                <a:solidFill>
                  <a:srgbClr val="0070C0"/>
                </a:solidFill>
              </a:rPr>
              <a:t> غاز مشع ينتج عند تحلل اليورانيوم وهو غاز مضر جداً</a:t>
            </a:r>
          </a:p>
        </p:txBody>
      </p:sp>
    </p:spTree>
    <p:extLst>
      <p:ext uri="{BB962C8B-B14F-4D97-AF65-F5344CB8AC3E}">
        <p14:creationId xmlns:p14="http://schemas.microsoft.com/office/powerpoint/2010/main" val="13903164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8" grpId="0" animBg="1"/>
      <p:bldP spid="19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33088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عنصر الفلور موصل للكهرباء عند تعرضه للضوء يستخدم في الخلايا الشمسية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اليود أكثر العناصر نشاطاً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36592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لا فلز صلب , أصفر اللون يستخدم في صناعة حمض الكبريتيك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 - الكبريت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الاكسجين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الهيدروجين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عنصر أقل كثافة من الهواء ولا يشتعل , يستخدم في ملء البالونات والمناطيد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 - الكبريت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الهيليوم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البورون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البوروم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716016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2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تصف </a:t>
            </a:r>
            <a:r>
              <a:rPr lang="ar-SA" b="1" dirty="0">
                <a:solidFill>
                  <a:schemeClr val="tx1"/>
                </a:solidFill>
              </a:rPr>
              <a:t>تاريخ الجدول الدوري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تفسر </a:t>
            </a:r>
            <a:r>
              <a:rPr lang="ar-SA" b="1" dirty="0">
                <a:solidFill>
                  <a:schemeClr val="tx1"/>
                </a:solidFill>
              </a:rPr>
              <a:t>المقصود بمفتاح العنصر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توضّح </a:t>
            </a:r>
            <a:r>
              <a:rPr lang="ar-SA" b="1" dirty="0">
                <a:solidFill>
                  <a:schemeClr val="tx1"/>
                </a:solidFill>
              </a:rPr>
              <a:t>كيفية تنظيم الجدول الدوري</a:t>
            </a:r>
          </a:p>
        </p:txBody>
      </p:sp>
    </p:spTree>
    <p:extLst>
      <p:ext uri="{BB962C8B-B14F-4D97-AF65-F5344CB8AC3E}">
        <p14:creationId xmlns:p14="http://schemas.microsoft.com/office/powerpoint/2010/main" val="30706336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704771" y="2810918"/>
            <a:ext cx="1947349" cy="1194146"/>
          </a:xfrm>
          <a:prstGeom prst="rect">
            <a:avLst/>
          </a:prstGeom>
          <a:solidFill>
            <a:srgbClr val="BC4C32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المجموعات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Microsoft Uighur" pitchFamily="2" charset="-78"/>
                <a:ea typeface="Monotype Koufi" pitchFamily="2" charset="-78"/>
              </a:rPr>
              <a:t>13- 18</a:t>
            </a:r>
          </a:p>
        </p:txBody>
      </p:sp>
      <p:cxnSp>
        <p:nvCxnSpPr>
          <p:cNvPr id="4" name="رابط مستقيم 3"/>
          <p:cNvCxnSpPr/>
          <p:nvPr/>
        </p:nvCxnSpPr>
        <p:spPr>
          <a:xfrm flipV="1">
            <a:off x="4716016" y="980729"/>
            <a:ext cx="0" cy="1652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4716017" y="980728"/>
            <a:ext cx="64807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5562929" y="188640"/>
            <a:ext cx="3314955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16 – عائلة الأكسجين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5505516" y="912791"/>
            <a:ext cx="3303159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الاكسجين والكبريت أساسيان للحياة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505517" y="1556792"/>
            <a:ext cx="3303158" cy="57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العناصر الاثقل في المجموعة هما </a:t>
            </a:r>
            <a:r>
              <a:rPr lang="ar-SA" b="1" dirty="0" err="1">
                <a:solidFill>
                  <a:srgbClr val="0070C0"/>
                </a:solidFill>
              </a:rPr>
              <a:t>التيلوريوم</a:t>
            </a:r>
            <a:r>
              <a:rPr lang="ar-SA" b="1" dirty="0">
                <a:solidFill>
                  <a:srgbClr val="0070C0"/>
                </a:solidFill>
              </a:rPr>
              <a:t> والبولونيوم وهما أشباه فلزات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863139" y="2198364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7417341" y="2708920"/>
            <a:ext cx="1475139" cy="18066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الكبريت – </a:t>
            </a:r>
            <a:r>
              <a:rPr lang="ar-SA" b="1" dirty="0">
                <a:solidFill>
                  <a:srgbClr val="0070C0"/>
                </a:solidFill>
              </a:rPr>
              <a:t>لا فلز صلب , أصفر اللون يستخدم في صناعة حمض الكبريتيك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96136" y="2721871"/>
            <a:ext cx="1512168" cy="17872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السيلينيوم – </a:t>
            </a:r>
            <a:r>
              <a:rPr lang="ar-SA" b="1" dirty="0">
                <a:solidFill>
                  <a:srgbClr val="0070C0"/>
                </a:solidFill>
              </a:rPr>
              <a:t>موصل للكهرباء عند تعرضه للضوء يستخدم في الخلايا الشمسية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796137" y="4581128"/>
            <a:ext cx="3096344" cy="423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الاكسجين – </a:t>
            </a:r>
            <a:r>
              <a:rPr lang="ar-SA" b="1" dirty="0">
                <a:solidFill>
                  <a:srgbClr val="0070C0"/>
                </a:solidFill>
              </a:rPr>
              <a:t>يحتاجه الجسم لإنتاج الطاقة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flipV="1">
            <a:off x="3419872" y="1052736"/>
            <a:ext cx="0" cy="230425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3419872" y="3356992"/>
            <a:ext cx="1700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3193578" y="1052736"/>
            <a:ext cx="22629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107506" y="742029"/>
            <a:ext cx="2950762" cy="67074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17 – مجموعة الهالوجينات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216286" y="2424420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21" name="مستطيل 20"/>
          <p:cNvSpPr/>
          <p:nvPr/>
        </p:nvSpPr>
        <p:spPr>
          <a:xfrm>
            <a:off x="107505" y="1554756"/>
            <a:ext cx="3086074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 عناصر هذه المجموعة لا فلزات </a:t>
            </a:r>
            <a:r>
              <a:rPr lang="ar-SA" b="1" u="sng" dirty="0">
                <a:solidFill>
                  <a:srgbClr val="FF0000"/>
                </a:solidFill>
              </a:rPr>
              <a:t>ماعدا </a:t>
            </a:r>
            <a:r>
              <a:rPr lang="ar-SA" b="1" dirty="0">
                <a:solidFill>
                  <a:srgbClr val="0070C0"/>
                </a:solidFill>
              </a:rPr>
              <a:t>الأستاتين فهو شبه فلز مشع .. الهالوجينات ( مكونات الاملاح  )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615828" y="3015026"/>
            <a:ext cx="1475139" cy="7740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الفلور –</a:t>
            </a:r>
            <a:r>
              <a:rPr lang="ar-SA" b="1" dirty="0">
                <a:solidFill>
                  <a:srgbClr val="0070C0"/>
                </a:solidFill>
              </a:rPr>
              <a:t> أكثر العناصر نشاطاً 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07504" y="3015026"/>
            <a:ext cx="1379953" cy="7740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الكلور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611579" y="3861048"/>
            <a:ext cx="1475139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rgbClr val="C00000"/>
                </a:solidFill>
              </a:rPr>
              <a:t>البورم</a:t>
            </a:r>
            <a:r>
              <a:rPr lang="ar-SA" b="1" dirty="0">
                <a:solidFill>
                  <a:srgbClr val="C00000"/>
                </a:solidFill>
              </a:rPr>
              <a:t> –</a:t>
            </a:r>
            <a:r>
              <a:rPr lang="ar-SA" b="1" dirty="0">
                <a:solidFill>
                  <a:srgbClr val="0070C0"/>
                </a:solidFill>
              </a:rPr>
              <a:t> أقل نشاطاً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107504" y="3861048"/>
            <a:ext cx="1379953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اليود – </a:t>
            </a:r>
            <a:r>
              <a:rPr lang="ar-SA" b="1" dirty="0">
                <a:solidFill>
                  <a:srgbClr val="0070C0"/>
                </a:solidFill>
              </a:rPr>
              <a:t>أقلها نشاطاً</a:t>
            </a:r>
          </a:p>
        </p:txBody>
      </p:sp>
      <p:cxnSp>
        <p:nvCxnSpPr>
          <p:cNvPr id="26" name="رابط مستقيم 25"/>
          <p:cNvCxnSpPr/>
          <p:nvPr/>
        </p:nvCxnSpPr>
        <p:spPr>
          <a:xfrm flipV="1">
            <a:off x="4678445" y="4185084"/>
            <a:ext cx="0" cy="39604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3190763" y="4653136"/>
            <a:ext cx="2563651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المجموعة 18 – الغازات النبيلة</a:t>
            </a:r>
            <a:endParaRPr lang="ar-SA" sz="2400" b="1" dirty="0"/>
          </a:p>
        </p:txBody>
      </p:sp>
      <p:sp>
        <p:nvSpPr>
          <p:cNvPr id="29" name="مستطيل 28"/>
          <p:cNvSpPr/>
          <p:nvPr/>
        </p:nvSpPr>
        <p:spPr>
          <a:xfrm>
            <a:off x="1802321" y="5373216"/>
            <a:ext cx="647546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الغازات النبيلة لأنها توجد في الطبيعة منفردة ونادراً ما تتحد مع عناصر أخرى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742459" y="5366716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sp>
        <p:nvSpPr>
          <p:cNvPr id="31" name="مستطيل 30"/>
          <p:cNvSpPr/>
          <p:nvPr/>
        </p:nvSpPr>
        <p:spPr>
          <a:xfrm>
            <a:off x="6300192" y="5877272"/>
            <a:ext cx="2627115" cy="9097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الهيليوم – </a:t>
            </a:r>
            <a:r>
              <a:rPr lang="ar-SA" b="1" dirty="0">
                <a:solidFill>
                  <a:srgbClr val="0070C0"/>
                </a:solidFill>
              </a:rPr>
              <a:t>عنصر أقل كثافة من الهواء ولا يشتعل , يستخدم في ملء البالونات والمناطيد 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107504" y="5887430"/>
            <a:ext cx="1259114" cy="89955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النيون – </a:t>
            </a:r>
            <a:r>
              <a:rPr lang="ar-SA" b="1" dirty="0">
                <a:solidFill>
                  <a:srgbClr val="0070C0"/>
                </a:solidFill>
              </a:rPr>
              <a:t>في اللوحات الإعلانية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3887924" y="5887430"/>
            <a:ext cx="2304256" cy="89955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الرادون –</a:t>
            </a:r>
            <a:r>
              <a:rPr lang="ar-SA" b="1" dirty="0">
                <a:solidFill>
                  <a:srgbClr val="0070C0"/>
                </a:solidFill>
              </a:rPr>
              <a:t> غاز مشع ينتج عند تحلل اليورانيوم وهو غاز مضر جداً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1467441" y="5869157"/>
            <a:ext cx="2322987" cy="9178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الأرجون – </a:t>
            </a:r>
            <a:r>
              <a:rPr lang="ar-SA" b="1" dirty="0">
                <a:solidFill>
                  <a:srgbClr val="0070C0"/>
                </a:solidFill>
              </a:rPr>
              <a:t>هو الغاز الأكثر توافراً في الطبيعة يستخدم فيم </a:t>
            </a:r>
            <a:r>
              <a:rPr lang="ar-SA" b="1" dirty="0" err="1">
                <a:solidFill>
                  <a:srgbClr val="0070C0"/>
                </a:solidFill>
              </a:rPr>
              <a:t>صابيح</a:t>
            </a:r>
            <a:r>
              <a:rPr lang="ar-SA" b="1" dirty="0">
                <a:solidFill>
                  <a:srgbClr val="0070C0"/>
                </a:solidFill>
              </a:rPr>
              <a:t> الانارة العادية</a:t>
            </a:r>
          </a:p>
        </p:txBody>
      </p:sp>
    </p:spTree>
    <p:extLst>
      <p:ext uri="{BB962C8B-B14F-4D97-AF65-F5344CB8AC3E}">
        <p14:creationId xmlns:p14="http://schemas.microsoft.com/office/powerpoint/2010/main" val="21852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25343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929484" y="1556792"/>
            <a:ext cx="5090788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627784" y="4149080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الانتقالية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خصائص بعض العناصر الانتقالية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تميّز </a:t>
            </a:r>
            <a:r>
              <a:rPr lang="ar-SA" b="1" dirty="0">
                <a:solidFill>
                  <a:schemeClr val="tx1"/>
                </a:solidFill>
              </a:rPr>
              <a:t>بين </a:t>
            </a:r>
            <a:r>
              <a:rPr lang="ar-SA" b="1" dirty="0" err="1">
                <a:solidFill>
                  <a:schemeClr val="tx1"/>
                </a:solidFill>
              </a:rPr>
              <a:t>اللانثانيدات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b="1" dirty="0" err="1">
                <a:solidFill>
                  <a:schemeClr val="tx1"/>
                </a:solidFill>
              </a:rPr>
              <a:t>والاكتنيدات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0273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505500" y="3320988"/>
            <a:ext cx="6594891" cy="29883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915815" y="3212976"/>
            <a:ext cx="216024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جميعها فلزات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الفلزات</a:t>
            </a:r>
            <a:endParaRPr lang="ar-SA" sz="2400" b="1" dirty="0">
              <a:solidFill>
                <a:schemeClr val="bg1"/>
              </a:solidFill>
              <a:latin typeface="Microsoft Uighur" pitchFamily="2" charset="-78"/>
              <a:ea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44008" y="2496967"/>
            <a:ext cx="3456384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المجموعات 3 - 12  العناصر الانتقالية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1599028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272390" y="2852936"/>
            <a:ext cx="6768752" cy="16561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3453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032951" y="3222104"/>
            <a:ext cx="4054152" cy="27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75856" y="2420888"/>
            <a:ext cx="227910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لها خصائص متشابهة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442766"/>
            <a:ext cx="2595421" cy="69009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ثلاثية الحديد</a:t>
            </a:r>
            <a:endParaRPr lang="ar-SA" sz="2400" b="1" dirty="0">
              <a:solidFill>
                <a:schemeClr val="bg1"/>
              </a:solidFill>
              <a:latin typeface="Microsoft Uighur" pitchFamily="2" charset="-78"/>
              <a:ea typeface="Monotype Koufi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596336" y="3212976"/>
            <a:ext cx="949221" cy="4385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مثال</a:t>
            </a:r>
            <a:endParaRPr lang="ar-SA" sz="24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8100392" y="3717032"/>
            <a:ext cx="0" cy="1800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345333" y="3933056"/>
            <a:ext cx="1475139" cy="25202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الحديد – </a:t>
            </a:r>
            <a:r>
              <a:rPr lang="ar-SA" b="1" dirty="0">
                <a:solidFill>
                  <a:srgbClr val="0070C0"/>
                </a:solidFill>
              </a:rPr>
              <a:t>أكثر العناصر ثباتاً , يمتاز بخاصية مغناطيسية أقوى وهو ضروري للهيموجلوبين الذي ينقل الأكسجين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746389" y="4333419"/>
            <a:ext cx="1475139" cy="4776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النيكل – </a:t>
            </a:r>
            <a:r>
              <a:rPr lang="ar-SA" b="1" dirty="0">
                <a:solidFill>
                  <a:srgbClr val="0070C0"/>
                </a:solidFill>
              </a:rPr>
              <a:t>يستخدم في البطاريات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746390" y="3042574"/>
            <a:ext cx="1475139" cy="11065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الكوبالت -  </a:t>
            </a:r>
            <a:r>
              <a:rPr lang="ar-SA" b="1" dirty="0">
                <a:solidFill>
                  <a:srgbClr val="0070C0"/>
                </a:solidFill>
              </a:rPr>
              <a:t>يستخدم في صناعة المغناطيس  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746390" y="2420888"/>
            <a:ext cx="279916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الحديد – الكوبالت - النيكل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966907" y="2420888"/>
            <a:ext cx="227910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لها صفات مغناطيسية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37F6435-E478-450C-A04A-78CD010E71D3}"/>
              </a:ext>
            </a:extLst>
          </p:cNvPr>
          <p:cNvSpPr txBox="1"/>
          <p:nvPr/>
        </p:nvSpPr>
        <p:spPr>
          <a:xfrm>
            <a:off x="5554960" y="5372889"/>
            <a:ext cx="15910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الفولاذ : </a:t>
            </a:r>
            <a:r>
              <a:rPr lang="ar-SA" b="1" dirty="0">
                <a:solidFill>
                  <a:srgbClr val="0070C0"/>
                </a:solidFill>
              </a:rPr>
              <a:t>يستخدم في الجسور وناطحات السحاب</a:t>
            </a:r>
          </a:p>
        </p:txBody>
      </p:sp>
    </p:spTree>
    <p:extLst>
      <p:ext uri="{BB962C8B-B14F-4D97-AF65-F5344CB8AC3E}">
        <p14:creationId xmlns:p14="http://schemas.microsoft.com/office/powerpoint/2010/main" val="33411019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8" grpId="0" animBg="1"/>
      <p:bldP spid="19" grpId="0" animBg="1"/>
      <p:bldP spid="14" grpId="0" animBg="1"/>
      <p:bldP spid="15" grpId="0" animBg="1"/>
      <p:bldP spid="2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20"/>
          <p:cNvSpPr/>
          <p:nvPr/>
        </p:nvSpPr>
        <p:spPr>
          <a:xfrm>
            <a:off x="1645902" y="3861048"/>
            <a:ext cx="4689888" cy="24482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139952" y="1628800"/>
            <a:ext cx="3456384" cy="43204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استخدامات العناصر الانتقالية</a:t>
            </a:r>
            <a:endParaRPr lang="ar-SA" sz="2800" b="1" dirty="0"/>
          </a:p>
        </p:txBody>
      </p:sp>
      <p:sp>
        <p:nvSpPr>
          <p:cNvPr id="2" name="مستطيل 1"/>
          <p:cNvSpPr/>
          <p:nvPr/>
        </p:nvSpPr>
        <p:spPr>
          <a:xfrm>
            <a:off x="7596336" y="1628800"/>
            <a:ext cx="504056" cy="432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4139952" y="1628800"/>
            <a:ext cx="129614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139952" y="1628800"/>
            <a:ext cx="0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4139952" y="2060848"/>
            <a:ext cx="3888432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6536429" y="2420888"/>
            <a:ext cx="1563963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التنجستون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63688" y="2420888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يستخدم في صنع فتيل المصباح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536429" y="2996952"/>
            <a:ext cx="1563963" cy="5040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الزئبق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763688" y="2996952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يدخل في صناعة مقاييس الحرارة والضغط الجوي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6680445" y="4221088"/>
            <a:ext cx="1563963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العامل المحفز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670681" y="4797152"/>
            <a:ext cx="1501719" cy="161179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مادة تعمل على زيادة سرعة التفاعل دون أن تتغيّر</a:t>
            </a:r>
          </a:p>
        </p:txBody>
      </p:sp>
    </p:spTree>
    <p:extLst>
      <p:ext uri="{BB962C8B-B14F-4D97-AF65-F5344CB8AC3E}">
        <p14:creationId xmlns:p14="http://schemas.microsoft.com/office/powerpoint/2010/main" val="8964676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2" grpId="0"/>
      <p:bldP spid="3" grpId="0" animBg="1"/>
      <p:bldP spid="10" grpId="0" animBg="1"/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11602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ثلاثية الحديد عنصر غير فلزية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يعمل العامل المحفز على زيادة سرعة التفاعل دون أن تتغيّر 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66449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يستخدم في صنع فتيل المصباح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. . هو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اليورانيوم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الزئبق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التنجستون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يدخل في صناعة مقاييس الحرارة والضغط الجوي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الحديد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الزئبق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التنجستون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356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2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21973"/>
              </p:ext>
            </p:extLst>
          </p:nvPr>
        </p:nvGraphicFramePr>
        <p:xfrm>
          <a:off x="395536" y="1628800"/>
          <a:ext cx="8301608" cy="37185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المجموعات 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+mn-cs"/>
                        </a:rPr>
                        <a:t>3 - 12  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العناصر الانتقالية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جميعها فلزات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الفلزات التي تكوّن ثلاثية الحديد ؟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Microsoft Uighur" pitchFamily="2" charset="-78"/>
                        <a:ea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الحديد – الكوبالت - النيكل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استخدامات العناصر الانتقالية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الحديد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أكثر العناصر ثباتاً , يمتاز بخاصية مغناطيسية أقوى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, وهو ضروري للهيموجلوبين الذي ينقل الأكسجين في الدم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الكوبالت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في صناعة المغناطيس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النيكل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في البطاريات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ar-SA" sz="2000" b="1" dirty="0" err="1">
                          <a:solidFill>
                            <a:srgbClr val="C00000"/>
                          </a:solidFill>
                        </a:rPr>
                        <a:t>التنجستون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في صنع فتيل المصباح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الزئبق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يدخل في صناعة مقاييس الحرارة والضغط الجوي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العامل المحفز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مادة تعمل على زيادة سرعة التفاعل دون أن تتغيّر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07410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الرابع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929484" y="1556792"/>
            <a:ext cx="5090788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627784" y="4149080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الانتقالية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195736" y="2132856"/>
            <a:ext cx="518457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مادة لا يمكن تجزئتها إلى مواد أبسط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العنصر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259632" y="2708920"/>
            <a:ext cx="6768752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5162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تحدد </a:t>
            </a:r>
            <a:r>
              <a:rPr lang="ar-SA" b="1" dirty="0">
                <a:solidFill>
                  <a:schemeClr val="tx1"/>
                </a:solidFill>
              </a:rPr>
              <a:t>خصائص بعض العناصر الانتقالية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تميّز </a:t>
            </a:r>
            <a:r>
              <a:rPr lang="ar-SA" b="1" dirty="0">
                <a:solidFill>
                  <a:schemeClr val="tx1"/>
                </a:solidFill>
              </a:rPr>
              <a:t>بين </a:t>
            </a:r>
            <a:r>
              <a:rPr lang="ar-SA" b="1" dirty="0" err="1">
                <a:solidFill>
                  <a:schemeClr val="tx1"/>
                </a:solidFill>
              </a:rPr>
              <a:t>اللانثانيدات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ar-SA" b="1" dirty="0" err="1">
                <a:solidFill>
                  <a:schemeClr val="tx1"/>
                </a:solidFill>
              </a:rPr>
              <a:t>والاكتنيدات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8700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1835695" y="3645024"/>
            <a:ext cx="6301059" cy="273630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771800" y="1399465"/>
            <a:ext cx="3578070" cy="474066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العناصر الانتقالية الداخلية</a:t>
            </a:r>
            <a:endParaRPr lang="ar-SA" sz="2000" b="1" dirty="0">
              <a:solidFill>
                <a:schemeClr val="bg1"/>
              </a:solidFill>
              <a:latin typeface="Microsoft Uighur" pitchFamily="2" charset="-78"/>
              <a:ea typeface="Monotype Koufi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536429" y="2280943"/>
            <a:ext cx="1563963" cy="5040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اللانثانيدات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835696" y="2280943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السلسة الأولى . . تمتد من السيريوم إلى </a:t>
            </a:r>
            <a:r>
              <a:rPr lang="ar-SA" sz="2000" b="1" dirty="0" err="1">
                <a:solidFill>
                  <a:srgbClr val="0070C0"/>
                </a:solidFill>
              </a:rPr>
              <a:t>اللورتيتيوم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572792" y="3031673"/>
            <a:ext cx="1563963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الاكتنيدات</a:t>
            </a:r>
            <a:endParaRPr lang="ar-SA" sz="20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835696" y="3068960"/>
            <a:ext cx="4683391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السلسة الثانية . . تمتد من الثوريوم إلى </a:t>
            </a:r>
            <a:r>
              <a:rPr lang="ar-SA" sz="2000" b="1" dirty="0" err="1">
                <a:solidFill>
                  <a:srgbClr val="0070C0"/>
                </a:solidFill>
              </a:rPr>
              <a:t>اللورينسيوم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2972392" y="4179730"/>
            <a:ext cx="3600400" cy="432048"/>
          </a:xfrm>
          <a:prstGeom prst="wedgeRoundRectCallout">
            <a:avLst>
              <a:gd name="adj1" fmla="val 63972"/>
              <a:gd name="adj2" fmla="val -38231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تعرف أيضاً بالعناصر الأرضية النادرة</a:t>
            </a:r>
          </a:p>
        </p:txBody>
      </p:sp>
    </p:spTree>
    <p:extLst>
      <p:ext uri="{BB962C8B-B14F-4D97-AF65-F5344CB8AC3E}">
        <p14:creationId xmlns:p14="http://schemas.microsoft.com/office/powerpoint/2010/main" val="2827428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12" grpId="0"/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7024102" y="1620123"/>
            <a:ext cx="1499401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اللانثانيدات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7008983" y="2074996"/>
            <a:ext cx="1490464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فلزات لينة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55576" y="1366795"/>
            <a:ext cx="1499401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/>
              <a:t>الاكتنيدات</a:t>
            </a:r>
            <a:endParaRPr lang="ar-SA" sz="2800" b="1" dirty="0"/>
          </a:p>
        </p:txBody>
      </p:sp>
      <p:sp>
        <p:nvSpPr>
          <p:cNvPr id="33" name="مستطيل 32"/>
          <p:cNvSpPr/>
          <p:nvPr/>
        </p:nvSpPr>
        <p:spPr>
          <a:xfrm>
            <a:off x="2340178" y="1703211"/>
            <a:ext cx="4536542" cy="339332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7008983" y="2644333"/>
            <a:ext cx="1490464" cy="24522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قليلة الوجود في القشرة الأرضية.</a:t>
            </a:r>
          </a:p>
          <a:p>
            <a:pPr algn="ctr"/>
            <a:endParaRPr lang="ar-SA" b="1" dirty="0">
              <a:solidFill>
                <a:srgbClr val="0070C0"/>
              </a:solidFill>
            </a:endParaRP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توجد عادة متحدة مع الاكسجين .</a:t>
            </a:r>
          </a:p>
          <a:p>
            <a:pPr algn="ctr"/>
            <a:br>
              <a:rPr lang="ar-SA" b="1" dirty="0">
                <a:solidFill>
                  <a:srgbClr val="0070C0"/>
                </a:solidFill>
              </a:rPr>
            </a:br>
            <a:r>
              <a:rPr lang="ar-SA" b="1" dirty="0">
                <a:solidFill>
                  <a:srgbClr val="0070C0"/>
                </a:solidFill>
              </a:rPr>
              <a:t>يصعب فصلها عندما توجد في خام واحد .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755576" y="1902355"/>
            <a:ext cx="1490464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جميعها عناصر مشعة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764513" y="2452195"/>
            <a:ext cx="1490464" cy="248897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اليورانيوم  و الثوريوم </a:t>
            </a:r>
            <a:r>
              <a:rPr lang="ar-SA" sz="2000" b="1" dirty="0" err="1">
                <a:solidFill>
                  <a:srgbClr val="0070C0"/>
                </a:solidFill>
              </a:rPr>
              <a:t>والبروتاكتينيوم</a:t>
            </a:r>
            <a:r>
              <a:rPr lang="ar-SA" sz="2000" b="1" dirty="0">
                <a:solidFill>
                  <a:srgbClr val="0070C0"/>
                </a:solidFill>
              </a:rPr>
              <a:t>  توجد في الطبيعة , أما بقية العناصر فتكون مصنعة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C94ECA-EA82-4F35-B985-0A6D8B8841D2}"/>
              </a:ext>
            </a:extLst>
          </p:cNvPr>
          <p:cNvSpPr txBox="1"/>
          <p:nvPr/>
        </p:nvSpPr>
        <p:spPr>
          <a:xfrm>
            <a:off x="971600" y="5491205"/>
            <a:ext cx="69127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يستخدم </a:t>
            </a:r>
            <a:r>
              <a:rPr lang="ar-SA" b="1" dirty="0">
                <a:solidFill>
                  <a:srgbClr val="FF0000"/>
                </a:solidFill>
              </a:rPr>
              <a:t>البلوتونيوم</a:t>
            </a:r>
            <a:r>
              <a:rPr lang="ar-SA" b="1" dirty="0">
                <a:solidFill>
                  <a:srgbClr val="0070C0"/>
                </a:solidFill>
              </a:rPr>
              <a:t> وقودا في المفاعلات النووية  ويستخدم </a:t>
            </a:r>
            <a:r>
              <a:rPr lang="ar-SA" b="1" dirty="0" err="1">
                <a:solidFill>
                  <a:srgbClr val="FF0000"/>
                </a:solidFill>
              </a:rPr>
              <a:t>الأميريسيوم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0070C0"/>
                </a:solidFill>
              </a:rPr>
              <a:t>في الكشف عن الدخان في المباني ويستخدم </a:t>
            </a:r>
            <a:r>
              <a:rPr lang="ar-SA" b="1" dirty="0" err="1">
                <a:solidFill>
                  <a:srgbClr val="FF0000"/>
                </a:solidFill>
              </a:rPr>
              <a:t>الكاليفورنيوم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0070C0"/>
                </a:solidFill>
              </a:rPr>
              <a:t>في قتل الخلايا السرطانية</a:t>
            </a:r>
          </a:p>
        </p:txBody>
      </p:sp>
    </p:spTree>
    <p:extLst>
      <p:ext uri="{BB962C8B-B14F-4D97-AF65-F5344CB8AC3E}">
        <p14:creationId xmlns:p14="http://schemas.microsoft.com/office/powerpoint/2010/main" val="9641361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2" grpId="0" animBg="1"/>
      <p:bldP spid="9" grpId="0" animBg="1"/>
      <p:bldP spid="2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987824" y="1844824"/>
            <a:ext cx="3600400" cy="5760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طب الأسنان ومواده</a:t>
            </a:r>
            <a:endParaRPr lang="ar-SA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2771800" y="2840772"/>
            <a:ext cx="4320480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يستخدم الصمغ والبورسلان في معالجة الاسنان 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7237321" y="3097301"/>
            <a:ext cx="35901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7596336" y="3097301"/>
            <a:ext cx="0" cy="90776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خطط انسيابي: رابط 12"/>
          <p:cNvSpPr/>
          <p:nvPr/>
        </p:nvSpPr>
        <p:spPr>
          <a:xfrm>
            <a:off x="7164288" y="4077072"/>
            <a:ext cx="863071" cy="864096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لماذا</a:t>
            </a: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6732240" y="4509120"/>
            <a:ext cx="35901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2771800" y="4252590"/>
            <a:ext cx="3816424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لأنها لا تحتوي على الزئبق الضار بالصحة</a:t>
            </a:r>
          </a:p>
        </p:txBody>
      </p:sp>
    </p:spTree>
    <p:extLst>
      <p:ext uri="{BB962C8B-B14F-4D97-AF65-F5344CB8AC3E}">
        <p14:creationId xmlns:p14="http://schemas.microsoft.com/office/powerpoint/2010/main" val="15322534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2" grpId="0" animBg="1"/>
      <p:bldP spid="9" grpId="0" animBg="1"/>
      <p:bldP spid="13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84115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err="1">
                          <a:solidFill>
                            <a:srgbClr val="00B050"/>
                          </a:solidFill>
                          <a:cs typeface="+mn-cs"/>
                        </a:rPr>
                        <a:t>الاكتنيدات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 فلزات لينة توجد في القشرة الأرضية بوفرة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اليورانيوم عنصر مشع يوجد في الطبيعة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43763"/>
              </p:ext>
            </p:extLst>
          </p:nvPr>
        </p:nvGraphicFramePr>
        <p:xfrm>
          <a:off x="620271" y="4077072"/>
          <a:ext cx="8208912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تعرف بالعناصر الأرضية النادرة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اللانثنيدات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اللاكتنيدات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الكربون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الاكسجين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6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19568"/>
              </p:ext>
            </p:extLst>
          </p:nvPr>
        </p:nvGraphicFramePr>
        <p:xfrm>
          <a:off x="395536" y="1196752"/>
          <a:ext cx="8301608" cy="51511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9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العناصر الانتقالية الداخلية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1-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اللانثانيدات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chemeClr val="tx1"/>
                          </a:solidFill>
                        </a:rPr>
                        <a:t>السلسة الأولى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تعرف أيضاً بالعناصر الأرضية النادرة</a:t>
                      </a:r>
                      <a:r>
                        <a:rPr lang="ar-SA" sz="2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وهي فلزات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لينة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 err="1">
                          <a:solidFill>
                            <a:srgbClr val="C00000"/>
                          </a:solidFill>
                        </a:rPr>
                        <a:t>اللاكتنيدات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chemeClr val="tx1"/>
                          </a:solidFill>
                        </a:rPr>
                        <a:t>السلسة الثانية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. . تمتد من الثوريوم إلى </a:t>
                      </a:r>
                      <a:r>
                        <a:rPr lang="ar-SA" sz="2000" b="1" dirty="0" err="1">
                          <a:solidFill>
                            <a:srgbClr val="0070C0"/>
                          </a:solidFill>
                        </a:rPr>
                        <a:t>اللورينسيوم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جميعها عناصر مشعة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اليورانيوم يوجد في الطبيعة , أما بقية العناصر فتكون مصنعة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يستخدم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البلوتونيوم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وقودا في المفاعلات النووية  ويستخدم </a:t>
                      </a:r>
                      <a:r>
                        <a:rPr lang="ar-SA" sz="2000" b="1" dirty="0" err="1">
                          <a:solidFill>
                            <a:srgbClr val="FF0000"/>
                          </a:solidFill>
                        </a:rPr>
                        <a:t>الأميريسيوم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في الكشف عن الدخان في المباني ويستخدم </a:t>
                      </a:r>
                      <a:r>
                        <a:rPr lang="ar-SA" sz="2000" b="1" dirty="0" err="1">
                          <a:solidFill>
                            <a:srgbClr val="FF0000"/>
                          </a:solidFill>
                        </a:rPr>
                        <a:t>الكاليفورنيوم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في قتل الخلايا السرطانية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طب الأسنان ومواده</a:t>
                      </a:r>
                      <a:endParaRPr lang="ar-SA" sz="2800" b="1" dirty="0"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>
                          <a:solidFill>
                            <a:srgbClr val="0070C0"/>
                          </a:solidFill>
                        </a:rPr>
                        <a:t>يستخدم الصمغ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والبورسلان في معالجة الاسنان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لماذا يستخدم الصمغ والبورسلان</a:t>
                      </a:r>
                      <a:r>
                        <a:rPr lang="ar-SA" sz="2000" b="1" baseline="0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في علاج الاسنان ؟</a:t>
                      </a:r>
                      <a:endParaRPr lang="ar-SA" sz="20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لأنها لا تحتوي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على الزئبق الضار بالصحة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043608" y="2132856"/>
            <a:ext cx="6984776" cy="36724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737889" y="2060848"/>
            <a:ext cx="3578526" cy="10885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رتب العناصر حسب تزايد </a:t>
            </a:r>
            <a:r>
              <a:rPr lang="ar-SA" b="1" dirty="0">
                <a:solidFill>
                  <a:srgbClr val="FF0000"/>
                </a:solidFill>
              </a:rPr>
              <a:t>أعدادها الكتلية </a:t>
            </a:r>
            <a:r>
              <a:rPr lang="ar-SA" b="1" dirty="0">
                <a:solidFill>
                  <a:srgbClr val="0070C0"/>
                </a:solidFill>
              </a:rPr>
              <a:t>, حيث يكون للعناصر التي في مجموعة واحدة خصائص متشابهة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42202" y="1340768"/>
            <a:ext cx="2569958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جدول </a:t>
            </a:r>
            <a:r>
              <a:rPr lang="ar-SA" sz="2000" b="1" dirty="0" err="1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مندليف</a:t>
            </a:r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للعناصر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737888" y="3212976"/>
            <a:ext cx="3578527" cy="12099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في ذلك الوقت لم تكن جميع العناصر معروفة , فكان عليه ترك ثلاثة فراغات في الجدول وبعد 15 سنة أكتشف العناصر الثلاثة وهي الجاليوم و السكانديوم والجرمانيوم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170394" y="5475214"/>
            <a:ext cx="2569958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إسهامات </a:t>
            </a:r>
            <a:r>
              <a:rPr lang="ar-SA" sz="2000" b="1" dirty="0" err="1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موزلي</a:t>
            </a:r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170394" y="6165304"/>
            <a:ext cx="2569958" cy="5442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رتب العناصر حسب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أعدادها الذرية</a:t>
            </a:r>
          </a:p>
        </p:txBody>
      </p:sp>
    </p:spTree>
    <p:extLst>
      <p:ext uri="{BB962C8B-B14F-4D97-AF65-F5344CB8AC3E}">
        <p14:creationId xmlns:p14="http://schemas.microsoft.com/office/powerpoint/2010/main" val="30347107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115616" y="2708920"/>
            <a:ext cx="6984776" cy="36724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665882" y="2164668"/>
            <a:ext cx="3578526" cy="5442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 ترتيب العناصر حسب تزايد أعدادها الذرية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987824" y="1442766"/>
            <a:ext cx="302433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 الحديث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77450" y="2164668"/>
            <a:ext cx="3578526" cy="5442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وضعت العناصر في سبع دورات مرقمة</a:t>
            </a:r>
          </a:p>
        </p:txBody>
      </p:sp>
    </p:spTree>
    <p:extLst>
      <p:ext uri="{BB962C8B-B14F-4D97-AF65-F5344CB8AC3E}">
        <p14:creationId xmlns:p14="http://schemas.microsoft.com/office/powerpoint/2010/main" val="23706953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059832" y="1514774"/>
            <a:ext cx="3024336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 الحديث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033039" y="2204864"/>
            <a:ext cx="1499401" cy="43204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الدورة</a:t>
            </a:r>
            <a:endParaRPr lang="ar-SA" sz="2800" b="1" dirty="0"/>
          </a:p>
        </p:txBody>
      </p:sp>
      <p:sp>
        <p:nvSpPr>
          <p:cNvPr id="15" name="مستطيل 14"/>
          <p:cNvSpPr/>
          <p:nvPr/>
        </p:nvSpPr>
        <p:spPr>
          <a:xfrm>
            <a:off x="2195736" y="2708920"/>
            <a:ext cx="4896544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339752" y="3140968"/>
            <a:ext cx="5040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2339752" y="3429000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2339752" y="3789040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2339752" y="4077072"/>
            <a:ext cx="43690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2339752" y="4437112"/>
            <a:ext cx="43690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2339752" y="4797152"/>
            <a:ext cx="436906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2339752" y="5085184"/>
            <a:ext cx="43690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041976" y="2726921"/>
            <a:ext cx="1490464" cy="2649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صفّ أفقي في الجدول الدوري يحتوي على عناصر تتغير خصائصها بشكل تدريجي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696335" y="2294874"/>
            <a:ext cx="1499401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المجموعة</a:t>
            </a:r>
            <a:endParaRPr lang="ar-SA" sz="2800" b="1" dirty="0"/>
          </a:p>
        </p:txBody>
      </p:sp>
      <p:sp>
        <p:nvSpPr>
          <p:cNvPr id="23" name="مستطيل 22"/>
          <p:cNvSpPr/>
          <p:nvPr/>
        </p:nvSpPr>
        <p:spPr>
          <a:xfrm>
            <a:off x="707762" y="2883954"/>
            <a:ext cx="1490464" cy="256126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عائلة من العناصر في الجدول الدوري ,لها خصائص ففيزيائية وكيميائية متشابهة , يتكون الدوري من 18 عموداً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39752" y="3140968"/>
            <a:ext cx="504056" cy="2304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2843808" y="3429000"/>
            <a:ext cx="504056" cy="20162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347864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3851920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283968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4788024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5292080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724128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228184" y="4077072"/>
            <a:ext cx="50405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71302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1" grpId="0" animBg="1"/>
      <p:bldP spid="2" grpId="0" animBg="1"/>
      <p:bldP spid="1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9" grpId="0" animBg="1"/>
      <p:bldP spid="22" grpId="0" animBg="1"/>
      <p:bldP spid="23" grpId="0" animBg="1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الجدول الدوري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177956" y="2420888"/>
            <a:ext cx="2282476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عناصر المجموعات 1و2 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13 – 18 فيها فلزات ولا فلزات وأشباه فلزات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6" y="1340768"/>
            <a:ext cx="266429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مناطق الجدول الدوري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444208" y="1916832"/>
            <a:ext cx="1656184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العناصر الممثلة</a:t>
            </a:r>
            <a:endParaRPr lang="ar-SA" sz="2400" b="1" dirty="0"/>
          </a:p>
        </p:txBody>
      </p:sp>
      <p:sp>
        <p:nvSpPr>
          <p:cNvPr id="13" name="مستطيل 12"/>
          <p:cNvSpPr/>
          <p:nvPr/>
        </p:nvSpPr>
        <p:spPr>
          <a:xfrm>
            <a:off x="849364" y="2204864"/>
            <a:ext cx="5328592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6444208" y="3573016"/>
            <a:ext cx="1656184" cy="432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العناصر الانتقالية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6177956" y="4077072"/>
            <a:ext cx="228247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عناصر المجموعات 3-12 وجميعها فلزات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6482262" y="4869160"/>
            <a:ext cx="1656184" cy="648072"/>
          </a:xfrm>
          <a:prstGeom prst="rect">
            <a:avLst/>
          </a:prstGeom>
          <a:solidFill>
            <a:srgbClr val="DBB4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العناصر الانتقالية الداخلية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6177956" y="5589240"/>
            <a:ext cx="2282476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تقع أسفل الجدول الدوري منها مجموعتا </a:t>
            </a:r>
            <a:r>
              <a:rPr lang="ar-SA" b="1" dirty="0" err="1">
                <a:solidFill>
                  <a:srgbClr val="0070C0"/>
                </a:solidFill>
              </a:rPr>
              <a:t>الأكتنيدات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 err="1">
                <a:solidFill>
                  <a:srgbClr val="0070C0"/>
                </a:solidFill>
              </a:rPr>
              <a:t>واللانثانيدات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11560" y="2132856"/>
            <a:ext cx="1512168" cy="432048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427984" y="2060848"/>
            <a:ext cx="1512168" cy="432048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2123728" y="3068960"/>
            <a:ext cx="1512168" cy="43204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059832" y="4797152"/>
            <a:ext cx="2037928" cy="324036"/>
          </a:xfrm>
          <a:prstGeom prst="rect">
            <a:avLst/>
          </a:prstGeom>
          <a:noFill/>
          <a:ln w="38100">
            <a:solidFill>
              <a:srgbClr val="DBB4E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9791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16272</TotalTime>
  <Words>2447</Words>
  <Application>Microsoft Office PowerPoint</Application>
  <PresentationFormat>عرض على الشاشة (4:3)</PresentationFormat>
  <Paragraphs>536</Paragraphs>
  <Slides>55</Slides>
  <Notes>32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غلاف فني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باسم المسعودي</cp:lastModifiedBy>
  <cp:revision>1834</cp:revision>
  <dcterms:created xsi:type="dcterms:W3CDTF">2015-03-03T09:03:17Z</dcterms:created>
  <dcterms:modified xsi:type="dcterms:W3CDTF">2022-06-15T19:35:54Z</dcterms:modified>
</cp:coreProperties>
</file>