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71" r:id="rId4"/>
    <p:sldId id="272" r:id="rId5"/>
    <p:sldId id="261" r:id="rId6"/>
    <p:sldId id="260" r:id="rId7"/>
    <p:sldId id="276" r:id="rId8"/>
    <p:sldId id="277" r:id="rId9"/>
    <p:sldId id="262" r:id="rId10"/>
    <p:sldId id="275" r:id="rId11"/>
    <p:sldId id="273" r:id="rId12"/>
    <p:sldId id="274" r:id="rId13"/>
    <p:sldId id="256" r:id="rId14"/>
    <p:sldId id="278" r:id="rId15"/>
    <p:sldId id="263" r:id="rId16"/>
    <p:sldId id="264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31B4C5-EC64-5F87-9599-3EB567F9E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66EC0BA-3974-671A-347B-8B5716DBA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A0285B-513A-CB28-346D-73F53D4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E56CDC-CF3E-DFD5-DF30-4E37B087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BBB6E6-817C-B2BE-8094-784DA6C0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6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CD2757-7EC4-BE1A-F311-F9494F65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CC8D33-2DA2-F7B6-D4B9-5DD846431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7C86AA-700D-8BDC-0855-736E5F3A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29DAB6-EA77-CD79-F78E-B4A280C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C61FDA-45B7-8187-F8B6-9DD19319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6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1FDBF2D-7FB3-62A2-9E7E-4D33B905E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1CFFB90-E86C-EB93-FC57-F7E8593ED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A810D9-E14D-9422-B477-AAD97507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690300-D8B6-7129-14AB-36D1ABB9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89B375-1E4C-FF38-FF72-19D769F3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9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522265-CE96-3F07-008D-7E90B2F2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5251DF-79EB-70D7-24FB-0282D3EF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E49BB6-377F-89AF-8415-893E0FF6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5218DE-1C5E-F380-2706-88562916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EC33E4-3244-3EF0-5819-BF67E092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8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FBBEA-145E-D7AF-C7FF-6380A53E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7F2653D-698C-A620-EE61-9E0030CE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9E3996-2E19-4724-14B3-CA20E495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145DCA-CE39-D4F3-C098-BCBEBEE8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63EDB6-7D38-2F28-1A3F-06AC5A6D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73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EC68B4-D581-E69F-9CA0-4AEBE4A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46F2EF-810B-5049-914B-5FBE1E195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746C21D-8816-E1BD-3869-1083148A0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7BF9F7-9E47-D7B5-9F84-93741CCD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0285A3-E8AC-3926-6675-2B364BF4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49FF03-65B2-F201-6513-96719169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04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434CFE-8B08-3685-EE31-F97AF172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1335C0-44C7-2889-2586-A51B9AAC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8F0E928-0DCE-368C-CA85-90990C740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E7994C4-C97C-887D-7994-D7BF3E798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DE13898-B8E9-8165-406D-6B2162193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FB9F5C9-556B-BF4D-CCD9-DFEF6F1C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B18E8C-1E66-9AAE-6B7B-DD948C5A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B4EC424-4ECC-F193-9FBE-E667748F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07AF68-4CF3-7BCE-15CC-B15D4D6D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DFD900-07D4-3835-6B34-DB9E27C9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CCCD9B-E63F-377A-745E-188DE7AD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8A7CCB4-D8EE-8F35-5203-CA430883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5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8DDCBA6-5177-C847-87D1-17C00ECD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97D590-F3F4-DA03-911B-61D45D86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42EEB67-7C21-931F-48F5-20F98FD1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25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96CE83-F42C-9086-5DB9-FEF9FD0B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33A11D-7805-9F01-9145-A46DDADA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1B537B-2E63-837A-5F84-8AD759372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771752-6970-DE06-1113-74BFEE5A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AD86BA-74B1-067F-E9C4-2BB0F361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841501-DBA8-AD4C-262F-2CD373B8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34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50F820-2454-FAC3-8CED-7E7488C0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ABDEB50-DE57-54ED-4A76-D2929003D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2045C3-F39C-AFAB-4863-64246992C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F4DE21-CA41-ADBD-C659-EC1DD177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59801B4-9982-105E-8A83-A6BC964C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F58DD3-5CA3-0B76-78BA-4695DB08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0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FBD4815-A5F2-BB9D-F0D2-9D0B8275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936E49-99A3-8A39-7B1D-F9FD2688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00E0B4-51A9-BCA6-350A-C5A4DAB1A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8E18-EFAB-4035-8FBD-ACCB6CE8198A}" type="datetimeFigureOut">
              <a:rPr lang="ar-SA" smtClean="0"/>
              <a:t>20/06/46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0A4DB3-9621-8182-B25D-EE137BD28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611FFE-2FB1-35B0-5418-32F6B6463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3683-8463-4FB8-A1B6-4A7C16090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22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B99755EC-C9BB-F6FC-6FA5-AEE1C371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ADD50DA-1670-50EE-A6D6-5B387693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42" y="-99498"/>
            <a:ext cx="2615411" cy="1743607"/>
          </a:xfrm>
          <a:prstGeom prst="rect">
            <a:avLst/>
          </a:prstGeo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6D01F34D-52CE-D6B9-FD45-98D55F62FAF5}"/>
              </a:ext>
            </a:extLst>
          </p:cNvPr>
          <p:cNvSpPr txBox="1">
            <a:spLocks/>
          </p:cNvSpPr>
          <p:nvPr/>
        </p:nvSpPr>
        <p:spPr>
          <a:xfrm>
            <a:off x="1549825" y="2348517"/>
            <a:ext cx="8576994" cy="1800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السلام عليكم ورحمة الله وبركاته .</a:t>
            </a:r>
            <a:b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</a:br>
            <a:r>
              <a:rPr lang="ar-SA" sz="5400" b="1" spc="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cs typeface="Arial" panose="020B0604020202020204" pitchFamily="34" charset="0"/>
              </a:rPr>
              <a:t>أهلاً وسهلاً بكم طالباتي العزيزات .</a:t>
            </a:r>
            <a:endParaRPr lang="ar-SA" sz="7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8EF96513-74F9-9713-CF63-8C8CBF535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330" y="5277391"/>
            <a:ext cx="4576688" cy="932243"/>
          </a:xfrm>
        </p:spPr>
        <p:txBody>
          <a:bodyPr>
            <a:normAutofit/>
          </a:bodyPr>
          <a:lstStyle/>
          <a:p>
            <a:pPr algn="ctr"/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Arial" panose="020B0604020202020204" pitchFamily="34" charset="0"/>
              </a:rPr>
              <a:t>الأستاذة : خلود العتيبي </a:t>
            </a:r>
          </a:p>
        </p:txBody>
      </p:sp>
    </p:spTree>
    <p:extLst>
      <p:ext uri="{BB962C8B-B14F-4D97-AF65-F5344CB8AC3E}">
        <p14:creationId xmlns:p14="http://schemas.microsoft.com/office/powerpoint/2010/main" val="8437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EA19C5-A9AC-ADA2-2592-91900BD3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/>
              <a:t>طالبتي المجتهدة ما معنى البركة   ؟ 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DA8C365-11FF-7ECE-194E-DAF6147437E1}"/>
              </a:ext>
            </a:extLst>
          </p:cNvPr>
          <p:cNvCxnSpPr>
            <a:cxnSpLocks/>
          </p:cNvCxnSpPr>
          <p:nvPr/>
        </p:nvCxnSpPr>
        <p:spPr>
          <a:xfrm>
            <a:off x="3432517" y="1690688"/>
            <a:ext cx="5978769" cy="0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4410CEF-A2DD-72BD-25C8-D16CEC95D584}"/>
              </a:ext>
            </a:extLst>
          </p:cNvPr>
          <p:cNvSpPr txBox="1"/>
          <p:nvPr/>
        </p:nvSpPr>
        <p:spPr>
          <a:xfrm>
            <a:off x="650034" y="2116529"/>
            <a:ext cx="526835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>
                <a:solidFill>
                  <a:srgbClr val="990033"/>
                </a:solidFill>
              </a:rPr>
              <a:t>هي النماء و الزيادة في الخيــر . </a:t>
            </a:r>
          </a:p>
        </p:txBody>
      </p:sp>
      <p:pic>
        <p:nvPicPr>
          <p:cNvPr id="10" name="Picture 2" descr="Lampaah لمبة | LinkedIn">
            <a:extLst>
              <a:ext uri="{FF2B5EF4-FFF2-40B4-BE49-F238E27FC236}">
                <a16:creationId xmlns:a16="http://schemas.microsoft.com/office/drawing/2014/main" id="{C3A82FBE-13BE-DA81-DC0A-A76F80432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/>
          <a:stretch/>
        </p:blipFill>
        <p:spPr bwMode="auto">
          <a:xfrm>
            <a:off x="6814050" y="2116529"/>
            <a:ext cx="4207412" cy="42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A0EDD3-BA6F-C83F-472D-5BBEE710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365125"/>
            <a:ext cx="11128717" cy="1896598"/>
          </a:xfrm>
        </p:spPr>
        <p:txBody>
          <a:bodyPr>
            <a:noAutofit/>
          </a:bodyPr>
          <a:lstStyle/>
          <a:p>
            <a:pPr algn="ctr"/>
            <a:r>
              <a:rPr lang="ar-SA" sz="6000" dirty="0"/>
              <a:t>طَالبتي المجتهدة ما المقصود بقوله عليه الصلاة و السلَام طعام الأثنين يكفي الأربعـة .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C9A705-DE22-4538-D405-836CEA2B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11" y="2575976"/>
            <a:ext cx="4690403" cy="4040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>
                <a:solidFill>
                  <a:srgbClr val="990033"/>
                </a:solidFill>
              </a:rPr>
              <a:t>يكون فيه قدر الكفاية بما يُـسد حاجة أربعة أشخاص . </a:t>
            </a:r>
          </a:p>
        </p:txBody>
      </p:sp>
      <p:pic>
        <p:nvPicPr>
          <p:cNvPr id="4" name="Picture 2" descr="بحث عن التفكير الناقد ومهارات القراءة pdf - ويكي عرب">
            <a:extLst>
              <a:ext uri="{FF2B5EF4-FFF2-40B4-BE49-F238E27FC236}">
                <a16:creationId xmlns:a16="http://schemas.microsoft.com/office/drawing/2014/main" id="{3F4DE45E-44D0-F0BF-E89A-0016D031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204" y="2684167"/>
            <a:ext cx="6389346" cy="35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064EAC1-F5AD-1A53-595B-1BE087B52582}"/>
              </a:ext>
            </a:extLst>
          </p:cNvPr>
          <p:cNvCxnSpPr>
            <a:cxnSpLocks/>
          </p:cNvCxnSpPr>
          <p:nvPr/>
        </p:nvCxnSpPr>
        <p:spPr>
          <a:xfrm>
            <a:off x="3404381" y="2376829"/>
            <a:ext cx="5978769" cy="0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B89826B-EC77-86AA-68AE-C0CF63A4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06" y="630936"/>
            <a:ext cx="3952318" cy="60692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6000" kern="1200" dirty="0" err="1">
                <a:latin typeface="+mj-lt"/>
                <a:ea typeface="+mj-ea"/>
                <a:cs typeface="+mj-cs"/>
              </a:rPr>
              <a:t>طالبتي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من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خلال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مشاهدتك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للمقطع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ar-SA" sz="6000" kern="1200" dirty="0">
                <a:latin typeface="+mj-lt"/>
                <a:ea typeface="+mj-ea"/>
                <a:cs typeface="+mj-cs"/>
              </a:rPr>
              <a:t>لماذا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يُستحب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ا</a:t>
            </a:r>
            <a:r>
              <a:rPr lang="ar-SA" sz="6000" kern="1200" dirty="0" err="1">
                <a:latin typeface="+mj-lt"/>
                <a:ea typeface="+mj-ea"/>
                <a:cs typeface="+mj-cs"/>
              </a:rPr>
              <a:t>ل</a:t>
            </a:r>
            <a:r>
              <a:rPr lang="ar-SA" sz="6000" dirty="0" err="1"/>
              <a:t>إ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جتماع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على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latin typeface="+mj-lt"/>
                <a:ea typeface="+mj-ea"/>
                <a:cs typeface="+mj-cs"/>
              </a:rPr>
              <a:t>الطعام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 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سنن مهجورة 11كيف نحصل البركة في الطعام ؟" descr="صورة تحتوي على نص, شعار, الخط, الرسومات&#10;&#10;تم إنشاء الوصف تلقائياً">
            <a:hlinkClick r:id="" action="ppaction://media"/>
            <a:extLst>
              <a:ext uri="{FF2B5EF4-FFF2-40B4-BE49-F238E27FC236}">
                <a16:creationId xmlns:a16="http://schemas.microsoft.com/office/drawing/2014/main" id="{501E361D-F8B3-0A94-C2AB-A94037D911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584" y="387845"/>
            <a:ext cx="6894576" cy="60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57B8CE5-0862-E693-47A1-3349090B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" y="544973"/>
            <a:ext cx="5675727" cy="59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F6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رسم 5" descr="زهرة الكرز خطوط عريضة">
            <a:extLst>
              <a:ext uri="{FF2B5EF4-FFF2-40B4-BE49-F238E27FC236}">
                <a16:creationId xmlns:a16="http://schemas.microsoft.com/office/drawing/2014/main" id="{3A84FC1F-CA20-62C8-58EB-C811D65AE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3241" y="1126600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47D1C6-3196-B324-F7D1-586C91FB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074745"/>
            <a:ext cx="6175717" cy="5487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/>
              <a:t>طالبتي بيني كيف تطبقين الحديث أثناء إفطارك في المدرسـة . </a:t>
            </a:r>
          </a:p>
        </p:txBody>
      </p:sp>
      <p:pic>
        <p:nvPicPr>
          <p:cNvPr id="2050" name="Picture 2" descr="أفكار لأجل نشاط بداية الحصة - Pretty Math">
            <a:extLst>
              <a:ext uri="{FF2B5EF4-FFF2-40B4-BE49-F238E27FC236}">
                <a16:creationId xmlns:a16="http://schemas.microsoft.com/office/drawing/2014/main" id="{92546982-96B9-5249-CED2-317AF143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70" y="1989112"/>
            <a:ext cx="4103150" cy="31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سؤال وجواب في الثقافية العامة - التطبيقات على Google Play">
            <a:extLst>
              <a:ext uri="{FF2B5EF4-FFF2-40B4-BE49-F238E27FC236}">
                <a16:creationId xmlns:a16="http://schemas.microsoft.com/office/drawing/2014/main" id="{4F1585E1-A4C2-796F-ACB4-03ACBA32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66" y="1566166"/>
            <a:ext cx="3725667" cy="37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1D138D2-F423-4851-0265-668F8C7A7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19" y="10"/>
            <a:ext cx="524722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996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>
            <a:extLst>
              <a:ext uri="{FF2B5EF4-FFF2-40B4-BE49-F238E27FC236}">
                <a16:creationId xmlns:a16="http://schemas.microsoft.com/office/drawing/2014/main" id="{0F7017F1-7B4C-4545-ECA7-5A753D4D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7" b="-1"/>
          <a:stretch/>
        </p:blipFill>
        <p:spPr>
          <a:xfrm>
            <a:off x="6733737" y="2645763"/>
            <a:ext cx="4942448" cy="3001373"/>
          </a:xfrm>
          <a:custGeom>
            <a:avLst/>
            <a:gdLst/>
            <a:ahLst/>
            <a:cxnLst/>
            <a:rect l="l" t="t" r="r" b="b"/>
            <a:pathLst>
              <a:path w="10885620" h="5486059">
                <a:moveTo>
                  <a:pt x="10205621" y="4239266"/>
                </a:moveTo>
                <a:cubicBezTo>
                  <a:pt x="9893380" y="4239266"/>
                  <a:pt x="9640258" y="4492387"/>
                  <a:pt x="9640258" y="4804628"/>
                </a:cubicBezTo>
                <a:cubicBezTo>
                  <a:pt x="9640258" y="5116869"/>
                  <a:pt x="9893380" y="5369990"/>
                  <a:pt x="10205621" y="5369990"/>
                </a:cubicBezTo>
                <a:cubicBezTo>
                  <a:pt x="10517862" y="5369990"/>
                  <a:pt x="10770984" y="5116869"/>
                  <a:pt x="10770984" y="4804628"/>
                </a:cubicBezTo>
                <a:cubicBezTo>
                  <a:pt x="10770984" y="4492387"/>
                  <a:pt x="10517862" y="4239266"/>
                  <a:pt x="10205621" y="4239266"/>
                </a:cubicBezTo>
                <a:close/>
                <a:moveTo>
                  <a:pt x="10205621" y="2867751"/>
                </a:moveTo>
                <a:cubicBezTo>
                  <a:pt x="9893380" y="2867751"/>
                  <a:pt x="9640258" y="3120872"/>
                  <a:pt x="9640258" y="3433113"/>
                </a:cubicBezTo>
                <a:cubicBezTo>
                  <a:pt x="9640258" y="3745354"/>
                  <a:pt x="9893380" y="3998475"/>
                  <a:pt x="10205621" y="3998475"/>
                </a:cubicBezTo>
                <a:cubicBezTo>
                  <a:pt x="10517862" y="3998475"/>
                  <a:pt x="10770984" y="3745354"/>
                  <a:pt x="10770984" y="3433113"/>
                </a:cubicBezTo>
                <a:cubicBezTo>
                  <a:pt x="10770984" y="3120872"/>
                  <a:pt x="10517862" y="2867751"/>
                  <a:pt x="10205621" y="2867751"/>
                </a:cubicBezTo>
                <a:close/>
                <a:moveTo>
                  <a:pt x="8842755" y="1496236"/>
                </a:moveTo>
                <a:cubicBezTo>
                  <a:pt x="8530514" y="1496236"/>
                  <a:pt x="8277392" y="1749357"/>
                  <a:pt x="8277392" y="2061598"/>
                </a:cubicBezTo>
                <a:cubicBezTo>
                  <a:pt x="8277392" y="2373839"/>
                  <a:pt x="8530514" y="2626960"/>
                  <a:pt x="8842755" y="2626960"/>
                </a:cubicBezTo>
                <a:cubicBezTo>
                  <a:pt x="9154996" y="2626960"/>
                  <a:pt x="9408118" y="2373839"/>
                  <a:pt x="9408118" y="2061598"/>
                </a:cubicBezTo>
                <a:cubicBezTo>
                  <a:pt x="9408118" y="1749357"/>
                  <a:pt x="9154996" y="1496236"/>
                  <a:pt x="8842755" y="1496236"/>
                </a:cubicBezTo>
                <a:close/>
                <a:moveTo>
                  <a:pt x="10205621" y="124721"/>
                </a:moveTo>
                <a:cubicBezTo>
                  <a:pt x="9893380" y="124721"/>
                  <a:pt x="9640258" y="377842"/>
                  <a:pt x="9640258" y="690083"/>
                </a:cubicBezTo>
                <a:cubicBezTo>
                  <a:pt x="9640258" y="1002324"/>
                  <a:pt x="9893380" y="1255445"/>
                  <a:pt x="10205621" y="1255445"/>
                </a:cubicBezTo>
                <a:cubicBezTo>
                  <a:pt x="10517862" y="1255445"/>
                  <a:pt x="10770984" y="1002324"/>
                  <a:pt x="10770984" y="690083"/>
                </a:cubicBezTo>
                <a:cubicBezTo>
                  <a:pt x="10770984" y="377842"/>
                  <a:pt x="10517862" y="124721"/>
                  <a:pt x="10205621" y="124721"/>
                </a:cubicBezTo>
                <a:close/>
                <a:moveTo>
                  <a:pt x="0" y="0"/>
                </a:moveTo>
                <a:lnTo>
                  <a:pt x="10885620" y="0"/>
                </a:lnTo>
                <a:lnTo>
                  <a:pt x="10885620" y="5486059"/>
                </a:lnTo>
                <a:lnTo>
                  <a:pt x="0" y="5486059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D3C0A1C-EA51-E012-FC5E-211B7B8819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61014" y="649634"/>
            <a:ext cx="4500102" cy="1010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600" dirty="0">
                <a:solidFill>
                  <a:schemeClr val="tx1"/>
                </a:solidFill>
              </a:rPr>
              <a:t> الواجب</a:t>
            </a:r>
          </a:p>
        </p:txBody>
      </p:sp>
      <p:pic>
        <p:nvPicPr>
          <p:cNvPr id="4" name="Picture 3" descr="فسيفساء من اشكال هندسية ملونه">
            <a:extLst>
              <a:ext uri="{FF2B5EF4-FFF2-40B4-BE49-F238E27FC236}">
                <a16:creationId xmlns:a16="http://schemas.microsoft.com/office/drawing/2014/main" id="{DEC11B03-0AB3-7B28-E093-A84B6797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-1" y="11"/>
            <a:ext cx="5458266" cy="685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276CC2-5997-67BE-3F59-425B7B9E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554" y="702870"/>
            <a:ext cx="6506117" cy="2659311"/>
          </a:xfrm>
        </p:spPr>
        <p:txBody>
          <a:bodyPr anchor="b">
            <a:normAutofit/>
          </a:bodyPr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75319C-AF05-38E7-2909-BF4CBBA9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553" y="3495811"/>
            <a:ext cx="6506117" cy="2735353"/>
          </a:xfrm>
        </p:spPr>
        <p:txBody>
          <a:bodyPr anchor="t">
            <a:normAutofit/>
          </a:bodyPr>
          <a:lstStyle/>
          <a:p>
            <a:endParaRPr lang="ar-SA"/>
          </a:p>
        </p:txBody>
      </p:sp>
      <p:pic>
        <p:nvPicPr>
          <p:cNvPr id="4" name="صورة 3" descr="صورة تحتوي على نص, رسوم متحركة, لقطة شاشة&#10;&#10;تم إنشاء الوصف تلقائياً">
            <a:extLst>
              <a:ext uri="{FF2B5EF4-FFF2-40B4-BE49-F238E27FC236}">
                <a16:creationId xmlns:a16="http://schemas.microsoft.com/office/drawing/2014/main" id="{A1E91E2F-1DCA-918F-0B9C-009AD5DE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40954" y="-1"/>
            <a:ext cx="7551045" cy="6857999"/>
          </a:xfrm>
          <a:prstGeom prst="rect">
            <a:avLst/>
          </a:prstGeom>
        </p:spPr>
      </p:pic>
      <p:pic>
        <p:nvPicPr>
          <p:cNvPr id="6" name="Picture 3" descr="فسيفساء من اشكال هندسية ملونه">
            <a:extLst>
              <a:ext uri="{FF2B5EF4-FFF2-40B4-BE49-F238E27FC236}">
                <a16:creationId xmlns:a16="http://schemas.microsoft.com/office/drawing/2014/main" id="{CE1D37DA-18E7-645F-1797-33B7CE8AF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19" y="10"/>
            <a:ext cx="526129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حصة الزيادي🕊 on Twitter: &quot;ورقة استراتيجية (شريط الذكريات ...">
            <a:extLst>
              <a:ext uri="{FF2B5EF4-FFF2-40B4-BE49-F238E27FC236}">
                <a16:creationId xmlns:a16="http://schemas.microsoft.com/office/drawing/2014/main" id="{1A3E0B29-FB15-02DB-7479-A97D5FCEA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 b="11912"/>
          <a:stretch/>
        </p:blipFill>
        <p:spPr bwMode="auto">
          <a:xfrm>
            <a:off x="5603631" y="4552579"/>
            <a:ext cx="6003652" cy="190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2BD1EAED-E007-CBA1-18EE-880F045918B4}"/>
              </a:ext>
            </a:extLst>
          </p:cNvPr>
          <p:cNvSpPr txBox="1">
            <a:spLocks/>
          </p:cNvSpPr>
          <p:nvPr/>
        </p:nvSpPr>
        <p:spPr>
          <a:xfrm>
            <a:off x="4234784" y="627693"/>
            <a:ext cx="8741345" cy="39248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000" dirty="0">
                <a:solidFill>
                  <a:srgbClr val="C75782"/>
                </a:solidFill>
              </a:rPr>
              <a:t> </a:t>
            </a:r>
            <a:r>
              <a:rPr lang="ar-SA" sz="8800" dirty="0">
                <a:solidFill>
                  <a:srgbClr val="C75782"/>
                </a:solidFill>
              </a:rPr>
              <a:t>طالبتي المجتهدة </a:t>
            </a:r>
            <a:r>
              <a:rPr lang="ar-SA" sz="8800" dirty="0" err="1">
                <a:solidFill>
                  <a:srgbClr val="C75782"/>
                </a:solidFill>
              </a:rPr>
              <a:t>أسترجعي</a:t>
            </a:r>
            <a:r>
              <a:rPr lang="ar-SA" sz="8800" dirty="0">
                <a:solidFill>
                  <a:srgbClr val="C75782"/>
                </a:solidFill>
              </a:rPr>
              <a:t> درسنــــا السابق .</a:t>
            </a:r>
            <a:endParaRPr lang="en-US" sz="8000" dirty="0">
              <a:solidFill>
                <a:srgbClr val="C75782"/>
              </a:solidFill>
            </a:endParaRPr>
          </a:p>
        </p:txBody>
      </p:sp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0951283C-1CF5-DA66-C237-32C07D7BD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20" y="10"/>
            <a:ext cx="451571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5942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91C5FE70-B354-7337-2946-52319823F0C6}"/>
              </a:ext>
            </a:extLst>
          </p:cNvPr>
          <p:cNvSpPr txBox="1">
            <a:spLocks/>
          </p:cNvSpPr>
          <p:nvPr/>
        </p:nvSpPr>
        <p:spPr>
          <a:xfrm>
            <a:off x="3589855" y="409815"/>
            <a:ext cx="5230880" cy="105800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A" sz="54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موضوع</a:t>
            </a:r>
            <a:r>
              <a:rPr lang="ar-SA" sz="6000" spc="-6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الدرس 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3BBC60FC-76E2-B193-FEA7-F83A9630B44F}"/>
              </a:ext>
            </a:extLst>
          </p:cNvPr>
          <p:cNvSpPr txBox="1">
            <a:spLocks/>
          </p:cNvSpPr>
          <p:nvPr/>
        </p:nvSpPr>
        <p:spPr>
          <a:xfrm>
            <a:off x="8334860" y="658257"/>
            <a:ext cx="3857140" cy="1692384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المادة</a:t>
            </a: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: حديث</a:t>
            </a:r>
          </a:p>
          <a:p>
            <a:pPr algn="r" rtl="0">
              <a:defRPr/>
            </a:pP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2800" dirty="0">
                <a:solidFill>
                  <a:schemeClr val="accent1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</a:t>
            </a:r>
            <a:r>
              <a:rPr lang="ar-SA" sz="2800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</a:t>
            </a: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</a:p>
          <a:p>
            <a:pPr algn="r" rtl="0">
              <a:defRPr/>
            </a:pPr>
            <a:br>
              <a:rPr lang="ar-SA" sz="2800" dirty="0">
                <a:solidFill>
                  <a:srgbClr val="F0A22E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28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:   </a:t>
            </a:r>
            <a:r>
              <a:rPr lang="ar-SA" sz="2800" dirty="0">
                <a:solidFill>
                  <a:srgbClr val="CC0066"/>
                </a:solidFill>
                <a:latin typeface="Calibri Light" panose="020F0302020204030204"/>
                <a:cs typeface="Times New Roman" panose="02020603050405020304" pitchFamily="18" charset="0"/>
              </a:rPr>
              <a:t>/ 6/ 1446 هـ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B2712C-4215-079C-9187-3F14AC1183D4}"/>
              </a:ext>
            </a:extLst>
          </p:cNvPr>
          <p:cNvSpPr txBox="1"/>
          <p:nvPr/>
        </p:nvSpPr>
        <p:spPr>
          <a:xfrm>
            <a:off x="-154744" y="2970091"/>
            <a:ext cx="121310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البَركـة فِي الطعَام . 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ED7D93CA-93C7-9310-7092-BC4EA6E2FF4A}"/>
              </a:ext>
            </a:extLst>
          </p:cNvPr>
          <p:cNvCxnSpPr>
            <a:cxnSpLocks/>
          </p:cNvCxnSpPr>
          <p:nvPr/>
        </p:nvCxnSpPr>
        <p:spPr>
          <a:xfrm>
            <a:off x="3214759" y="5936374"/>
            <a:ext cx="6267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بوابة:الحديث النبوي - ويكيبيديا">
            <a:extLst>
              <a:ext uri="{FF2B5EF4-FFF2-40B4-BE49-F238E27FC236}">
                <a16:creationId xmlns:a16="http://schemas.microsoft.com/office/drawing/2014/main" id="{AE52C577-9DD1-C9E8-0A80-DF31F2BC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175"/>
            <a:ext cx="1976284" cy="169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فسيفساء من اشكال هندسية ملونه">
            <a:extLst>
              <a:ext uri="{FF2B5EF4-FFF2-40B4-BE49-F238E27FC236}">
                <a16:creationId xmlns:a16="http://schemas.microsoft.com/office/drawing/2014/main" id="{E814671F-D49E-55C1-3F98-A9B94ACD4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3564313" y="407761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947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7704409C-4E9F-7A56-348C-2C6C5A65C911}"/>
              </a:ext>
            </a:extLst>
          </p:cNvPr>
          <p:cNvSpPr txBox="1">
            <a:spLocks/>
          </p:cNvSpPr>
          <p:nvPr/>
        </p:nvSpPr>
        <p:spPr>
          <a:xfrm>
            <a:off x="3715713" y="268990"/>
            <a:ext cx="5104730" cy="1048267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dirty="0">
                <a:solidFill>
                  <a:schemeClr val="tx1"/>
                </a:solidFill>
              </a:rPr>
              <a:t>التمهيـــد</a:t>
            </a:r>
          </a:p>
        </p:txBody>
      </p:sp>
      <p:pic>
        <p:nvPicPr>
          <p:cNvPr id="9" name="Picture 3" descr="فسيفساء من اشكال هندسية ملونه">
            <a:extLst>
              <a:ext uri="{FF2B5EF4-FFF2-40B4-BE49-F238E27FC236}">
                <a16:creationId xmlns:a16="http://schemas.microsoft.com/office/drawing/2014/main" id="{924B03E2-D968-0622-45F2-6FDFAC0D6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3715713" y="205797"/>
            <a:ext cx="773460" cy="1174651"/>
          </a:xfrm>
          <a:prstGeom prst="rect">
            <a:avLst/>
          </a:prstGeom>
        </p:spPr>
      </p:pic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7C5C3FC4-3072-73F9-D8C0-D4C059C3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6" y="1839694"/>
            <a:ext cx="10751335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A" sz="6000" dirty="0"/>
              <a:t>الطعام من نعم الله علينا ومن أسباب نزول البركة في الطعام </a:t>
            </a:r>
            <a:r>
              <a:rPr lang="ar-SA" sz="6000" dirty="0" err="1"/>
              <a:t>الإجتماع</a:t>
            </a:r>
            <a:r>
              <a:rPr lang="ar-SA" sz="6000" dirty="0"/>
              <a:t> عليه أثناء تناوله و التصدق منه و إشراك المساكين و ذوي الحاجة فيه , فإذا نزلت البركة يصبح الطعام القليل كافياً للعدد الكبير كما جاء في الحديث الآتي : </a:t>
            </a:r>
          </a:p>
        </p:txBody>
      </p:sp>
      <p:pic>
        <p:nvPicPr>
          <p:cNvPr id="7" name="رسم 6" descr="عودة مع تعبئة خالصة">
            <a:extLst>
              <a:ext uri="{FF2B5EF4-FFF2-40B4-BE49-F238E27FC236}">
                <a16:creationId xmlns:a16="http://schemas.microsoft.com/office/drawing/2014/main" id="{6A1BE2D5-74D2-CE3F-76A2-998D946F8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837971">
            <a:off x="360804" y="5405176"/>
            <a:ext cx="1514828" cy="1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390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62E1375-28F5-4356-F812-7D3F5E487F0E}"/>
              </a:ext>
            </a:extLst>
          </p:cNvPr>
          <p:cNvSpPr txBox="1">
            <a:spLocks/>
          </p:cNvSpPr>
          <p:nvPr/>
        </p:nvSpPr>
        <p:spPr>
          <a:xfrm>
            <a:off x="1031251" y="895410"/>
            <a:ext cx="3995397" cy="1097614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6000" b="0" dirty="0">
                <a:solidFill>
                  <a:srgbClr val="CC0066"/>
                </a:solidFill>
                <a:latin typeface="+mj-lt"/>
                <a:ea typeface="+mj-ea"/>
                <a:cs typeface="+mj-cs"/>
              </a:rPr>
              <a:t>أهداف الدرس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CAB822-06B2-0F5C-FADB-18EB5882413F}"/>
              </a:ext>
            </a:extLst>
          </p:cNvPr>
          <p:cNvSpPr txBox="1"/>
          <p:nvPr/>
        </p:nvSpPr>
        <p:spPr>
          <a:xfrm>
            <a:off x="123970" y="2436963"/>
            <a:ext cx="5809957" cy="461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طالبتي المجتهدة تصفحي كتابك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صفحة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ar-SA" sz="5400" dirty="0"/>
              <a:t>153 </a:t>
            </a:r>
            <a:r>
              <a:rPr kumimoji="0" lang="en-US" sz="5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لمعرفة</a:t>
            </a:r>
            <a:r>
              <a:rPr kumimoji="0" lang="en-US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أهداف درسنا لهذا اليوم </a:t>
            </a:r>
            <a:r>
              <a:rPr kumimoji="0" lang="ar-SA" sz="5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US" sz="5400" dirty="0"/>
          </a:p>
        </p:txBody>
      </p:sp>
      <p:pic>
        <p:nvPicPr>
          <p:cNvPr id="1028" name="Picture 4" descr="lovepik- صورة الخلفية أهداف صغيرة- صور أهداف صغيرة">
            <a:extLst>
              <a:ext uri="{FF2B5EF4-FFF2-40B4-BE49-F238E27FC236}">
                <a16:creationId xmlns:a16="http://schemas.microsoft.com/office/drawing/2014/main" id="{7234CC7D-76BC-F27D-77C5-C791D38C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42" y="723900"/>
            <a:ext cx="5655836" cy="51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D29BC8E7-3AB1-5782-BC57-0FEFF79AC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23" b="3306"/>
          <a:stretch/>
        </p:blipFill>
        <p:spPr>
          <a:xfrm>
            <a:off x="644521" y="873722"/>
            <a:ext cx="773460" cy="11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264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D93B74-042D-8595-AC0D-569FA63A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757" y="316523"/>
            <a:ext cx="8832057" cy="6379699"/>
          </a:xfrm>
          <a:ln>
            <a:solidFill>
              <a:srgbClr val="9900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جابر بن عبد الله رضي الله عنه ، قال : سمعت رسول الله </a:t>
            </a:r>
            <a:r>
              <a:rPr lang="ar-SA" sz="3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صلى الله عليه وسلم</a:t>
            </a:r>
            <a:r>
              <a:rPr lang="ar-SA" sz="7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، يقول: </a:t>
            </a:r>
            <a:r>
              <a:rPr lang="ar-SA" sz="72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" طعام الواحد يكفي الاثنين، وطعام الاثنين يكفي الأربعة، وطعام الأربعة يكفي الثمانية " </a:t>
            </a:r>
            <a:endParaRPr lang="ar-SA" sz="9600" dirty="0">
              <a:solidFill>
                <a:srgbClr val="0070C0"/>
              </a:solidFill>
            </a:endParaRP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95AF59F8-C0FB-E2C9-49FF-AB526E3ED05B}"/>
              </a:ext>
            </a:extLst>
          </p:cNvPr>
          <p:cNvSpPr txBox="1">
            <a:spLocks/>
          </p:cNvSpPr>
          <p:nvPr/>
        </p:nvSpPr>
        <p:spPr>
          <a:xfrm>
            <a:off x="293187" y="249701"/>
            <a:ext cx="2346711" cy="659331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r" defTabSz="457200" rtl="1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000" dirty="0">
                <a:solidFill>
                  <a:schemeClr val="tx1"/>
                </a:solidFill>
              </a:rPr>
              <a:t>الحديث</a:t>
            </a:r>
          </a:p>
        </p:txBody>
      </p:sp>
      <p:pic>
        <p:nvPicPr>
          <p:cNvPr id="6" name="Picture 3" descr="فسيفساء من اشكال هندسية ملونه">
            <a:extLst>
              <a:ext uri="{FF2B5EF4-FFF2-40B4-BE49-F238E27FC236}">
                <a16:creationId xmlns:a16="http://schemas.microsoft.com/office/drawing/2014/main" id="{E47CB677-18C3-8ACE-29FF-912F2B969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175979" y="114909"/>
            <a:ext cx="611652" cy="9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C036284-CFFA-B82A-0143-AB1F3522A95D}"/>
              </a:ext>
            </a:extLst>
          </p:cNvPr>
          <p:cNvSpPr txBox="1"/>
          <p:nvPr/>
        </p:nvSpPr>
        <p:spPr>
          <a:xfrm>
            <a:off x="8546255" y="106525"/>
            <a:ext cx="3493346" cy="830997"/>
          </a:xfrm>
          <a:prstGeom prst="rect">
            <a:avLst/>
          </a:prstGeom>
          <a:ln>
            <a:solidFill>
              <a:srgbClr val="990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معاني المفردات </a:t>
            </a:r>
          </a:p>
        </p:txBody>
      </p:sp>
      <p:pic>
        <p:nvPicPr>
          <p:cNvPr id="5" name="Picture 3" descr="فسيفساء من اشكال هندسية ملونه">
            <a:extLst>
              <a:ext uri="{FF2B5EF4-FFF2-40B4-BE49-F238E27FC236}">
                <a16:creationId xmlns:a16="http://schemas.microsoft.com/office/drawing/2014/main" id="{518CE2AF-EF28-F6AE-7598-95904BB26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7998040" y="57566"/>
            <a:ext cx="611652" cy="92891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36AB2FA-175E-55E0-C6D9-2C05F406DA08}"/>
              </a:ext>
            </a:extLst>
          </p:cNvPr>
          <p:cNvSpPr/>
          <p:nvPr/>
        </p:nvSpPr>
        <p:spPr>
          <a:xfrm>
            <a:off x="7371464" y="2486464"/>
            <a:ext cx="4403187" cy="942536"/>
          </a:xfrm>
          <a:prstGeom prst="roundRect">
            <a:avLst/>
          </a:prstGeom>
          <a:solidFill>
            <a:srgbClr val="CC0066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طعام الواحد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EADF500-1CD8-CF9C-F627-48D04F2B7B0E}"/>
              </a:ext>
            </a:extLst>
          </p:cNvPr>
          <p:cNvSpPr/>
          <p:nvPr/>
        </p:nvSpPr>
        <p:spPr>
          <a:xfrm>
            <a:off x="541610" y="1970188"/>
            <a:ext cx="5554390" cy="195962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مقدار الطعام الذي يشبع رجلاً واحداً</a:t>
            </a:r>
          </a:p>
        </p:txBody>
      </p:sp>
      <p:pic>
        <p:nvPicPr>
          <p:cNvPr id="3" name="رسم 2" descr="سهم لأعلى مع تعبئة خالصة">
            <a:extLst>
              <a:ext uri="{FF2B5EF4-FFF2-40B4-BE49-F238E27FC236}">
                <a16:creationId xmlns:a16="http://schemas.microsoft.com/office/drawing/2014/main" id="{7587659B-36E2-AED0-A927-94A2760F1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321076" y="2514600"/>
            <a:ext cx="914400" cy="91440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57EB901-5EE3-106F-F06C-F781A478940B}"/>
              </a:ext>
            </a:extLst>
          </p:cNvPr>
          <p:cNvSpPr/>
          <p:nvPr/>
        </p:nvSpPr>
        <p:spPr>
          <a:xfrm>
            <a:off x="7371464" y="5101053"/>
            <a:ext cx="4403187" cy="942536"/>
          </a:xfrm>
          <a:prstGeom prst="roundRect">
            <a:avLst/>
          </a:prstGeom>
          <a:solidFill>
            <a:srgbClr val="CC0066"/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tx1"/>
                </a:solidFill>
              </a:rPr>
              <a:t>يكفي الاثنين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17F35C0-B5D9-B8B2-44C2-1D8B358C3017}"/>
              </a:ext>
            </a:extLst>
          </p:cNvPr>
          <p:cNvSpPr/>
          <p:nvPr/>
        </p:nvSpPr>
        <p:spPr>
          <a:xfrm>
            <a:off x="541610" y="4345282"/>
            <a:ext cx="5554390" cy="21399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يكون فيه قدر الكفاية بما يسد حاجة شخصين</a:t>
            </a:r>
          </a:p>
        </p:txBody>
      </p:sp>
      <p:pic>
        <p:nvPicPr>
          <p:cNvPr id="10" name="رسم 9" descr="سهم لأعلى مع تعبئة خالصة">
            <a:extLst>
              <a:ext uri="{FF2B5EF4-FFF2-40B4-BE49-F238E27FC236}">
                <a16:creationId xmlns:a16="http://schemas.microsoft.com/office/drawing/2014/main" id="{B15910EA-E296-BACC-3DDE-87B29137B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321076" y="5101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98D47D-3E83-5FE9-B2FF-F2C68048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7231" y="1895964"/>
            <a:ext cx="12210757" cy="4351338"/>
          </a:xfrm>
        </p:spPr>
        <p:txBody>
          <a:bodyPr>
            <a:normAutofit/>
          </a:bodyPr>
          <a:lstStyle/>
          <a:p>
            <a:r>
              <a:rPr lang="ar-SA" sz="6600" dirty="0">
                <a:solidFill>
                  <a:srgbClr val="CC0066"/>
                </a:solidFill>
              </a:rPr>
              <a:t>نسبــة : </a:t>
            </a:r>
            <a:r>
              <a:rPr lang="ar-SA" sz="6600" dirty="0"/>
              <a:t>جابر بن عبدالله الخزرجي , هو و أبوه صحابيان </a:t>
            </a:r>
            <a:r>
              <a:rPr lang="ar-SA" sz="2400" dirty="0"/>
              <a:t>رضي الله عنهم</a:t>
            </a:r>
            <a:r>
              <a:rPr lang="ar-SA" sz="6600" dirty="0"/>
              <a:t>. </a:t>
            </a:r>
          </a:p>
          <a:p>
            <a:r>
              <a:rPr lang="ar-SA" sz="6600" dirty="0">
                <a:solidFill>
                  <a:srgbClr val="CC0066"/>
                </a:solidFill>
              </a:rPr>
              <a:t>صفاته : </a:t>
            </a:r>
            <a:r>
              <a:rPr lang="ar-SA" sz="6600" dirty="0"/>
              <a:t>شهد بيعة العقبة مع السبعين , و شهد بيعة الرضوان يوم الحديبة 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3F3B2D4-DBB2-4E53-CEA9-1E2C6F9831A7}"/>
              </a:ext>
            </a:extLst>
          </p:cNvPr>
          <p:cNvSpPr txBox="1"/>
          <p:nvPr/>
        </p:nvSpPr>
        <p:spPr>
          <a:xfrm>
            <a:off x="669573" y="329344"/>
            <a:ext cx="3038622" cy="830997"/>
          </a:xfrm>
          <a:prstGeom prst="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راوي الحديث</a:t>
            </a:r>
          </a:p>
        </p:txBody>
      </p:sp>
      <p:pic>
        <p:nvPicPr>
          <p:cNvPr id="2" name="Picture 3" descr="فسيفساء من اشكال هندسية ملونه">
            <a:extLst>
              <a:ext uri="{FF2B5EF4-FFF2-40B4-BE49-F238E27FC236}">
                <a16:creationId xmlns:a16="http://schemas.microsoft.com/office/drawing/2014/main" id="{EE1F631E-E859-0430-9420-2146BBA28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3" b="3306"/>
          <a:stretch/>
        </p:blipFill>
        <p:spPr>
          <a:xfrm>
            <a:off x="190047" y="280385"/>
            <a:ext cx="611652" cy="9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254</Words>
  <Application>Microsoft Office PowerPoint</Application>
  <PresentationFormat>شاشة عريضة</PresentationFormat>
  <Paragraphs>29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Tw Cen MT Condensed</vt:lpstr>
      <vt:lpstr>Verdana</vt:lpstr>
      <vt:lpstr>Wingdings 3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طالبتي المجتهدة ما معنى البركة   ؟ </vt:lpstr>
      <vt:lpstr>طَالبتي المجتهدة ما المقصود بقوله عليه الصلاة و السلَام طعام الأثنين يكفي الأربعـة . </vt:lpstr>
      <vt:lpstr>طالبتي من خلال مشاهدتك للمقطع لماذا يُستحب الإجتماع على الطعام .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الغربي</dc:creator>
  <cp:lastModifiedBy>خلود الغربي</cp:lastModifiedBy>
  <cp:revision>10</cp:revision>
  <dcterms:created xsi:type="dcterms:W3CDTF">2024-01-02T19:04:39Z</dcterms:created>
  <dcterms:modified xsi:type="dcterms:W3CDTF">2024-12-20T21:54:02Z</dcterms:modified>
</cp:coreProperties>
</file>