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463" r:id="rId3"/>
    <p:sldId id="464" r:id="rId4"/>
    <p:sldId id="335" r:id="rId5"/>
    <p:sldId id="467" r:id="rId6"/>
    <p:sldId id="465" r:id="rId7"/>
    <p:sldId id="466" r:id="rId8"/>
    <p:sldId id="441" r:id="rId9"/>
    <p:sldId id="440" r:id="rId10"/>
    <p:sldId id="484" r:id="rId11"/>
    <p:sldId id="469" r:id="rId12"/>
    <p:sldId id="485" r:id="rId13"/>
    <p:sldId id="475" r:id="rId14"/>
    <p:sldId id="486" r:id="rId15"/>
    <p:sldId id="334" r:id="rId16"/>
    <p:sldId id="340" r:id="rId1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71">
          <p15:clr>
            <a:srgbClr val="A4A3A4"/>
          </p15:clr>
        </p15:guide>
        <p15:guide id="4" pos="42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00CC99"/>
    <a:srgbClr val="D60093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4" autoAdjust="0"/>
    <p:restoredTop sz="99364" autoAdjust="0"/>
  </p:normalViewPr>
  <p:slideViewPr>
    <p:cSldViewPr snapToGrid="0">
      <p:cViewPr varScale="1">
        <p:scale>
          <a:sx n="114" d="100"/>
          <a:sy n="114" d="100"/>
        </p:scale>
        <p:origin x="108" y="366"/>
      </p:cViewPr>
      <p:guideLst>
        <p:guide orient="horz" pos="2183"/>
        <p:guide pos="3840"/>
        <p:guide orient="horz" pos="1671"/>
        <p:guide pos="42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4.sv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4.sv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4.sv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6.PNG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Oswald" panose="02000503000000000000" pitchFamily="2" charset="0"/>
                </a:rPr>
                <a:t>المصروف الشخصي</a:t>
              </a:r>
              <a:endParaRPr lang="en-US" sz="3200" b="1" dirty="0">
                <a:solidFill>
                  <a:srgbClr val="FF0000"/>
                </a:solidFill>
                <a:latin typeface="Oswald" panose="020005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38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EE27B9B-135D-46E7-8D29-76F63964805F}"/>
              </a:ext>
            </a:extLst>
          </p:cNvPr>
          <p:cNvGrpSpPr/>
          <p:nvPr/>
        </p:nvGrpSpPr>
        <p:grpSpPr>
          <a:xfrm flipH="1" flipV="1">
            <a:off x="9860292" y="1040950"/>
            <a:ext cx="1834212" cy="635091"/>
            <a:chOff x="1431941" y="2643418"/>
            <a:chExt cx="1834212" cy="635091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3D3204C-8CD0-4A1A-8BB3-F5EB10DEC6EA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BBC880-8E9B-423F-901A-7E0D2A11A6F6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AF09DD2D-BCE5-4741-AE6F-7991591F449A}"/>
              </a:ext>
            </a:extLst>
          </p:cNvPr>
          <p:cNvSpPr txBox="1"/>
          <p:nvPr/>
        </p:nvSpPr>
        <p:spPr>
          <a:xfrm>
            <a:off x="6762845" y="1358495"/>
            <a:ext cx="43494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عددي أضرار كل من الإمساك و الإسراف في الإنفاق , مع ذكر الآثار السلبية لهذه السلوكيات على نفسك و الآخرين ؟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28742" y="2174733"/>
            <a:ext cx="1960127" cy="719699"/>
            <a:chOff x="1447327" y="3508598"/>
            <a:chExt cx="1960127" cy="719699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7372674" y="2441255"/>
            <a:ext cx="360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أضرار </a:t>
            </a:r>
            <a:r>
              <a:rPr lang="ar-SY" sz="2000" b="1" dirty="0">
                <a:solidFill>
                  <a:srgbClr val="FF0000"/>
                </a:solidFill>
              </a:rPr>
              <a:t>الإسراف</a:t>
            </a:r>
            <a:r>
              <a:rPr lang="ar-SY" sz="2000" b="1" dirty="0"/>
              <a:t> </a:t>
            </a:r>
            <a:r>
              <a:rPr lang="ar-SA" sz="2000" b="1" dirty="0"/>
              <a:t>على </a:t>
            </a:r>
            <a:r>
              <a:rPr lang="ar-SY" sz="2000" b="1" dirty="0">
                <a:solidFill>
                  <a:srgbClr val="FF0000"/>
                </a:solidFill>
              </a:rPr>
              <a:t>الفرد 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04B00CE-67B4-4E92-AA8E-94C31F000B4E}"/>
              </a:ext>
            </a:extLst>
          </p:cNvPr>
          <p:cNvGrpSpPr/>
          <p:nvPr/>
        </p:nvGrpSpPr>
        <p:grpSpPr>
          <a:xfrm flipH="1">
            <a:off x="9579428" y="37292"/>
            <a:ext cx="2145550" cy="973216"/>
            <a:chOff x="1406878" y="1240014"/>
            <a:chExt cx="2145550" cy="973216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9103566D-BFCF-4A08-9E21-87532AC26A22}"/>
                </a:ext>
              </a:extLst>
            </p:cNvPr>
            <p:cNvSpPr/>
            <p:nvPr/>
          </p:nvSpPr>
          <p:spPr>
            <a:xfrm flipV="1">
              <a:off x="1406878" y="1240014"/>
              <a:ext cx="2145550" cy="973216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86BEFCE-54B4-41A3-9A38-451AADFE5FFA}"/>
                </a:ext>
              </a:extLst>
            </p:cNvPr>
            <p:cNvSpPr txBox="1"/>
            <p:nvPr/>
          </p:nvSpPr>
          <p:spPr>
            <a:xfrm>
              <a:off x="2035465" y="1693774"/>
              <a:ext cx="13574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400" b="1" dirty="0">
                  <a:solidFill>
                    <a:schemeClr val="bg1"/>
                  </a:solidFill>
                </a:rPr>
                <a:t>نشاط </a:t>
              </a:r>
              <a:r>
                <a:rPr lang="ar-SY" sz="2400" b="1" dirty="0">
                  <a:solidFill>
                    <a:schemeClr val="bg1"/>
                  </a:solidFill>
                </a:rPr>
                <a:t>3</a:t>
              </a:r>
              <a:r>
                <a:rPr lang="ar-SA" sz="2400" b="1" dirty="0">
                  <a:solidFill>
                    <a:schemeClr val="bg1"/>
                  </a:solidFill>
                </a:rPr>
                <a:t> 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6C3A1BC-22C7-4E05-8053-6CD20116ED1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E3EC349-6356-4E77-8D64-56ED783897EE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46AD006E-258D-4FE1-AE8A-06A75D2F3891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: Top Corners One Rounded and One Snipped 86">
                <a:extLst>
                  <a:ext uri="{FF2B5EF4-FFF2-40B4-BE49-F238E27FC236}">
                    <a16:creationId xmlns:a16="http://schemas.microsoft.com/office/drawing/2014/main" id="{E9C462E2-5C5D-4658-B566-878B20431D2B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Right Triangle 19">
                <a:extLst>
                  <a:ext uri="{FF2B5EF4-FFF2-40B4-BE49-F238E27FC236}">
                    <a16:creationId xmlns:a16="http://schemas.microsoft.com/office/drawing/2014/main" id="{F8BEE01A-8D9B-4BF1-BBE8-8176A441F09C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F7B2F933-BEBE-4033-84FE-6D11B68854D9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82" name="Graphic 81" descr="Target Audience">
              <a:extLst>
                <a:ext uri="{FF2B5EF4-FFF2-40B4-BE49-F238E27FC236}">
                  <a16:creationId xmlns:a16="http://schemas.microsoft.com/office/drawing/2014/main" id="{EAB5FD17-4415-41C1-B408-236D9203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2BD7906-7C9E-4B7D-BAB5-7A740AF206C7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7914D80-3EC4-42B8-A104-94A063581A2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E1E14DD7-04DF-457C-9010-A760ED7157D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Trapezoid 10">
              <a:extLst>
                <a:ext uri="{FF2B5EF4-FFF2-40B4-BE49-F238E27FC236}">
                  <a16:creationId xmlns:a16="http://schemas.microsoft.com/office/drawing/2014/main" id="{0E4E97F3-00FB-490E-A6A4-BFBD4D733AD5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4F76317-D0C4-468F-A895-22A0308E556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3AD7334-97F6-427D-AE9B-EB43A98E62E7}"/>
              </a:ext>
            </a:extLst>
          </p:cNvPr>
          <p:cNvGrpSpPr/>
          <p:nvPr/>
        </p:nvGrpSpPr>
        <p:grpSpPr>
          <a:xfrm>
            <a:off x="156377" y="3473643"/>
            <a:ext cx="1884145" cy="2169506"/>
            <a:chOff x="10076104" y="2825149"/>
            <a:chExt cx="1884145" cy="2169506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DBF25B0-B2C1-4AA9-879F-A0C5BF611FCB}"/>
                </a:ext>
              </a:extLst>
            </p:cNvPr>
            <p:cNvGrpSpPr/>
            <p:nvPr/>
          </p:nvGrpSpPr>
          <p:grpSpPr>
            <a:xfrm rot="21371849">
              <a:off x="10076104" y="2825149"/>
              <a:ext cx="1884145" cy="2169506"/>
              <a:chOff x="395817" y="4308237"/>
              <a:chExt cx="1884145" cy="2169506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5E6EC60B-1678-4D80-A59D-7FC135635957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توعية صحية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E043C8BA-8786-4890-8AAF-FAA4E49C4E4B}"/>
                  </a:ext>
                </a:extLst>
              </p:cNvPr>
              <p:cNvSpPr txBox="1"/>
              <p:nvPr/>
            </p:nvSpPr>
            <p:spPr>
              <a:xfrm>
                <a:off x="407653" y="4600306"/>
                <a:ext cx="1871561" cy="187743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الطب النبوي  و التداوي بالأعشاب </a:t>
                </a: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6" name="Picture 95">
              <a:extLst>
                <a:ext uri="{FF2B5EF4-FFF2-40B4-BE49-F238E27FC236}">
                  <a16:creationId xmlns:a16="http://schemas.microsoft.com/office/drawing/2014/main" id="{052E5237-5E60-4012-B364-6F7BCD4AE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46910" y="3865725"/>
              <a:ext cx="1589884" cy="1059923"/>
            </a:xfrm>
            <a:prstGeom prst="rect">
              <a:avLst/>
            </a:prstGeom>
          </p:spPr>
        </p:pic>
      </p:grpSp>
      <p:sp>
        <p:nvSpPr>
          <p:cNvPr id="99" name="Rectangle 21">
            <a:extLst>
              <a:ext uri="{FF2B5EF4-FFF2-40B4-BE49-F238E27FC236}">
                <a16:creationId xmlns:a16="http://schemas.microsoft.com/office/drawing/2014/main" id="{CAC068A8-FBB2-42F5-8ED2-DEE1B72D305E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8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688895" y="2894429"/>
            <a:ext cx="1960127" cy="688924"/>
            <a:chOff x="1447327" y="3508595"/>
            <a:chExt cx="1960127" cy="688924"/>
          </a:xfrm>
        </p:grpSpPr>
        <p:sp>
          <p:nvSpPr>
            <p:cNvPr id="49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5"/>
              <a:ext cx="53671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7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7406320" y="3150631"/>
            <a:ext cx="360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خسارة محبة الله عز وجل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58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26684" y="3616611"/>
            <a:ext cx="1960126" cy="658144"/>
            <a:chOff x="1447328" y="3508597"/>
            <a:chExt cx="1960126" cy="658144"/>
          </a:xfrm>
        </p:grpSpPr>
        <p:sp>
          <p:nvSpPr>
            <p:cNvPr id="59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8" y="3508597"/>
              <a:ext cx="57450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61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8653295" y="3874645"/>
            <a:ext cx="2351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إهدار المال بلا فائدة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81" name="Group 93">
            <a:extLst>
              <a:ext uri="{FF2B5EF4-FFF2-40B4-BE49-F238E27FC236}">
                <a16:creationId xmlns:a16="http://schemas.microsoft.com/office/drawing/2014/main" id="{73AD7334-97F6-427D-AE9B-EB43A98E62E7}"/>
              </a:ext>
            </a:extLst>
          </p:cNvPr>
          <p:cNvGrpSpPr/>
          <p:nvPr/>
        </p:nvGrpSpPr>
        <p:grpSpPr>
          <a:xfrm>
            <a:off x="154336" y="3473710"/>
            <a:ext cx="1884145" cy="2107951"/>
            <a:chOff x="10074063" y="2825216"/>
            <a:chExt cx="1884145" cy="2107951"/>
          </a:xfrm>
        </p:grpSpPr>
        <p:grpSp>
          <p:nvGrpSpPr>
            <p:cNvPr id="84" name="Group 94">
              <a:extLst>
                <a:ext uri="{FF2B5EF4-FFF2-40B4-BE49-F238E27FC236}">
                  <a16:creationId xmlns:a16="http://schemas.microsoft.com/office/drawing/2014/main" id="{4DBF25B0-B2C1-4AA9-879F-A0C5BF611FCB}"/>
                </a:ext>
              </a:extLst>
            </p:cNvPr>
            <p:cNvGrpSpPr/>
            <p:nvPr/>
          </p:nvGrpSpPr>
          <p:grpSpPr>
            <a:xfrm rot="21371849">
              <a:off x="10074063" y="2825216"/>
              <a:ext cx="1884145" cy="2107951"/>
              <a:chOff x="395817" y="4308236"/>
              <a:chExt cx="1884145" cy="2107951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86" name="TextBox 96">
                <a:extLst>
                  <a:ext uri="{FF2B5EF4-FFF2-40B4-BE49-F238E27FC236}">
                    <a16:creationId xmlns:a16="http://schemas.microsoft.com/office/drawing/2014/main" id="{5E6EC60B-1678-4D80-A59D-7FC135635957}"/>
                  </a:ext>
                </a:extLst>
              </p:cNvPr>
              <p:cNvSpPr txBox="1"/>
              <p:nvPr/>
            </p:nvSpPr>
            <p:spPr>
              <a:xfrm>
                <a:off x="395817" y="4308236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0" name="TextBox 97">
                <a:extLst>
                  <a:ext uri="{FF2B5EF4-FFF2-40B4-BE49-F238E27FC236}">
                    <a16:creationId xmlns:a16="http://schemas.microsoft.com/office/drawing/2014/main" id="{E043C8BA-8786-4890-8AAF-FAA4E49C4E4B}"/>
                  </a:ext>
                </a:extLst>
              </p:cNvPr>
              <p:cNvSpPr txBox="1"/>
              <p:nvPr/>
            </p:nvSpPr>
            <p:spPr>
              <a:xfrm>
                <a:off x="407654" y="4661861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85" name="Picture 95">
              <a:extLst>
                <a:ext uri="{FF2B5EF4-FFF2-40B4-BE49-F238E27FC236}">
                  <a16:creationId xmlns:a16="http://schemas.microsoft.com/office/drawing/2014/main" id="{052E5237-5E60-4012-B364-6F7BCD4AE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712057" y="3582449"/>
              <a:ext cx="752172" cy="1230072"/>
            </a:xfrm>
            <a:prstGeom prst="rect">
              <a:avLst/>
            </a:prstGeom>
          </p:spPr>
        </p:pic>
      </p:grpSp>
      <p:grpSp>
        <p:nvGrpSpPr>
          <p:cNvPr id="65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688895" y="4430543"/>
            <a:ext cx="1960127" cy="658144"/>
            <a:chOff x="1447327" y="3508597"/>
            <a:chExt cx="1960127" cy="658144"/>
          </a:xfrm>
        </p:grpSpPr>
        <p:sp>
          <p:nvSpPr>
            <p:cNvPr id="66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7"/>
              <a:ext cx="53671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68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7827331" y="4650092"/>
            <a:ext cx="3153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أضرار </a:t>
            </a:r>
            <a:r>
              <a:rPr lang="ar-SY" sz="2000" b="1" dirty="0">
                <a:solidFill>
                  <a:srgbClr val="FF0000"/>
                </a:solidFill>
              </a:rPr>
              <a:t>الإسراف </a:t>
            </a:r>
            <a:r>
              <a:rPr lang="ar-SA" sz="2000" b="1" dirty="0"/>
              <a:t>على </a:t>
            </a:r>
            <a:r>
              <a:rPr lang="ar-SY" sz="2000" b="1" dirty="0">
                <a:solidFill>
                  <a:srgbClr val="FF0000"/>
                </a:solidFill>
              </a:rPr>
              <a:t>الآخرين: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69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86858" y="5233702"/>
            <a:ext cx="1869165" cy="638028"/>
            <a:chOff x="1442444" y="3508597"/>
            <a:chExt cx="1869165" cy="638028"/>
          </a:xfrm>
        </p:grpSpPr>
        <p:sp>
          <p:nvSpPr>
            <p:cNvPr id="70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7"/>
              <a:ext cx="53883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442444" y="3808071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5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7087102" y="5468491"/>
            <a:ext cx="3893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عدم صرف المال في تطوير المجتمع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sp>
        <p:nvSpPr>
          <p:cNvPr id="109" name="Freeform: Shape 54">
            <a:extLst>
              <a:ext uri="{FF2B5EF4-FFF2-40B4-BE49-F238E27FC236}">
                <a16:creationId xmlns:a16="http://schemas.microsoft.com/office/drawing/2014/main" id="{66C4DBFA-89AB-47B4-BE13-95B9AE1B9FE9}"/>
              </a:ext>
            </a:extLst>
          </p:cNvPr>
          <p:cNvSpPr/>
          <p:nvPr/>
        </p:nvSpPr>
        <p:spPr>
          <a:xfrm flipH="1">
            <a:off x="4771179" y="-641524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0" name="Group 64">
            <a:extLst>
              <a:ext uri="{FF2B5EF4-FFF2-40B4-BE49-F238E27FC236}">
                <a16:creationId xmlns:a16="http://schemas.microsoft.com/office/drawing/2014/main" id="{DE8B8FB9-2F71-474A-BFA4-CB89FFC7102F}"/>
              </a:ext>
            </a:extLst>
          </p:cNvPr>
          <p:cNvGrpSpPr/>
          <p:nvPr/>
        </p:nvGrpSpPr>
        <p:grpSpPr>
          <a:xfrm flipH="1" flipV="1">
            <a:off x="4904905" y="2199380"/>
            <a:ext cx="1834212" cy="635091"/>
            <a:chOff x="1431941" y="2643418"/>
            <a:chExt cx="1834212" cy="635091"/>
          </a:xfrm>
        </p:grpSpPr>
        <p:sp>
          <p:nvSpPr>
            <p:cNvPr id="111" name="Freeform: Shape 65">
              <a:extLst>
                <a:ext uri="{FF2B5EF4-FFF2-40B4-BE49-F238E27FC236}">
                  <a16:creationId xmlns:a16="http://schemas.microsoft.com/office/drawing/2014/main" id="{37DB7ACB-EB3F-4866-9D63-6C60A54D71A8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TextBox 66">
              <a:extLst>
                <a:ext uri="{FF2B5EF4-FFF2-40B4-BE49-F238E27FC236}">
                  <a16:creationId xmlns:a16="http://schemas.microsoft.com/office/drawing/2014/main" id="{E8E151CD-9A54-4CE6-83AE-6F9515D720CF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ب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13" name="TextBox 73">
            <a:extLst>
              <a:ext uri="{FF2B5EF4-FFF2-40B4-BE49-F238E27FC236}">
                <a16:creationId xmlns:a16="http://schemas.microsoft.com/office/drawing/2014/main" id="{817C60F8-AF7F-403B-ADC1-38F6B0EB7638}"/>
              </a:ext>
            </a:extLst>
          </p:cNvPr>
          <p:cNvSpPr txBox="1"/>
          <p:nvPr/>
        </p:nvSpPr>
        <p:spPr>
          <a:xfrm>
            <a:off x="2695821" y="2480812"/>
            <a:ext cx="3377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أضرار </a:t>
            </a:r>
            <a:r>
              <a:rPr lang="ar-SY" sz="2000" b="1" dirty="0">
                <a:solidFill>
                  <a:srgbClr val="FF0000"/>
                </a:solidFill>
              </a:rPr>
              <a:t>الإمساك و البخل </a:t>
            </a:r>
            <a:r>
              <a:rPr lang="ar-SA" sz="2000" b="1" dirty="0"/>
              <a:t>على </a:t>
            </a:r>
            <a:r>
              <a:rPr lang="ar-SY" sz="2000" b="1" dirty="0">
                <a:solidFill>
                  <a:srgbClr val="FF0000"/>
                </a:solidFill>
              </a:rPr>
              <a:t>الفرد 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114" name="Group 64">
            <a:extLst>
              <a:ext uri="{FF2B5EF4-FFF2-40B4-BE49-F238E27FC236}">
                <a16:creationId xmlns:a16="http://schemas.microsoft.com/office/drawing/2014/main" id="{DE8B8FB9-2F71-474A-BFA4-CB89FFC7102F}"/>
              </a:ext>
            </a:extLst>
          </p:cNvPr>
          <p:cNvGrpSpPr/>
          <p:nvPr/>
        </p:nvGrpSpPr>
        <p:grpSpPr>
          <a:xfrm flipH="1" flipV="1">
            <a:off x="4836491" y="2966128"/>
            <a:ext cx="1834211" cy="635091"/>
            <a:chOff x="1431942" y="2643419"/>
            <a:chExt cx="1834211" cy="635091"/>
          </a:xfrm>
        </p:grpSpPr>
        <p:sp>
          <p:nvSpPr>
            <p:cNvPr id="115" name="Freeform: Shape 65">
              <a:extLst>
                <a:ext uri="{FF2B5EF4-FFF2-40B4-BE49-F238E27FC236}">
                  <a16:creationId xmlns:a16="http://schemas.microsoft.com/office/drawing/2014/main" id="{37DB7ACB-EB3F-4866-9D63-6C60A54D71A8}"/>
                </a:ext>
              </a:extLst>
            </p:cNvPr>
            <p:cNvSpPr/>
            <p:nvPr/>
          </p:nvSpPr>
          <p:spPr>
            <a:xfrm rot="10800000" flipH="1" flipV="1">
              <a:off x="1431942" y="2643419"/>
              <a:ext cx="51378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TextBox 66">
              <a:extLst>
                <a:ext uri="{FF2B5EF4-FFF2-40B4-BE49-F238E27FC236}">
                  <a16:creationId xmlns:a16="http://schemas.microsoft.com/office/drawing/2014/main" id="{E8E151CD-9A54-4CE6-83AE-6F9515D720CF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17" name="TextBox 73">
            <a:extLst>
              <a:ext uri="{FF2B5EF4-FFF2-40B4-BE49-F238E27FC236}">
                <a16:creationId xmlns:a16="http://schemas.microsoft.com/office/drawing/2014/main" id="{817C60F8-AF7F-403B-ADC1-38F6B0EB7638}"/>
              </a:ext>
            </a:extLst>
          </p:cNvPr>
          <p:cNvSpPr txBox="1"/>
          <p:nvPr/>
        </p:nvSpPr>
        <p:spPr>
          <a:xfrm>
            <a:off x="2701762" y="3216502"/>
            <a:ext cx="3279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أنه سبب لهلاكه.</a:t>
            </a:r>
            <a:endParaRPr lang="ar-SY" sz="2000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118" name="Group 64">
            <a:extLst>
              <a:ext uri="{FF2B5EF4-FFF2-40B4-BE49-F238E27FC236}">
                <a16:creationId xmlns:a16="http://schemas.microsoft.com/office/drawing/2014/main" id="{DE8B8FB9-2F71-474A-BFA4-CB89FFC7102F}"/>
              </a:ext>
            </a:extLst>
          </p:cNvPr>
          <p:cNvGrpSpPr/>
          <p:nvPr/>
        </p:nvGrpSpPr>
        <p:grpSpPr>
          <a:xfrm flipH="1" flipV="1">
            <a:off x="4777951" y="3685459"/>
            <a:ext cx="1892752" cy="635091"/>
            <a:chOff x="1431941" y="2643419"/>
            <a:chExt cx="1892752" cy="635091"/>
          </a:xfrm>
        </p:grpSpPr>
        <p:sp>
          <p:nvSpPr>
            <p:cNvPr id="119" name="Freeform: Shape 65">
              <a:extLst>
                <a:ext uri="{FF2B5EF4-FFF2-40B4-BE49-F238E27FC236}">
                  <a16:creationId xmlns:a16="http://schemas.microsoft.com/office/drawing/2014/main" id="{37DB7ACB-EB3F-4866-9D63-6C60A54D71A8}"/>
                </a:ext>
              </a:extLst>
            </p:cNvPr>
            <p:cNvSpPr/>
            <p:nvPr/>
          </p:nvSpPr>
          <p:spPr>
            <a:xfrm rot="10800000" flipH="1" flipV="1">
              <a:off x="1431941" y="2643419"/>
              <a:ext cx="51378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TextBox 66">
              <a:extLst>
                <a:ext uri="{FF2B5EF4-FFF2-40B4-BE49-F238E27FC236}">
                  <a16:creationId xmlns:a16="http://schemas.microsoft.com/office/drawing/2014/main" id="{E8E151CD-9A54-4CE6-83AE-6F9515D720CF}"/>
                </a:ext>
              </a:extLst>
            </p:cNvPr>
            <p:cNvSpPr txBox="1"/>
            <p:nvPr/>
          </p:nvSpPr>
          <p:spPr>
            <a:xfrm rot="10800000">
              <a:off x="1673807" y="2655249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21" name="TextBox 73">
            <a:extLst>
              <a:ext uri="{FF2B5EF4-FFF2-40B4-BE49-F238E27FC236}">
                <a16:creationId xmlns:a16="http://schemas.microsoft.com/office/drawing/2014/main" id="{817C60F8-AF7F-403B-ADC1-38F6B0EB7638}"/>
              </a:ext>
            </a:extLst>
          </p:cNvPr>
          <p:cNvSpPr txBox="1"/>
          <p:nvPr/>
        </p:nvSpPr>
        <p:spPr>
          <a:xfrm>
            <a:off x="2156389" y="3824992"/>
            <a:ext cx="388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وعده الله بالعذاب الأليم والخزي في الدنيا والآخرة .</a:t>
            </a:r>
            <a:endParaRPr lang="ar-SY" sz="2000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122" name="Group 64">
            <a:extLst>
              <a:ext uri="{FF2B5EF4-FFF2-40B4-BE49-F238E27FC236}">
                <a16:creationId xmlns:a16="http://schemas.microsoft.com/office/drawing/2014/main" id="{DE8B8FB9-2F71-474A-BFA4-CB89FFC7102F}"/>
              </a:ext>
            </a:extLst>
          </p:cNvPr>
          <p:cNvGrpSpPr/>
          <p:nvPr/>
        </p:nvGrpSpPr>
        <p:grpSpPr>
          <a:xfrm flipH="1" flipV="1">
            <a:off x="4867416" y="4462877"/>
            <a:ext cx="1834211" cy="635091"/>
            <a:chOff x="1431942" y="2643419"/>
            <a:chExt cx="1834211" cy="635091"/>
          </a:xfrm>
        </p:grpSpPr>
        <p:sp>
          <p:nvSpPr>
            <p:cNvPr id="123" name="Freeform: Shape 65">
              <a:extLst>
                <a:ext uri="{FF2B5EF4-FFF2-40B4-BE49-F238E27FC236}">
                  <a16:creationId xmlns:a16="http://schemas.microsoft.com/office/drawing/2014/main" id="{37DB7ACB-EB3F-4866-9D63-6C60A54D71A8}"/>
                </a:ext>
              </a:extLst>
            </p:cNvPr>
            <p:cNvSpPr/>
            <p:nvPr/>
          </p:nvSpPr>
          <p:spPr>
            <a:xfrm rot="10800000" flipH="1" flipV="1">
              <a:off x="1431942" y="2643419"/>
              <a:ext cx="544707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TextBox 66">
              <a:extLst>
                <a:ext uri="{FF2B5EF4-FFF2-40B4-BE49-F238E27FC236}">
                  <a16:creationId xmlns:a16="http://schemas.microsoft.com/office/drawing/2014/main" id="{E8E151CD-9A54-4CE6-83AE-6F9515D720CF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25" name="TextBox 73">
            <a:extLst>
              <a:ext uri="{FF2B5EF4-FFF2-40B4-BE49-F238E27FC236}">
                <a16:creationId xmlns:a16="http://schemas.microsoft.com/office/drawing/2014/main" id="{817C60F8-AF7F-403B-ADC1-38F6B0EB7638}"/>
              </a:ext>
            </a:extLst>
          </p:cNvPr>
          <p:cNvSpPr txBox="1"/>
          <p:nvPr/>
        </p:nvSpPr>
        <p:spPr>
          <a:xfrm>
            <a:off x="2085710" y="4670055"/>
            <a:ext cx="3888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أضرار </a:t>
            </a:r>
            <a:r>
              <a:rPr lang="ar-SY" sz="2000" b="1" dirty="0">
                <a:solidFill>
                  <a:srgbClr val="FF0000"/>
                </a:solidFill>
              </a:rPr>
              <a:t>الإمساك و البخل </a:t>
            </a:r>
            <a:r>
              <a:rPr lang="ar-SA" sz="2000" b="1" dirty="0"/>
              <a:t>على </a:t>
            </a:r>
            <a:r>
              <a:rPr lang="ar-SY" sz="2000" b="1" dirty="0">
                <a:solidFill>
                  <a:srgbClr val="FF0000"/>
                </a:solidFill>
              </a:rPr>
              <a:t>الآخرين: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79" name="Group 64">
            <a:extLst>
              <a:ext uri="{FF2B5EF4-FFF2-40B4-BE49-F238E27FC236}">
                <a16:creationId xmlns:a16="http://schemas.microsoft.com/office/drawing/2014/main" id="{DE8B8FB9-2F71-474A-BFA4-CB89FFC7102F}"/>
              </a:ext>
            </a:extLst>
          </p:cNvPr>
          <p:cNvGrpSpPr/>
          <p:nvPr/>
        </p:nvGrpSpPr>
        <p:grpSpPr>
          <a:xfrm flipH="1" flipV="1">
            <a:off x="4856725" y="5166962"/>
            <a:ext cx="1834212" cy="635091"/>
            <a:chOff x="1431941" y="2643419"/>
            <a:chExt cx="1834212" cy="635091"/>
          </a:xfrm>
        </p:grpSpPr>
        <p:sp>
          <p:nvSpPr>
            <p:cNvPr id="80" name="Freeform: Shape 65">
              <a:extLst>
                <a:ext uri="{FF2B5EF4-FFF2-40B4-BE49-F238E27FC236}">
                  <a16:creationId xmlns:a16="http://schemas.microsoft.com/office/drawing/2014/main" id="{37DB7ACB-EB3F-4866-9D63-6C60A54D71A8}"/>
                </a:ext>
              </a:extLst>
            </p:cNvPr>
            <p:cNvSpPr/>
            <p:nvPr/>
          </p:nvSpPr>
          <p:spPr>
            <a:xfrm rot="10800000" flipH="1" flipV="1">
              <a:off x="1431941" y="2643419"/>
              <a:ext cx="53401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TextBox 66">
              <a:extLst>
                <a:ext uri="{FF2B5EF4-FFF2-40B4-BE49-F238E27FC236}">
                  <a16:creationId xmlns:a16="http://schemas.microsoft.com/office/drawing/2014/main" id="{E8E151CD-9A54-4CE6-83AE-6F9515D720CF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02" name="TextBox 73">
            <a:extLst>
              <a:ext uri="{FF2B5EF4-FFF2-40B4-BE49-F238E27FC236}">
                <a16:creationId xmlns:a16="http://schemas.microsoft.com/office/drawing/2014/main" id="{817C60F8-AF7F-403B-ADC1-38F6B0EB7638}"/>
              </a:ext>
            </a:extLst>
          </p:cNvPr>
          <p:cNvSpPr txBox="1"/>
          <p:nvPr/>
        </p:nvSpPr>
        <p:spPr>
          <a:xfrm>
            <a:off x="2004615" y="5401945"/>
            <a:ext cx="3888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عدم مساعدة من يحتاج العون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2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/>
      <p:bldP spid="54" grpId="0"/>
      <p:bldP spid="99" grpId="0" animBg="1"/>
      <p:bldP spid="57" grpId="0"/>
      <p:bldP spid="61" grpId="0"/>
      <p:bldP spid="68" grpId="0"/>
      <p:bldP spid="75" grpId="0"/>
      <p:bldP spid="109" grpId="0" animBg="1"/>
      <p:bldP spid="113" grpId="0"/>
      <p:bldP spid="117" grpId="0"/>
      <p:bldP spid="121" grpId="0"/>
      <p:bldP spid="125" grpId="0"/>
      <p:bldP spid="1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EE27B9B-135D-46E7-8D29-76F63964805F}"/>
              </a:ext>
            </a:extLst>
          </p:cNvPr>
          <p:cNvGrpSpPr/>
          <p:nvPr/>
        </p:nvGrpSpPr>
        <p:grpSpPr>
          <a:xfrm flipH="1" flipV="1">
            <a:off x="9831586" y="1409831"/>
            <a:ext cx="1834212" cy="635091"/>
            <a:chOff x="1431941" y="2643418"/>
            <a:chExt cx="1834212" cy="635091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3D3204C-8CD0-4A1A-8BB3-F5EB10DEC6EA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BBC880-8E9B-423F-901A-7E0D2A11A6F6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AF09DD2D-BCE5-4741-AE6F-7991591F449A}"/>
              </a:ext>
            </a:extLst>
          </p:cNvPr>
          <p:cNvSpPr txBox="1"/>
          <p:nvPr/>
        </p:nvSpPr>
        <p:spPr>
          <a:xfrm>
            <a:off x="2330518" y="1647784"/>
            <a:ext cx="8666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اقترحي طريقة فعالة للتوفير و ادخار المصروف الشخصي و اعرضيها على معلمتك و زميلاتك ؟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16498" y="2221618"/>
            <a:ext cx="1960127" cy="658143"/>
            <a:chOff x="1447327" y="3508598"/>
            <a:chExt cx="1960127" cy="658143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4571999" y="2436691"/>
            <a:ext cx="6369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الالتزام باقتطاع جزء من المصروف في كل شهر و شراء حصّالة لذلك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04B00CE-67B4-4E92-AA8E-94C31F000B4E}"/>
              </a:ext>
            </a:extLst>
          </p:cNvPr>
          <p:cNvGrpSpPr/>
          <p:nvPr/>
        </p:nvGrpSpPr>
        <p:grpSpPr>
          <a:xfrm flipH="1">
            <a:off x="9214548" y="154516"/>
            <a:ext cx="2479956" cy="902768"/>
            <a:chOff x="1437352" y="1033672"/>
            <a:chExt cx="2479956" cy="902768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9103566D-BFCF-4A08-9E21-87532AC26A22}"/>
                </a:ext>
              </a:extLst>
            </p:cNvPr>
            <p:cNvSpPr/>
            <p:nvPr/>
          </p:nvSpPr>
          <p:spPr>
            <a:xfrm flipV="1">
              <a:off x="1437352" y="1033672"/>
              <a:ext cx="2479956" cy="841433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86BEFCE-54B4-41A3-9A38-451AADFE5FFA}"/>
                </a:ext>
              </a:extLst>
            </p:cNvPr>
            <p:cNvSpPr txBox="1"/>
            <p:nvPr/>
          </p:nvSpPr>
          <p:spPr>
            <a:xfrm>
              <a:off x="2115196" y="1413220"/>
              <a:ext cx="16807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800" b="1" dirty="0">
                  <a:solidFill>
                    <a:schemeClr val="bg1"/>
                  </a:solidFill>
                </a:rPr>
                <a:t>نشاط </a:t>
              </a:r>
              <a:r>
                <a:rPr lang="ar-SY" sz="2800" b="1" dirty="0">
                  <a:solidFill>
                    <a:schemeClr val="bg1"/>
                  </a:solidFill>
                </a:rPr>
                <a:t>4</a:t>
              </a:r>
              <a:endParaRPr lang="ar-SY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6C3A1BC-22C7-4E05-8053-6CD20116ED1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E3EC349-6356-4E77-8D64-56ED783897EE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46AD006E-258D-4FE1-AE8A-06A75D2F3891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: Top Corners One Rounded and One Snipped 86">
                <a:extLst>
                  <a:ext uri="{FF2B5EF4-FFF2-40B4-BE49-F238E27FC236}">
                    <a16:creationId xmlns:a16="http://schemas.microsoft.com/office/drawing/2014/main" id="{E9C462E2-5C5D-4658-B566-878B20431D2B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Right Triangle 19">
                <a:extLst>
                  <a:ext uri="{FF2B5EF4-FFF2-40B4-BE49-F238E27FC236}">
                    <a16:creationId xmlns:a16="http://schemas.microsoft.com/office/drawing/2014/main" id="{F8BEE01A-8D9B-4BF1-BBE8-8176A441F09C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F7B2F933-BEBE-4033-84FE-6D11B68854D9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82" name="Graphic 81" descr="Target Audience">
              <a:extLst>
                <a:ext uri="{FF2B5EF4-FFF2-40B4-BE49-F238E27FC236}">
                  <a16:creationId xmlns:a16="http://schemas.microsoft.com/office/drawing/2014/main" id="{EAB5FD17-4415-41C1-B408-236D9203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2BD7906-7C9E-4B7D-BAB5-7A740AF206C7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7914D80-3EC4-42B8-A104-94A063581A2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E1E14DD7-04DF-457C-9010-A760ED7157D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Trapezoid 10">
              <a:extLst>
                <a:ext uri="{FF2B5EF4-FFF2-40B4-BE49-F238E27FC236}">
                  <a16:creationId xmlns:a16="http://schemas.microsoft.com/office/drawing/2014/main" id="{0E4E97F3-00FB-490E-A6A4-BFBD4D733AD5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4F76317-D0C4-468F-A895-22A0308E556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3AD7334-97F6-427D-AE9B-EB43A98E62E7}"/>
              </a:ext>
            </a:extLst>
          </p:cNvPr>
          <p:cNvGrpSpPr/>
          <p:nvPr/>
        </p:nvGrpSpPr>
        <p:grpSpPr>
          <a:xfrm>
            <a:off x="156007" y="3473653"/>
            <a:ext cx="1884145" cy="2158423"/>
            <a:chOff x="10075734" y="2825159"/>
            <a:chExt cx="1884145" cy="2158423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DBF25B0-B2C1-4AA9-879F-A0C5BF611FCB}"/>
                </a:ext>
              </a:extLst>
            </p:cNvPr>
            <p:cNvGrpSpPr/>
            <p:nvPr/>
          </p:nvGrpSpPr>
          <p:grpSpPr>
            <a:xfrm rot="21371849">
              <a:off x="10075734" y="2825159"/>
              <a:ext cx="1884145" cy="2158423"/>
              <a:chOff x="395817" y="4308237"/>
              <a:chExt cx="1884145" cy="215842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5E6EC60B-1678-4D80-A59D-7FC135635957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E043C8BA-8786-4890-8AAF-FAA4E49C4E4B}"/>
                  </a:ext>
                </a:extLst>
              </p:cNvPr>
              <p:cNvSpPr txBox="1"/>
              <p:nvPr/>
            </p:nvSpPr>
            <p:spPr>
              <a:xfrm>
                <a:off x="404298" y="4712334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6" name="Picture 95">
              <a:extLst>
                <a:ext uri="{FF2B5EF4-FFF2-40B4-BE49-F238E27FC236}">
                  <a16:creationId xmlns:a16="http://schemas.microsoft.com/office/drawing/2014/main" id="{052E5237-5E60-4012-B364-6F7BCD4AE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560513" y="3630916"/>
              <a:ext cx="921224" cy="1266847"/>
            </a:xfrm>
            <a:prstGeom prst="rect">
              <a:avLst/>
            </a:prstGeom>
          </p:spPr>
        </p:pic>
      </p:grpSp>
      <p:sp>
        <p:nvSpPr>
          <p:cNvPr id="99" name="Rectangle 21">
            <a:extLst>
              <a:ext uri="{FF2B5EF4-FFF2-40B4-BE49-F238E27FC236}">
                <a16:creationId xmlns:a16="http://schemas.microsoft.com/office/drawing/2014/main" id="{CAC068A8-FBB2-42F5-8ED2-DEE1B72D305E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2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687792" y="2985528"/>
            <a:ext cx="1960127" cy="658143"/>
            <a:chOff x="1447327" y="3508598"/>
            <a:chExt cx="1960127" cy="658143"/>
          </a:xfrm>
        </p:grpSpPr>
        <p:sp>
          <p:nvSpPr>
            <p:cNvPr id="33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6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6654917" y="3192649"/>
            <a:ext cx="4254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الاستغناء عن الكماليات و الاكتفاء بالضروريات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37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16498" y="3749438"/>
            <a:ext cx="1960127" cy="658143"/>
            <a:chOff x="1447327" y="3508598"/>
            <a:chExt cx="1960127" cy="658143"/>
          </a:xfrm>
        </p:grpSpPr>
        <p:sp>
          <p:nvSpPr>
            <p:cNvPr id="38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1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5511275" y="3964511"/>
            <a:ext cx="5396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تقليل شراء الطعام من الخارج و إعداده في المنزل 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2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45204" y="4513348"/>
            <a:ext cx="1960127" cy="658143"/>
            <a:chOff x="1447327" y="3508598"/>
            <a:chExt cx="1960127" cy="658143"/>
          </a:xfrm>
        </p:grpSpPr>
        <p:sp>
          <p:nvSpPr>
            <p:cNvPr id="43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7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6652834" y="4728421"/>
            <a:ext cx="4254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قراءة الكتب على النت بدلاً من شرائها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18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/>
      <p:bldP spid="54" grpId="0"/>
      <p:bldP spid="99" grpId="0" animBg="1"/>
      <p:bldP spid="36" grpId="0"/>
      <p:bldP spid="41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EE27B9B-135D-46E7-8D29-76F63964805F}"/>
              </a:ext>
            </a:extLst>
          </p:cNvPr>
          <p:cNvGrpSpPr/>
          <p:nvPr/>
        </p:nvGrpSpPr>
        <p:grpSpPr>
          <a:xfrm flipH="1" flipV="1">
            <a:off x="9860292" y="2017478"/>
            <a:ext cx="1834212" cy="635091"/>
            <a:chOff x="1431941" y="2643418"/>
            <a:chExt cx="1834212" cy="635091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3D3204C-8CD0-4A1A-8BB3-F5EB10DEC6EA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BBC880-8E9B-423F-901A-7E0D2A11A6F6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AF09DD2D-BCE5-4741-AE6F-7991591F449A}"/>
              </a:ext>
            </a:extLst>
          </p:cNvPr>
          <p:cNvSpPr txBox="1"/>
          <p:nvPr/>
        </p:nvSpPr>
        <p:spPr>
          <a:xfrm>
            <a:off x="4325257" y="2294829"/>
            <a:ext cx="6637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بالرجوع إلى بالقرآن , اكتبي آية تحث على الاقتصاد في الإنفاق ؟ 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BCAACC8-AAF9-4749-BE9F-A60686ECD113}"/>
              </a:ext>
            </a:extLst>
          </p:cNvPr>
          <p:cNvGrpSpPr/>
          <p:nvPr/>
        </p:nvGrpSpPr>
        <p:grpSpPr>
          <a:xfrm flipH="1">
            <a:off x="9734377" y="3266748"/>
            <a:ext cx="1960127" cy="658143"/>
            <a:chOff x="1447327" y="3508598"/>
            <a:chExt cx="1960127" cy="658143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3AB2643-EB45-4AB5-AA9E-6333152DCF71}"/>
                </a:ext>
              </a:extLst>
            </p:cNvPr>
            <p:cNvSpPr/>
            <p:nvPr/>
          </p:nvSpPr>
          <p:spPr>
            <a:xfrm flipV="1">
              <a:off x="1447327" y="350859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39CBBB7-5BED-4583-B3EF-D00A702203E7}"/>
                </a:ext>
              </a:extLst>
            </p:cNvPr>
            <p:cNvSpPr txBox="1"/>
            <p:nvPr/>
          </p:nvSpPr>
          <p:spPr>
            <a:xfrm>
              <a:off x="1538289" y="3828187"/>
              <a:ext cx="1869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AFA330C-F2F6-404C-BF67-39EA7E23D8B0}"/>
              </a:ext>
            </a:extLst>
          </p:cNvPr>
          <p:cNvSpPr txBox="1"/>
          <p:nvPr/>
        </p:nvSpPr>
        <p:spPr>
          <a:xfrm>
            <a:off x="5050971" y="3481821"/>
            <a:ext cx="59656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قال الله تعالى : </a:t>
            </a:r>
            <a:endParaRPr lang="ar-SY" sz="2000" b="1" dirty="0">
              <a:solidFill>
                <a:srgbClr val="00B050"/>
              </a:solidFill>
            </a:endParaRPr>
          </a:p>
          <a:p>
            <a:pPr algn="r"/>
            <a:r>
              <a:rPr lang="ar-SY" sz="2000" b="1" dirty="0">
                <a:solidFill>
                  <a:srgbClr val="00B050"/>
                </a:solidFill>
              </a:rPr>
              <a:t>&lt;</a:t>
            </a:r>
            <a:r>
              <a:rPr lang="ar-SY" sz="2000" b="1" dirty="0"/>
              <a:t> </a:t>
            </a:r>
            <a:r>
              <a:rPr lang="ar-SY" sz="2000" b="1" dirty="0">
                <a:solidFill>
                  <a:srgbClr val="00B050"/>
                </a:solidFill>
              </a:rPr>
              <a:t>يا بَني آَدَم خُذُوا زِيْنَتَكُم عِنْدَ كُلِّ مَسْجِدٍ وَ كُلُوا وِ اشْرَبُوا وَلَا تُسْرِفُوا إِنَّهُ لا يُحبُّ المُسْرِفون &gt;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04B00CE-67B4-4E92-AA8E-94C31F000B4E}"/>
              </a:ext>
            </a:extLst>
          </p:cNvPr>
          <p:cNvGrpSpPr/>
          <p:nvPr/>
        </p:nvGrpSpPr>
        <p:grpSpPr>
          <a:xfrm flipH="1">
            <a:off x="9214548" y="837918"/>
            <a:ext cx="2479956" cy="902768"/>
            <a:chOff x="1437352" y="1033672"/>
            <a:chExt cx="2479956" cy="902768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9103566D-BFCF-4A08-9E21-87532AC26A22}"/>
                </a:ext>
              </a:extLst>
            </p:cNvPr>
            <p:cNvSpPr/>
            <p:nvPr/>
          </p:nvSpPr>
          <p:spPr>
            <a:xfrm flipV="1">
              <a:off x="1437352" y="1033672"/>
              <a:ext cx="2479956" cy="841433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86BEFCE-54B4-41A3-9A38-451AADFE5FFA}"/>
                </a:ext>
              </a:extLst>
            </p:cNvPr>
            <p:cNvSpPr txBox="1"/>
            <p:nvPr/>
          </p:nvSpPr>
          <p:spPr>
            <a:xfrm>
              <a:off x="2115196" y="1413220"/>
              <a:ext cx="16807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800" b="1" dirty="0">
                  <a:solidFill>
                    <a:schemeClr val="bg1"/>
                  </a:solidFill>
                </a:rPr>
                <a:t>نشاط </a:t>
              </a:r>
              <a:r>
                <a:rPr lang="ar-SY" sz="2800" b="1" dirty="0">
                  <a:solidFill>
                    <a:schemeClr val="bg1"/>
                  </a:solidFill>
                </a:rPr>
                <a:t>5</a:t>
              </a:r>
              <a:endParaRPr lang="ar-SY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6C3A1BC-22C7-4E05-8053-6CD20116ED1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E3EC349-6356-4E77-8D64-56ED783897EE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46AD006E-258D-4FE1-AE8A-06A75D2F3891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: Top Corners One Rounded and One Snipped 86">
                <a:extLst>
                  <a:ext uri="{FF2B5EF4-FFF2-40B4-BE49-F238E27FC236}">
                    <a16:creationId xmlns:a16="http://schemas.microsoft.com/office/drawing/2014/main" id="{E9C462E2-5C5D-4658-B566-878B20431D2B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Right Triangle 19">
                <a:extLst>
                  <a:ext uri="{FF2B5EF4-FFF2-40B4-BE49-F238E27FC236}">
                    <a16:creationId xmlns:a16="http://schemas.microsoft.com/office/drawing/2014/main" id="{F8BEE01A-8D9B-4BF1-BBE8-8176A441F09C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F7B2F933-BEBE-4033-84FE-6D11B68854D9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82" name="Graphic 81" descr="Target Audience">
              <a:extLst>
                <a:ext uri="{FF2B5EF4-FFF2-40B4-BE49-F238E27FC236}">
                  <a16:creationId xmlns:a16="http://schemas.microsoft.com/office/drawing/2014/main" id="{EAB5FD17-4415-41C1-B408-236D9203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2BD7906-7C9E-4B7D-BAB5-7A740AF206C7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7914D80-3EC4-42B8-A104-94A063581A2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E1E14DD7-04DF-457C-9010-A760ED7157D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Trapezoid 10">
              <a:extLst>
                <a:ext uri="{FF2B5EF4-FFF2-40B4-BE49-F238E27FC236}">
                  <a16:creationId xmlns:a16="http://schemas.microsoft.com/office/drawing/2014/main" id="{0E4E97F3-00FB-490E-A6A4-BFBD4D733AD5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4F76317-D0C4-468F-A895-22A0308E556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3AD7334-97F6-427D-AE9B-EB43A98E62E7}"/>
              </a:ext>
            </a:extLst>
          </p:cNvPr>
          <p:cNvGrpSpPr/>
          <p:nvPr/>
        </p:nvGrpSpPr>
        <p:grpSpPr>
          <a:xfrm>
            <a:off x="156007" y="3473653"/>
            <a:ext cx="1884145" cy="2158423"/>
            <a:chOff x="10075734" y="2825159"/>
            <a:chExt cx="1884145" cy="2158423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DBF25B0-B2C1-4AA9-879F-A0C5BF611FCB}"/>
                </a:ext>
              </a:extLst>
            </p:cNvPr>
            <p:cNvGrpSpPr/>
            <p:nvPr/>
          </p:nvGrpSpPr>
          <p:grpSpPr>
            <a:xfrm rot="21371849">
              <a:off x="10075734" y="2825159"/>
              <a:ext cx="1884145" cy="2158423"/>
              <a:chOff x="395817" y="4308237"/>
              <a:chExt cx="1884145" cy="215842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5E6EC60B-1678-4D80-A59D-7FC135635957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E043C8BA-8786-4890-8AAF-FAA4E49C4E4B}"/>
                  </a:ext>
                </a:extLst>
              </p:cNvPr>
              <p:cNvSpPr txBox="1"/>
              <p:nvPr/>
            </p:nvSpPr>
            <p:spPr>
              <a:xfrm>
                <a:off x="404298" y="4712334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6" name="Picture 95">
              <a:extLst>
                <a:ext uri="{FF2B5EF4-FFF2-40B4-BE49-F238E27FC236}">
                  <a16:creationId xmlns:a16="http://schemas.microsoft.com/office/drawing/2014/main" id="{052E5237-5E60-4012-B364-6F7BCD4AE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687398" y="3627643"/>
              <a:ext cx="903831" cy="1212808"/>
            </a:xfrm>
            <a:prstGeom prst="rect">
              <a:avLst/>
            </a:prstGeom>
          </p:spPr>
        </p:pic>
      </p:grpSp>
      <p:sp>
        <p:nvSpPr>
          <p:cNvPr id="99" name="Rectangle 21">
            <a:extLst>
              <a:ext uri="{FF2B5EF4-FFF2-40B4-BE49-F238E27FC236}">
                <a16:creationId xmlns:a16="http://schemas.microsoft.com/office/drawing/2014/main" id="{CAC068A8-FBB2-42F5-8ED2-DEE1B72D305E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39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/>
      <p:bldP spid="54" grpId="0"/>
      <p:bldP spid="9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/>
          <p:cNvSpPr txBox="1"/>
          <p:nvPr/>
        </p:nvSpPr>
        <p:spPr>
          <a:xfrm>
            <a:off x="4629362" y="0"/>
            <a:ext cx="6685509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/>
              <a:t>إذا أردت شراء شيئ أعجبك , فاتبعي ما يأتي :</a:t>
            </a:r>
            <a:endParaRPr lang="ar-SY" sz="2800" b="1" dirty="0">
              <a:solidFill>
                <a:srgbClr val="002060"/>
              </a:solidFill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6B81ABCC-58E5-4E8F-8975-8475AC3E8B06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2CDE7BA-D265-4C33-8630-92E3EF6CF2EE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6E70F32-F81F-417C-AD3C-1C1A4A9DB8A2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3293760-B4E4-404D-A608-F82CA7B70B0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: Top Corners One Rounded and One Snipped 72">
                <a:extLst>
                  <a:ext uri="{FF2B5EF4-FFF2-40B4-BE49-F238E27FC236}">
                    <a16:creationId xmlns:a16="http://schemas.microsoft.com/office/drawing/2014/main" id="{99840BF7-CB3F-4F61-9153-C986DA0A1728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ight Triangle 19">
                <a:extLst>
                  <a:ext uri="{FF2B5EF4-FFF2-40B4-BE49-F238E27FC236}">
                    <a16:creationId xmlns:a16="http://schemas.microsoft.com/office/drawing/2014/main" id="{AFD2A2BA-51E4-46F1-88AB-25DE6F42F9A2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0814163-0C88-4288-A06C-7E312080B42F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1" name="Graphic 70" descr="Target Audience">
              <a:extLst>
                <a:ext uri="{FF2B5EF4-FFF2-40B4-BE49-F238E27FC236}">
                  <a16:creationId xmlns:a16="http://schemas.microsoft.com/office/drawing/2014/main" id="{08E7C5F3-9FCB-4048-A98F-E287C39387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C641EAD-F06C-4E2B-BAF0-56350C19C4F7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2779515-2D21-4251-BD09-4C195064A585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D3E4DFE0-3649-464A-8452-42806C8BF137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rapezoid 10">
              <a:extLst>
                <a:ext uri="{FF2B5EF4-FFF2-40B4-BE49-F238E27FC236}">
                  <a16:creationId xmlns:a16="http://schemas.microsoft.com/office/drawing/2014/main" id="{F24C31F6-256F-4279-A925-86727017A48D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EEC6BC3-F691-4D61-9F82-58D2507C1A82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7452E22-7754-42A4-B8CA-F1E206FCFA10}"/>
              </a:ext>
            </a:extLst>
          </p:cNvPr>
          <p:cNvGrpSpPr/>
          <p:nvPr/>
        </p:nvGrpSpPr>
        <p:grpSpPr>
          <a:xfrm rot="21371849">
            <a:off x="361554" y="3461979"/>
            <a:ext cx="1887136" cy="2438730"/>
            <a:chOff x="392826" y="4292848"/>
            <a:chExt cx="1887136" cy="2438730"/>
          </a:xfrm>
          <a:solidFill>
            <a:schemeClr val="bg1"/>
          </a:solidFill>
          <a:effectLst>
            <a:outerShdw blurRad="317500" dist="889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1B7AFF6-4BE3-4A16-91D5-B33C6B2CE765}"/>
                </a:ext>
              </a:extLst>
            </p:cNvPr>
            <p:cNvSpPr txBox="1"/>
            <p:nvPr/>
          </p:nvSpPr>
          <p:spPr>
            <a:xfrm>
              <a:off x="395817" y="4292848"/>
              <a:ext cx="1884145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مهاراتي في الحياة</a:t>
              </a:r>
              <a:endParaRPr lang="en-US" sz="2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F63FAD8-8C2F-4457-BEB3-EED0DEC16284}"/>
                </a:ext>
              </a:extLst>
            </p:cNvPr>
            <p:cNvSpPr txBox="1"/>
            <p:nvPr/>
          </p:nvSpPr>
          <p:spPr>
            <a:xfrm>
              <a:off x="392826" y="4792586"/>
              <a:ext cx="1871561" cy="19389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Century Gothic" panose="020B0502020202020204" pitchFamily="34" charset="0"/>
                </a:rPr>
                <a:t>المصروف الشخصي</a:t>
              </a: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9" name="Rectangle 21">
            <a:extLst>
              <a:ext uri="{FF2B5EF4-FFF2-40B4-BE49-F238E27FC236}">
                <a16:creationId xmlns:a16="http://schemas.microsoft.com/office/drawing/2014/main" id="{B86E3085-480B-40E6-988D-A308F3A698FE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9" name="Group 61">
            <a:extLst>
              <a:ext uri="{FF2B5EF4-FFF2-40B4-BE49-F238E27FC236}">
                <a16:creationId xmlns:a16="http://schemas.microsoft.com/office/drawing/2014/main" id="{A7D215DB-B2CA-4D18-A013-BF5FD1FF345A}"/>
              </a:ext>
            </a:extLst>
          </p:cNvPr>
          <p:cNvGrpSpPr/>
          <p:nvPr/>
        </p:nvGrpSpPr>
        <p:grpSpPr>
          <a:xfrm>
            <a:off x="3342382" y="1040856"/>
            <a:ext cx="6297235" cy="1587929"/>
            <a:chOff x="3165506" y="295207"/>
            <a:chExt cx="6297235" cy="1587929"/>
          </a:xfrm>
        </p:grpSpPr>
        <p:sp>
          <p:nvSpPr>
            <p:cNvPr id="130" name="Rectangle 12">
              <a:extLst>
                <a:ext uri="{FF2B5EF4-FFF2-40B4-BE49-F238E27FC236}">
                  <a16:creationId xmlns:a16="http://schemas.microsoft.com/office/drawing/2014/main" id="{CFEE49A7-B304-445B-BC04-80022B52A039}"/>
                </a:ext>
              </a:extLst>
            </p:cNvPr>
            <p:cNvSpPr/>
            <p:nvPr/>
          </p:nvSpPr>
          <p:spPr>
            <a:xfrm rot="381438">
              <a:off x="4649190" y="904188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9">
              <a:extLst>
                <a:ext uri="{FF2B5EF4-FFF2-40B4-BE49-F238E27FC236}">
                  <a16:creationId xmlns:a16="http://schemas.microsoft.com/office/drawing/2014/main" id="{9D1786C6-1AE2-44DC-A9A0-ACEC89F74C6B}"/>
                </a:ext>
              </a:extLst>
            </p:cNvPr>
            <p:cNvSpPr/>
            <p:nvPr/>
          </p:nvSpPr>
          <p:spPr>
            <a:xfrm>
              <a:off x="8366041" y="593674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0">
              <a:extLst>
                <a:ext uri="{FF2B5EF4-FFF2-40B4-BE49-F238E27FC236}">
                  <a16:creationId xmlns:a16="http://schemas.microsoft.com/office/drawing/2014/main" id="{64E1C5F8-6887-4605-B172-2D89833A5706}"/>
                </a:ext>
              </a:extLst>
            </p:cNvPr>
            <p:cNvSpPr/>
            <p:nvPr/>
          </p:nvSpPr>
          <p:spPr>
            <a:xfrm>
              <a:off x="8543296" y="770929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CC66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Arrow: Pentagon 4">
              <a:extLst>
                <a:ext uri="{FF2B5EF4-FFF2-40B4-BE49-F238E27FC236}">
                  <a16:creationId xmlns:a16="http://schemas.microsoft.com/office/drawing/2014/main" id="{C77C2255-329D-452A-8994-A4CC1A4D90EF}"/>
                </a:ext>
              </a:extLst>
            </p:cNvPr>
            <p:cNvSpPr/>
            <p:nvPr/>
          </p:nvSpPr>
          <p:spPr>
            <a:xfrm>
              <a:off x="3997941" y="593674"/>
              <a:ext cx="4545355" cy="990994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  <a:lin ang="10800000" scaled="1"/>
              <a:tileRect/>
            </a:gradFill>
            <a:ln>
              <a:solidFill>
                <a:srgbClr val="FF6600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5">
              <a:extLst>
                <a:ext uri="{FF2B5EF4-FFF2-40B4-BE49-F238E27FC236}">
                  <a16:creationId xmlns:a16="http://schemas.microsoft.com/office/drawing/2014/main" id="{837C391B-335D-4E73-A753-5A489453F6AF}"/>
                </a:ext>
              </a:extLst>
            </p:cNvPr>
            <p:cNvSpPr/>
            <p:nvPr/>
          </p:nvSpPr>
          <p:spPr>
            <a:xfrm>
              <a:off x="3165506" y="295207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Circle: Hollow 6">
              <a:extLst>
                <a:ext uri="{FF2B5EF4-FFF2-40B4-BE49-F238E27FC236}">
                  <a16:creationId xmlns:a16="http://schemas.microsoft.com/office/drawing/2014/main" id="{5FDABD97-9436-4E53-8D8E-79BC076672C7}"/>
                </a:ext>
              </a:extLst>
            </p:cNvPr>
            <p:cNvSpPr/>
            <p:nvPr/>
          </p:nvSpPr>
          <p:spPr>
            <a:xfrm>
              <a:off x="3358268" y="487969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9900"/>
                </a:gs>
                <a:gs pos="100000">
                  <a:srgbClr val="C23D02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Rectangle 55">
              <a:extLst>
                <a:ext uri="{FF2B5EF4-FFF2-40B4-BE49-F238E27FC236}">
                  <a16:creationId xmlns:a16="http://schemas.microsoft.com/office/drawing/2014/main" id="{902A6CB4-0467-4FED-9B64-E2F2AC6B42D3}"/>
                </a:ext>
              </a:extLst>
            </p:cNvPr>
            <p:cNvSpPr/>
            <p:nvPr/>
          </p:nvSpPr>
          <p:spPr>
            <a:xfrm rot="381438">
              <a:off x="4075036" y="1154626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: Rounded Corners 7">
              <a:extLst>
                <a:ext uri="{FF2B5EF4-FFF2-40B4-BE49-F238E27FC236}">
                  <a16:creationId xmlns:a16="http://schemas.microsoft.com/office/drawing/2014/main" id="{88697125-5BF2-4452-8D8A-9216D45A2BE9}"/>
                </a:ext>
              </a:extLst>
            </p:cNvPr>
            <p:cNvSpPr/>
            <p:nvPr/>
          </p:nvSpPr>
          <p:spPr>
            <a:xfrm>
              <a:off x="3741239" y="784014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: Rounded Corners 8">
              <a:extLst>
                <a:ext uri="{FF2B5EF4-FFF2-40B4-BE49-F238E27FC236}">
                  <a16:creationId xmlns:a16="http://schemas.microsoft.com/office/drawing/2014/main" id="{4194F298-231B-4837-98A8-60157D934B9D}"/>
                </a:ext>
              </a:extLst>
            </p:cNvPr>
            <p:cNvSpPr/>
            <p:nvPr/>
          </p:nvSpPr>
          <p:spPr>
            <a:xfrm>
              <a:off x="3828534" y="831563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FF9900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TextBox 11">
              <a:extLst>
                <a:ext uri="{FF2B5EF4-FFF2-40B4-BE49-F238E27FC236}">
                  <a16:creationId xmlns:a16="http://schemas.microsoft.com/office/drawing/2014/main" id="{31EB8889-8C82-43FF-A485-CB3BF3F3ABAC}"/>
                </a:ext>
              </a:extLst>
            </p:cNvPr>
            <p:cNvSpPr txBox="1"/>
            <p:nvPr/>
          </p:nvSpPr>
          <p:spPr>
            <a:xfrm>
              <a:off x="4018060" y="921601"/>
              <a:ext cx="12336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1</a:t>
              </a:r>
            </a:p>
          </p:txBody>
        </p:sp>
        <p:pic>
          <p:nvPicPr>
            <p:cNvPr id="140" name="Graphic 13" descr="Bullseye">
              <a:extLst>
                <a:ext uri="{FF2B5EF4-FFF2-40B4-BE49-F238E27FC236}">
                  <a16:creationId xmlns:a16="http://schemas.microsoft.com/office/drawing/2014/main" id="{EBBE4D47-C6E4-42AD-91F6-54FB99CB7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699676" y="917350"/>
              <a:ext cx="429430" cy="429430"/>
            </a:xfrm>
            <a:prstGeom prst="rect">
              <a:avLst/>
            </a:prstGeom>
          </p:spPr>
        </p:pic>
        <p:sp>
          <p:nvSpPr>
            <p:cNvPr id="141" name="TextBox 14">
              <a:extLst>
                <a:ext uri="{FF2B5EF4-FFF2-40B4-BE49-F238E27FC236}">
                  <a16:creationId xmlns:a16="http://schemas.microsoft.com/office/drawing/2014/main" id="{AA424ADE-C03E-4096-A1E6-357A36031081}"/>
                </a:ext>
              </a:extLst>
            </p:cNvPr>
            <p:cNvSpPr txBox="1"/>
            <p:nvPr/>
          </p:nvSpPr>
          <p:spPr>
            <a:xfrm>
              <a:off x="5576959" y="570874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2" name="TextBox 15">
              <a:extLst>
                <a:ext uri="{FF2B5EF4-FFF2-40B4-BE49-F238E27FC236}">
                  <a16:creationId xmlns:a16="http://schemas.microsoft.com/office/drawing/2014/main" id="{16FD541D-C63D-472F-AB91-646D14D66754}"/>
                </a:ext>
              </a:extLst>
            </p:cNvPr>
            <p:cNvSpPr txBox="1"/>
            <p:nvPr/>
          </p:nvSpPr>
          <p:spPr>
            <a:xfrm>
              <a:off x="4390673" y="911191"/>
              <a:ext cx="40495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/>
                <a:t>اسألي عن ثمنه في أكثر من محل</a:t>
              </a:r>
              <a:endParaRPr lang="en-US" sz="2000" b="1" dirty="0"/>
            </a:p>
          </p:txBody>
        </p:sp>
      </p:grpSp>
      <p:grpSp>
        <p:nvGrpSpPr>
          <p:cNvPr id="143" name="Group 62">
            <a:extLst>
              <a:ext uri="{FF2B5EF4-FFF2-40B4-BE49-F238E27FC236}">
                <a16:creationId xmlns:a16="http://schemas.microsoft.com/office/drawing/2014/main" id="{BDFC368D-B33B-4D81-AE68-51CDBF6BCDB3}"/>
              </a:ext>
            </a:extLst>
          </p:cNvPr>
          <p:cNvGrpSpPr/>
          <p:nvPr/>
        </p:nvGrpSpPr>
        <p:grpSpPr>
          <a:xfrm>
            <a:off x="3342382" y="2609890"/>
            <a:ext cx="6297235" cy="1587929"/>
            <a:chOff x="3165506" y="1864241"/>
            <a:chExt cx="6297235" cy="1587929"/>
          </a:xfrm>
        </p:grpSpPr>
        <p:sp>
          <p:nvSpPr>
            <p:cNvPr id="144" name="Rectangle 54">
              <a:extLst>
                <a:ext uri="{FF2B5EF4-FFF2-40B4-BE49-F238E27FC236}">
                  <a16:creationId xmlns:a16="http://schemas.microsoft.com/office/drawing/2014/main" id="{380E812A-499F-4D82-9D69-8E1729C6ED63}"/>
                </a:ext>
              </a:extLst>
            </p:cNvPr>
            <p:cNvSpPr/>
            <p:nvPr/>
          </p:nvSpPr>
          <p:spPr>
            <a:xfrm rot="21218562" flipH="1">
              <a:off x="4316331" y="2458621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7">
              <a:extLst>
                <a:ext uri="{FF2B5EF4-FFF2-40B4-BE49-F238E27FC236}">
                  <a16:creationId xmlns:a16="http://schemas.microsoft.com/office/drawing/2014/main" id="{14ABD9C8-C9CC-42E1-9AF2-D1B8E7822B69}"/>
                </a:ext>
              </a:extLst>
            </p:cNvPr>
            <p:cNvSpPr/>
            <p:nvPr/>
          </p:nvSpPr>
          <p:spPr>
            <a:xfrm flipH="1">
              <a:off x="3165506" y="2162708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8">
              <a:extLst>
                <a:ext uri="{FF2B5EF4-FFF2-40B4-BE49-F238E27FC236}">
                  <a16:creationId xmlns:a16="http://schemas.microsoft.com/office/drawing/2014/main" id="{79ADF884-BAA4-48D5-8B00-6B21FBD923C9}"/>
                </a:ext>
              </a:extLst>
            </p:cNvPr>
            <p:cNvSpPr/>
            <p:nvPr/>
          </p:nvSpPr>
          <p:spPr>
            <a:xfrm flipH="1">
              <a:off x="3342762" y="2339963"/>
              <a:ext cx="742189" cy="742190"/>
            </a:xfrm>
            <a:prstGeom prst="ellipse">
              <a:avLst/>
            </a:prstGeom>
            <a:gradFill>
              <a:gsLst>
                <a:gs pos="0">
                  <a:srgbClr val="00CC99"/>
                </a:gs>
                <a:gs pos="100000">
                  <a:srgbClr val="008080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7" name="Arrow: Pentagon 19">
              <a:extLst>
                <a:ext uri="{FF2B5EF4-FFF2-40B4-BE49-F238E27FC236}">
                  <a16:creationId xmlns:a16="http://schemas.microsoft.com/office/drawing/2014/main" id="{8CA6A80E-DE59-4F24-ADEA-94C15BE0FD90}"/>
                </a:ext>
              </a:extLst>
            </p:cNvPr>
            <p:cNvSpPr/>
            <p:nvPr/>
          </p:nvSpPr>
          <p:spPr>
            <a:xfrm flipH="1">
              <a:off x="4084951" y="2162708"/>
              <a:ext cx="4545355" cy="990994"/>
            </a:xfrm>
            <a:prstGeom prst="homePlat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</a:gradFill>
            <a:ln>
              <a:solidFill>
                <a:srgbClr val="006666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20">
              <a:extLst>
                <a:ext uri="{FF2B5EF4-FFF2-40B4-BE49-F238E27FC236}">
                  <a16:creationId xmlns:a16="http://schemas.microsoft.com/office/drawing/2014/main" id="{DFE9086A-037C-4B7D-B202-F7D1EDBFEBA5}"/>
                </a:ext>
              </a:extLst>
            </p:cNvPr>
            <p:cNvSpPr/>
            <p:nvPr/>
          </p:nvSpPr>
          <p:spPr>
            <a:xfrm flipH="1">
              <a:off x="7874812" y="1864241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Circle: Hollow 21">
              <a:extLst>
                <a:ext uri="{FF2B5EF4-FFF2-40B4-BE49-F238E27FC236}">
                  <a16:creationId xmlns:a16="http://schemas.microsoft.com/office/drawing/2014/main" id="{8DB66DAA-69C5-4D25-A51A-272D206E2FED}"/>
                </a:ext>
              </a:extLst>
            </p:cNvPr>
            <p:cNvSpPr/>
            <p:nvPr/>
          </p:nvSpPr>
          <p:spPr>
            <a:xfrm flipH="1">
              <a:off x="8067574" y="2057003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0" name="Rectangle 58">
              <a:extLst>
                <a:ext uri="{FF2B5EF4-FFF2-40B4-BE49-F238E27FC236}">
                  <a16:creationId xmlns:a16="http://schemas.microsoft.com/office/drawing/2014/main" id="{A63AB001-6860-483C-9D70-13544FAB3F2E}"/>
                </a:ext>
              </a:extLst>
            </p:cNvPr>
            <p:cNvSpPr/>
            <p:nvPr/>
          </p:nvSpPr>
          <p:spPr>
            <a:xfrm rot="21091813" flipH="1">
              <a:off x="7166740" y="2727618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: Rounded Corners 22">
              <a:extLst>
                <a:ext uri="{FF2B5EF4-FFF2-40B4-BE49-F238E27FC236}">
                  <a16:creationId xmlns:a16="http://schemas.microsoft.com/office/drawing/2014/main" id="{33E945EA-E735-455B-BC6E-DC2EFA98814A}"/>
                </a:ext>
              </a:extLst>
            </p:cNvPr>
            <p:cNvSpPr/>
            <p:nvPr/>
          </p:nvSpPr>
          <p:spPr>
            <a:xfrm flipH="1">
              <a:off x="7074608" y="2353048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: Rounded Corners 23">
              <a:extLst>
                <a:ext uri="{FF2B5EF4-FFF2-40B4-BE49-F238E27FC236}">
                  <a16:creationId xmlns:a16="http://schemas.microsoft.com/office/drawing/2014/main" id="{518B20D3-3DF7-4E26-B774-1E989D49769B}"/>
                </a:ext>
              </a:extLst>
            </p:cNvPr>
            <p:cNvSpPr/>
            <p:nvPr/>
          </p:nvSpPr>
          <p:spPr>
            <a:xfrm flipH="1">
              <a:off x="7169928" y="2400597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3" name="TextBox 24">
              <a:extLst>
                <a:ext uri="{FF2B5EF4-FFF2-40B4-BE49-F238E27FC236}">
                  <a16:creationId xmlns:a16="http://schemas.microsoft.com/office/drawing/2014/main" id="{FB12CA35-5ECA-4A96-B48B-62475BD876E5}"/>
                </a:ext>
              </a:extLst>
            </p:cNvPr>
            <p:cNvSpPr txBox="1"/>
            <p:nvPr/>
          </p:nvSpPr>
          <p:spPr>
            <a:xfrm flipH="1">
              <a:off x="7376529" y="2490635"/>
              <a:ext cx="123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2</a:t>
              </a:r>
            </a:p>
          </p:txBody>
        </p:sp>
        <p:pic>
          <p:nvPicPr>
            <p:cNvPr id="154" name="Graphic 25" descr="Presentation with bar chart RTL">
              <a:extLst>
                <a:ext uri="{FF2B5EF4-FFF2-40B4-BE49-F238E27FC236}">
                  <a16:creationId xmlns:a16="http://schemas.microsoft.com/office/drawing/2014/main" id="{4CE13815-E23C-43C3-92F3-4FDA13BB47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 flipH="1">
              <a:off x="3499140" y="2486384"/>
              <a:ext cx="429430" cy="429430"/>
            </a:xfrm>
            <a:prstGeom prst="rect">
              <a:avLst/>
            </a:prstGeom>
          </p:spPr>
        </p:pic>
        <p:sp>
          <p:nvSpPr>
            <p:cNvPr id="155" name="TextBox 26">
              <a:extLst>
                <a:ext uri="{FF2B5EF4-FFF2-40B4-BE49-F238E27FC236}">
                  <a16:creationId xmlns:a16="http://schemas.microsoft.com/office/drawing/2014/main" id="{4E4E401D-E8D4-4FFE-B292-348567A9D165}"/>
                </a:ext>
              </a:extLst>
            </p:cNvPr>
            <p:cNvSpPr txBox="1"/>
            <p:nvPr/>
          </p:nvSpPr>
          <p:spPr>
            <a:xfrm flipH="1">
              <a:off x="4793769" y="2122215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56" name="TextBox 27">
              <a:extLst>
                <a:ext uri="{FF2B5EF4-FFF2-40B4-BE49-F238E27FC236}">
                  <a16:creationId xmlns:a16="http://schemas.microsoft.com/office/drawing/2014/main" id="{67654796-936A-4D23-9129-5B3BD73BBD33}"/>
                </a:ext>
              </a:extLst>
            </p:cNvPr>
            <p:cNvSpPr txBox="1"/>
            <p:nvPr/>
          </p:nvSpPr>
          <p:spPr>
            <a:xfrm flipH="1">
              <a:off x="4123212" y="2278572"/>
              <a:ext cx="309170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/>
                <a:t>راجعي نفسك في المبلغ الذي يمكن الشراء به</a:t>
              </a:r>
              <a:endParaRPr lang="en-US" sz="2000" b="1" dirty="0"/>
            </a:p>
          </p:txBody>
        </p:sp>
      </p:grpSp>
      <p:grpSp>
        <p:nvGrpSpPr>
          <p:cNvPr id="157" name="Group 63">
            <a:extLst>
              <a:ext uri="{FF2B5EF4-FFF2-40B4-BE49-F238E27FC236}">
                <a16:creationId xmlns:a16="http://schemas.microsoft.com/office/drawing/2014/main" id="{661966D3-F625-4F92-90F9-6FB3426DE420}"/>
              </a:ext>
            </a:extLst>
          </p:cNvPr>
          <p:cNvGrpSpPr/>
          <p:nvPr/>
        </p:nvGrpSpPr>
        <p:grpSpPr>
          <a:xfrm>
            <a:off x="3342381" y="4151478"/>
            <a:ext cx="6297235" cy="1587929"/>
            <a:chOff x="3165505" y="3405829"/>
            <a:chExt cx="6297235" cy="1587929"/>
          </a:xfrm>
        </p:grpSpPr>
        <p:sp>
          <p:nvSpPr>
            <p:cNvPr id="158" name="Rectangle 52">
              <a:extLst>
                <a:ext uri="{FF2B5EF4-FFF2-40B4-BE49-F238E27FC236}">
                  <a16:creationId xmlns:a16="http://schemas.microsoft.com/office/drawing/2014/main" id="{1C3D0725-199D-49C8-A6A8-D40FD56855DE}"/>
                </a:ext>
              </a:extLst>
            </p:cNvPr>
            <p:cNvSpPr/>
            <p:nvPr/>
          </p:nvSpPr>
          <p:spPr>
            <a:xfrm rot="381438">
              <a:off x="4663703" y="4002668"/>
              <a:ext cx="3712476" cy="906359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29">
              <a:extLst>
                <a:ext uri="{FF2B5EF4-FFF2-40B4-BE49-F238E27FC236}">
                  <a16:creationId xmlns:a16="http://schemas.microsoft.com/office/drawing/2014/main" id="{A43AE772-CCCE-41BB-AB3E-07A339E81EA7}"/>
                </a:ext>
              </a:extLst>
            </p:cNvPr>
            <p:cNvSpPr/>
            <p:nvPr/>
          </p:nvSpPr>
          <p:spPr>
            <a:xfrm>
              <a:off x="8366040" y="3704296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30">
              <a:extLst>
                <a:ext uri="{FF2B5EF4-FFF2-40B4-BE49-F238E27FC236}">
                  <a16:creationId xmlns:a16="http://schemas.microsoft.com/office/drawing/2014/main" id="{2F15F650-F414-454A-BC7C-38D349E8BCD9}"/>
                </a:ext>
              </a:extLst>
            </p:cNvPr>
            <p:cNvSpPr/>
            <p:nvPr/>
          </p:nvSpPr>
          <p:spPr>
            <a:xfrm>
              <a:off x="8543295" y="3881551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66CC"/>
                </a:gs>
                <a:gs pos="100000">
                  <a:srgbClr val="9900CC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Arrow: Pentagon 31">
              <a:extLst>
                <a:ext uri="{FF2B5EF4-FFF2-40B4-BE49-F238E27FC236}">
                  <a16:creationId xmlns:a16="http://schemas.microsoft.com/office/drawing/2014/main" id="{361AE7FC-31B2-408C-991A-E85A5961C967}"/>
                </a:ext>
              </a:extLst>
            </p:cNvPr>
            <p:cNvSpPr/>
            <p:nvPr/>
          </p:nvSpPr>
          <p:spPr>
            <a:xfrm>
              <a:off x="3997940" y="3704296"/>
              <a:ext cx="4545355" cy="990994"/>
            </a:xfrm>
            <a:prstGeom prst="homePlat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</a:gradFill>
            <a:ln>
              <a:solidFill>
                <a:srgbClr val="FF33CC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32">
              <a:extLst>
                <a:ext uri="{FF2B5EF4-FFF2-40B4-BE49-F238E27FC236}">
                  <a16:creationId xmlns:a16="http://schemas.microsoft.com/office/drawing/2014/main" id="{2A4FA527-6C87-4F90-BCE7-8525ABF2E6C7}"/>
                </a:ext>
              </a:extLst>
            </p:cNvPr>
            <p:cNvSpPr/>
            <p:nvPr/>
          </p:nvSpPr>
          <p:spPr>
            <a:xfrm>
              <a:off x="3165505" y="3405829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Circle: Hollow 33">
              <a:extLst>
                <a:ext uri="{FF2B5EF4-FFF2-40B4-BE49-F238E27FC236}">
                  <a16:creationId xmlns:a16="http://schemas.microsoft.com/office/drawing/2014/main" id="{397F3F49-357F-4009-8085-9E82C18167DA}"/>
                </a:ext>
              </a:extLst>
            </p:cNvPr>
            <p:cNvSpPr/>
            <p:nvPr/>
          </p:nvSpPr>
          <p:spPr>
            <a:xfrm>
              <a:off x="3358267" y="3598591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33CC"/>
                </a:gs>
                <a:gs pos="76000">
                  <a:srgbClr val="9900CC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Rectangle 56">
              <a:extLst>
                <a:ext uri="{FF2B5EF4-FFF2-40B4-BE49-F238E27FC236}">
                  <a16:creationId xmlns:a16="http://schemas.microsoft.com/office/drawing/2014/main" id="{8117999D-0BEC-4C1F-97FF-C522175E2F96}"/>
                </a:ext>
              </a:extLst>
            </p:cNvPr>
            <p:cNvSpPr/>
            <p:nvPr/>
          </p:nvSpPr>
          <p:spPr>
            <a:xfrm rot="381438">
              <a:off x="4101577" y="4274927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: Rounded Corners 34">
              <a:extLst>
                <a:ext uri="{FF2B5EF4-FFF2-40B4-BE49-F238E27FC236}">
                  <a16:creationId xmlns:a16="http://schemas.microsoft.com/office/drawing/2014/main" id="{A21986E7-A888-47C9-9973-E640CA3BBA46}"/>
                </a:ext>
              </a:extLst>
            </p:cNvPr>
            <p:cNvSpPr/>
            <p:nvPr/>
          </p:nvSpPr>
          <p:spPr>
            <a:xfrm>
              <a:off x="3741238" y="3894636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: Rounded Corners 35">
              <a:extLst>
                <a:ext uri="{FF2B5EF4-FFF2-40B4-BE49-F238E27FC236}">
                  <a16:creationId xmlns:a16="http://schemas.microsoft.com/office/drawing/2014/main" id="{7EA5B1AF-8469-499D-869E-B7F016085828}"/>
                </a:ext>
              </a:extLst>
            </p:cNvPr>
            <p:cNvSpPr/>
            <p:nvPr/>
          </p:nvSpPr>
          <p:spPr>
            <a:xfrm>
              <a:off x="3828533" y="3942185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1000">
                  <a:srgbClr val="FF33CC"/>
                </a:gs>
                <a:gs pos="94000">
                  <a:srgbClr val="9900CC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7" name="TextBox 36">
              <a:extLst>
                <a:ext uri="{FF2B5EF4-FFF2-40B4-BE49-F238E27FC236}">
                  <a16:creationId xmlns:a16="http://schemas.microsoft.com/office/drawing/2014/main" id="{27DB931B-0080-40A4-BBE1-59E04CCC0EDD}"/>
                </a:ext>
              </a:extLst>
            </p:cNvPr>
            <p:cNvSpPr txBox="1"/>
            <p:nvPr/>
          </p:nvSpPr>
          <p:spPr>
            <a:xfrm>
              <a:off x="4018059" y="4032223"/>
              <a:ext cx="123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3</a:t>
              </a:r>
              <a:endParaRPr lang="en-US" spc="3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168" name="Graphic 37" descr="Research">
              <a:extLst>
                <a:ext uri="{FF2B5EF4-FFF2-40B4-BE49-F238E27FC236}">
                  <a16:creationId xmlns:a16="http://schemas.microsoft.com/office/drawing/2014/main" id="{0BDEB5C6-5EE7-4589-93B0-39C1CEEA257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8699675" y="4027972"/>
              <a:ext cx="429430" cy="429430"/>
            </a:xfrm>
            <a:prstGeom prst="rect">
              <a:avLst/>
            </a:prstGeom>
          </p:spPr>
        </p:pic>
        <p:sp>
          <p:nvSpPr>
            <p:cNvPr id="169" name="TextBox 38">
              <a:extLst>
                <a:ext uri="{FF2B5EF4-FFF2-40B4-BE49-F238E27FC236}">
                  <a16:creationId xmlns:a16="http://schemas.microsoft.com/office/drawing/2014/main" id="{3CFA21D2-220E-46C1-8DBB-95CA8494BC9B}"/>
                </a:ext>
              </a:extLst>
            </p:cNvPr>
            <p:cNvSpPr txBox="1"/>
            <p:nvPr/>
          </p:nvSpPr>
          <p:spPr>
            <a:xfrm>
              <a:off x="4900222" y="3711976"/>
              <a:ext cx="33766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وزّعي ثمن البضاعة على المبلغ الذي </a:t>
              </a:r>
              <a:endParaRPr lang="en-US" b="1" dirty="0"/>
            </a:p>
          </p:txBody>
        </p:sp>
        <p:sp>
          <p:nvSpPr>
            <p:cNvPr id="170" name="TextBox 39">
              <a:extLst>
                <a:ext uri="{FF2B5EF4-FFF2-40B4-BE49-F238E27FC236}">
                  <a16:creationId xmlns:a16="http://schemas.microsoft.com/office/drawing/2014/main" id="{BE8EFEDC-33D8-4E02-91BA-AF28DA020519}"/>
                </a:ext>
              </a:extLst>
            </p:cNvPr>
            <p:cNvSpPr txBox="1"/>
            <p:nvPr/>
          </p:nvSpPr>
          <p:spPr>
            <a:xfrm>
              <a:off x="5020929" y="4027972"/>
              <a:ext cx="31870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توفرينه يومياً لتعرفي عدد الأيام التي تحتاجينها للحصول على مبلغ الشراء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7072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4" grpId="0" animBg="1"/>
      <p:bldP spid="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/>
          <p:cNvSpPr txBox="1"/>
          <p:nvPr/>
        </p:nvSpPr>
        <p:spPr>
          <a:xfrm>
            <a:off x="4629362" y="0"/>
            <a:ext cx="6685509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/>
              <a:t>فوائد الادخار</a:t>
            </a:r>
            <a:endParaRPr lang="ar-SY" sz="2800" b="1" dirty="0">
              <a:solidFill>
                <a:srgbClr val="002060"/>
              </a:solidFill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6B81ABCC-58E5-4E8F-8975-8475AC3E8B06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2CDE7BA-D265-4C33-8630-92E3EF6CF2EE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6E70F32-F81F-417C-AD3C-1C1A4A9DB8A2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3293760-B4E4-404D-A608-F82CA7B70B0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: Top Corners One Rounded and One Snipped 72">
                <a:extLst>
                  <a:ext uri="{FF2B5EF4-FFF2-40B4-BE49-F238E27FC236}">
                    <a16:creationId xmlns:a16="http://schemas.microsoft.com/office/drawing/2014/main" id="{99840BF7-CB3F-4F61-9153-C986DA0A1728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ight Triangle 19">
                <a:extLst>
                  <a:ext uri="{FF2B5EF4-FFF2-40B4-BE49-F238E27FC236}">
                    <a16:creationId xmlns:a16="http://schemas.microsoft.com/office/drawing/2014/main" id="{AFD2A2BA-51E4-46F1-88AB-25DE6F42F9A2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0814163-0C88-4288-A06C-7E312080B42F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1" name="Graphic 70" descr="Target Audience">
              <a:extLst>
                <a:ext uri="{FF2B5EF4-FFF2-40B4-BE49-F238E27FC236}">
                  <a16:creationId xmlns:a16="http://schemas.microsoft.com/office/drawing/2014/main" id="{08E7C5F3-9FCB-4048-A98F-E287C39387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C641EAD-F06C-4E2B-BAF0-56350C19C4F7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2779515-2D21-4251-BD09-4C195064A585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D3E4DFE0-3649-464A-8452-42806C8BF137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rapezoid 10">
              <a:extLst>
                <a:ext uri="{FF2B5EF4-FFF2-40B4-BE49-F238E27FC236}">
                  <a16:creationId xmlns:a16="http://schemas.microsoft.com/office/drawing/2014/main" id="{F24C31F6-256F-4279-A925-86727017A48D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EEC6BC3-F691-4D61-9F82-58D2507C1A82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7452E22-7754-42A4-B8CA-F1E206FCFA10}"/>
              </a:ext>
            </a:extLst>
          </p:cNvPr>
          <p:cNvGrpSpPr/>
          <p:nvPr/>
        </p:nvGrpSpPr>
        <p:grpSpPr>
          <a:xfrm rot="21371849">
            <a:off x="362095" y="3461961"/>
            <a:ext cx="1884145" cy="2364935"/>
            <a:chOff x="395817" y="4292848"/>
            <a:chExt cx="1884145" cy="2364935"/>
          </a:xfrm>
          <a:solidFill>
            <a:schemeClr val="bg1"/>
          </a:solidFill>
          <a:effectLst>
            <a:outerShdw blurRad="317500" dist="889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1B7AFF6-4BE3-4A16-91D5-B33C6B2CE765}"/>
                </a:ext>
              </a:extLst>
            </p:cNvPr>
            <p:cNvSpPr txBox="1"/>
            <p:nvPr/>
          </p:nvSpPr>
          <p:spPr>
            <a:xfrm>
              <a:off x="395817" y="4292848"/>
              <a:ext cx="1884145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مهاراتي في الحياة</a:t>
              </a:r>
              <a:endParaRPr lang="en-US" sz="2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F63FAD8-8C2F-4457-BEB3-EED0DEC16284}"/>
                </a:ext>
              </a:extLst>
            </p:cNvPr>
            <p:cNvSpPr txBox="1"/>
            <p:nvPr/>
          </p:nvSpPr>
          <p:spPr>
            <a:xfrm>
              <a:off x="397731" y="4718791"/>
              <a:ext cx="1871561" cy="19389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Century Gothic" panose="020B0502020202020204" pitchFamily="34" charset="0"/>
                </a:rPr>
                <a:t>المصروف الشخصي</a:t>
              </a: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9" name="Rectangle 21">
            <a:extLst>
              <a:ext uri="{FF2B5EF4-FFF2-40B4-BE49-F238E27FC236}">
                <a16:creationId xmlns:a16="http://schemas.microsoft.com/office/drawing/2014/main" id="{B86E3085-480B-40E6-988D-A308F3A698FE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9" name="Group 61">
            <a:extLst>
              <a:ext uri="{FF2B5EF4-FFF2-40B4-BE49-F238E27FC236}">
                <a16:creationId xmlns:a16="http://schemas.microsoft.com/office/drawing/2014/main" id="{A7D215DB-B2CA-4D18-A013-BF5FD1FF345A}"/>
              </a:ext>
            </a:extLst>
          </p:cNvPr>
          <p:cNvGrpSpPr/>
          <p:nvPr/>
        </p:nvGrpSpPr>
        <p:grpSpPr>
          <a:xfrm>
            <a:off x="3342382" y="1040856"/>
            <a:ext cx="6297235" cy="1587929"/>
            <a:chOff x="3165506" y="295207"/>
            <a:chExt cx="6297235" cy="1587929"/>
          </a:xfrm>
        </p:grpSpPr>
        <p:sp>
          <p:nvSpPr>
            <p:cNvPr id="130" name="Rectangle 12">
              <a:extLst>
                <a:ext uri="{FF2B5EF4-FFF2-40B4-BE49-F238E27FC236}">
                  <a16:creationId xmlns:a16="http://schemas.microsoft.com/office/drawing/2014/main" id="{CFEE49A7-B304-445B-BC04-80022B52A039}"/>
                </a:ext>
              </a:extLst>
            </p:cNvPr>
            <p:cNvSpPr/>
            <p:nvPr/>
          </p:nvSpPr>
          <p:spPr>
            <a:xfrm rot="381438">
              <a:off x="4649190" y="904188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9">
              <a:extLst>
                <a:ext uri="{FF2B5EF4-FFF2-40B4-BE49-F238E27FC236}">
                  <a16:creationId xmlns:a16="http://schemas.microsoft.com/office/drawing/2014/main" id="{9D1786C6-1AE2-44DC-A9A0-ACEC89F74C6B}"/>
                </a:ext>
              </a:extLst>
            </p:cNvPr>
            <p:cNvSpPr/>
            <p:nvPr/>
          </p:nvSpPr>
          <p:spPr>
            <a:xfrm>
              <a:off x="8366041" y="593674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0">
              <a:extLst>
                <a:ext uri="{FF2B5EF4-FFF2-40B4-BE49-F238E27FC236}">
                  <a16:creationId xmlns:a16="http://schemas.microsoft.com/office/drawing/2014/main" id="{64E1C5F8-6887-4605-B172-2D89833A5706}"/>
                </a:ext>
              </a:extLst>
            </p:cNvPr>
            <p:cNvSpPr/>
            <p:nvPr/>
          </p:nvSpPr>
          <p:spPr>
            <a:xfrm>
              <a:off x="8543296" y="770929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CC66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Arrow: Pentagon 4">
              <a:extLst>
                <a:ext uri="{FF2B5EF4-FFF2-40B4-BE49-F238E27FC236}">
                  <a16:creationId xmlns:a16="http://schemas.microsoft.com/office/drawing/2014/main" id="{C77C2255-329D-452A-8994-A4CC1A4D90EF}"/>
                </a:ext>
              </a:extLst>
            </p:cNvPr>
            <p:cNvSpPr/>
            <p:nvPr/>
          </p:nvSpPr>
          <p:spPr>
            <a:xfrm>
              <a:off x="3997941" y="593674"/>
              <a:ext cx="4545355" cy="990994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  <a:lin ang="10800000" scaled="1"/>
              <a:tileRect/>
            </a:gradFill>
            <a:ln>
              <a:solidFill>
                <a:srgbClr val="FF6600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5">
              <a:extLst>
                <a:ext uri="{FF2B5EF4-FFF2-40B4-BE49-F238E27FC236}">
                  <a16:creationId xmlns:a16="http://schemas.microsoft.com/office/drawing/2014/main" id="{837C391B-335D-4E73-A753-5A489453F6AF}"/>
                </a:ext>
              </a:extLst>
            </p:cNvPr>
            <p:cNvSpPr/>
            <p:nvPr/>
          </p:nvSpPr>
          <p:spPr>
            <a:xfrm>
              <a:off x="3165506" y="295207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Circle: Hollow 6">
              <a:extLst>
                <a:ext uri="{FF2B5EF4-FFF2-40B4-BE49-F238E27FC236}">
                  <a16:creationId xmlns:a16="http://schemas.microsoft.com/office/drawing/2014/main" id="{5FDABD97-9436-4E53-8D8E-79BC076672C7}"/>
                </a:ext>
              </a:extLst>
            </p:cNvPr>
            <p:cNvSpPr/>
            <p:nvPr/>
          </p:nvSpPr>
          <p:spPr>
            <a:xfrm>
              <a:off x="3358268" y="487969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9900"/>
                </a:gs>
                <a:gs pos="100000">
                  <a:srgbClr val="C23D02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Rectangle 55">
              <a:extLst>
                <a:ext uri="{FF2B5EF4-FFF2-40B4-BE49-F238E27FC236}">
                  <a16:creationId xmlns:a16="http://schemas.microsoft.com/office/drawing/2014/main" id="{902A6CB4-0467-4FED-9B64-E2F2AC6B42D3}"/>
                </a:ext>
              </a:extLst>
            </p:cNvPr>
            <p:cNvSpPr/>
            <p:nvPr/>
          </p:nvSpPr>
          <p:spPr>
            <a:xfrm rot="381438">
              <a:off x="4075036" y="1154626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: Rounded Corners 7">
              <a:extLst>
                <a:ext uri="{FF2B5EF4-FFF2-40B4-BE49-F238E27FC236}">
                  <a16:creationId xmlns:a16="http://schemas.microsoft.com/office/drawing/2014/main" id="{88697125-5BF2-4452-8D8A-9216D45A2BE9}"/>
                </a:ext>
              </a:extLst>
            </p:cNvPr>
            <p:cNvSpPr/>
            <p:nvPr/>
          </p:nvSpPr>
          <p:spPr>
            <a:xfrm>
              <a:off x="3741239" y="784014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: Rounded Corners 8">
              <a:extLst>
                <a:ext uri="{FF2B5EF4-FFF2-40B4-BE49-F238E27FC236}">
                  <a16:creationId xmlns:a16="http://schemas.microsoft.com/office/drawing/2014/main" id="{4194F298-231B-4837-98A8-60157D934B9D}"/>
                </a:ext>
              </a:extLst>
            </p:cNvPr>
            <p:cNvSpPr/>
            <p:nvPr/>
          </p:nvSpPr>
          <p:spPr>
            <a:xfrm>
              <a:off x="3828534" y="831563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FF9900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TextBox 11">
              <a:extLst>
                <a:ext uri="{FF2B5EF4-FFF2-40B4-BE49-F238E27FC236}">
                  <a16:creationId xmlns:a16="http://schemas.microsoft.com/office/drawing/2014/main" id="{31EB8889-8C82-43FF-A485-CB3BF3F3ABAC}"/>
                </a:ext>
              </a:extLst>
            </p:cNvPr>
            <p:cNvSpPr txBox="1"/>
            <p:nvPr/>
          </p:nvSpPr>
          <p:spPr>
            <a:xfrm>
              <a:off x="4018060" y="921601"/>
              <a:ext cx="12336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1</a:t>
              </a:r>
            </a:p>
          </p:txBody>
        </p:sp>
        <p:pic>
          <p:nvPicPr>
            <p:cNvPr id="140" name="Graphic 13" descr="Bullseye">
              <a:extLst>
                <a:ext uri="{FF2B5EF4-FFF2-40B4-BE49-F238E27FC236}">
                  <a16:creationId xmlns:a16="http://schemas.microsoft.com/office/drawing/2014/main" id="{EBBE4D47-C6E4-42AD-91F6-54FB99CB7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699676" y="917350"/>
              <a:ext cx="429430" cy="429430"/>
            </a:xfrm>
            <a:prstGeom prst="rect">
              <a:avLst/>
            </a:prstGeom>
          </p:spPr>
        </p:pic>
        <p:sp>
          <p:nvSpPr>
            <p:cNvPr id="141" name="TextBox 14">
              <a:extLst>
                <a:ext uri="{FF2B5EF4-FFF2-40B4-BE49-F238E27FC236}">
                  <a16:creationId xmlns:a16="http://schemas.microsoft.com/office/drawing/2014/main" id="{AA424ADE-C03E-4096-A1E6-357A36031081}"/>
                </a:ext>
              </a:extLst>
            </p:cNvPr>
            <p:cNvSpPr txBox="1"/>
            <p:nvPr/>
          </p:nvSpPr>
          <p:spPr>
            <a:xfrm>
              <a:off x="5576959" y="570874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2" name="TextBox 15">
              <a:extLst>
                <a:ext uri="{FF2B5EF4-FFF2-40B4-BE49-F238E27FC236}">
                  <a16:creationId xmlns:a16="http://schemas.microsoft.com/office/drawing/2014/main" id="{16FD541D-C63D-472F-AB91-646D14D66754}"/>
                </a:ext>
              </a:extLst>
            </p:cNvPr>
            <p:cNvSpPr txBox="1"/>
            <p:nvPr/>
          </p:nvSpPr>
          <p:spPr>
            <a:xfrm>
              <a:off x="4848517" y="923973"/>
              <a:ext cx="3817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dirty="0"/>
                <a:t>مواجهة المصروفات الطارئة أو الهدايا</a:t>
              </a:r>
            </a:p>
          </p:txBody>
        </p:sp>
      </p:grpSp>
      <p:grpSp>
        <p:nvGrpSpPr>
          <p:cNvPr id="143" name="Group 62">
            <a:extLst>
              <a:ext uri="{FF2B5EF4-FFF2-40B4-BE49-F238E27FC236}">
                <a16:creationId xmlns:a16="http://schemas.microsoft.com/office/drawing/2014/main" id="{BDFC368D-B33B-4D81-AE68-51CDBF6BCDB3}"/>
              </a:ext>
            </a:extLst>
          </p:cNvPr>
          <p:cNvGrpSpPr/>
          <p:nvPr/>
        </p:nvGrpSpPr>
        <p:grpSpPr>
          <a:xfrm>
            <a:off x="3342382" y="2609890"/>
            <a:ext cx="6297235" cy="1587929"/>
            <a:chOff x="3165506" y="1864241"/>
            <a:chExt cx="6297235" cy="1587929"/>
          </a:xfrm>
        </p:grpSpPr>
        <p:sp>
          <p:nvSpPr>
            <p:cNvPr id="144" name="Rectangle 54">
              <a:extLst>
                <a:ext uri="{FF2B5EF4-FFF2-40B4-BE49-F238E27FC236}">
                  <a16:creationId xmlns:a16="http://schemas.microsoft.com/office/drawing/2014/main" id="{380E812A-499F-4D82-9D69-8E1729C6ED63}"/>
                </a:ext>
              </a:extLst>
            </p:cNvPr>
            <p:cNvSpPr/>
            <p:nvPr/>
          </p:nvSpPr>
          <p:spPr>
            <a:xfrm rot="21218562" flipH="1">
              <a:off x="4316331" y="2458621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7">
              <a:extLst>
                <a:ext uri="{FF2B5EF4-FFF2-40B4-BE49-F238E27FC236}">
                  <a16:creationId xmlns:a16="http://schemas.microsoft.com/office/drawing/2014/main" id="{14ABD9C8-C9CC-42E1-9AF2-D1B8E7822B69}"/>
                </a:ext>
              </a:extLst>
            </p:cNvPr>
            <p:cNvSpPr/>
            <p:nvPr/>
          </p:nvSpPr>
          <p:spPr>
            <a:xfrm flipH="1">
              <a:off x="3165506" y="2162708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8">
              <a:extLst>
                <a:ext uri="{FF2B5EF4-FFF2-40B4-BE49-F238E27FC236}">
                  <a16:creationId xmlns:a16="http://schemas.microsoft.com/office/drawing/2014/main" id="{79ADF884-BAA4-48D5-8B00-6B21FBD923C9}"/>
                </a:ext>
              </a:extLst>
            </p:cNvPr>
            <p:cNvSpPr/>
            <p:nvPr/>
          </p:nvSpPr>
          <p:spPr>
            <a:xfrm flipH="1">
              <a:off x="3342762" y="2339963"/>
              <a:ext cx="742189" cy="742190"/>
            </a:xfrm>
            <a:prstGeom prst="ellipse">
              <a:avLst/>
            </a:prstGeom>
            <a:gradFill>
              <a:gsLst>
                <a:gs pos="0">
                  <a:srgbClr val="00CC99"/>
                </a:gs>
                <a:gs pos="100000">
                  <a:srgbClr val="008080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7" name="Arrow: Pentagon 19">
              <a:extLst>
                <a:ext uri="{FF2B5EF4-FFF2-40B4-BE49-F238E27FC236}">
                  <a16:creationId xmlns:a16="http://schemas.microsoft.com/office/drawing/2014/main" id="{8CA6A80E-DE59-4F24-ADEA-94C15BE0FD90}"/>
                </a:ext>
              </a:extLst>
            </p:cNvPr>
            <p:cNvSpPr/>
            <p:nvPr/>
          </p:nvSpPr>
          <p:spPr>
            <a:xfrm flipH="1">
              <a:off x="4084951" y="2162708"/>
              <a:ext cx="4545355" cy="990994"/>
            </a:xfrm>
            <a:prstGeom prst="homePlat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</a:gradFill>
            <a:ln>
              <a:solidFill>
                <a:srgbClr val="006666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20">
              <a:extLst>
                <a:ext uri="{FF2B5EF4-FFF2-40B4-BE49-F238E27FC236}">
                  <a16:creationId xmlns:a16="http://schemas.microsoft.com/office/drawing/2014/main" id="{DFE9086A-037C-4B7D-B202-F7D1EDBFEBA5}"/>
                </a:ext>
              </a:extLst>
            </p:cNvPr>
            <p:cNvSpPr/>
            <p:nvPr/>
          </p:nvSpPr>
          <p:spPr>
            <a:xfrm flipH="1">
              <a:off x="7874812" y="1864241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Circle: Hollow 21">
              <a:extLst>
                <a:ext uri="{FF2B5EF4-FFF2-40B4-BE49-F238E27FC236}">
                  <a16:creationId xmlns:a16="http://schemas.microsoft.com/office/drawing/2014/main" id="{8DB66DAA-69C5-4D25-A51A-272D206E2FED}"/>
                </a:ext>
              </a:extLst>
            </p:cNvPr>
            <p:cNvSpPr/>
            <p:nvPr/>
          </p:nvSpPr>
          <p:spPr>
            <a:xfrm flipH="1">
              <a:off x="8067574" y="2057003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0" name="Rectangle 58">
              <a:extLst>
                <a:ext uri="{FF2B5EF4-FFF2-40B4-BE49-F238E27FC236}">
                  <a16:creationId xmlns:a16="http://schemas.microsoft.com/office/drawing/2014/main" id="{A63AB001-6860-483C-9D70-13544FAB3F2E}"/>
                </a:ext>
              </a:extLst>
            </p:cNvPr>
            <p:cNvSpPr/>
            <p:nvPr/>
          </p:nvSpPr>
          <p:spPr>
            <a:xfrm rot="21091813" flipH="1">
              <a:off x="7166740" y="2727618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: Rounded Corners 22">
              <a:extLst>
                <a:ext uri="{FF2B5EF4-FFF2-40B4-BE49-F238E27FC236}">
                  <a16:creationId xmlns:a16="http://schemas.microsoft.com/office/drawing/2014/main" id="{33E945EA-E735-455B-BC6E-DC2EFA98814A}"/>
                </a:ext>
              </a:extLst>
            </p:cNvPr>
            <p:cNvSpPr/>
            <p:nvPr/>
          </p:nvSpPr>
          <p:spPr>
            <a:xfrm flipH="1">
              <a:off x="7074608" y="2353048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: Rounded Corners 23">
              <a:extLst>
                <a:ext uri="{FF2B5EF4-FFF2-40B4-BE49-F238E27FC236}">
                  <a16:creationId xmlns:a16="http://schemas.microsoft.com/office/drawing/2014/main" id="{518B20D3-3DF7-4E26-B774-1E989D49769B}"/>
                </a:ext>
              </a:extLst>
            </p:cNvPr>
            <p:cNvSpPr/>
            <p:nvPr/>
          </p:nvSpPr>
          <p:spPr>
            <a:xfrm flipH="1">
              <a:off x="7169928" y="2400597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3" name="TextBox 24">
              <a:extLst>
                <a:ext uri="{FF2B5EF4-FFF2-40B4-BE49-F238E27FC236}">
                  <a16:creationId xmlns:a16="http://schemas.microsoft.com/office/drawing/2014/main" id="{FB12CA35-5ECA-4A96-B48B-62475BD876E5}"/>
                </a:ext>
              </a:extLst>
            </p:cNvPr>
            <p:cNvSpPr txBox="1"/>
            <p:nvPr/>
          </p:nvSpPr>
          <p:spPr>
            <a:xfrm flipH="1">
              <a:off x="7376529" y="2490635"/>
              <a:ext cx="123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2</a:t>
              </a:r>
            </a:p>
          </p:txBody>
        </p:sp>
        <p:pic>
          <p:nvPicPr>
            <p:cNvPr id="154" name="Graphic 25" descr="Presentation with bar chart RTL">
              <a:extLst>
                <a:ext uri="{FF2B5EF4-FFF2-40B4-BE49-F238E27FC236}">
                  <a16:creationId xmlns:a16="http://schemas.microsoft.com/office/drawing/2014/main" id="{4CE13815-E23C-43C3-92F3-4FDA13BB47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 flipH="1">
              <a:off x="3499140" y="2486384"/>
              <a:ext cx="429430" cy="429430"/>
            </a:xfrm>
            <a:prstGeom prst="rect">
              <a:avLst/>
            </a:prstGeom>
          </p:spPr>
        </p:pic>
        <p:sp>
          <p:nvSpPr>
            <p:cNvPr id="155" name="TextBox 26">
              <a:extLst>
                <a:ext uri="{FF2B5EF4-FFF2-40B4-BE49-F238E27FC236}">
                  <a16:creationId xmlns:a16="http://schemas.microsoft.com/office/drawing/2014/main" id="{4E4E401D-E8D4-4FFE-B292-348567A9D165}"/>
                </a:ext>
              </a:extLst>
            </p:cNvPr>
            <p:cNvSpPr txBox="1"/>
            <p:nvPr/>
          </p:nvSpPr>
          <p:spPr>
            <a:xfrm flipH="1">
              <a:off x="4793769" y="2122215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56" name="TextBox 27">
              <a:extLst>
                <a:ext uri="{FF2B5EF4-FFF2-40B4-BE49-F238E27FC236}">
                  <a16:creationId xmlns:a16="http://schemas.microsoft.com/office/drawing/2014/main" id="{67654796-936A-4D23-9129-5B3BD73BBD33}"/>
                </a:ext>
              </a:extLst>
            </p:cNvPr>
            <p:cNvSpPr txBox="1"/>
            <p:nvPr/>
          </p:nvSpPr>
          <p:spPr>
            <a:xfrm flipH="1">
              <a:off x="3959469" y="2480949"/>
              <a:ext cx="35010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dirty="0"/>
                <a:t>تحقيق أهداف بعيدة المدى كشراء ساعة</a:t>
              </a:r>
              <a:endParaRPr lang="en-US" sz="2000" b="1" dirty="0"/>
            </a:p>
          </p:txBody>
        </p:sp>
      </p:grpSp>
      <p:grpSp>
        <p:nvGrpSpPr>
          <p:cNvPr id="157" name="Group 63">
            <a:extLst>
              <a:ext uri="{FF2B5EF4-FFF2-40B4-BE49-F238E27FC236}">
                <a16:creationId xmlns:a16="http://schemas.microsoft.com/office/drawing/2014/main" id="{661966D3-F625-4F92-90F9-6FB3426DE420}"/>
              </a:ext>
            </a:extLst>
          </p:cNvPr>
          <p:cNvGrpSpPr/>
          <p:nvPr/>
        </p:nvGrpSpPr>
        <p:grpSpPr>
          <a:xfrm>
            <a:off x="3342381" y="4151478"/>
            <a:ext cx="6297235" cy="1587929"/>
            <a:chOff x="3165505" y="3405829"/>
            <a:chExt cx="6297235" cy="1587929"/>
          </a:xfrm>
        </p:grpSpPr>
        <p:sp>
          <p:nvSpPr>
            <p:cNvPr id="158" name="Rectangle 52">
              <a:extLst>
                <a:ext uri="{FF2B5EF4-FFF2-40B4-BE49-F238E27FC236}">
                  <a16:creationId xmlns:a16="http://schemas.microsoft.com/office/drawing/2014/main" id="{1C3D0725-199D-49C8-A6A8-D40FD56855DE}"/>
                </a:ext>
              </a:extLst>
            </p:cNvPr>
            <p:cNvSpPr/>
            <p:nvPr/>
          </p:nvSpPr>
          <p:spPr>
            <a:xfrm rot="381438">
              <a:off x="4663703" y="4002668"/>
              <a:ext cx="3712476" cy="906359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29">
              <a:extLst>
                <a:ext uri="{FF2B5EF4-FFF2-40B4-BE49-F238E27FC236}">
                  <a16:creationId xmlns:a16="http://schemas.microsoft.com/office/drawing/2014/main" id="{A43AE772-CCCE-41BB-AB3E-07A339E81EA7}"/>
                </a:ext>
              </a:extLst>
            </p:cNvPr>
            <p:cNvSpPr/>
            <p:nvPr/>
          </p:nvSpPr>
          <p:spPr>
            <a:xfrm>
              <a:off x="8366040" y="3704296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30">
              <a:extLst>
                <a:ext uri="{FF2B5EF4-FFF2-40B4-BE49-F238E27FC236}">
                  <a16:creationId xmlns:a16="http://schemas.microsoft.com/office/drawing/2014/main" id="{2F15F650-F414-454A-BC7C-38D349E8BCD9}"/>
                </a:ext>
              </a:extLst>
            </p:cNvPr>
            <p:cNvSpPr/>
            <p:nvPr/>
          </p:nvSpPr>
          <p:spPr>
            <a:xfrm>
              <a:off x="8543295" y="3881551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66CC"/>
                </a:gs>
                <a:gs pos="100000">
                  <a:srgbClr val="9900CC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Arrow: Pentagon 31">
              <a:extLst>
                <a:ext uri="{FF2B5EF4-FFF2-40B4-BE49-F238E27FC236}">
                  <a16:creationId xmlns:a16="http://schemas.microsoft.com/office/drawing/2014/main" id="{361AE7FC-31B2-408C-991A-E85A5961C967}"/>
                </a:ext>
              </a:extLst>
            </p:cNvPr>
            <p:cNvSpPr/>
            <p:nvPr/>
          </p:nvSpPr>
          <p:spPr>
            <a:xfrm>
              <a:off x="3997940" y="3704296"/>
              <a:ext cx="4545355" cy="990994"/>
            </a:xfrm>
            <a:prstGeom prst="homePlat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</a:gradFill>
            <a:ln>
              <a:solidFill>
                <a:srgbClr val="FF33CC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32">
              <a:extLst>
                <a:ext uri="{FF2B5EF4-FFF2-40B4-BE49-F238E27FC236}">
                  <a16:creationId xmlns:a16="http://schemas.microsoft.com/office/drawing/2014/main" id="{2A4FA527-6C87-4F90-BCE7-8525ABF2E6C7}"/>
                </a:ext>
              </a:extLst>
            </p:cNvPr>
            <p:cNvSpPr/>
            <p:nvPr/>
          </p:nvSpPr>
          <p:spPr>
            <a:xfrm>
              <a:off x="3165505" y="3405829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Circle: Hollow 33">
              <a:extLst>
                <a:ext uri="{FF2B5EF4-FFF2-40B4-BE49-F238E27FC236}">
                  <a16:creationId xmlns:a16="http://schemas.microsoft.com/office/drawing/2014/main" id="{397F3F49-357F-4009-8085-9E82C18167DA}"/>
                </a:ext>
              </a:extLst>
            </p:cNvPr>
            <p:cNvSpPr/>
            <p:nvPr/>
          </p:nvSpPr>
          <p:spPr>
            <a:xfrm>
              <a:off x="3358267" y="3598591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33CC"/>
                </a:gs>
                <a:gs pos="76000">
                  <a:srgbClr val="9900CC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Rectangle 56">
              <a:extLst>
                <a:ext uri="{FF2B5EF4-FFF2-40B4-BE49-F238E27FC236}">
                  <a16:creationId xmlns:a16="http://schemas.microsoft.com/office/drawing/2014/main" id="{8117999D-0BEC-4C1F-97FF-C522175E2F96}"/>
                </a:ext>
              </a:extLst>
            </p:cNvPr>
            <p:cNvSpPr/>
            <p:nvPr/>
          </p:nvSpPr>
          <p:spPr>
            <a:xfrm rot="381438">
              <a:off x="4101577" y="4274927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: Rounded Corners 34">
              <a:extLst>
                <a:ext uri="{FF2B5EF4-FFF2-40B4-BE49-F238E27FC236}">
                  <a16:creationId xmlns:a16="http://schemas.microsoft.com/office/drawing/2014/main" id="{A21986E7-A888-47C9-9973-E640CA3BBA46}"/>
                </a:ext>
              </a:extLst>
            </p:cNvPr>
            <p:cNvSpPr/>
            <p:nvPr/>
          </p:nvSpPr>
          <p:spPr>
            <a:xfrm>
              <a:off x="3741238" y="3894636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: Rounded Corners 35">
              <a:extLst>
                <a:ext uri="{FF2B5EF4-FFF2-40B4-BE49-F238E27FC236}">
                  <a16:creationId xmlns:a16="http://schemas.microsoft.com/office/drawing/2014/main" id="{7EA5B1AF-8469-499D-869E-B7F016085828}"/>
                </a:ext>
              </a:extLst>
            </p:cNvPr>
            <p:cNvSpPr/>
            <p:nvPr/>
          </p:nvSpPr>
          <p:spPr>
            <a:xfrm>
              <a:off x="3828533" y="3942185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1000">
                  <a:srgbClr val="FF33CC"/>
                </a:gs>
                <a:gs pos="94000">
                  <a:srgbClr val="9900CC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7" name="TextBox 36">
              <a:extLst>
                <a:ext uri="{FF2B5EF4-FFF2-40B4-BE49-F238E27FC236}">
                  <a16:creationId xmlns:a16="http://schemas.microsoft.com/office/drawing/2014/main" id="{27DB931B-0080-40A4-BBE1-59E04CCC0EDD}"/>
                </a:ext>
              </a:extLst>
            </p:cNvPr>
            <p:cNvSpPr txBox="1"/>
            <p:nvPr/>
          </p:nvSpPr>
          <p:spPr>
            <a:xfrm>
              <a:off x="4018059" y="4032223"/>
              <a:ext cx="123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3</a:t>
              </a:r>
              <a:endParaRPr lang="en-US" spc="3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168" name="Graphic 37" descr="Research">
              <a:extLst>
                <a:ext uri="{FF2B5EF4-FFF2-40B4-BE49-F238E27FC236}">
                  <a16:creationId xmlns:a16="http://schemas.microsoft.com/office/drawing/2014/main" id="{0BDEB5C6-5EE7-4589-93B0-39C1CEEA257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8699675" y="4027972"/>
              <a:ext cx="429430" cy="429430"/>
            </a:xfrm>
            <a:prstGeom prst="rect">
              <a:avLst/>
            </a:prstGeom>
          </p:spPr>
        </p:pic>
        <p:sp>
          <p:nvSpPr>
            <p:cNvPr id="169" name="TextBox 38">
              <a:extLst>
                <a:ext uri="{FF2B5EF4-FFF2-40B4-BE49-F238E27FC236}">
                  <a16:creationId xmlns:a16="http://schemas.microsoft.com/office/drawing/2014/main" id="{3CFA21D2-220E-46C1-8DBB-95CA8494BC9B}"/>
                </a:ext>
              </a:extLst>
            </p:cNvPr>
            <p:cNvSpPr txBox="1"/>
            <p:nvPr/>
          </p:nvSpPr>
          <p:spPr>
            <a:xfrm>
              <a:off x="4831591" y="3761258"/>
              <a:ext cx="33766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المساهمة في الأعمال الخيرية</a:t>
              </a:r>
              <a:endParaRPr lang="en-US" b="1" dirty="0"/>
            </a:p>
          </p:txBody>
        </p:sp>
        <p:sp>
          <p:nvSpPr>
            <p:cNvPr id="170" name="TextBox 39">
              <a:extLst>
                <a:ext uri="{FF2B5EF4-FFF2-40B4-BE49-F238E27FC236}">
                  <a16:creationId xmlns:a16="http://schemas.microsoft.com/office/drawing/2014/main" id="{BE8EFEDC-33D8-4E02-91BA-AF28DA020519}"/>
                </a:ext>
              </a:extLst>
            </p:cNvPr>
            <p:cNvSpPr txBox="1"/>
            <p:nvPr/>
          </p:nvSpPr>
          <p:spPr>
            <a:xfrm>
              <a:off x="5020929" y="4027972"/>
              <a:ext cx="31870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قال صلى الله عليه و سلم :</a:t>
              </a:r>
            </a:p>
            <a:p>
              <a:pPr algn="ctr"/>
              <a:r>
                <a:rPr lang="ar-SY" b="1" dirty="0">
                  <a:solidFill>
                    <a:srgbClr val="FF0000"/>
                  </a:solidFill>
                </a:rPr>
                <a:t>&lt; ما نقصُ مالٌ من صدقة &gt;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6496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4" grpId="0" animBg="1"/>
      <p:bldP spid="8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وان 1">
            <a:extLst>
              <a:ext uri="{FF2B5EF4-FFF2-40B4-BE49-F238E27FC236}">
                <a16:creationId xmlns:a16="http://schemas.microsoft.com/office/drawing/2014/main" id="{F4B92814-232C-4124-B708-AF52D74C33E1}"/>
              </a:ext>
            </a:extLst>
          </p:cNvPr>
          <p:cNvSpPr txBox="1">
            <a:spLocks/>
          </p:cNvSpPr>
          <p:nvPr/>
        </p:nvSpPr>
        <p:spPr>
          <a:xfrm>
            <a:off x="598239" y="3001110"/>
            <a:ext cx="109955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ar-SA" sz="5400" b="1" dirty="0">
                <a:solidFill>
                  <a:srgbClr val="FF0000"/>
                </a:solidFill>
              </a:rPr>
              <a:t>جميع الحقوق محفوظة لموقع حلول اون لاين يحق لك الاستخدام والتعديل عليها كما تشاء</a:t>
            </a:r>
            <a:br>
              <a:rPr lang="ar-SA" sz="5400" b="1" dirty="0">
                <a:solidFill>
                  <a:srgbClr val="FF0000"/>
                </a:solidFill>
              </a:rPr>
            </a:br>
            <a:r>
              <a:rPr lang="ar-SA" sz="5400" b="1" dirty="0">
                <a:solidFill>
                  <a:srgbClr val="FF0000"/>
                </a:solidFill>
              </a:rPr>
              <a:t>لكن </a:t>
            </a:r>
            <a:r>
              <a:rPr lang="ar-SA" sz="9600" b="1" dirty="0"/>
              <a:t>يحرم بيعها </a:t>
            </a:r>
            <a:br>
              <a:rPr lang="ar-SA" sz="5400" b="1" dirty="0"/>
            </a:br>
            <a:r>
              <a:rPr lang="ar-SA" sz="5400" b="1" dirty="0">
                <a:solidFill>
                  <a:srgbClr val="FF0000"/>
                </a:solidFill>
              </a:rPr>
              <a:t>او نشرها في المواقع الاخرى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4623A0D-06DD-497D-94B4-F1E3206566F8}"/>
              </a:ext>
            </a:extLst>
          </p:cNvPr>
          <p:cNvSpPr/>
          <p:nvPr/>
        </p:nvSpPr>
        <p:spPr>
          <a:xfrm>
            <a:off x="4521200" y="620837"/>
            <a:ext cx="3149600" cy="858981"/>
          </a:xfrm>
          <a:prstGeom prst="rect">
            <a:avLst/>
          </a:prstGeom>
          <a:solidFill>
            <a:srgbClr val="0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صورة 3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B637965E-FF72-4EC6-8E47-0B373DB25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972" y="652533"/>
            <a:ext cx="2932055" cy="79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983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Oswald" panose="02000503000000000000" pitchFamily="2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48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/>
          <p:cNvSpPr txBox="1"/>
          <p:nvPr/>
        </p:nvSpPr>
        <p:spPr>
          <a:xfrm>
            <a:off x="4046313" y="264515"/>
            <a:ext cx="7758263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solidFill>
                  <a:srgbClr val="002060"/>
                </a:solidFill>
              </a:rPr>
              <a:t>المصروف الشخصي 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6B81ABCC-58E5-4E8F-8975-8475AC3E8B06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07825BE-B598-48D4-B860-5291B584E1C0}"/>
              </a:ext>
            </a:extLst>
          </p:cNvPr>
          <p:cNvGrpSpPr/>
          <p:nvPr/>
        </p:nvGrpSpPr>
        <p:grpSpPr>
          <a:xfrm flipH="1">
            <a:off x="6801853" y="2534782"/>
            <a:ext cx="4883884" cy="957330"/>
            <a:chOff x="1437357" y="1240016"/>
            <a:chExt cx="4630619" cy="635091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B9FB5EE-0A81-4789-96DC-FE28FAC08ADA}"/>
                </a:ext>
              </a:extLst>
            </p:cNvPr>
            <p:cNvSpPr/>
            <p:nvPr/>
          </p:nvSpPr>
          <p:spPr>
            <a:xfrm flipV="1">
              <a:off x="1437357" y="1240016"/>
              <a:ext cx="202460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2BA1E19-C31D-402C-8DAC-056E384EA18B}"/>
                </a:ext>
              </a:extLst>
            </p:cNvPr>
            <p:cNvSpPr txBox="1"/>
            <p:nvPr/>
          </p:nvSpPr>
          <p:spPr>
            <a:xfrm>
              <a:off x="2128604" y="1544273"/>
              <a:ext cx="3939372" cy="306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</a:rPr>
                <a:t> الادخار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7395411" y="1244142"/>
            <a:ext cx="4278869" cy="1001886"/>
            <a:chOff x="1437355" y="1240017"/>
            <a:chExt cx="4185394" cy="664650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5" y="1240017"/>
              <a:ext cx="2077484" cy="641195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65217" y="1557563"/>
              <a:ext cx="3757532" cy="347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800" b="1" dirty="0">
                  <a:solidFill>
                    <a:schemeClr val="bg1"/>
                  </a:solidFill>
                </a:rPr>
                <a:t>المصروف</a:t>
              </a:r>
              <a:endParaRPr lang="ar-SY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C905DA6A-0C58-4900-BD36-1A19C99A8B5E}"/>
              </a:ext>
            </a:extLst>
          </p:cNvPr>
          <p:cNvSpPr txBox="1"/>
          <p:nvPr/>
        </p:nvSpPr>
        <p:spPr>
          <a:xfrm>
            <a:off x="11047210" y="1033991"/>
            <a:ext cx="667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en-US" sz="3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34E3D08-9833-47D6-AEC8-93C4E363CADC}"/>
              </a:ext>
            </a:extLst>
          </p:cNvPr>
          <p:cNvSpPr txBox="1"/>
          <p:nvPr/>
        </p:nvSpPr>
        <p:spPr>
          <a:xfrm>
            <a:off x="11067392" y="2362932"/>
            <a:ext cx="667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en-US" sz="3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2CDE7BA-D265-4C33-8630-92E3EF6CF2EE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6E70F32-F81F-417C-AD3C-1C1A4A9DB8A2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3293760-B4E4-404D-A608-F82CA7B70B0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Rectangle: Top Corners One Rounded and One Snipped 72">
                <a:extLst>
                  <a:ext uri="{FF2B5EF4-FFF2-40B4-BE49-F238E27FC236}">
                    <a16:creationId xmlns:a16="http://schemas.microsoft.com/office/drawing/2014/main" id="{99840BF7-CB3F-4F61-9153-C986DA0A1728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Right Triangle 19">
                <a:extLst>
                  <a:ext uri="{FF2B5EF4-FFF2-40B4-BE49-F238E27FC236}">
                    <a16:creationId xmlns:a16="http://schemas.microsoft.com/office/drawing/2014/main" id="{AFD2A2BA-51E4-46F1-88AB-25DE6F42F9A2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0814163-0C88-4288-A06C-7E312080B42F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1" name="Graphic 70" descr="Target Audience">
              <a:extLst>
                <a:ext uri="{FF2B5EF4-FFF2-40B4-BE49-F238E27FC236}">
                  <a16:creationId xmlns:a16="http://schemas.microsoft.com/office/drawing/2014/main" id="{08E7C5F3-9FCB-4048-A98F-E287C39387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C641EAD-F06C-4E2B-BAF0-56350C19C4F7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2779515-2D21-4251-BD09-4C195064A585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D3E4DFE0-3649-464A-8452-42806C8BF137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Trapezoid 10">
              <a:extLst>
                <a:ext uri="{FF2B5EF4-FFF2-40B4-BE49-F238E27FC236}">
                  <a16:creationId xmlns:a16="http://schemas.microsoft.com/office/drawing/2014/main" id="{F24C31F6-256F-4279-A925-86727017A48D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EEC6BC3-F691-4D61-9F82-58D2507C1A82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7452E22-7754-42A4-B8CA-F1E206FCFA10}"/>
              </a:ext>
            </a:extLst>
          </p:cNvPr>
          <p:cNvGrpSpPr/>
          <p:nvPr/>
        </p:nvGrpSpPr>
        <p:grpSpPr>
          <a:xfrm rot="21371849">
            <a:off x="357140" y="3477518"/>
            <a:ext cx="1884145" cy="2184792"/>
            <a:chOff x="395817" y="4308236"/>
            <a:chExt cx="1884145" cy="2184792"/>
          </a:xfrm>
          <a:solidFill>
            <a:schemeClr val="bg1"/>
          </a:solidFill>
          <a:effectLst>
            <a:outerShdw blurRad="317500" dist="889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1B7AFF6-4BE3-4A16-91D5-B33C6B2CE765}"/>
                </a:ext>
              </a:extLst>
            </p:cNvPr>
            <p:cNvSpPr txBox="1"/>
            <p:nvPr/>
          </p:nvSpPr>
          <p:spPr>
            <a:xfrm>
              <a:off x="395817" y="4308236"/>
              <a:ext cx="1884145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مهاراتي في الحياة</a:t>
              </a:r>
              <a:endParaRPr lang="en-US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F63FAD8-8C2F-4457-BEB3-EED0DEC16284}"/>
                </a:ext>
              </a:extLst>
            </p:cNvPr>
            <p:cNvSpPr txBox="1"/>
            <p:nvPr/>
          </p:nvSpPr>
          <p:spPr>
            <a:xfrm>
              <a:off x="402543" y="4738702"/>
              <a:ext cx="1871561" cy="1754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latin typeface="Century Gothic" panose="020B0502020202020204" pitchFamily="34" charset="0"/>
                </a:rPr>
                <a:t>المصروف الشخصي</a:t>
              </a:r>
            </a:p>
            <a:p>
              <a:pPr algn="r"/>
              <a:endParaRPr lang="ar-SY" b="1" dirty="0">
                <a:latin typeface="Century Gothic" panose="020B0502020202020204" pitchFamily="34" charset="0"/>
              </a:endParaRPr>
            </a:p>
            <a:p>
              <a:pPr algn="r"/>
              <a:endParaRPr lang="ar-SY" b="1" dirty="0">
                <a:latin typeface="Century Gothic" panose="020B0502020202020204" pitchFamily="34" charset="0"/>
              </a:endParaRPr>
            </a:p>
            <a:p>
              <a:pPr algn="r"/>
              <a:endParaRPr lang="ar-SY" b="1" dirty="0">
                <a:latin typeface="Century Gothic" panose="020B0502020202020204" pitchFamily="34" charset="0"/>
              </a:endParaRPr>
            </a:p>
            <a:p>
              <a:pPr algn="r"/>
              <a:endParaRPr lang="ar-SY" b="1" dirty="0">
                <a:latin typeface="Century Gothic" panose="020B0502020202020204" pitchFamily="34" charset="0"/>
              </a:endParaRPr>
            </a:p>
            <a:p>
              <a:pPr algn="r"/>
              <a:endParaRPr lang="en-US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9" name="Rectangle 21">
            <a:extLst>
              <a:ext uri="{FF2B5EF4-FFF2-40B4-BE49-F238E27FC236}">
                <a16:creationId xmlns:a16="http://schemas.microsoft.com/office/drawing/2014/main" id="{B86E3085-480B-40E6-988D-A308F3A698FE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893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4" grpId="0" animBg="1"/>
      <p:bldP spid="39" grpId="0"/>
      <p:bldP spid="44" grpId="0"/>
      <p:bldP spid="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EE27B9B-135D-46E7-8D29-76F63964805F}"/>
              </a:ext>
            </a:extLst>
          </p:cNvPr>
          <p:cNvGrpSpPr/>
          <p:nvPr/>
        </p:nvGrpSpPr>
        <p:grpSpPr>
          <a:xfrm flipH="1" flipV="1">
            <a:off x="10118442" y="2017478"/>
            <a:ext cx="1650886" cy="635091"/>
            <a:chOff x="1357117" y="2643418"/>
            <a:chExt cx="1650886" cy="635091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3D3204C-8CD0-4A1A-8BB3-F5EB10DEC6EA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BBC880-8E9B-423F-901A-7E0D2A11A6F6}"/>
                </a:ext>
              </a:extLst>
            </p:cNvPr>
            <p:cNvSpPr txBox="1"/>
            <p:nvPr/>
          </p:nvSpPr>
          <p:spPr>
            <a:xfrm rot="10800000">
              <a:off x="135711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04B00CE-67B4-4E92-AA8E-94C31F000B4E}"/>
              </a:ext>
            </a:extLst>
          </p:cNvPr>
          <p:cNvGrpSpPr/>
          <p:nvPr/>
        </p:nvGrpSpPr>
        <p:grpSpPr>
          <a:xfrm flipH="1">
            <a:off x="5762169" y="457194"/>
            <a:ext cx="5932334" cy="1042925"/>
            <a:chOff x="1437353" y="652948"/>
            <a:chExt cx="5932334" cy="1042925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9103566D-BFCF-4A08-9E21-87532AC26A22}"/>
                </a:ext>
              </a:extLst>
            </p:cNvPr>
            <p:cNvSpPr/>
            <p:nvPr/>
          </p:nvSpPr>
          <p:spPr>
            <a:xfrm flipV="1">
              <a:off x="1437353" y="652948"/>
              <a:ext cx="5932333" cy="1042925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86BEFCE-54B4-41A3-9A38-451AADFE5FFA}"/>
                </a:ext>
              </a:extLst>
            </p:cNvPr>
            <p:cNvSpPr txBox="1"/>
            <p:nvPr/>
          </p:nvSpPr>
          <p:spPr>
            <a:xfrm>
              <a:off x="2141480" y="1143592"/>
              <a:ext cx="52282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أسري استهلالي منزلي 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9CE11713-D24E-4D14-A0B0-1C58AE85D6E1}"/>
              </a:ext>
            </a:extLst>
          </p:cNvPr>
          <p:cNvSpPr txBox="1"/>
          <p:nvPr/>
        </p:nvSpPr>
        <p:spPr>
          <a:xfrm>
            <a:off x="3454400" y="2116393"/>
            <a:ext cx="74894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عزيزي الأب / الأم , اطلب /ي من ابتك كتابة قائمة بالأشياء التي ترغب بشرائها أو تحقيقها , ثم اطلب / ي منها ترقيمها بحسب الأولوية , و تناقشا معاً في مدى أهميتها و المقترحات و الحلول المناسبة لتحقيقها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6098F4B3-B7D6-4A73-8484-4FEC0E09DDA7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6F690667-A7FA-4642-9AD9-B9773E6F9956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D9A3158B-7369-4430-B3AC-5B8FB0EDE4AC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: Top Corners One Rounded and One Snipped 88">
                <a:extLst>
                  <a:ext uri="{FF2B5EF4-FFF2-40B4-BE49-F238E27FC236}">
                    <a16:creationId xmlns:a16="http://schemas.microsoft.com/office/drawing/2014/main" id="{DC9B8622-CE4F-4E2D-BA3D-6B80105896CD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Right Triangle 19">
                <a:extLst>
                  <a:ext uri="{FF2B5EF4-FFF2-40B4-BE49-F238E27FC236}">
                    <a16:creationId xmlns:a16="http://schemas.microsoft.com/office/drawing/2014/main" id="{B37FAF8B-95AD-468A-B0D9-898C251C94D0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AB85919-08BD-4D27-ADF8-8D18496E2287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87" name="Graphic 86" descr="Target Audience">
              <a:extLst>
                <a:ext uri="{FF2B5EF4-FFF2-40B4-BE49-F238E27FC236}">
                  <a16:creationId xmlns:a16="http://schemas.microsoft.com/office/drawing/2014/main" id="{F326872E-0B97-46B9-A053-463709F38B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B3E349D-D673-4B40-9FE9-DD770EF4693F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EB18B6A8-229C-43DE-8B79-651AAC473128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825B68D2-7356-4241-A1B4-757E2F64B6E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Trapezoid 10">
              <a:extLst>
                <a:ext uri="{FF2B5EF4-FFF2-40B4-BE49-F238E27FC236}">
                  <a16:creationId xmlns:a16="http://schemas.microsoft.com/office/drawing/2014/main" id="{D92845BC-0010-4F72-BB92-BA1BC121C3EB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C1F59FA1-8246-40F6-8AD0-5AA69708E174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52E85176-389E-4B4D-923C-CE512A16B1A4}"/>
              </a:ext>
            </a:extLst>
          </p:cNvPr>
          <p:cNvGrpSpPr/>
          <p:nvPr/>
        </p:nvGrpSpPr>
        <p:grpSpPr>
          <a:xfrm>
            <a:off x="171243" y="3473159"/>
            <a:ext cx="1896169" cy="2979968"/>
            <a:chOff x="10090970" y="2824665"/>
            <a:chExt cx="1896169" cy="2979968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FABE728-AA6D-4315-AA2D-D60DFE4733A8}"/>
                </a:ext>
              </a:extLst>
            </p:cNvPr>
            <p:cNvGrpSpPr/>
            <p:nvPr/>
          </p:nvGrpSpPr>
          <p:grpSpPr>
            <a:xfrm rot="21371849">
              <a:off x="10090970" y="2824665"/>
              <a:ext cx="1896169" cy="2979968"/>
              <a:chOff x="383793" y="4308238"/>
              <a:chExt cx="1896169" cy="297996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445B731D-C3A5-466B-B4EE-5AC8F146B9D0}"/>
                  </a:ext>
                </a:extLst>
              </p:cNvPr>
              <p:cNvSpPr txBox="1"/>
              <p:nvPr/>
            </p:nvSpPr>
            <p:spPr>
              <a:xfrm>
                <a:off x="395817" y="4308238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FC3E2EFD-0FA8-49F1-917E-03CE3DC778F7}"/>
                  </a:ext>
                </a:extLst>
              </p:cNvPr>
              <p:cNvSpPr txBox="1"/>
              <p:nvPr/>
            </p:nvSpPr>
            <p:spPr>
              <a:xfrm>
                <a:off x="383793" y="4702883"/>
                <a:ext cx="1875550" cy="258532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8" name="Picture 97">
              <a:extLst>
                <a:ext uri="{FF2B5EF4-FFF2-40B4-BE49-F238E27FC236}">
                  <a16:creationId xmlns:a16="http://schemas.microsoft.com/office/drawing/2014/main" id="{34A5120C-961D-4534-95B8-DE8695C962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417408" y="3993710"/>
              <a:ext cx="1323328" cy="1102774"/>
            </a:xfrm>
            <a:prstGeom prst="rect">
              <a:avLst/>
            </a:prstGeom>
          </p:spPr>
        </p:pic>
      </p:grpSp>
      <p:sp>
        <p:nvSpPr>
          <p:cNvPr id="101" name="Rectangle 21">
            <a:extLst>
              <a:ext uri="{FF2B5EF4-FFF2-40B4-BE49-F238E27FC236}">
                <a16:creationId xmlns:a16="http://schemas.microsoft.com/office/drawing/2014/main" id="{B3E6E669-4CFC-49FD-AA83-B875ABB26CF5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1" name="Group 39">
            <a:extLst>
              <a:ext uri="{FF2B5EF4-FFF2-40B4-BE49-F238E27FC236}">
                <a16:creationId xmlns:a16="http://schemas.microsoft.com/office/drawing/2014/main" id="{0EE27B9B-135D-46E7-8D29-76F63964805F}"/>
              </a:ext>
            </a:extLst>
          </p:cNvPr>
          <p:cNvGrpSpPr/>
          <p:nvPr/>
        </p:nvGrpSpPr>
        <p:grpSpPr>
          <a:xfrm flipH="1" flipV="1">
            <a:off x="9860292" y="3217911"/>
            <a:ext cx="1834212" cy="635091"/>
            <a:chOff x="1431941" y="2643418"/>
            <a:chExt cx="1834212" cy="635091"/>
          </a:xfrm>
        </p:grpSpPr>
        <p:sp>
          <p:nvSpPr>
            <p:cNvPr id="42" name="Freeform: Shape 44">
              <a:extLst>
                <a:ext uri="{FF2B5EF4-FFF2-40B4-BE49-F238E27FC236}">
                  <a16:creationId xmlns:a16="http://schemas.microsoft.com/office/drawing/2014/main" id="{F3D3204C-8CD0-4A1A-8BB3-F5EB10DEC6EA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5">
              <a:extLst>
                <a:ext uri="{FF2B5EF4-FFF2-40B4-BE49-F238E27FC236}">
                  <a16:creationId xmlns:a16="http://schemas.microsoft.com/office/drawing/2014/main" id="{FEBBC880-8E9B-423F-901A-7E0D2A11A6F6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7" name="TextBox 43">
            <a:extLst>
              <a:ext uri="{FF2B5EF4-FFF2-40B4-BE49-F238E27FC236}">
                <a16:creationId xmlns:a16="http://schemas.microsoft.com/office/drawing/2014/main" id="{9CE11713-D24E-4D14-A0B0-1C58AE85D6E1}"/>
              </a:ext>
            </a:extLst>
          </p:cNvPr>
          <p:cNvSpPr txBox="1"/>
          <p:nvPr/>
        </p:nvSpPr>
        <p:spPr>
          <a:xfrm>
            <a:off x="3454400" y="3486642"/>
            <a:ext cx="74894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مثل : شراء بعض القصص المفيدة , أو ألعاب الكترونية , أو شراء ملابس جديدة .                 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8" name="Group 39">
            <a:extLst>
              <a:ext uri="{FF2B5EF4-FFF2-40B4-BE49-F238E27FC236}">
                <a16:creationId xmlns:a16="http://schemas.microsoft.com/office/drawing/2014/main" id="{0EE27B9B-135D-46E7-8D29-76F63964805F}"/>
              </a:ext>
            </a:extLst>
          </p:cNvPr>
          <p:cNvGrpSpPr/>
          <p:nvPr/>
        </p:nvGrpSpPr>
        <p:grpSpPr>
          <a:xfrm flipH="1" flipV="1">
            <a:off x="9843453" y="4005403"/>
            <a:ext cx="1834212" cy="635091"/>
            <a:chOff x="1431941" y="2643418"/>
            <a:chExt cx="1834212" cy="635091"/>
          </a:xfrm>
        </p:grpSpPr>
        <p:sp>
          <p:nvSpPr>
            <p:cNvPr id="49" name="Freeform: Shape 44">
              <a:extLst>
                <a:ext uri="{FF2B5EF4-FFF2-40B4-BE49-F238E27FC236}">
                  <a16:creationId xmlns:a16="http://schemas.microsoft.com/office/drawing/2014/main" id="{F3D3204C-8CD0-4A1A-8BB3-F5EB10DEC6EA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5">
              <a:extLst>
                <a:ext uri="{FF2B5EF4-FFF2-40B4-BE49-F238E27FC236}">
                  <a16:creationId xmlns:a16="http://schemas.microsoft.com/office/drawing/2014/main" id="{FEBBC880-8E9B-423F-901A-7E0D2A11A6F6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1" name="TextBox 43">
            <a:extLst>
              <a:ext uri="{FF2B5EF4-FFF2-40B4-BE49-F238E27FC236}">
                <a16:creationId xmlns:a16="http://schemas.microsoft.com/office/drawing/2014/main" id="{9CE11713-D24E-4D14-A0B0-1C58AE85D6E1}"/>
              </a:ext>
            </a:extLst>
          </p:cNvPr>
          <p:cNvSpPr txBox="1"/>
          <p:nvPr/>
        </p:nvSpPr>
        <p:spPr>
          <a:xfrm>
            <a:off x="2647257" y="4243357"/>
            <a:ext cx="82560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مناقشة أهمية وجودها , و كيفية توفيرها فمثلاً توفر الفتاة من مصروفها الشخصي لشراء ما تريد .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33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4" grpId="0"/>
      <p:bldP spid="101" grpId="0" animBg="1"/>
      <p:bldP spid="47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78C89443-501A-45F0-8C9A-A90710457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676" y="1326777"/>
            <a:ext cx="10118953" cy="5414963"/>
          </a:xfr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3B4624C5-3D51-4B81-BFD5-9D4BB29DEE6A}"/>
              </a:ext>
            </a:extLst>
          </p:cNvPr>
          <p:cNvSpPr txBox="1">
            <a:spLocks/>
          </p:cNvSpPr>
          <p:nvPr/>
        </p:nvSpPr>
        <p:spPr>
          <a:xfrm>
            <a:off x="4912363" y="1214"/>
            <a:ext cx="714726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ar-SA" sz="7200" b="1" dirty="0"/>
              <a:t>تجدنا  في جوجل</a:t>
            </a:r>
            <a:endParaRPr lang="en-US" sz="7200" b="1" dirty="0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39FD50A2-38F7-4395-81AF-DD99793CB3DB}"/>
              </a:ext>
            </a:extLst>
          </p:cNvPr>
          <p:cNvGrpSpPr/>
          <p:nvPr/>
        </p:nvGrpSpPr>
        <p:grpSpPr>
          <a:xfrm>
            <a:off x="1940676" y="391708"/>
            <a:ext cx="3149600" cy="858981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9091E8F4-D2A9-4FE8-89B1-96C0D0B8E53B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9A69CCEA-85C2-4E55-A8CC-F4E7691A3D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0456" y="238846"/>
              <a:ext cx="2932055" cy="795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071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/>
          <p:cNvSpPr txBox="1"/>
          <p:nvPr/>
        </p:nvSpPr>
        <p:spPr>
          <a:xfrm>
            <a:off x="4629362" y="0"/>
            <a:ext cx="6685509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/>
              <a:t>مصادر المصروف الشخصي</a:t>
            </a:r>
            <a:endParaRPr lang="ar-SY" sz="2800" b="1" dirty="0">
              <a:solidFill>
                <a:srgbClr val="002060"/>
              </a:solidFill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6B81ABCC-58E5-4E8F-8975-8475AC3E8B06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2CDE7BA-D265-4C33-8630-92E3EF6CF2EE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6E70F32-F81F-417C-AD3C-1C1A4A9DB8A2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3293760-B4E4-404D-A608-F82CA7B70B0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: Top Corners One Rounded and One Snipped 72">
                <a:extLst>
                  <a:ext uri="{FF2B5EF4-FFF2-40B4-BE49-F238E27FC236}">
                    <a16:creationId xmlns:a16="http://schemas.microsoft.com/office/drawing/2014/main" id="{99840BF7-CB3F-4F61-9153-C986DA0A1728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ight Triangle 19">
                <a:extLst>
                  <a:ext uri="{FF2B5EF4-FFF2-40B4-BE49-F238E27FC236}">
                    <a16:creationId xmlns:a16="http://schemas.microsoft.com/office/drawing/2014/main" id="{AFD2A2BA-51E4-46F1-88AB-25DE6F42F9A2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0814163-0C88-4288-A06C-7E312080B42F}"/>
                </a:ext>
              </a:extLst>
            </p:cNvPr>
            <p:cNvSpPr txBox="1"/>
            <p:nvPr/>
          </p:nvSpPr>
          <p:spPr>
            <a:xfrm>
              <a:off x="8189077" y="1880622"/>
              <a:ext cx="8370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1" name="Graphic 70" descr="Target Audience">
              <a:extLst>
                <a:ext uri="{FF2B5EF4-FFF2-40B4-BE49-F238E27FC236}">
                  <a16:creationId xmlns:a16="http://schemas.microsoft.com/office/drawing/2014/main" id="{08E7C5F3-9FCB-4048-A98F-E287C39387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C641EAD-F06C-4E2B-BAF0-56350C19C4F7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2779515-2D21-4251-BD09-4C195064A585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D3E4DFE0-3649-464A-8452-42806C8BF137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rapezoid 10">
              <a:extLst>
                <a:ext uri="{FF2B5EF4-FFF2-40B4-BE49-F238E27FC236}">
                  <a16:creationId xmlns:a16="http://schemas.microsoft.com/office/drawing/2014/main" id="{F24C31F6-256F-4279-A925-86727017A48D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EEC6BC3-F691-4D61-9F82-58D2507C1A82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7452E22-7754-42A4-B8CA-F1E206FCFA10}"/>
              </a:ext>
            </a:extLst>
          </p:cNvPr>
          <p:cNvGrpSpPr/>
          <p:nvPr/>
        </p:nvGrpSpPr>
        <p:grpSpPr>
          <a:xfrm rot="21371849">
            <a:off x="362059" y="3461962"/>
            <a:ext cx="1884145" cy="2363866"/>
            <a:chOff x="395817" y="4292848"/>
            <a:chExt cx="1884145" cy="2363866"/>
          </a:xfrm>
          <a:solidFill>
            <a:schemeClr val="bg1"/>
          </a:solidFill>
          <a:effectLst>
            <a:outerShdw blurRad="317500" dist="889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1B7AFF6-4BE3-4A16-91D5-B33C6B2CE765}"/>
                </a:ext>
              </a:extLst>
            </p:cNvPr>
            <p:cNvSpPr txBox="1"/>
            <p:nvPr/>
          </p:nvSpPr>
          <p:spPr>
            <a:xfrm>
              <a:off x="395817" y="4292848"/>
              <a:ext cx="1884145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مهاراتي في الحياة</a:t>
              </a:r>
              <a:endParaRPr lang="en-US" sz="2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F63FAD8-8C2F-4457-BEB3-EED0DEC16284}"/>
                </a:ext>
              </a:extLst>
            </p:cNvPr>
            <p:cNvSpPr txBox="1"/>
            <p:nvPr/>
          </p:nvSpPr>
          <p:spPr>
            <a:xfrm>
              <a:off x="397802" y="4717722"/>
              <a:ext cx="1871561" cy="19389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Century Gothic" panose="020B0502020202020204" pitchFamily="34" charset="0"/>
                </a:rPr>
                <a:t>المصروف الشخصي</a:t>
              </a: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ar-SY" sz="2000" b="1" dirty="0">
                <a:latin typeface="Century Gothic" panose="020B0502020202020204" pitchFamily="34" charset="0"/>
              </a:endParaRPr>
            </a:p>
            <a:p>
              <a:pPr algn="r"/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9" name="Rectangle 21">
            <a:extLst>
              <a:ext uri="{FF2B5EF4-FFF2-40B4-BE49-F238E27FC236}">
                <a16:creationId xmlns:a16="http://schemas.microsoft.com/office/drawing/2014/main" id="{B86E3085-480B-40E6-988D-A308F3A698FE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9" name="Group 61">
            <a:extLst>
              <a:ext uri="{FF2B5EF4-FFF2-40B4-BE49-F238E27FC236}">
                <a16:creationId xmlns:a16="http://schemas.microsoft.com/office/drawing/2014/main" id="{A7D215DB-B2CA-4D18-A013-BF5FD1FF345A}"/>
              </a:ext>
            </a:extLst>
          </p:cNvPr>
          <p:cNvGrpSpPr/>
          <p:nvPr/>
        </p:nvGrpSpPr>
        <p:grpSpPr>
          <a:xfrm>
            <a:off x="3342382" y="1040856"/>
            <a:ext cx="6297235" cy="1587929"/>
            <a:chOff x="3165506" y="295207"/>
            <a:chExt cx="6297235" cy="1587929"/>
          </a:xfrm>
        </p:grpSpPr>
        <p:sp>
          <p:nvSpPr>
            <p:cNvPr id="130" name="Rectangle 12">
              <a:extLst>
                <a:ext uri="{FF2B5EF4-FFF2-40B4-BE49-F238E27FC236}">
                  <a16:creationId xmlns:a16="http://schemas.microsoft.com/office/drawing/2014/main" id="{CFEE49A7-B304-445B-BC04-80022B52A039}"/>
                </a:ext>
              </a:extLst>
            </p:cNvPr>
            <p:cNvSpPr/>
            <p:nvPr/>
          </p:nvSpPr>
          <p:spPr>
            <a:xfrm rot="381438">
              <a:off x="4649190" y="904188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9">
              <a:extLst>
                <a:ext uri="{FF2B5EF4-FFF2-40B4-BE49-F238E27FC236}">
                  <a16:creationId xmlns:a16="http://schemas.microsoft.com/office/drawing/2014/main" id="{9D1786C6-1AE2-44DC-A9A0-ACEC89F74C6B}"/>
                </a:ext>
              </a:extLst>
            </p:cNvPr>
            <p:cNvSpPr/>
            <p:nvPr/>
          </p:nvSpPr>
          <p:spPr>
            <a:xfrm>
              <a:off x="8366041" y="593674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0">
              <a:extLst>
                <a:ext uri="{FF2B5EF4-FFF2-40B4-BE49-F238E27FC236}">
                  <a16:creationId xmlns:a16="http://schemas.microsoft.com/office/drawing/2014/main" id="{64E1C5F8-6887-4605-B172-2D89833A5706}"/>
                </a:ext>
              </a:extLst>
            </p:cNvPr>
            <p:cNvSpPr/>
            <p:nvPr/>
          </p:nvSpPr>
          <p:spPr>
            <a:xfrm>
              <a:off x="8543296" y="770929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CC66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Arrow: Pentagon 4">
              <a:extLst>
                <a:ext uri="{FF2B5EF4-FFF2-40B4-BE49-F238E27FC236}">
                  <a16:creationId xmlns:a16="http://schemas.microsoft.com/office/drawing/2014/main" id="{C77C2255-329D-452A-8994-A4CC1A4D90EF}"/>
                </a:ext>
              </a:extLst>
            </p:cNvPr>
            <p:cNvSpPr/>
            <p:nvPr/>
          </p:nvSpPr>
          <p:spPr>
            <a:xfrm>
              <a:off x="3997941" y="593674"/>
              <a:ext cx="4545355" cy="990994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  <a:lin ang="10800000" scaled="1"/>
              <a:tileRect/>
            </a:gradFill>
            <a:ln>
              <a:solidFill>
                <a:srgbClr val="FF6600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5">
              <a:extLst>
                <a:ext uri="{FF2B5EF4-FFF2-40B4-BE49-F238E27FC236}">
                  <a16:creationId xmlns:a16="http://schemas.microsoft.com/office/drawing/2014/main" id="{837C391B-335D-4E73-A753-5A489453F6AF}"/>
                </a:ext>
              </a:extLst>
            </p:cNvPr>
            <p:cNvSpPr/>
            <p:nvPr/>
          </p:nvSpPr>
          <p:spPr>
            <a:xfrm>
              <a:off x="3165506" y="295207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Circle: Hollow 6">
              <a:extLst>
                <a:ext uri="{FF2B5EF4-FFF2-40B4-BE49-F238E27FC236}">
                  <a16:creationId xmlns:a16="http://schemas.microsoft.com/office/drawing/2014/main" id="{5FDABD97-9436-4E53-8D8E-79BC076672C7}"/>
                </a:ext>
              </a:extLst>
            </p:cNvPr>
            <p:cNvSpPr/>
            <p:nvPr/>
          </p:nvSpPr>
          <p:spPr>
            <a:xfrm>
              <a:off x="3358268" y="487969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9900"/>
                </a:gs>
                <a:gs pos="100000">
                  <a:srgbClr val="C23D02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Rectangle 55">
              <a:extLst>
                <a:ext uri="{FF2B5EF4-FFF2-40B4-BE49-F238E27FC236}">
                  <a16:creationId xmlns:a16="http://schemas.microsoft.com/office/drawing/2014/main" id="{902A6CB4-0467-4FED-9B64-E2F2AC6B42D3}"/>
                </a:ext>
              </a:extLst>
            </p:cNvPr>
            <p:cNvSpPr/>
            <p:nvPr/>
          </p:nvSpPr>
          <p:spPr>
            <a:xfrm rot="381438">
              <a:off x="4075036" y="1154626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: Rounded Corners 7">
              <a:extLst>
                <a:ext uri="{FF2B5EF4-FFF2-40B4-BE49-F238E27FC236}">
                  <a16:creationId xmlns:a16="http://schemas.microsoft.com/office/drawing/2014/main" id="{88697125-5BF2-4452-8D8A-9216D45A2BE9}"/>
                </a:ext>
              </a:extLst>
            </p:cNvPr>
            <p:cNvSpPr/>
            <p:nvPr/>
          </p:nvSpPr>
          <p:spPr>
            <a:xfrm>
              <a:off x="3741239" y="784014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: Rounded Corners 8">
              <a:extLst>
                <a:ext uri="{FF2B5EF4-FFF2-40B4-BE49-F238E27FC236}">
                  <a16:creationId xmlns:a16="http://schemas.microsoft.com/office/drawing/2014/main" id="{4194F298-231B-4837-98A8-60157D934B9D}"/>
                </a:ext>
              </a:extLst>
            </p:cNvPr>
            <p:cNvSpPr/>
            <p:nvPr/>
          </p:nvSpPr>
          <p:spPr>
            <a:xfrm>
              <a:off x="3828534" y="831563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FF9900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TextBox 11">
              <a:extLst>
                <a:ext uri="{FF2B5EF4-FFF2-40B4-BE49-F238E27FC236}">
                  <a16:creationId xmlns:a16="http://schemas.microsoft.com/office/drawing/2014/main" id="{31EB8889-8C82-43FF-A485-CB3BF3F3ABAC}"/>
                </a:ext>
              </a:extLst>
            </p:cNvPr>
            <p:cNvSpPr txBox="1"/>
            <p:nvPr/>
          </p:nvSpPr>
          <p:spPr>
            <a:xfrm>
              <a:off x="4018060" y="921601"/>
              <a:ext cx="12336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1</a:t>
              </a:r>
            </a:p>
          </p:txBody>
        </p:sp>
        <p:pic>
          <p:nvPicPr>
            <p:cNvPr id="140" name="Graphic 13" descr="Bullseye">
              <a:extLst>
                <a:ext uri="{FF2B5EF4-FFF2-40B4-BE49-F238E27FC236}">
                  <a16:creationId xmlns:a16="http://schemas.microsoft.com/office/drawing/2014/main" id="{EBBE4D47-C6E4-42AD-91F6-54FB99CB7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699676" y="917350"/>
              <a:ext cx="429430" cy="429430"/>
            </a:xfrm>
            <a:prstGeom prst="rect">
              <a:avLst/>
            </a:prstGeom>
          </p:spPr>
        </p:pic>
        <p:sp>
          <p:nvSpPr>
            <p:cNvPr id="141" name="TextBox 14">
              <a:extLst>
                <a:ext uri="{FF2B5EF4-FFF2-40B4-BE49-F238E27FC236}">
                  <a16:creationId xmlns:a16="http://schemas.microsoft.com/office/drawing/2014/main" id="{AA424ADE-C03E-4096-A1E6-357A36031081}"/>
                </a:ext>
              </a:extLst>
            </p:cNvPr>
            <p:cNvSpPr txBox="1"/>
            <p:nvPr/>
          </p:nvSpPr>
          <p:spPr>
            <a:xfrm>
              <a:off x="5576959" y="570874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2" name="TextBox 15">
              <a:extLst>
                <a:ext uri="{FF2B5EF4-FFF2-40B4-BE49-F238E27FC236}">
                  <a16:creationId xmlns:a16="http://schemas.microsoft.com/office/drawing/2014/main" id="{16FD541D-C63D-472F-AB91-646D14D66754}"/>
                </a:ext>
              </a:extLst>
            </p:cNvPr>
            <p:cNvSpPr txBox="1"/>
            <p:nvPr/>
          </p:nvSpPr>
          <p:spPr>
            <a:xfrm>
              <a:off x="3734831" y="941969"/>
              <a:ext cx="48084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/>
                <a:t>المصروف المدرسي ( يومي ,أسبوعي , شهري )</a:t>
              </a:r>
              <a:endParaRPr lang="en-US" sz="2000" b="1" dirty="0"/>
            </a:p>
          </p:txBody>
        </p:sp>
      </p:grpSp>
      <p:grpSp>
        <p:nvGrpSpPr>
          <p:cNvPr id="143" name="Group 62">
            <a:extLst>
              <a:ext uri="{FF2B5EF4-FFF2-40B4-BE49-F238E27FC236}">
                <a16:creationId xmlns:a16="http://schemas.microsoft.com/office/drawing/2014/main" id="{BDFC368D-B33B-4D81-AE68-51CDBF6BCDB3}"/>
              </a:ext>
            </a:extLst>
          </p:cNvPr>
          <p:cNvGrpSpPr/>
          <p:nvPr/>
        </p:nvGrpSpPr>
        <p:grpSpPr>
          <a:xfrm>
            <a:off x="3342382" y="2609890"/>
            <a:ext cx="6297235" cy="1587929"/>
            <a:chOff x="3165506" y="1864241"/>
            <a:chExt cx="6297235" cy="1587929"/>
          </a:xfrm>
        </p:grpSpPr>
        <p:sp>
          <p:nvSpPr>
            <p:cNvPr id="144" name="Rectangle 54">
              <a:extLst>
                <a:ext uri="{FF2B5EF4-FFF2-40B4-BE49-F238E27FC236}">
                  <a16:creationId xmlns:a16="http://schemas.microsoft.com/office/drawing/2014/main" id="{380E812A-499F-4D82-9D69-8E1729C6ED63}"/>
                </a:ext>
              </a:extLst>
            </p:cNvPr>
            <p:cNvSpPr/>
            <p:nvPr/>
          </p:nvSpPr>
          <p:spPr>
            <a:xfrm rot="21218562" flipH="1">
              <a:off x="4316331" y="2458621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7">
              <a:extLst>
                <a:ext uri="{FF2B5EF4-FFF2-40B4-BE49-F238E27FC236}">
                  <a16:creationId xmlns:a16="http://schemas.microsoft.com/office/drawing/2014/main" id="{14ABD9C8-C9CC-42E1-9AF2-D1B8E7822B69}"/>
                </a:ext>
              </a:extLst>
            </p:cNvPr>
            <p:cNvSpPr/>
            <p:nvPr/>
          </p:nvSpPr>
          <p:spPr>
            <a:xfrm flipH="1">
              <a:off x="3165506" y="2162708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8">
              <a:extLst>
                <a:ext uri="{FF2B5EF4-FFF2-40B4-BE49-F238E27FC236}">
                  <a16:creationId xmlns:a16="http://schemas.microsoft.com/office/drawing/2014/main" id="{79ADF884-BAA4-48D5-8B00-6B21FBD923C9}"/>
                </a:ext>
              </a:extLst>
            </p:cNvPr>
            <p:cNvSpPr/>
            <p:nvPr/>
          </p:nvSpPr>
          <p:spPr>
            <a:xfrm flipH="1">
              <a:off x="3342762" y="2339963"/>
              <a:ext cx="742189" cy="742190"/>
            </a:xfrm>
            <a:prstGeom prst="ellipse">
              <a:avLst/>
            </a:prstGeom>
            <a:gradFill>
              <a:gsLst>
                <a:gs pos="0">
                  <a:srgbClr val="00CC99"/>
                </a:gs>
                <a:gs pos="100000">
                  <a:srgbClr val="008080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7" name="Arrow: Pentagon 19">
              <a:extLst>
                <a:ext uri="{FF2B5EF4-FFF2-40B4-BE49-F238E27FC236}">
                  <a16:creationId xmlns:a16="http://schemas.microsoft.com/office/drawing/2014/main" id="{8CA6A80E-DE59-4F24-ADEA-94C15BE0FD90}"/>
                </a:ext>
              </a:extLst>
            </p:cNvPr>
            <p:cNvSpPr/>
            <p:nvPr/>
          </p:nvSpPr>
          <p:spPr>
            <a:xfrm flipH="1">
              <a:off x="4084951" y="2162708"/>
              <a:ext cx="4545355" cy="990994"/>
            </a:xfrm>
            <a:prstGeom prst="homePlat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</a:gradFill>
            <a:ln>
              <a:solidFill>
                <a:srgbClr val="006666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20">
              <a:extLst>
                <a:ext uri="{FF2B5EF4-FFF2-40B4-BE49-F238E27FC236}">
                  <a16:creationId xmlns:a16="http://schemas.microsoft.com/office/drawing/2014/main" id="{DFE9086A-037C-4B7D-B202-F7D1EDBFEBA5}"/>
                </a:ext>
              </a:extLst>
            </p:cNvPr>
            <p:cNvSpPr/>
            <p:nvPr/>
          </p:nvSpPr>
          <p:spPr>
            <a:xfrm flipH="1">
              <a:off x="7874812" y="1864241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Circle: Hollow 21">
              <a:extLst>
                <a:ext uri="{FF2B5EF4-FFF2-40B4-BE49-F238E27FC236}">
                  <a16:creationId xmlns:a16="http://schemas.microsoft.com/office/drawing/2014/main" id="{8DB66DAA-69C5-4D25-A51A-272D206E2FED}"/>
                </a:ext>
              </a:extLst>
            </p:cNvPr>
            <p:cNvSpPr/>
            <p:nvPr/>
          </p:nvSpPr>
          <p:spPr>
            <a:xfrm flipH="1">
              <a:off x="8067574" y="2057003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0" name="Rectangle 58">
              <a:extLst>
                <a:ext uri="{FF2B5EF4-FFF2-40B4-BE49-F238E27FC236}">
                  <a16:creationId xmlns:a16="http://schemas.microsoft.com/office/drawing/2014/main" id="{A63AB001-6860-483C-9D70-13544FAB3F2E}"/>
                </a:ext>
              </a:extLst>
            </p:cNvPr>
            <p:cNvSpPr/>
            <p:nvPr/>
          </p:nvSpPr>
          <p:spPr>
            <a:xfrm rot="21091813" flipH="1">
              <a:off x="7166740" y="2727618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: Rounded Corners 22">
              <a:extLst>
                <a:ext uri="{FF2B5EF4-FFF2-40B4-BE49-F238E27FC236}">
                  <a16:creationId xmlns:a16="http://schemas.microsoft.com/office/drawing/2014/main" id="{33E945EA-E735-455B-BC6E-DC2EFA98814A}"/>
                </a:ext>
              </a:extLst>
            </p:cNvPr>
            <p:cNvSpPr/>
            <p:nvPr/>
          </p:nvSpPr>
          <p:spPr>
            <a:xfrm flipH="1">
              <a:off x="7074608" y="2353048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: Rounded Corners 23">
              <a:extLst>
                <a:ext uri="{FF2B5EF4-FFF2-40B4-BE49-F238E27FC236}">
                  <a16:creationId xmlns:a16="http://schemas.microsoft.com/office/drawing/2014/main" id="{518B20D3-3DF7-4E26-B774-1E989D49769B}"/>
                </a:ext>
              </a:extLst>
            </p:cNvPr>
            <p:cNvSpPr/>
            <p:nvPr/>
          </p:nvSpPr>
          <p:spPr>
            <a:xfrm flipH="1">
              <a:off x="7169928" y="2400597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3" name="TextBox 24">
              <a:extLst>
                <a:ext uri="{FF2B5EF4-FFF2-40B4-BE49-F238E27FC236}">
                  <a16:creationId xmlns:a16="http://schemas.microsoft.com/office/drawing/2014/main" id="{FB12CA35-5ECA-4A96-B48B-62475BD876E5}"/>
                </a:ext>
              </a:extLst>
            </p:cNvPr>
            <p:cNvSpPr txBox="1"/>
            <p:nvPr/>
          </p:nvSpPr>
          <p:spPr>
            <a:xfrm flipH="1">
              <a:off x="7376529" y="2490635"/>
              <a:ext cx="123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2</a:t>
              </a:r>
            </a:p>
          </p:txBody>
        </p:sp>
        <p:pic>
          <p:nvPicPr>
            <p:cNvPr id="154" name="Graphic 25" descr="Presentation with bar chart RTL">
              <a:extLst>
                <a:ext uri="{FF2B5EF4-FFF2-40B4-BE49-F238E27FC236}">
                  <a16:creationId xmlns:a16="http://schemas.microsoft.com/office/drawing/2014/main" id="{4CE13815-E23C-43C3-92F3-4FDA13BB47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 flipH="1">
              <a:off x="3499140" y="2486384"/>
              <a:ext cx="429430" cy="429430"/>
            </a:xfrm>
            <a:prstGeom prst="rect">
              <a:avLst/>
            </a:prstGeom>
          </p:spPr>
        </p:pic>
        <p:sp>
          <p:nvSpPr>
            <p:cNvPr id="155" name="TextBox 26">
              <a:extLst>
                <a:ext uri="{FF2B5EF4-FFF2-40B4-BE49-F238E27FC236}">
                  <a16:creationId xmlns:a16="http://schemas.microsoft.com/office/drawing/2014/main" id="{4E4E401D-E8D4-4FFE-B292-348567A9D165}"/>
                </a:ext>
              </a:extLst>
            </p:cNvPr>
            <p:cNvSpPr txBox="1"/>
            <p:nvPr/>
          </p:nvSpPr>
          <p:spPr>
            <a:xfrm flipH="1">
              <a:off x="4793769" y="2122215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56" name="TextBox 27">
              <a:extLst>
                <a:ext uri="{FF2B5EF4-FFF2-40B4-BE49-F238E27FC236}">
                  <a16:creationId xmlns:a16="http://schemas.microsoft.com/office/drawing/2014/main" id="{67654796-936A-4D23-9129-5B3BD73BBD33}"/>
                </a:ext>
              </a:extLst>
            </p:cNvPr>
            <p:cNvSpPr txBox="1"/>
            <p:nvPr/>
          </p:nvSpPr>
          <p:spPr>
            <a:xfrm flipH="1">
              <a:off x="4277565" y="2436981"/>
              <a:ext cx="28219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/>
                <a:t>مكافآت النجاح</a:t>
              </a:r>
              <a:endParaRPr lang="en-US" sz="2000" b="1" dirty="0"/>
            </a:p>
          </p:txBody>
        </p:sp>
      </p:grpSp>
      <p:grpSp>
        <p:nvGrpSpPr>
          <p:cNvPr id="157" name="Group 63">
            <a:extLst>
              <a:ext uri="{FF2B5EF4-FFF2-40B4-BE49-F238E27FC236}">
                <a16:creationId xmlns:a16="http://schemas.microsoft.com/office/drawing/2014/main" id="{661966D3-F625-4F92-90F9-6FB3426DE420}"/>
              </a:ext>
            </a:extLst>
          </p:cNvPr>
          <p:cNvGrpSpPr/>
          <p:nvPr/>
        </p:nvGrpSpPr>
        <p:grpSpPr>
          <a:xfrm>
            <a:off x="3342381" y="4151478"/>
            <a:ext cx="6297235" cy="1587929"/>
            <a:chOff x="3165505" y="3405829"/>
            <a:chExt cx="6297235" cy="1587929"/>
          </a:xfrm>
        </p:grpSpPr>
        <p:sp>
          <p:nvSpPr>
            <p:cNvPr id="158" name="Rectangle 52">
              <a:extLst>
                <a:ext uri="{FF2B5EF4-FFF2-40B4-BE49-F238E27FC236}">
                  <a16:creationId xmlns:a16="http://schemas.microsoft.com/office/drawing/2014/main" id="{1C3D0725-199D-49C8-A6A8-D40FD56855DE}"/>
                </a:ext>
              </a:extLst>
            </p:cNvPr>
            <p:cNvSpPr/>
            <p:nvPr/>
          </p:nvSpPr>
          <p:spPr>
            <a:xfrm rot="381438">
              <a:off x="4663703" y="4002668"/>
              <a:ext cx="3712476" cy="906359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29">
              <a:extLst>
                <a:ext uri="{FF2B5EF4-FFF2-40B4-BE49-F238E27FC236}">
                  <a16:creationId xmlns:a16="http://schemas.microsoft.com/office/drawing/2014/main" id="{A43AE772-CCCE-41BB-AB3E-07A339E81EA7}"/>
                </a:ext>
              </a:extLst>
            </p:cNvPr>
            <p:cNvSpPr/>
            <p:nvPr/>
          </p:nvSpPr>
          <p:spPr>
            <a:xfrm>
              <a:off x="8366040" y="3704296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30">
              <a:extLst>
                <a:ext uri="{FF2B5EF4-FFF2-40B4-BE49-F238E27FC236}">
                  <a16:creationId xmlns:a16="http://schemas.microsoft.com/office/drawing/2014/main" id="{2F15F650-F414-454A-BC7C-38D349E8BCD9}"/>
                </a:ext>
              </a:extLst>
            </p:cNvPr>
            <p:cNvSpPr/>
            <p:nvPr/>
          </p:nvSpPr>
          <p:spPr>
            <a:xfrm>
              <a:off x="8543295" y="3881551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66CC"/>
                </a:gs>
                <a:gs pos="100000">
                  <a:srgbClr val="9900CC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Arrow: Pentagon 31">
              <a:extLst>
                <a:ext uri="{FF2B5EF4-FFF2-40B4-BE49-F238E27FC236}">
                  <a16:creationId xmlns:a16="http://schemas.microsoft.com/office/drawing/2014/main" id="{361AE7FC-31B2-408C-991A-E85A5961C967}"/>
                </a:ext>
              </a:extLst>
            </p:cNvPr>
            <p:cNvSpPr/>
            <p:nvPr/>
          </p:nvSpPr>
          <p:spPr>
            <a:xfrm>
              <a:off x="3997940" y="3704296"/>
              <a:ext cx="4545355" cy="990994"/>
            </a:xfrm>
            <a:prstGeom prst="homePlat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</a:gradFill>
            <a:ln>
              <a:solidFill>
                <a:srgbClr val="FF33CC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32">
              <a:extLst>
                <a:ext uri="{FF2B5EF4-FFF2-40B4-BE49-F238E27FC236}">
                  <a16:creationId xmlns:a16="http://schemas.microsoft.com/office/drawing/2014/main" id="{2A4FA527-6C87-4F90-BCE7-8525ABF2E6C7}"/>
                </a:ext>
              </a:extLst>
            </p:cNvPr>
            <p:cNvSpPr/>
            <p:nvPr/>
          </p:nvSpPr>
          <p:spPr>
            <a:xfrm>
              <a:off x="3165505" y="3405829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Circle: Hollow 33">
              <a:extLst>
                <a:ext uri="{FF2B5EF4-FFF2-40B4-BE49-F238E27FC236}">
                  <a16:creationId xmlns:a16="http://schemas.microsoft.com/office/drawing/2014/main" id="{397F3F49-357F-4009-8085-9E82C18167DA}"/>
                </a:ext>
              </a:extLst>
            </p:cNvPr>
            <p:cNvSpPr/>
            <p:nvPr/>
          </p:nvSpPr>
          <p:spPr>
            <a:xfrm>
              <a:off x="3358267" y="3598591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33CC"/>
                </a:gs>
                <a:gs pos="76000">
                  <a:srgbClr val="9900CC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Rectangle 56">
              <a:extLst>
                <a:ext uri="{FF2B5EF4-FFF2-40B4-BE49-F238E27FC236}">
                  <a16:creationId xmlns:a16="http://schemas.microsoft.com/office/drawing/2014/main" id="{8117999D-0BEC-4C1F-97FF-C522175E2F96}"/>
                </a:ext>
              </a:extLst>
            </p:cNvPr>
            <p:cNvSpPr/>
            <p:nvPr/>
          </p:nvSpPr>
          <p:spPr>
            <a:xfrm rot="381438">
              <a:off x="4101577" y="4274927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: Rounded Corners 34">
              <a:extLst>
                <a:ext uri="{FF2B5EF4-FFF2-40B4-BE49-F238E27FC236}">
                  <a16:creationId xmlns:a16="http://schemas.microsoft.com/office/drawing/2014/main" id="{A21986E7-A888-47C9-9973-E640CA3BBA46}"/>
                </a:ext>
              </a:extLst>
            </p:cNvPr>
            <p:cNvSpPr/>
            <p:nvPr/>
          </p:nvSpPr>
          <p:spPr>
            <a:xfrm>
              <a:off x="3741238" y="3894636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: Rounded Corners 35">
              <a:extLst>
                <a:ext uri="{FF2B5EF4-FFF2-40B4-BE49-F238E27FC236}">
                  <a16:creationId xmlns:a16="http://schemas.microsoft.com/office/drawing/2014/main" id="{7EA5B1AF-8469-499D-869E-B7F016085828}"/>
                </a:ext>
              </a:extLst>
            </p:cNvPr>
            <p:cNvSpPr/>
            <p:nvPr/>
          </p:nvSpPr>
          <p:spPr>
            <a:xfrm>
              <a:off x="3828533" y="3942185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1000">
                  <a:srgbClr val="FF33CC"/>
                </a:gs>
                <a:gs pos="94000">
                  <a:srgbClr val="9900CC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7" name="TextBox 36">
              <a:extLst>
                <a:ext uri="{FF2B5EF4-FFF2-40B4-BE49-F238E27FC236}">
                  <a16:creationId xmlns:a16="http://schemas.microsoft.com/office/drawing/2014/main" id="{27DB931B-0080-40A4-BBE1-59E04CCC0EDD}"/>
                </a:ext>
              </a:extLst>
            </p:cNvPr>
            <p:cNvSpPr txBox="1"/>
            <p:nvPr/>
          </p:nvSpPr>
          <p:spPr>
            <a:xfrm>
              <a:off x="4018059" y="4032223"/>
              <a:ext cx="12336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pc="300" dirty="0">
                  <a:solidFill>
                    <a:schemeClr val="bg1"/>
                  </a:solidFill>
                  <a:latin typeface="Oswald" panose="02000503000000000000" pitchFamily="2" charset="0"/>
                </a:rPr>
                <a:t>3</a:t>
              </a:r>
              <a:endParaRPr lang="en-US" spc="3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168" name="Graphic 37" descr="Research">
              <a:extLst>
                <a:ext uri="{FF2B5EF4-FFF2-40B4-BE49-F238E27FC236}">
                  <a16:creationId xmlns:a16="http://schemas.microsoft.com/office/drawing/2014/main" id="{0BDEB5C6-5EE7-4589-93B0-39C1CEEA257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8699675" y="4027972"/>
              <a:ext cx="429430" cy="429430"/>
            </a:xfrm>
            <a:prstGeom prst="rect">
              <a:avLst/>
            </a:prstGeom>
          </p:spPr>
        </p:pic>
        <p:sp>
          <p:nvSpPr>
            <p:cNvPr id="169" name="TextBox 38">
              <a:extLst>
                <a:ext uri="{FF2B5EF4-FFF2-40B4-BE49-F238E27FC236}">
                  <a16:creationId xmlns:a16="http://schemas.microsoft.com/office/drawing/2014/main" id="{3CFA21D2-220E-46C1-8DBB-95CA8494BC9B}"/>
                </a:ext>
              </a:extLst>
            </p:cNvPr>
            <p:cNvSpPr txBox="1"/>
            <p:nvPr/>
          </p:nvSpPr>
          <p:spPr>
            <a:xfrm>
              <a:off x="5576958" y="3609842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70" name="TextBox 39">
              <a:extLst>
                <a:ext uri="{FF2B5EF4-FFF2-40B4-BE49-F238E27FC236}">
                  <a16:creationId xmlns:a16="http://schemas.microsoft.com/office/drawing/2014/main" id="{BE8EFEDC-33D8-4E02-91BA-AF28DA020519}"/>
                </a:ext>
              </a:extLst>
            </p:cNvPr>
            <p:cNvSpPr txBox="1"/>
            <p:nvPr/>
          </p:nvSpPr>
          <p:spPr>
            <a:xfrm>
              <a:off x="5146200" y="3985475"/>
              <a:ext cx="3216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/>
                <a:t>هدايا العيدين من الوالدين و الأقارب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3441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4" grpId="0" animBg="1"/>
      <p:bldP spid="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07157" y="-82086"/>
            <a:ext cx="2218084" cy="936037"/>
            <a:chOff x="1437354" y="939073"/>
            <a:chExt cx="4615885" cy="936037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4" y="939073"/>
              <a:ext cx="4247313" cy="936037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493738" y="1338429"/>
              <a:ext cx="3559501" cy="461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1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3367314" y="859192"/>
            <a:ext cx="8296424" cy="969490"/>
            <a:chOff x="1437364" y="905608"/>
            <a:chExt cx="15260513" cy="969490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4" y="905608"/>
              <a:ext cx="15260513" cy="969490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066929" y="1390353"/>
              <a:ext cx="14390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طوّري خريطة مصادر المصروف الشخصي أعلاه بإضافة بعض المصادر الأخرى للمصروف ؟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79108" y="3412524"/>
            <a:ext cx="1911673" cy="2176145"/>
            <a:chOff x="10076290" y="2824228"/>
            <a:chExt cx="1911673" cy="2176145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76290" y="2824228"/>
              <a:ext cx="1911673" cy="2176145"/>
              <a:chOff x="395817" y="4308237"/>
              <a:chExt cx="1911673" cy="2176145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435929" y="4730056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700971" y="3700184"/>
              <a:ext cx="728161" cy="1045255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8" cy="2038323"/>
            <a:chOff x="7624954" y="1603531"/>
            <a:chExt cx="2244498" cy="2038323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8" cy="2038323"/>
              <a:chOff x="2728686" y="1944914"/>
              <a:chExt cx="3055723" cy="277503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1" y="219953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8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9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946711" y="3948883"/>
            <a:ext cx="1578195" cy="2729852"/>
          </a:xfrm>
          <a:prstGeom prst="rect">
            <a:avLst/>
          </a:prstGeom>
        </p:spPr>
      </p:pic>
      <p:sp>
        <p:nvSpPr>
          <p:cNvPr id="80" name="Freeform: Shape 108">
            <a:extLst>
              <a:ext uri="{FF2B5EF4-FFF2-40B4-BE49-F238E27FC236}">
                <a16:creationId xmlns:a16="http://schemas.microsoft.com/office/drawing/2014/main" id="{5EE8B65A-B306-48EC-833E-94BEF072460B}"/>
              </a:ext>
            </a:extLst>
          </p:cNvPr>
          <p:cNvSpPr/>
          <p:nvPr/>
        </p:nvSpPr>
        <p:spPr>
          <a:xfrm rot="10127752">
            <a:off x="4643370" y="4545524"/>
            <a:ext cx="923607" cy="358732"/>
          </a:xfrm>
          <a:custGeom>
            <a:avLst/>
            <a:gdLst>
              <a:gd name="connsiteX0" fmla="*/ 923607 w 923607"/>
              <a:gd name="connsiteY0" fmla="*/ 285163 h 358732"/>
              <a:gd name="connsiteX1" fmla="*/ 506207 w 923607"/>
              <a:gd name="connsiteY1" fmla="*/ 342453 h 358732"/>
              <a:gd name="connsiteX2" fmla="*/ 284186 w 923607"/>
              <a:gd name="connsiteY2" fmla="*/ 27360 h 358732"/>
              <a:gd name="connsiteX3" fmla="*/ 0 w 923607"/>
              <a:gd name="connsiteY3" fmla="*/ 36909 h 35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607" h="358732" extrusionOk="0">
                <a:moveTo>
                  <a:pt x="923607" y="285163"/>
                </a:moveTo>
                <a:cubicBezTo>
                  <a:pt x="765171" y="347986"/>
                  <a:pt x="638572" y="386786"/>
                  <a:pt x="506207" y="342453"/>
                </a:cubicBezTo>
                <a:cubicBezTo>
                  <a:pt x="373386" y="294894"/>
                  <a:pt x="386524" y="109047"/>
                  <a:pt x="284186" y="27360"/>
                </a:cubicBezTo>
                <a:cubicBezTo>
                  <a:pt x="178035" y="-45953"/>
                  <a:pt x="115721" y="29393"/>
                  <a:pt x="0" y="36909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1" name="Cloud 109">
            <a:extLst>
              <a:ext uri="{FF2B5EF4-FFF2-40B4-BE49-F238E27FC236}">
                <a16:creationId xmlns:a16="http://schemas.microsoft.com/office/drawing/2014/main" id="{AF4EEF4B-7BFE-49B4-98C0-53420150C8DC}"/>
              </a:ext>
            </a:extLst>
          </p:cNvPr>
          <p:cNvSpPr/>
          <p:nvPr/>
        </p:nvSpPr>
        <p:spPr>
          <a:xfrm>
            <a:off x="5593029" y="4212532"/>
            <a:ext cx="3847568" cy="16694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>
                <a:solidFill>
                  <a:srgbClr val="FFFF00"/>
                </a:solidFill>
              </a:rPr>
              <a:t>مصادر أخرى لمصروفي :</a:t>
            </a:r>
          </a:p>
        </p:txBody>
      </p:sp>
      <p:grpSp>
        <p:nvGrpSpPr>
          <p:cNvPr id="39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7634514" y="2008783"/>
            <a:ext cx="4030512" cy="714045"/>
            <a:chOff x="1437362" y="1161051"/>
            <a:chExt cx="7413758" cy="714045"/>
          </a:xfrm>
        </p:grpSpPr>
        <p:sp>
          <p:nvSpPr>
            <p:cNvPr id="40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161051"/>
              <a:ext cx="7413758" cy="714045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970448" y="1471135"/>
              <a:ext cx="51249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مكافأة على قيامي بعمل ما .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2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3367314" y="2902932"/>
            <a:ext cx="8298999" cy="739978"/>
            <a:chOff x="1437362" y="1161052"/>
            <a:chExt cx="15265248" cy="739978"/>
          </a:xfrm>
        </p:grpSpPr>
        <p:sp>
          <p:nvSpPr>
            <p:cNvPr id="43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161052"/>
              <a:ext cx="15265248" cy="739978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4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37901" y="1456581"/>
              <a:ext cx="143647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الاستفادة من مهارتي في الرسم أو الكروشيه أو التطريز أو نقش الحناء لكسب المال .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80" grpId="0" animBg="1"/>
      <p:bldP spid="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07825BE-B598-48D4-B860-5291B584E1C0}"/>
              </a:ext>
            </a:extLst>
          </p:cNvPr>
          <p:cNvGrpSpPr/>
          <p:nvPr/>
        </p:nvGrpSpPr>
        <p:grpSpPr>
          <a:xfrm flipH="1">
            <a:off x="7138737" y="2033163"/>
            <a:ext cx="4504974" cy="672533"/>
            <a:chOff x="1437354" y="1240015"/>
            <a:chExt cx="4504974" cy="672533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B9FB5EE-0A81-4789-96DC-FE28FAC08ADA}"/>
                </a:ext>
              </a:extLst>
            </p:cNvPr>
            <p:cNvSpPr/>
            <p:nvPr/>
          </p:nvSpPr>
          <p:spPr>
            <a:xfrm flipV="1">
              <a:off x="1437354" y="1240015"/>
              <a:ext cx="450497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2BA1E19-C31D-402C-8DAC-056E384EA18B}"/>
                </a:ext>
              </a:extLst>
            </p:cNvPr>
            <p:cNvSpPr txBox="1"/>
            <p:nvPr/>
          </p:nvSpPr>
          <p:spPr>
            <a:xfrm>
              <a:off x="2161253" y="1512438"/>
              <a:ext cx="361912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إنفاقه في تحقيق الحاجات و الرغبات .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C905DA6A-0C58-4900-BD36-1A19C99A8B5E}"/>
              </a:ext>
            </a:extLst>
          </p:cNvPr>
          <p:cNvSpPr txBox="1"/>
          <p:nvPr/>
        </p:nvSpPr>
        <p:spPr>
          <a:xfrm>
            <a:off x="11089676" y="1740775"/>
            <a:ext cx="65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en-US" sz="3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B76B69A-30F2-4EE5-A833-660C299DFB7D}"/>
              </a:ext>
            </a:extLst>
          </p:cNvPr>
          <p:cNvGrpSpPr/>
          <p:nvPr/>
        </p:nvGrpSpPr>
        <p:grpSpPr>
          <a:xfrm flipH="1">
            <a:off x="5863771" y="3107323"/>
            <a:ext cx="5802222" cy="984364"/>
            <a:chOff x="1437354" y="2358626"/>
            <a:chExt cx="5802222" cy="984364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1E7B28-4736-420A-B2C0-0DAEFA178252}"/>
                </a:ext>
              </a:extLst>
            </p:cNvPr>
            <p:cNvSpPr/>
            <p:nvPr/>
          </p:nvSpPr>
          <p:spPr>
            <a:xfrm flipV="1">
              <a:off x="1437354" y="2358626"/>
              <a:ext cx="580222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D60093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933FF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4613F5E-B99C-4523-9C9A-C9098A37AFD0}"/>
                </a:ext>
              </a:extLst>
            </p:cNvPr>
            <p:cNvSpPr txBox="1"/>
            <p:nvPr/>
          </p:nvSpPr>
          <p:spPr>
            <a:xfrm>
              <a:off x="1946301" y="2635104"/>
              <a:ext cx="48845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تقديم الأولوية للحاجات قبل الرغبات و تلبيتها الأهم فالأهم .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134E3D08-9833-47D6-AEC8-93C4E363CADC}"/>
              </a:ext>
            </a:extLst>
          </p:cNvPr>
          <p:cNvSpPr txBox="1"/>
          <p:nvPr/>
        </p:nvSpPr>
        <p:spPr>
          <a:xfrm>
            <a:off x="11089676" y="2814935"/>
            <a:ext cx="65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en-US" sz="3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7010400" y="942164"/>
            <a:ext cx="4633313" cy="725856"/>
            <a:chOff x="1437352" y="1240019"/>
            <a:chExt cx="4633313" cy="72585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19"/>
              <a:ext cx="450497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5" y="1504210"/>
              <a:ext cx="42432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</a:rPr>
                <a:t>الاستخدام الأمثل لمصروفي :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3E5179-6311-4984-A928-ECF58D7C1D5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1017A80-75B7-4BD6-80BB-6C56ED22D3B5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20C3F25-CD9E-4B13-9B74-76A11A3D111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: Top Corners One Rounded and One Snipped 59">
                <a:extLst>
                  <a:ext uri="{FF2B5EF4-FFF2-40B4-BE49-F238E27FC236}">
                    <a16:creationId xmlns:a16="http://schemas.microsoft.com/office/drawing/2014/main" id="{1275B174-B4DD-4692-A69A-EBE014609635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Right Triangle 19">
                <a:extLst>
                  <a:ext uri="{FF2B5EF4-FFF2-40B4-BE49-F238E27FC236}">
                    <a16:creationId xmlns:a16="http://schemas.microsoft.com/office/drawing/2014/main" id="{CC9431AB-65E5-4EA9-9F5F-A4BEE1259B78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2171930-610E-4BAC-AC2E-90896717A351}"/>
                </a:ext>
              </a:extLst>
            </p:cNvPr>
            <p:cNvSpPr txBox="1"/>
            <p:nvPr/>
          </p:nvSpPr>
          <p:spPr>
            <a:xfrm>
              <a:off x="7641577" y="1880622"/>
              <a:ext cx="180778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400" b="1" dirty="0">
                  <a:latin typeface="Century Gothic" panose="020B0502020202020204" pitchFamily="34" charset="0"/>
                </a:rPr>
                <a:t>8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8" name="Graphic 57" descr="Target Audience">
              <a:extLst>
                <a:ext uri="{FF2B5EF4-FFF2-40B4-BE49-F238E27FC236}">
                  <a16:creationId xmlns:a16="http://schemas.microsoft.com/office/drawing/2014/main" id="{CF84A4CF-0F73-42F7-BBA8-17908ADE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C044EA9-C6F7-4525-AE11-C14448138FEB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9AD4544-3E5E-423D-B56D-5B6BBA176DBA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7C1D1CD-0F15-4545-B000-C66865CC75E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Trapezoid 10">
              <a:extLst>
                <a:ext uri="{FF2B5EF4-FFF2-40B4-BE49-F238E27FC236}">
                  <a16:creationId xmlns:a16="http://schemas.microsoft.com/office/drawing/2014/main" id="{48F23530-9784-44E2-84C0-668E4EB982E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539BDB0-78FE-484E-8578-8B2003D992CA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DA23F5B-1C05-4D95-A0E9-A78B6A1AA65A}"/>
              </a:ext>
            </a:extLst>
          </p:cNvPr>
          <p:cNvGrpSpPr/>
          <p:nvPr/>
        </p:nvGrpSpPr>
        <p:grpSpPr>
          <a:xfrm>
            <a:off x="155524" y="3473667"/>
            <a:ext cx="1884145" cy="2143895"/>
            <a:chOff x="10075251" y="2825173"/>
            <a:chExt cx="1884145" cy="2143895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419DBB5-A1E9-471E-AB35-CA37DB7DBBC9}"/>
                </a:ext>
              </a:extLst>
            </p:cNvPr>
            <p:cNvGrpSpPr/>
            <p:nvPr/>
          </p:nvGrpSpPr>
          <p:grpSpPr>
            <a:xfrm rot="21371849">
              <a:off x="10075251" y="2825173"/>
              <a:ext cx="1884145" cy="2143895"/>
              <a:chOff x="395817" y="4308235"/>
              <a:chExt cx="1884145" cy="2143895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47E5070-283F-47BF-A295-F7795C388C70}"/>
                  </a:ext>
                </a:extLst>
              </p:cNvPr>
              <p:cNvSpPr txBox="1"/>
              <p:nvPr/>
            </p:nvSpPr>
            <p:spPr>
              <a:xfrm>
                <a:off x="395817" y="4308235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64F6476-D492-427C-9184-DCCBFF7695BC}"/>
                  </a:ext>
                </a:extLst>
              </p:cNvPr>
              <p:cNvSpPr txBox="1"/>
              <p:nvPr/>
            </p:nvSpPr>
            <p:spPr>
              <a:xfrm>
                <a:off x="405264" y="4697804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66253FE-0FBA-4F8D-ABB4-E28094A500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600553" y="3580510"/>
              <a:ext cx="789433" cy="1291007"/>
            </a:xfrm>
            <a:prstGeom prst="rect">
              <a:avLst/>
            </a:prstGeom>
          </p:spPr>
        </p:pic>
      </p:grpSp>
      <p:sp>
        <p:nvSpPr>
          <p:cNvPr id="93" name="Rectangle 21">
            <a:extLst>
              <a:ext uri="{FF2B5EF4-FFF2-40B4-BE49-F238E27FC236}">
                <a16:creationId xmlns:a16="http://schemas.microsoft.com/office/drawing/2014/main" id="{F24A78BB-95B8-40EB-9DEE-29DF2B9C6EAD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0" name="Group 40">
            <a:extLst>
              <a:ext uri="{FF2B5EF4-FFF2-40B4-BE49-F238E27FC236}">
                <a16:creationId xmlns:a16="http://schemas.microsoft.com/office/drawing/2014/main" id="{1B76B69A-30F2-4EE5-A833-660C299DFB7D}"/>
              </a:ext>
            </a:extLst>
          </p:cNvPr>
          <p:cNvGrpSpPr/>
          <p:nvPr/>
        </p:nvGrpSpPr>
        <p:grpSpPr>
          <a:xfrm flipH="1">
            <a:off x="5863771" y="4244087"/>
            <a:ext cx="5802222" cy="984364"/>
            <a:chOff x="1437354" y="2358626"/>
            <a:chExt cx="5802222" cy="984364"/>
          </a:xfrm>
        </p:grpSpPr>
        <p:sp>
          <p:nvSpPr>
            <p:cNvPr id="45" name="Freeform: Shape 41">
              <a:extLst>
                <a:ext uri="{FF2B5EF4-FFF2-40B4-BE49-F238E27FC236}">
                  <a16:creationId xmlns:a16="http://schemas.microsoft.com/office/drawing/2014/main" id="{FB1E7B28-4736-420A-B2C0-0DAEFA178252}"/>
                </a:ext>
              </a:extLst>
            </p:cNvPr>
            <p:cNvSpPr/>
            <p:nvPr/>
          </p:nvSpPr>
          <p:spPr>
            <a:xfrm flipV="1">
              <a:off x="1437354" y="2358626"/>
              <a:ext cx="580222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CC99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933FF"/>
                </a:solidFill>
              </a:endParaRPr>
            </a:p>
          </p:txBody>
        </p:sp>
        <p:sp>
          <p:nvSpPr>
            <p:cNvPr id="46" name="TextBox 42">
              <a:extLst>
                <a:ext uri="{FF2B5EF4-FFF2-40B4-BE49-F238E27FC236}">
                  <a16:creationId xmlns:a16="http://schemas.microsoft.com/office/drawing/2014/main" id="{A4613F5E-B99C-4523-9C9A-C9098A37AFD0}"/>
                </a:ext>
              </a:extLst>
            </p:cNvPr>
            <p:cNvSpPr txBox="1"/>
            <p:nvPr/>
          </p:nvSpPr>
          <p:spPr>
            <a:xfrm>
              <a:off x="1946301" y="2635104"/>
              <a:ext cx="48845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عدم إنفاق المال فيما لا نفع فيه أو في التباهي أمام الآخرين . 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0" name="TextBox 43">
            <a:extLst>
              <a:ext uri="{FF2B5EF4-FFF2-40B4-BE49-F238E27FC236}">
                <a16:creationId xmlns:a16="http://schemas.microsoft.com/office/drawing/2014/main" id="{134E3D08-9833-47D6-AEC8-93C4E363CADC}"/>
              </a:ext>
            </a:extLst>
          </p:cNvPr>
          <p:cNvSpPr txBox="1"/>
          <p:nvPr/>
        </p:nvSpPr>
        <p:spPr>
          <a:xfrm>
            <a:off x="11089676" y="3951699"/>
            <a:ext cx="65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en-US" sz="3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51" name="Group 40">
            <a:extLst>
              <a:ext uri="{FF2B5EF4-FFF2-40B4-BE49-F238E27FC236}">
                <a16:creationId xmlns:a16="http://schemas.microsoft.com/office/drawing/2014/main" id="{1B76B69A-30F2-4EE5-A833-660C299DFB7D}"/>
              </a:ext>
            </a:extLst>
          </p:cNvPr>
          <p:cNvGrpSpPr/>
          <p:nvPr/>
        </p:nvGrpSpPr>
        <p:grpSpPr>
          <a:xfrm flipH="1">
            <a:off x="4354286" y="5380848"/>
            <a:ext cx="7311706" cy="676591"/>
            <a:chOff x="1437355" y="2358623"/>
            <a:chExt cx="7311706" cy="676591"/>
          </a:xfrm>
        </p:grpSpPr>
        <p:sp>
          <p:nvSpPr>
            <p:cNvPr id="52" name="Freeform: Shape 41">
              <a:extLst>
                <a:ext uri="{FF2B5EF4-FFF2-40B4-BE49-F238E27FC236}">
                  <a16:creationId xmlns:a16="http://schemas.microsoft.com/office/drawing/2014/main" id="{FB1E7B28-4736-420A-B2C0-0DAEFA178252}"/>
                </a:ext>
              </a:extLst>
            </p:cNvPr>
            <p:cNvSpPr/>
            <p:nvPr/>
          </p:nvSpPr>
          <p:spPr>
            <a:xfrm flipV="1">
              <a:off x="1437355" y="2358623"/>
              <a:ext cx="665856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9933FF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933FF"/>
                </a:solidFill>
              </a:endParaRPr>
            </a:p>
          </p:txBody>
        </p:sp>
        <p:sp>
          <p:nvSpPr>
            <p:cNvPr id="53" name="TextBox 42">
              <a:extLst>
                <a:ext uri="{FF2B5EF4-FFF2-40B4-BE49-F238E27FC236}">
                  <a16:creationId xmlns:a16="http://schemas.microsoft.com/office/drawing/2014/main" id="{A4613F5E-B99C-4523-9C9A-C9098A37AFD0}"/>
                </a:ext>
              </a:extLst>
            </p:cNvPr>
            <p:cNvSpPr txBox="1"/>
            <p:nvPr/>
          </p:nvSpPr>
          <p:spPr>
            <a:xfrm>
              <a:off x="1946302" y="2635104"/>
              <a:ext cx="68027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</a:rPr>
                <a:t>ادخار جزء و لو بسيط من المصروف لشراء ما يُرغب شراؤه بالمستقبل .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4" name="TextBox 43">
            <a:extLst>
              <a:ext uri="{FF2B5EF4-FFF2-40B4-BE49-F238E27FC236}">
                <a16:creationId xmlns:a16="http://schemas.microsoft.com/office/drawing/2014/main" id="{134E3D08-9833-47D6-AEC8-93C4E363CADC}"/>
              </a:ext>
            </a:extLst>
          </p:cNvPr>
          <p:cNvSpPr txBox="1"/>
          <p:nvPr/>
        </p:nvSpPr>
        <p:spPr>
          <a:xfrm>
            <a:off x="11089676" y="5088463"/>
            <a:ext cx="65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47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/>
      <p:bldP spid="44" grpId="0"/>
      <p:bldP spid="93" grpId="0" animBg="1"/>
      <p:bldP spid="50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10138990" y="967268"/>
            <a:ext cx="1536829" cy="635091"/>
            <a:chOff x="1431941" y="2643418"/>
            <a:chExt cx="1834212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9466507" y="0"/>
            <a:ext cx="2414268" cy="786229"/>
            <a:chOff x="1437355" y="1110008"/>
            <a:chExt cx="2414268" cy="786229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437355" y="1110008"/>
              <a:ext cx="2281936" cy="765100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2062604" y="1434572"/>
              <a:ext cx="17890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</a:rPr>
                <a:t>نشاط 2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4441371" y="1205221"/>
            <a:ext cx="6568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حصلت ليان و ريما على 5 ريالات مصروفاً يوميّاً و كانت أوجه الصرف لكل منهما كالآتي 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51201" y="3414361"/>
            <a:ext cx="1912039" cy="2174003"/>
            <a:chOff x="10048383" y="2826065"/>
            <a:chExt cx="1912039" cy="217400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48383" y="2826065"/>
              <a:ext cx="1912039" cy="2174003"/>
              <a:chOff x="367923" y="4308237"/>
              <a:chExt cx="1912039" cy="217400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367923" y="4727914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660521" y="3597861"/>
              <a:ext cx="803406" cy="1313858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1965776"/>
            <a:chOff x="7624954" y="1603531"/>
            <a:chExt cx="2244499" cy="1965776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1965776"/>
              <a:chOff x="2728686" y="1944914"/>
              <a:chExt cx="3055724" cy="2676263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100768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8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0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35" y="2390372"/>
            <a:ext cx="4556935" cy="4135956"/>
          </a:xfrm>
          <a:prstGeom prst="rect">
            <a:avLst/>
          </a:prstGeom>
        </p:spPr>
      </p:pic>
      <p:grpSp>
        <p:nvGrpSpPr>
          <p:cNvPr id="101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10151430" y="1730072"/>
            <a:ext cx="1536829" cy="635091"/>
            <a:chOff x="1431941" y="2643418"/>
            <a:chExt cx="1834212" cy="635091"/>
          </a:xfrm>
        </p:grpSpPr>
        <p:sp>
          <p:nvSpPr>
            <p:cNvPr id="102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09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5745083" y="2012152"/>
            <a:ext cx="5351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برأيك أيّهما نجحت في تحقيق الإنفاق الصحيح و لماذا ؟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pic>
        <p:nvPicPr>
          <p:cNvPr id="62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66507" y="4793594"/>
            <a:ext cx="1030284" cy="1782114"/>
          </a:xfrm>
          <a:prstGeom prst="rect">
            <a:avLst/>
          </a:prstGeom>
        </p:spPr>
      </p:pic>
      <p:sp>
        <p:nvSpPr>
          <p:cNvPr id="63" name="Freeform: Shape 108">
            <a:extLst>
              <a:ext uri="{FF2B5EF4-FFF2-40B4-BE49-F238E27FC236}">
                <a16:creationId xmlns:a16="http://schemas.microsoft.com/office/drawing/2014/main" id="{5EE8B65A-B306-48EC-833E-94BEF072460B}"/>
              </a:ext>
            </a:extLst>
          </p:cNvPr>
          <p:cNvSpPr/>
          <p:nvPr/>
        </p:nvSpPr>
        <p:spPr>
          <a:xfrm rot="2490621">
            <a:off x="8795626" y="5049056"/>
            <a:ext cx="659079" cy="217503"/>
          </a:xfrm>
          <a:custGeom>
            <a:avLst/>
            <a:gdLst>
              <a:gd name="connsiteX0" fmla="*/ 659079 w 659079"/>
              <a:gd name="connsiteY0" fmla="*/ 172897 h 217503"/>
              <a:gd name="connsiteX1" fmla="*/ 361225 w 659079"/>
              <a:gd name="connsiteY1" fmla="*/ 207632 h 217503"/>
              <a:gd name="connsiteX2" fmla="*/ 202793 w 659079"/>
              <a:gd name="connsiteY2" fmla="*/ 16589 h 217503"/>
              <a:gd name="connsiteX3" fmla="*/ 0 w 659079"/>
              <a:gd name="connsiteY3" fmla="*/ 22378 h 217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9079" h="217503" extrusionOk="0">
                <a:moveTo>
                  <a:pt x="659079" y="172897"/>
                </a:moveTo>
                <a:cubicBezTo>
                  <a:pt x="545042" y="216052"/>
                  <a:pt x="444648" y="234063"/>
                  <a:pt x="361225" y="207632"/>
                </a:cubicBezTo>
                <a:cubicBezTo>
                  <a:pt x="253895" y="176487"/>
                  <a:pt x="277718" y="71014"/>
                  <a:pt x="202793" y="16589"/>
                </a:cubicBezTo>
                <a:cubicBezTo>
                  <a:pt x="120304" y="-34438"/>
                  <a:pt x="82689" y="18436"/>
                  <a:pt x="0" y="22378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4" name="Cloud 109">
            <a:extLst>
              <a:ext uri="{FF2B5EF4-FFF2-40B4-BE49-F238E27FC236}">
                <a16:creationId xmlns:a16="http://schemas.microsoft.com/office/drawing/2014/main" id="{AF4EEF4B-7BFE-49B4-98C0-53420150C8DC}"/>
              </a:ext>
            </a:extLst>
          </p:cNvPr>
          <p:cNvSpPr/>
          <p:nvPr/>
        </p:nvSpPr>
        <p:spPr>
          <a:xfrm>
            <a:off x="7197173" y="2390372"/>
            <a:ext cx="3812364" cy="24527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>
                <a:solidFill>
                  <a:srgbClr val="FFFF00"/>
                </a:solidFill>
              </a:rPr>
              <a:t>ليان نجحت لأنها اشترت ما يفيدها و وفّرت من مصروفها , أما ريما فلم تشتري ما يفيد و لم توفّر .</a:t>
            </a:r>
          </a:p>
        </p:txBody>
      </p:sp>
    </p:spTree>
    <p:extLst>
      <p:ext uri="{BB962C8B-B14F-4D97-AF65-F5344CB8AC3E}">
        <p14:creationId xmlns:p14="http://schemas.microsoft.com/office/powerpoint/2010/main" val="19996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  <p:bldP spid="109" grpId="0"/>
      <p:bldP spid="63" grpId="0" animBg="1"/>
      <p:bldP spid="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213905" y="217708"/>
            <a:ext cx="2522820" cy="993239"/>
            <a:chOff x="1437354" y="902491"/>
            <a:chExt cx="2932460" cy="993239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4" y="902491"/>
              <a:ext cx="2811265" cy="972613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420585" y="1372510"/>
              <a:ext cx="19492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3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77496" y="3413483"/>
            <a:ext cx="1884145" cy="2126866"/>
            <a:chOff x="10074678" y="2825187"/>
            <a:chExt cx="1884145" cy="2126866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74678" y="2825187"/>
              <a:ext cx="1884145" cy="2126866"/>
              <a:chOff x="395817" y="4308237"/>
              <a:chExt cx="1884145" cy="2126866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مهاراتي في الحياة</a:t>
                </a:r>
                <a:endParaRPr lang="en-US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406393" y="4680777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latin typeface="Century Gothic" panose="020B0502020202020204" pitchFamily="34" charset="0"/>
                  </a:rPr>
                  <a:t>المصروف الشخصي</a:t>
                </a: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ar-SY" b="1" dirty="0">
                  <a:latin typeface="Century Gothic" panose="020B0502020202020204" pitchFamily="34" charset="0"/>
                </a:endParaRPr>
              </a:p>
              <a:p>
                <a:pPr algn="r"/>
                <a:endParaRPr lang="en-US" b="1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689223" y="3624229"/>
              <a:ext cx="703671" cy="1150756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30417" cy="1940316"/>
            <a:chOff x="7624954" y="1603531"/>
            <a:chExt cx="2230417" cy="1940316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30417" cy="1940316"/>
              <a:chOff x="2728686" y="1944914"/>
              <a:chExt cx="3036552" cy="264160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790120" y="2005510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8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9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833432" y="3864146"/>
            <a:ext cx="1619090" cy="2800592"/>
          </a:xfrm>
          <a:prstGeom prst="rect">
            <a:avLst/>
          </a:prstGeom>
        </p:spPr>
      </p:pic>
      <p:sp>
        <p:nvSpPr>
          <p:cNvPr id="40" name="Freeform: Shape 108">
            <a:extLst>
              <a:ext uri="{FF2B5EF4-FFF2-40B4-BE49-F238E27FC236}">
                <a16:creationId xmlns:a16="http://schemas.microsoft.com/office/drawing/2014/main" id="{5EE8B65A-B306-48EC-833E-94BEF072460B}"/>
              </a:ext>
            </a:extLst>
          </p:cNvPr>
          <p:cNvSpPr/>
          <p:nvPr/>
        </p:nvSpPr>
        <p:spPr>
          <a:xfrm rot="8214878">
            <a:off x="3745907" y="3302881"/>
            <a:ext cx="990387" cy="249906"/>
          </a:xfrm>
          <a:custGeom>
            <a:avLst/>
            <a:gdLst>
              <a:gd name="connsiteX0" fmla="*/ 990387 w 990387"/>
              <a:gd name="connsiteY0" fmla="*/ 198655 h 249906"/>
              <a:gd name="connsiteX1" fmla="*/ 542807 w 990387"/>
              <a:gd name="connsiteY1" fmla="*/ 238565 h 249906"/>
              <a:gd name="connsiteX2" fmla="*/ 304734 w 990387"/>
              <a:gd name="connsiteY2" fmla="*/ 19060 h 249906"/>
              <a:gd name="connsiteX3" fmla="*/ 0 w 990387"/>
              <a:gd name="connsiteY3" fmla="*/ 25712 h 249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0387" h="249906" extrusionOk="0">
                <a:moveTo>
                  <a:pt x="990387" y="198655"/>
                </a:moveTo>
                <a:cubicBezTo>
                  <a:pt x="820664" y="245383"/>
                  <a:pt x="671131" y="269183"/>
                  <a:pt x="542807" y="238565"/>
                </a:cubicBezTo>
                <a:cubicBezTo>
                  <a:pt x="382989" y="201753"/>
                  <a:pt x="418044" y="88085"/>
                  <a:pt x="304734" y="19060"/>
                </a:cubicBezTo>
                <a:cubicBezTo>
                  <a:pt x="176914" y="-46007"/>
                  <a:pt x="129065" y="28718"/>
                  <a:pt x="0" y="25712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1" name="Cloud 109">
            <a:extLst>
              <a:ext uri="{FF2B5EF4-FFF2-40B4-BE49-F238E27FC236}">
                <a16:creationId xmlns:a16="http://schemas.microsoft.com/office/drawing/2014/main" id="{AF4EEF4B-7BFE-49B4-98C0-53420150C8DC}"/>
              </a:ext>
            </a:extLst>
          </p:cNvPr>
          <p:cNvSpPr/>
          <p:nvPr/>
        </p:nvSpPr>
        <p:spPr>
          <a:xfrm>
            <a:off x="3486103" y="1504010"/>
            <a:ext cx="3075246" cy="16386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400" b="1" dirty="0">
                <a:solidFill>
                  <a:srgbClr val="FFFF00"/>
                </a:solidFill>
              </a:rPr>
              <a:t>تأملي الآية القرآنية الآتية:</a:t>
            </a:r>
            <a:endParaRPr lang="ar-SY" sz="2400" b="1" dirty="0">
              <a:solidFill>
                <a:srgbClr val="FFFF00"/>
              </a:solidFill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pic>
        <p:nvPicPr>
          <p:cNvPr id="27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113" y="3372464"/>
            <a:ext cx="6315947" cy="94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29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0" grpId="0" animBg="1"/>
      <p:bldP spid="4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2953</TotalTime>
  <Words>639</Words>
  <Application>Microsoft Office PowerPoint</Application>
  <PresentationFormat>شاشة عريضة</PresentationFormat>
  <Paragraphs>182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Open Sans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1814</cp:revision>
  <dcterms:created xsi:type="dcterms:W3CDTF">2020-10-10T04:32:51Z</dcterms:created>
  <dcterms:modified xsi:type="dcterms:W3CDTF">2021-01-17T13:54:21Z</dcterms:modified>
</cp:coreProperties>
</file>