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74" r:id="rId7"/>
    <p:sldId id="270" r:id="rId8"/>
    <p:sldId id="275" r:id="rId9"/>
    <p:sldId id="261" r:id="rId10"/>
    <p:sldId id="263" r:id="rId11"/>
    <p:sldId id="276" r:id="rId12"/>
    <p:sldId id="264" r:id="rId13"/>
    <p:sldId id="277" r:id="rId14"/>
    <p:sldId id="271" r:id="rId15"/>
    <p:sldId id="278" r:id="rId16"/>
    <p:sldId id="279" r:id="rId17"/>
    <p:sldId id="272" r:id="rId18"/>
    <p:sldId id="280" r:id="rId19"/>
    <p:sldId id="281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4" d="100"/>
          <a:sy n="64" d="100"/>
        </p:scale>
        <p:origin x="-156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7A39-2006-4CBF-8F9B-76BC9DD13896}" type="datetimeFigureOut">
              <a:rPr lang="ar-SA" smtClean="0"/>
              <a:pPr/>
              <a:t>30/03/36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D832-0163-4816-9A9D-3AF6C22E25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7A39-2006-4CBF-8F9B-76BC9DD13896}" type="datetimeFigureOut">
              <a:rPr lang="ar-SA" smtClean="0"/>
              <a:pPr/>
              <a:t>30/03/36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D832-0163-4816-9A9D-3AF6C22E25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7A39-2006-4CBF-8F9B-76BC9DD13896}" type="datetimeFigureOut">
              <a:rPr lang="ar-SA" smtClean="0"/>
              <a:pPr/>
              <a:t>30/03/36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D832-0163-4816-9A9D-3AF6C22E25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7A39-2006-4CBF-8F9B-76BC9DD13896}" type="datetimeFigureOut">
              <a:rPr lang="ar-SA" smtClean="0"/>
              <a:pPr/>
              <a:t>30/03/36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D832-0163-4816-9A9D-3AF6C22E25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7A39-2006-4CBF-8F9B-76BC9DD13896}" type="datetimeFigureOut">
              <a:rPr lang="ar-SA" smtClean="0"/>
              <a:pPr/>
              <a:t>30/03/36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D832-0163-4816-9A9D-3AF6C22E25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7A39-2006-4CBF-8F9B-76BC9DD13896}" type="datetimeFigureOut">
              <a:rPr lang="ar-SA" smtClean="0"/>
              <a:pPr/>
              <a:t>30/03/36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D832-0163-4816-9A9D-3AF6C22E25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7A39-2006-4CBF-8F9B-76BC9DD13896}" type="datetimeFigureOut">
              <a:rPr lang="ar-SA" smtClean="0"/>
              <a:pPr/>
              <a:t>30/03/36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D832-0163-4816-9A9D-3AF6C22E25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7A39-2006-4CBF-8F9B-76BC9DD13896}" type="datetimeFigureOut">
              <a:rPr lang="ar-SA" smtClean="0"/>
              <a:pPr/>
              <a:t>30/03/36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D832-0163-4816-9A9D-3AF6C22E25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7A39-2006-4CBF-8F9B-76BC9DD13896}" type="datetimeFigureOut">
              <a:rPr lang="ar-SA" smtClean="0"/>
              <a:pPr/>
              <a:t>30/03/36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D832-0163-4816-9A9D-3AF6C22E25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7A39-2006-4CBF-8F9B-76BC9DD13896}" type="datetimeFigureOut">
              <a:rPr lang="ar-SA" smtClean="0"/>
              <a:pPr/>
              <a:t>30/03/36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D832-0163-4816-9A9D-3AF6C22E25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7A39-2006-4CBF-8F9B-76BC9DD13896}" type="datetimeFigureOut">
              <a:rPr lang="ar-SA" smtClean="0"/>
              <a:pPr/>
              <a:t>30/03/36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D832-0163-4816-9A9D-3AF6C22E25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47A39-2006-4CBF-8F9B-76BC9DD13896}" type="datetimeFigureOut">
              <a:rPr lang="ar-SA" smtClean="0"/>
              <a:pPr/>
              <a:t>30/03/36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1D832-0163-4816-9A9D-3AF6C22E25A9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ja\Documents\FFOutput\&#1578;&#1580;&#1585;&#1576;&#1577;%20&#1573;&#1587;&#1578;&#1582;&#1583;&#1575;&#1605;%20&#1593;&#1589;&#1610;&#1585;%20&#1575;&#1604;&#1605;&#1604;&#1601;&#1608;&#1601;%20&#1604;&#1604;&#1603;&#1588;&#1601;%20&#1593;&#1606;%20&#1575;&#1604;&#1571;&#1581;&#1605;&#1575;&#1590;%20&#1608;&#1575;&#1604;&#1602;&#1608;&#1575;&#1593;&#1583;.wmv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kid-scientist.jpg"/>
          <p:cNvPicPr>
            <a:picLocks noChangeAspect="1"/>
          </p:cNvPicPr>
          <p:nvPr/>
        </p:nvPicPr>
        <p:blipFill>
          <a:blip r:embed="rId2" cstate="print">
            <a:lum bright="67000"/>
          </a:blip>
          <a:stretch>
            <a:fillRect/>
          </a:stretch>
        </p:blipFill>
        <p:spPr>
          <a:xfrm>
            <a:off x="0" y="16947"/>
            <a:ext cx="9144000" cy="6841053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1" y="2204864"/>
            <a:ext cx="914400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الخصائص الكيميائية</a:t>
            </a:r>
            <a:endParaRPr lang="en-US" sz="8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ar-SA" sz="8000" dirty="0">
              <a:solidFill>
                <a:srgbClr val="FF0000"/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kid-scientist.jpg"/>
          <p:cNvPicPr>
            <a:picLocks noChangeAspect="1"/>
          </p:cNvPicPr>
          <p:nvPr/>
        </p:nvPicPr>
        <p:blipFill>
          <a:blip r:embed="rId2" cstate="print">
            <a:lum bright="67000"/>
          </a:blip>
          <a:stretch>
            <a:fillRect/>
          </a:stretch>
        </p:blipFill>
        <p:spPr>
          <a:xfrm>
            <a:off x="0" y="16947"/>
            <a:ext cx="9144000" cy="6841053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r>
              <a:rPr lang="ar-SA" sz="4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أشباه الفلزات </a:t>
            </a:r>
            <a:r>
              <a:rPr lang="ar-SA" sz="48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واللافلزات</a:t>
            </a:r>
            <a:r>
              <a:rPr lang="ar-SA" sz="4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SA" sz="48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en-US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ar-SA" sz="3600" dirty="0" smtClean="0"/>
              <a:t> </a:t>
            </a:r>
            <a:r>
              <a:rPr lang="ar-SA" sz="3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تقع أشباه الفلزات </a:t>
            </a:r>
            <a:r>
              <a:rPr lang="ar-SA" sz="36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واللافلزات</a:t>
            </a:r>
            <a:r>
              <a:rPr lang="ar-SA" sz="3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في الجانب الأيمن من الجدول الدوري .</a:t>
            </a:r>
            <a:endParaRPr lang="en-US" sz="3600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ar-SA" sz="3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أشباه الفلزات </a:t>
            </a:r>
            <a:r>
              <a:rPr lang="ar-SA" sz="36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منها :</a:t>
            </a:r>
            <a:r>
              <a:rPr lang="ar-SA" sz="3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36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البورون</a:t>
            </a:r>
            <a:r>
              <a:rPr lang="ar-SA" sz="3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– السيلكون – الزرنيخ  </a:t>
            </a:r>
            <a:r>
              <a:rPr lang="ar-SA" sz="36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خصائصها :</a:t>
            </a:r>
            <a:r>
              <a:rPr lang="ar-SA" sz="3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شبه موصلة للكهرباء </a:t>
            </a:r>
            <a:r>
              <a:rPr lang="ar-SA" sz="3600" dirty="0" smtClean="0"/>
              <a:t>.</a:t>
            </a:r>
            <a:endParaRPr lang="en-US" sz="3600" dirty="0" smtClean="0"/>
          </a:p>
          <a:p>
            <a:r>
              <a:rPr lang="ar-SA" sz="3600" dirty="0" smtClean="0"/>
              <a:t>  </a:t>
            </a:r>
            <a:r>
              <a:rPr lang="ar-SA" sz="3600" dirty="0" err="1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اللافلزات</a:t>
            </a:r>
            <a:r>
              <a:rPr lang="ar-SA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36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منها :</a:t>
            </a:r>
            <a:r>
              <a:rPr lang="ar-SA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الأكسجين – الكربون – النيتروجين </a:t>
            </a:r>
          </a:p>
          <a:p>
            <a:r>
              <a:rPr lang="ar-SA" sz="36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خصائصها :</a:t>
            </a:r>
            <a:r>
              <a:rPr lang="ar-SA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يوجد معظمها عند درجة حرارة الغرفة في صورة غازات أو مواد صلبة هشة سهلة الانكسار – لا توصل الحرارة والكهرباء  .</a:t>
            </a:r>
            <a:endParaRPr lang="en-US" sz="3600" dirty="0" smtClean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ar-SA" sz="36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الغازات النبيلة : تقع في العمود الأخير إلى الجهة اليمنى من الجدول الدوري , لا تتفاعل مع العناصر الأخرى في الظروف الطبيعية , </a:t>
            </a:r>
            <a:r>
              <a:rPr lang="ar-SA" sz="36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منها :</a:t>
            </a:r>
            <a:r>
              <a:rPr lang="ar-SA" sz="36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36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الأرجون</a:t>
            </a:r>
            <a:r>
              <a:rPr lang="ar-SA" sz="36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– النيون – </a:t>
            </a:r>
            <a:r>
              <a:rPr lang="ar-SA" sz="36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الزنون</a:t>
            </a:r>
            <a:r>
              <a:rPr lang="ar-SA" sz="36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– </a:t>
            </a:r>
            <a:r>
              <a:rPr lang="ar-SA" sz="36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الهيليوم</a:t>
            </a:r>
            <a:r>
              <a:rPr lang="ar-SA" sz="36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.</a:t>
            </a:r>
            <a:endParaRPr lang="en-US" sz="3600" dirty="0" smtClean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ar-SA" sz="36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ar-SA" sz="36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الهالوجينات</a:t>
            </a:r>
            <a:r>
              <a:rPr lang="ar-SA" sz="36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: تقع في عمود يسار الغازات النبيلة , </a:t>
            </a:r>
            <a:r>
              <a:rPr lang="ar-SA" sz="36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منها :</a:t>
            </a:r>
            <a:r>
              <a:rPr lang="ar-SA" sz="36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36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الفلور</a:t>
            </a:r>
            <a:r>
              <a:rPr lang="ar-SA" sz="36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– </a:t>
            </a:r>
            <a:r>
              <a:rPr lang="ar-SA" sz="36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الكلور</a:t>
            </a:r>
            <a:r>
              <a:rPr lang="ar-SA" sz="36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3600" dirty="0" smtClean="0"/>
              <a:t>.</a:t>
            </a:r>
            <a:endParaRPr lang="en-US" sz="3600" dirty="0" smtClean="0"/>
          </a:p>
          <a:p>
            <a:endParaRPr lang="en-US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kid-scientist.jpg"/>
          <p:cNvPicPr>
            <a:picLocks noChangeAspect="1"/>
          </p:cNvPicPr>
          <p:nvPr/>
        </p:nvPicPr>
        <p:blipFill>
          <a:blip r:embed="rId2" cstate="print">
            <a:lum bright="67000"/>
          </a:blip>
          <a:stretch>
            <a:fillRect/>
          </a:stretch>
        </p:blipFill>
        <p:spPr>
          <a:xfrm>
            <a:off x="0" y="16947"/>
            <a:ext cx="9144000" cy="684105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42919"/>
            <a:ext cx="828680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kid-scientist.jpg"/>
          <p:cNvPicPr>
            <a:picLocks noChangeAspect="1"/>
          </p:cNvPicPr>
          <p:nvPr/>
        </p:nvPicPr>
        <p:blipFill>
          <a:blip r:embed="rId2" cstate="print">
            <a:lum bright="67000"/>
          </a:blip>
          <a:stretch>
            <a:fillRect/>
          </a:stretch>
        </p:blipFill>
        <p:spPr>
          <a:xfrm>
            <a:off x="0" y="16947"/>
            <a:ext cx="9144000" cy="6841053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0" y="500041"/>
            <a:ext cx="9144000" cy="6357959"/>
          </a:xfrm>
        </p:spPr>
        <p:txBody>
          <a:bodyPr>
            <a:normAutofit fontScale="85000" lnSpcReduction="10000"/>
          </a:bodyPr>
          <a:lstStyle/>
          <a:p>
            <a:r>
              <a:rPr lang="ar-SA" sz="47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الأحماض </a:t>
            </a:r>
            <a:r>
              <a:rPr lang="ar-SA" sz="47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</a:t>
            </a:r>
            <a:r>
              <a:rPr lang="ar-SA" sz="47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القواعد :</a:t>
            </a:r>
            <a:endParaRPr lang="en-US" sz="4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ar-SA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الأحماض : مواد حارقة عند لمسها , ذات طعم لاذع , تتفاعل مع الفلزات مكونة غاز الهيدروجين , تحول ورقة تباع الشمس الزرقاء إلى حمراء </a:t>
            </a:r>
          </a:p>
          <a:p>
            <a:r>
              <a:rPr lang="ar-SA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القواعد : ذات طعم مر , ملمسها صابوني , تحول ورقة تباع الشمس الحمراء إلى زرقاء .</a:t>
            </a:r>
          </a:p>
          <a:p>
            <a:r>
              <a:rPr lang="ar-SA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يستعمل العلماء مواد خاصة تدعى </a:t>
            </a:r>
            <a:r>
              <a:rPr lang="ar-SA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الكواشف</a:t>
            </a:r>
            <a:r>
              <a:rPr lang="ar-SA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لتعرف الأحماض والقواعد.</a:t>
            </a:r>
            <a:endParaRPr lang="en-US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ar-SA" dirty="0" err="1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الكواشف</a:t>
            </a:r>
            <a:r>
              <a:rPr lang="ar-SA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: مواد خاصة يتغير لونها عند وجود الحمض أو القاعدة , ومنها تباع الشمس وعصير الكرنب , يكتسب ورق تباع الشمس لوناً أحمر عند تفاعله مع محلول الحمض ولوناً أزرق عند تفاعل مع محلول القاعدة  </a:t>
            </a:r>
            <a:endParaRPr lang="en-US" dirty="0" smtClean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ar-SA" dirty="0" smtClean="0"/>
              <a:t> </a:t>
            </a:r>
            <a:r>
              <a:rPr lang="ar-SA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يمكن معرفة ما إذا كان الحمض أو القاعدة قوياً أو ضعيفاً باستعمال مقياس الرقم الهيدروجيني , حيث يقيس قوة كل من الحمض والقاعدة مبتدئاً من الصفر حتى 14 , ولكل درجة لون مميز , فالمواد التي لها رقم هيدروجيني أقل من 7 أحماض , والتي  لها رقم هيدروجيني أكثر من 7 تكون قواعد .أما المواد التي لها رقم هيدروجيني يساوي7 ومنها الماء فهي متعادلة.</a:t>
            </a:r>
            <a:endParaRPr lang="en-US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ar-SA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kid-scientist.jpg"/>
          <p:cNvPicPr>
            <a:picLocks noChangeAspect="1"/>
          </p:cNvPicPr>
          <p:nvPr/>
        </p:nvPicPr>
        <p:blipFill>
          <a:blip r:embed="rId2" cstate="print">
            <a:lum bright="67000"/>
          </a:blip>
          <a:stretch>
            <a:fillRect/>
          </a:stretch>
        </p:blipFill>
        <p:spPr>
          <a:xfrm>
            <a:off x="0" y="16947"/>
            <a:ext cx="9144000" cy="684105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71480"/>
            <a:ext cx="8072493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kid-scientist.jpg"/>
          <p:cNvPicPr>
            <a:picLocks noChangeAspect="1"/>
          </p:cNvPicPr>
          <p:nvPr/>
        </p:nvPicPr>
        <p:blipFill>
          <a:blip r:embed="rId2" cstate="print">
            <a:lum bright="67000"/>
          </a:blip>
          <a:stretch>
            <a:fillRect/>
          </a:stretch>
        </p:blipFill>
        <p:spPr>
          <a:xfrm>
            <a:off x="0" y="16947"/>
            <a:ext cx="9144000" cy="6841053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0" y="214291"/>
            <a:ext cx="9144000" cy="6643710"/>
          </a:xfrm>
        </p:spPr>
        <p:txBody>
          <a:bodyPr>
            <a:normAutofit/>
          </a:bodyPr>
          <a:lstStyle/>
          <a:p>
            <a:pPr algn="ctr"/>
            <a:r>
              <a:rPr lang="ar-SA" sz="4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استعمالات الأحماض </a:t>
            </a:r>
            <a:r>
              <a:rPr lang="ar-SA" sz="40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والقواعد :</a:t>
            </a:r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ar-SA" sz="4000" dirty="0" smtClean="0">
                <a:effectLst>
                  <a:glow rad="101600">
                    <a:srgbClr val="FF3399">
                      <a:alpha val="60000"/>
                    </a:srgbClr>
                  </a:glow>
                </a:effectLst>
              </a:rPr>
              <a:t>* تستعمل الأحماض القوية لإنتاج البلاستيك </a:t>
            </a:r>
            <a:r>
              <a:rPr lang="ar-SA" sz="4000" dirty="0" err="1" smtClean="0">
                <a:effectLst>
                  <a:glow rad="101600">
                    <a:srgbClr val="FF3399">
                      <a:alpha val="60000"/>
                    </a:srgbClr>
                  </a:glow>
                </a:effectLst>
              </a:rPr>
              <a:t>والأنسجة </a:t>
            </a:r>
            <a:r>
              <a:rPr lang="ar-SA" sz="4000" dirty="0" smtClean="0">
                <a:effectLst>
                  <a:glow rad="101600">
                    <a:srgbClr val="FF3399">
                      <a:alpha val="60000"/>
                    </a:srgbClr>
                  </a:glow>
                </a:effectLst>
              </a:rPr>
              <a:t>, وأكثر الأحماض استعمالاً حمض </a:t>
            </a:r>
            <a:r>
              <a:rPr lang="ar-SA" sz="4000" dirty="0" err="1" smtClean="0">
                <a:effectLst>
                  <a:glow rad="101600">
                    <a:srgbClr val="FF3399">
                      <a:alpha val="60000"/>
                    </a:srgbClr>
                  </a:glow>
                </a:effectLst>
              </a:rPr>
              <a:t>الكبريتيك </a:t>
            </a:r>
            <a:r>
              <a:rPr lang="ar-SA" sz="4000" dirty="0" smtClean="0">
                <a:effectLst>
                  <a:glow rad="101600">
                    <a:srgbClr val="FF3399">
                      <a:alpha val="60000"/>
                    </a:srgbClr>
                  </a:glow>
                </a:effectLst>
              </a:rPr>
              <a:t>– حمض </a:t>
            </a:r>
            <a:r>
              <a:rPr lang="ar-SA" sz="4000" dirty="0" err="1" smtClean="0">
                <a:effectLst>
                  <a:glow rad="101600">
                    <a:srgbClr val="FF3399">
                      <a:alpha val="60000"/>
                    </a:srgbClr>
                  </a:glow>
                </a:effectLst>
              </a:rPr>
              <a:t>النيتريك</a:t>
            </a:r>
            <a:r>
              <a:rPr lang="ar-SA" sz="4000" dirty="0" smtClean="0">
                <a:effectLst>
                  <a:glow rad="101600">
                    <a:srgbClr val="FF3399">
                      <a:alpha val="60000"/>
                    </a:srgbClr>
                  </a:glow>
                </a:effectLst>
              </a:rPr>
              <a:t> حمض </a:t>
            </a:r>
            <a:r>
              <a:rPr lang="ar-SA" sz="4000" dirty="0" err="1" smtClean="0">
                <a:effectLst>
                  <a:glow rad="101600">
                    <a:srgbClr val="FF3399">
                      <a:alpha val="60000"/>
                    </a:srgbClr>
                  </a:glow>
                </a:effectLst>
              </a:rPr>
              <a:t>الهيدروكلوريك</a:t>
            </a:r>
            <a:r>
              <a:rPr lang="ar-SA" sz="4000" dirty="0" smtClean="0">
                <a:effectLst>
                  <a:glow rad="101600">
                    <a:srgbClr val="FF3399">
                      <a:alpha val="60000"/>
                    </a:srgbClr>
                  </a:glow>
                </a:effectLst>
              </a:rPr>
              <a:t> </a:t>
            </a:r>
            <a:r>
              <a:rPr lang="ar-SA" sz="4000" dirty="0" err="1" smtClean="0">
                <a:effectLst>
                  <a:glow rad="101600">
                    <a:srgbClr val="FF3399">
                      <a:alpha val="60000"/>
                    </a:srgbClr>
                  </a:glow>
                </a:effectLst>
              </a:rPr>
              <a:t>.</a:t>
            </a:r>
            <a:endParaRPr lang="en-US" sz="4000" dirty="0" smtClean="0">
              <a:effectLst>
                <a:glow rad="101600">
                  <a:srgbClr val="FF3399">
                    <a:alpha val="60000"/>
                  </a:srgbClr>
                </a:glow>
              </a:effectLst>
            </a:endParaRPr>
          </a:p>
          <a:p>
            <a:pPr algn="ctr"/>
            <a:r>
              <a:rPr lang="ar-SA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* تستعمل القواعد القوية في </a:t>
            </a:r>
            <a:r>
              <a:rPr lang="ar-SA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البطاريات </a:t>
            </a:r>
            <a:r>
              <a:rPr lang="ar-SA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تستعمل </a:t>
            </a:r>
            <a:r>
              <a:rPr lang="ar-SA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الأمونيا</a:t>
            </a:r>
            <a:r>
              <a:rPr lang="ar-SA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في التنظيف وقصر </a:t>
            </a:r>
            <a:r>
              <a:rPr lang="ar-SA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الألوان </a:t>
            </a:r>
            <a:r>
              <a:rPr lang="ar-SA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,تعمل القواعد على تفكيك </a:t>
            </a:r>
            <a:r>
              <a:rPr lang="ar-SA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المواد </a:t>
            </a:r>
            <a:r>
              <a:rPr lang="ar-SA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،والقواعد مواد جيدة للتنظيف لأنها </a:t>
            </a:r>
            <a:r>
              <a:rPr lang="ar-SA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زلقة</a:t>
            </a:r>
            <a:r>
              <a:rPr lang="ar-SA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وتزيل الدهون، تحتوي منظفات مجاري المياه على قواعد قوية جداً تستطيع أن تحلل الشعر </a:t>
            </a:r>
            <a:r>
              <a:rPr lang="ar-SA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أيضاً .</a:t>
            </a:r>
            <a:r>
              <a:rPr lang="ar-SA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يفرز جسم الانسان كلا من الأحماض و القواعد.</a:t>
            </a:r>
            <a:endParaRPr lang="en-US" sz="4000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ar-SA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kid-scientist.jpg"/>
          <p:cNvPicPr>
            <a:picLocks noChangeAspect="1"/>
          </p:cNvPicPr>
          <p:nvPr/>
        </p:nvPicPr>
        <p:blipFill>
          <a:blip r:embed="rId2" cstate="print">
            <a:lum bright="67000"/>
          </a:blip>
          <a:stretch>
            <a:fillRect/>
          </a:stretch>
        </p:blipFill>
        <p:spPr>
          <a:xfrm>
            <a:off x="0" y="16947"/>
            <a:ext cx="9144000" cy="684105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0"/>
            <a:ext cx="4357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kid-scientist.jpg"/>
          <p:cNvPicPr>
            <a:picLocks noChangeAspect="1"/>
          </p:cNvPicPr>
          <p:nvPr/>
        </p:nvPicPr>
        <p:blipFill>
          <a:blip r:embed="rId2" cstate="print">
            <a:lum bright="67000"/>
          </a:blip>
          <a:stretch>
            <a:fillRect/>
          </a:stretch>
        </p:blipFill>
        <p:spPr>
          <a:xfrm>
            <a:off x="0" y="16947"/>
            <a:ext cx="9144000" cy="684105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85794"/>
            <a:ext cx="828680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kid-scientist.jpg"/>
          <p:cNvPicPr>
            <a:picLocks noChangeAspect="1"/>
          </p:cNvPicPr>
          <p:nvPr/>
        </p:nvPicPr>
        <p:blipFill>
          <a:blip r:embed="rId2" cstate="print">
            <a:lum bright="67000"/>
          </a:blip>
          <a:stretch>
            <a:fillRect/>
          </a:stretch>
        </p:blipFill>
        <p:spPr>
          <a:xfrm>
            <a:off x="0" y="16947"/>
            <a:ext cx="9144000" cy="6841053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0" y="1"/>
            <a:ext cx="9144000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ar-SA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خصائص بعض </a:t>
            </a:r>
            <a:r>
              <a:rPr lang="ar-SA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الأملاح :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ar-SA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يعد حمض  </a:t>
            </a:r>
            <a:r>
              <a:rPr lang="ar-SA" dirty="0" err="1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الهيدروكلوريك</a:t>
            </a:r>
            <a:r>
              <a:rPr lang="ar-SA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 من المواد </a:t>
            </a:r>
            <a:r>
              <a:rPr lang="ar-SA" dirty="0" err="1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الخطرة </a:t>
            </a:r>
            <a:r>
              <a:rPr lang="ar-SA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, </a:t>
            </a:r>
            <a:r>
              <a:rPr lang="ar-SA" dirty="0" err="1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وهيدروكسيد</a:t>
            </a:r>
            <a:r>
              <a:rPr lang="ar-SA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 الصوديوم مادة قاعدية خطيرة </a:t>
            </a:r>
            <a:r>
              <a:rPr lang="ar-SA" dirty="0" err="1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أيضاً </a:t>
            </a:r>
            <a:r>
              <a:rPr lang="ar-SA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, ولكن عند خلطهما معاً ينتج ملح </a:t>
            </a:r>
            <a:r>
              <a:rPr lang="ar-SA" dirty="0" err="1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الطعام </a:t>
            </a:r>
            <a:r>
              <a:rPr lang="ar-SA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( </a:t>
            </a:r>
            <a:r>
              <a:rPr lang="ar-SA" dirty="0" err="1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كلوريد</a:t>
            </a:r>
            <a:r>
              <a:rPr lang="ar-SA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 </a:t>
            </a:r>
            <a:r>
              <a:rPr lang="ar-SA" dirty="0" err="1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الصوديوم ) .</a:t>
            </a:r>
            <a:r>
              <a:rPr lang="ar-SA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 </a:t>
            </a:r>
          </a:p>
          <a:p>
            <a:pPr algn="ctr"/>
            <a:r>
              <a:rPr lang="ar-SA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الملح </a:t>
            </a:r>
            <a:r>
              <a:rPr lang="ar-S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: مركب ناتج عن تفاعل حمض </a:t>
            </a:r>
            <a:r>
              <a:rPr lang="ar-SA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وقاعدة </a:t>
            </a:r>
            <a:r>
              <a:rPr lang="ar-S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ويسمى التفاعل الذي يتم عند خلط حمض مع قاعدة </a:t>
            </a:r>
            <a:r>
              <a:rPr lang="ar-SA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التعادل </a:t>
            </a:r>
            <a:r>
              <a:rPr lang="ar-SA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وينتج عنه ملح </a:t>
            </a:r>
            <a:r>
              <a:rPr lang="ar-SA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وماء .</a:t>
            </a:r>
            <a:endParaRPr lang="en-US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* تمتاز معظم الأملاح بارتفاع درجة انصهارها </a:t>
            </a:r>
            <a:r>
              <a:rPr lang="ar-SA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وصلابتها </a:t>
            </a:r>
            <a:r>
              <a:rPr lang="ar-SA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بعضها قابل للذوبان </a:t>
            </a:r>
            <a:r>
              <a:rPr lang="ar-SA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بسهولة </a:t>
            </a:r>
            <a:r>
              <a:rPr lang="ar-SA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ومحاليل الأملاح موصلة للتيار </a:t>
            </a:r>
            <a:r>
              <a:rPr lang="ar-SA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الكهربائي .</a:t>
            </a:r>
            <a:endParaRPr lang="en-US" dirty="0" smtClean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كبريات </a:t>
            </a:r>
            <a:r>
              <a:rPr lang="ar-SA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الماغنسيوم</a:t>
            </a:r>
            <a:r>
              <a:rPr lang="ar-SA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( ملح </a:t>
            </a:r>
            <a:r>
              <a:rPr lang="ar-SA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أبسوم</a:t>
            </a:r>
            <a:r>
              <a:rPr lang="ar-SA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) تستعمل في الاستحمام لأنها تهدئ العضلات  </a:t>
            </a:r>
          </a:p>
          <a:p>
            <a:pPr algn="ctr"/>
            <a:r>
              <a:rPr lang="ar-SA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كبريتات </a:t>
            </a:r>
            <a:r>
              <a:rPr lang="ar-SA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الباريوم</a:t>
            </a:r>
            <a:r>
              <a:rPr lang="ar-SA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تستعمل في تصوير الأمعاء باستخدام الأشعة السينية  </a:t>
            </a:r>
          </a:p>
          <a:p>
            <a:pPr algn="ctr"/>
            <a:r>
              <a:rPr lang="ar-SA" dirty="0" smtClean="0"/>
              <a:t> </a:t>
            </a:r>
            <a:r>
              <a:rPr lang="ar-SA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يستعمل </a:t>
            </a:r>
            <a:r>
              <a:rPr lang="ar-SA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بروميد</a:t>
            </a:r>
            <a:r>
              <a:rPr lang="ar-SA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الفضة في إنتاج أفلام التصوير </a:t>
            </a:r>
            <a:r>
              <a:rPr lang="ar-SA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الفوتوغرافية .</a:t>
            </a:r>
            <a:r>
              <a:rPr lang="ar-SA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يستعمل الملح في صهر الجليد على الطرق وحفظ </a:t>
            </a:r>
            <a:r>
              <a:rPr lang="ar-SA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الأطعمة .</a:t>
            </a:r>
            <a:endParaRPr lang="en-US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ar-SA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kid-scientist.jpg"/>
          <p:cNvPicPr>
            <a:picLocks noChangeAspect="1"/>
          </p:cNvPicPr>
          <p:nvPr/>
        </p:nvPicPr>
        <p:blipFill>
          <a:blip r:embed="rId2" cstate="print">
            <a:lum bright="67000"/>
          </a:blip>
          <a:stretch>
            <a:fillRect/>
          </a:stretch>
        </p:blipFill>
        <p:spPr>
          <a:xfrm>
            <a:off x="0" y="16947"/>
            <a:ext cx="9144000" cy="684105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0"/>
            <a:ext cx="4357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kid-scientist.jpg"/>
          <p:cNvPicPr>
            <a:picLocks noChangeAspect="1"/>
          </p:cNvPicPr>
          <p:nvPr/>
        </p:nvPicPr>
        <p:blipFill>
          <a:blip r:embed="rId3" cstate="print">
            <a:lum bright="67000"/>
          </a:blip>
          <a:stretch>
            <a:fillRect/>
          </a:stretch>
        </p:blipFill>
        <p:spPr>
          <a:xfrm>
            <a:off x="0" y="16947"/>
            <a:ext cx="9144000" cy="6841053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00034" y="285728"/>
            <a:ext cx="8308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فيديو الكشف عن الأحماض والقواعد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تجربة إستخدام عصير الملفوف للكشف عن الأحماض والقواعد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9552" y="1700808"/>
            <a:ext cx="8040555" cy="452281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kid-scientist.jpg"/>
          <p:cNvPicPr>
            <a:picLocks noChangeAspect="1"/>
          </p:cNvPicPr>
          <p:nvPr/>
        </p:nvPicPr>
        <p:blipFill>
          <a:blip r:embed="rId2" cstate="print">
            <a:lum bright="67000"/>
          </a:blip>
          <a:stretch>
            <a:fillRect/>
          </a:stretch>
        </p:blipFill>
        <p:spPr>
          <a:xfrm>
            <a:off x="0" y="16947"/>
            <a:ext cx="9144000" cy="6841053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115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الأهداف:</a:t>
            </a:r>
            <a:endParaRPr lang="ar-SA" sz="11500" dirty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pic>
        <p:nvPicPr>
          <p:cNvPr id="5" name="عنصر نائب للمحتوى 4" descr="imagesCA8RUV4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04248" y="2420889"/>
            <a:ext cx="2157214" cy="4437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مربع نص 6"/>
          <p:cNvSpPr txBox="1"/>
          <p:nvPr/>
        </p:nvSpPr>
        <p:spPr>
          <a:xfrm>
            <a:off x="285720" y="2214554"/>
            <a:ext cx="7072362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*يصف توزيع العناصر في الجدول الدوري.</a:t>
            </a:r>
          </a:p>
          <a:p>
            <a:pPr algn="ctr"/>
            <a:r>
              <a:rPr lang="ar-SA" sz="54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*يوضح كيف يكشف عن الأحماض والقواعد.</a:t>
            </a:r>
            <a:endParaRPr lang="ar-SA" sz="54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kid-scientist.jpg"/>
          <p:cNvPicPr>
            <a:picLocks noChangeAspect="1"/>
          </p:cNvPicPr>
          <p:nvPr/>
        </p:nvPicPr>
        <p:blipFill>
          <a:blip r:embed="rId2" cstate="print">
            <a:lum bright="67000"/>
          </a:blip>
          <a:stretch>
            <a:fillRect/>
          </a:stretch>
        </p:blipFill>
        <p:spPr>
          <a:xfrm>
            <a:off x="0" y="16947"/>
            <a:ext cx="9144000" cy="6841053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SA" sz="115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التهيئة:</a:t>
            </a:r>
            <a:endParaRPr lang="ar-SA" sz="11500" dirty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323530" y="1628801"/>
          <a:ext cx="8568951" cy="5040558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856317"/>
                <a:gridCol w="2856317"/>
                <a:gridCol w="2856317"/>
              </a:tblGrid>
              <a:tr h="168018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 smtClean="0"/>
                        <a:t>ماذا </a:t>
                      </a:r>
                      <a:r>
                        <a:rPr lang="ar-SA" sz="4800" dirty="0" err="1" smtClean="0"/>
                        <a:t>أعرف؟</a:t>
                      </a:r>
                      <a:endParaRPr lang="ar-SA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 smtClean="0"/>
                        <a:t>ماذا أريد أن </a:t>
                      </a:r>
                      <a:r>
                        <a:rPr lang="ar-SA" sz="4800" dirty="0" err="1" smtClean="0"/>
                        <a:t>أعرف؟</a:t>
                      </a:r>
                      <a:endParaRPr lang="ar-SA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 smtClean="0"/>
                        <a:t>ماذا </a:t>
                      </a:r>
                      <a:r>
                        <a:rPr lang="ar-SA" sz="4800" dirty="0" err="1" smtClean="0"/>
                        <a:t>تعلمت؟</a:t>
                      </a:r>
                      <a:endParaRPr lang="ar-SA" sz="4800" dirty="0"/>
                    </a:p>
                  </a:txBody>
                  <a:tcPr/>
                </a:tc>
              </a:tr>
              <a:tr h="168018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68018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kid-scientist.jpg"/>
          <p:cNvPicPr>
            <a:picLocks noChangeAspect="1"/>
          </p:cNvPicPr>
          <p:nvPr/>
        </p:nvPicPr>
        <p:blipFill>
          <a:blip r:embed="rId2" cstate="print">
            <a:lum bright="67000"/>
          </a:blip>
          <a:stretch>
            <a:fillRect/>
          </a:stretch>
        </p:blipFill>
        <p:spPr>
          <a:xfrm>
            <a:off x="0" y="16947"/>
            <a:ext cx="9144000" cy="6841053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88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تقويم المعرفة </a:t>
            </a:r>
            <a:r>
              <a:rPr lang="ar-SA" sz="88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السابقة:</a:t>
            </a:r>
            <a:endParaRPr lang="ar-SA" sz="8800" dirty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pic>
        <p:nvPicPr>
          <p:cNvPr id="5" name="عنصر نائب للمحتوى 4" descr="imagesCATQG2C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64288" y="2132856"/>
            <a:ext cx="1695450" cy="4279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مربع نص 6"/>
          <p:cNvSpPr txBox="1"/>
          <p:nvPr/>
        </p:nvSpPr>
        <p:spPr>
          <a:xfrm>
            <a:off x="857224" y="2214554"/>
            <a:ext cx="6143668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*ما بعض </a:t>
            </a:r>
            <a:r>
              <a:rPr lang="ar-SA" sz="60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الحموض</a:t>
            </a:r>
            <a:r>
              <a:rPr lang="ar-SA" sz="6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التي تعرفها؟</a:t>
            </a:r>
          </a:p>
          <a:p>
            <a:pPr algn="ctr"/>
            <a:r>
              <a:rPr lang="ar-SA" sz="6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*</a:t>
            </a:r>
            <a:r>
              <a:rPr lang="ar-SA" sz="60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مابعض</a:t>
            </a:r>
            <a:r>
              <a:rPr lang="ar-SA" sz="6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القواعد الموجودة في البيت؟</a:t>
            </a:r>
            <a:endParaRPr lang="ar-SA" sz="60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kid-scientist.jpg"/>
          <p:cNvPicPr>
            <a:picLocks noChangeAspect="1"/>
          </p:cNvPicPr>
          <p:nvPr/>
        </p:nvPicPr>
        <p:blipFill>
          <a:blip r:embed="rId2" cstate="print">
            <a:lum bright="67000"/>
          </a:blip>
          <a:stretch>
            <a:fillRect/>
          </a:stretch>
        </p:blipFill>
        <p:spPr>
          <a:xfrm>
            <a:off x="0" y="16947"/>
            <a:ext cx="9144000" cy="684105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00042"/>
            <a:ext cx="771530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kid-scientist.jpg"/>
          <p:cNvPicPr>
            <a:picLocks noChangeAspect="1"/>
          </p:cNvPicPr>
          <p:nvPr/>
        </p:nvPicPr>
        <p:blipFill>
          <a:blip r:embed="rId2" cstate="print">
            <a:lum bright="67000"/>
          </a:blip>
          <a:stretch>
            <a:fillRect/>
          </a:stretch>
        </p:blipFill>
        <p:spPr>
          <a:xfrm>
            <a:off x="0" y="16947"/>
            <a:ext cx="9144000" cy="68410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14290"/>
            <a:ext cx="5286411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kid-scientist.jpg"/>
          <p:cNvPicPr>
            <a:picLocks noChangeAspect="1"/>
          </p:cNvPicPr>
          <p:nvPr/>
        </p:nvPicPr>
        <p:blipFill>
          <a:blip r:embed="rId2" cstate="print">
            <a:lum bright="67000"/>
          </a:blip>
          <a:stretch>
            <a:fillRect/>
          </a:stretch>
        </p:blipFill>
        <p:spPr>
          <a:xfrm>
            <a:off x="0" y="16947"/>
            <a:ext cx="9144000" cy="6841053"/>
          </a:xfrm>
          <a:prstGeom prst="rect">
            <a:avLst/>
          </a:prstGeom>
        </p:spPr>
      </p:pic>
      <p:sp>
        <p:nvSpPr>
          <p:cNvPr id="5" name="عنصر نائب للمحتوى 4"/>
          <p:cNvSpPr>
            <a:spLocks noGrp="1"/>
          </p:cNvSpPr>
          <p:nvPr>
            <p:ph idx="4294967295"/>
          </p:nvPr>
        </p:nvSpPr>
        <p:spPr>
          <a:xfrm>
            <a:off x="0" y="214290"/>
            <a:ext cx="9144000" cy="6643709"/>
          </a:xfrm>
        </p:spPr>
        <p:txBody>
          <a:bodyPr>
            <a:normAutofit/>
          </a:bodyPr>
          <a:lstStyle/>
          <a:p>
            <a:r>
              <a:rPr lang="ar-SA" sz="4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الخصائص المختلفة </a:t>
            </a:r>
            <a:r>
              <a:rPr lang="ar-SA" sz="44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للعناصر :</a:t>
            </a:r>
            <a:endParaRPr lang="en-US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ar-SA" sz="40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للعناصر خصائصها الكيميائية . </a:t>
            </a:r>
          </a:p>
          <a:p>
            <a:pPr algn="ctr"/>
            <a:r>
              <a:rPr lang="ar-SA" sz="40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الخاصية الكيميائية : طريقة تفاعل المادة مع مواد أخرى , وقد تم ترتيب العناصر في الجدول الدوري اعتماداً على بعض هذه الخصائص .</a:t>
            </a:r>
            <a:endParaRPr lang="en-US" sz="4000" b="1" dirty="0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sz="4000" b="1" dirty="0" smtClean="0"/>
              <a:t> </a:t>
            </a:r>
            <a:r>
              <a:rPr lang="ar-SA" sz="40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تقع الفلزات في الجانب الأيسر من الجدول الدوري خصائصها : ( لامعة – قابلة للثني بسهولة – توصل الحرارة والكهرباء ) . </a:t>
            </a:r>
            <a:endParaRPr lang="en-US" sz="4000" b="1" dirty="0" smtClean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kid-scientist.jpg"/>
          <p:cNvPicPr>
            <a:picLocks noChangeAspect="1"/>
          </p:cNvPicPr>
          <p:nvPr/>
        </p:nvPicPr>
        <p:blipFill>
          <a:blip r:embed="rId2" cstate="print">
            <a:lum bright="67000"/>
          </a:blip>
          <a:stretch>
            <a:fillRect/>
          </a:stretch>
        </p:blipFill>
        <p:spPr>
          <a:xfrm>
            <a:off x="0" y="16947"/>
            <a:ext cx="9144000" cy="684105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28604"/>
            <a:ext cx="728667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kid-scientist.jpg"/>
          <p:cNvPicPr>
            <a:picLocks noChangeAspect="1"/>
          </p:cNvPicPr>
          <p:nvPr/>
        </p:nvPicPr>
        <p:blipFill>
          <a:blip r:embed="rId2" cstate="print">
            <a:lum bright="67000"/>
          </a:blip>
          <a:stretch>
            <a:fillRect/>
          </a:stretch>
        </p:blipFill>
        <p:spPr>
          <a:xfrm>
            <a:off x="0" y="16947"/>
            <a:ext cx="9144000" cy="6841053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0" y="0"/>
            <a:ext cx="9144000" cy="71711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تصنف الفلزات إلى ثلاث </a:t>
            </a:r>
            <a:r>
              <a:rPr lang="ar-SA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فئات :</a:t>
            </a:r>
            <a:r>
              <a:rPr lang="ar-S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ar-SA" sz="32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فلزات قلوية : تقع في الجانب الأيسر البعيد من الجدول الدوري تحت خانة الهيدروجين الذي لا يعد فلزاً  </a:t>
            </a:r>
          </a:p>
          <a:p>
            <a:pPr algn="ctr">
              <a:buFont typeface="Arial" pitchFamily="34" charset="0"/>
              <a:buChar char="•"/>
            </a:pPr>
            <a:r>
              <a:rPr lang="ar-SA" sz="32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منها :</a:t>
            </a:r>
            <a:r>
              <a:rPr lang="ar-SA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الصوديوم – </a:t>
            </a:r>
            <a:r>
              <a:rPr lang="ar-SA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الليثيوم</a:t>
            </a:r>
            <a:r>
              <a:rPr lang="ar-SA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– </a:t>
            </a:r>
            <a:r>
              <a:rPr lang="ar-SA" sz="32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البوتاسيوم</a:t>
            </a:r>
            <a:r>
              <a:rPr lang="ar-SA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</a:t>
            </a:r>
          </a:p>
          <a:p>
            <a:pPr algn="ctr">
              <a:buFont typeface="Arial" pitchFamily="34" charset="0"/>
              <a:buChar char="•"/>
            </a:pPr>
            <a:r>
              <a:rPr lang="ar-SA" sz="32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خصائصها :</a:t>
            </a:r>
            <a:r>
              <a:rPr lang="ar-SA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ناعمة الملمس – نشيطة جداً – لا توجد منفردة في الطبيعة </a:t>
            </a:r>
            <a:r>
              <a:rPr lang="ar-SA" sz="3200" dirty="0" smtClean="0"/>
              <a:t>.</a:t>
            </a:r>
            <a:endParaRPr lang="en-US" sz="3200" dirty="0" smtClean="0"/>
          </a:p>
          <a:p>
            <a:pPr algn="ctr">
              <a:buFont typeface="Arial" pitchFamily="34" charset="0"/>
              <a:buChar char="•"/>
            </a:pPr>
            <a:r>
              <a:rPr lang="ar-SA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فلزات قلوية ترابية : تقع يمين العناصر القلوية  </a:t>
            </a:r>
          </a:p>
          <a:p>
            <a:pPr algn="ctr">
              <a:buFont typeface="Arial" pitchFamily="34" charset="0"/>
              <a:buChar char="•"/>
            </a:pPr>
            <a:r>
              <a:rPr lang="ar-SA" sz="32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منها :</a:t>
            </a:r>
            <a:r>
              <a:rPr lang="ar-SA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الكالسيوم – </a:t>
            </a:r>
            <a:r>
              <a:rPr lang="ar-SA" sz="3200" dirty="0" err="1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الماغنيسيوم</a:t>
            </a:r>
            <a:r>
              <a:rPr lang="ar-SA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ar-SA" sz="32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32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خصائصها :</a:t>
            </a:r>
            <a:r>
              <a:rPr lang="ar-SA" sz="32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خفيفة ولينة – أقل نشاطاً من الفلزات القلوية .</a:t>
            </a:r>
            <a:endParaRPr lang="en-US" sz="3200" dirty="0" smtClean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sz="32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* فلزات انتقالية : تقع في وسط الجدول الدوري . </a:t>
            </a:r>
            <a:r>
              <a:rPr lang="ar-SA" sz="32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منها :</a:t>
            </a:r>
            <a:r>
              <a:rPr lang="ar-SA" sz="32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النحاس – الحديد – الذهب – النيكل – الزنك.</a:t>
            </a:r>
          </a:p>
          <a:p>
            <a:pPr algn="ctr"/>
            <a:r>
              <a:rPr lang="ar-SA" sz="32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ar-SA" sz="32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خصائصها :</a:t>
            </a:r>
            <a:r>
              <a:rPr lang="ar-SA" sz="32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قاسية – لها لمعان ( بريق ) – تتفاعل ببطء مع المواد الأخرى , تستعمل لصنع النقود والمجوهرات والآلات والكثير من المواد الأخرى  </a:t>
            </a:r>
            <a:endParaRPr lang="ar-SA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694</Words>
  <Application>Microsoft Office PowerPoint</Application>
  <PresentationFormat>عرض على الشاشة (3:4)‏</PresentationFormat>
  <Paragraphs>48</Paragraphs>
  <Slides>19</Slides>
  <Notes>0</Notes>
  <HiddenSlides>0</HiddenSlides>
  <MMClips>1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سمة Office</vt:lpstr>
      <vt:lpstr>الشريحة 1</vt:lpstr>
      <vt:lpstr>الأهداف:</vt:lpstr>
      <vt:lpstr>التهيئة:</vt:lpstr>
      <vt:lpstr>تقويم المعرفة السابقة: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روان</dc:creator>
  <cp:lastModifiedBy>aja</cp:lastModifiedBy>
  <cp:revision>41</cp:revision>
  <dcterms:created xsi:type="dcterms:W3CDTF">2014-08-25T00:12:53Z</dcterms:created>
  <dcterms:modified xsi:type="dcterms:W3CDTF">2015-01-20T08:57:58Z</dcterms:modified>
</cp:coreProperties>
</file>