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9" r:id="rId7"/>
    <p:sldId id="264" r:id="rId8"/>
    <p:sldId id="267" r:id="rId9"/>
    <p:sldId id="265" r:id="rId10"/>
    <p:sldId id="270" r:id="rId11"/>
    <p:sldId id="266" r:id="rId12"/>
    <p:sldId id="268" r:id="rId13"/>
    <p:sldId id="273" r:id="rId14"/>
    <p:sldId id="271" r:id="rId15"/>
    <p:sldId id="274" r:id="rId16"/>
    <p:sldId id="261" r:id="rId17"/>
    <p:sldId id="275" r:id="rId18"/>
    <p:sldId id="259" r:id="rId19"/>
    <p:sldId id="260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BA55D"/>
    <a:srgbClr val="F6F6F6"/>
    <a:srgbClr val="A26333"/>
    <a:srgbClr val="800080"/>
    <a:srgbClr val="FEF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17ED42-BDA8-A939-69F8-D9CCEDA1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1FC9C3-3E52-EB00-EE15-8855FDC7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1E5048-84E5-89AF-9D27-FB5D1E92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5FF04B-AA90-A67A-C765-9F88CA30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2BB846-64C1-18B5-CAF6-F7AF926E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72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284969-93E8-7D8A-8F8A-008AFEEE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37EF55-CBB0-7741-D596-B2EB51953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3BE7BD-66DB-01AC-479E-166F411F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E7877D-7386-F177-6CD1-C48B1408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486EB8-97B4-FB5A-8C03-B7AA5B9C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68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4D028C5-9B4A-7D58-4229-B77CB4D5B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509BD5-D6B2-A7AD-8331-276723122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82A0E6-5283-C498-E178-0182289A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311434-4B67-E384-3545-BE8D20F8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C56E01-5642-6768-8FD9-509A85D8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2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CDCFD0-7699-233D-653F-8CCC31B3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C8CDEC-F575-1F25-9EA2-1EC995FF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2D40C3-9710-FEEE-E150-CF1F4892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67CC8E-AAF7-714C-6706-F11F0B51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6D3DD7-73C9-913B-D411-1B39E66A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90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A1C835-281A-1029-A50C-156E8CA5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26F486-2AA8-A20C-7060-858EB033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784F1F-4242-E500-CF68-E48802EF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C3635D-B316-FB7D-F255-2636156E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EFCB5E-DC81-279E-CBEC-F70AF21D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44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3D20A0-8673-BC0D-9DFE-988A37D9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6B96A4-0B32-B585-D2A1-7EBFDE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AEF4516-9574-873E-3B2A-82883E54D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6ABDD9-BCB0-826F-98F5-3B41B68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17FA42-537E-7E27-F83A-AC566E5E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C8AF49-2A72-5245-AB72-9A2AD12F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20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894FF3-845D-4B3C-ACB8-167F2E8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B6586B-3157-30C7-490B-832C00C1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CAE19E-BEC5-FF69-BC83-3F13C3028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AEF3743-E619-7D48-06FB-6FA9F6E9F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240D310-FF0C-1CC6-AFE5-5F358E961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A37936D-AAD9-AB43-CA7D-D188419A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0669181-1D2C-1FED-0328-E548C679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A353B58-BF0D-F6DE-A4D9-1F4B9C70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39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9A7FD8-592B-F2FC-F163-A151B4F2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8ED1FC6-8C59-1CE8-D4DF-67780EFC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6B0561A-B19D-5D1F-FE88-07473913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0440DB1-A044-772D-F83A-F39A8CFB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8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3063AE8-3CE4-B778-0568-1040BCA9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504196-2825-4500-69F6-070FA4D4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3A4B2F-7215-E958-55A2-2756061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9D612E-73FA-B4C3-7222-A89BA058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04F4E6-9BF4-6A9B-C1EC-70ABAF67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CA5D07-E15C-DE81-0C78-BCEAA0FDB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96C1EF-7D2B-43F4-8441-D6926114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622B54-EF18-EDE5-BB97-2B6E0EF0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ED6849-2C8C-9B40-9C2C-5B6B679E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9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BA4B78-1B3F-3A9B-5AFE-C9EAD015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39B94DB-4A05-4C7C-F215-A300EC8BA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74812D-544C-12AA-A2C7-529FE7F6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F9499F-FE44-4ACC-68F9-6100D507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E78F41-B2DC-0812-381D-119589C3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900507-E767-A26A-192E-148C5CD4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639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7BD350-BC04-A19B-699D-6F4FAFDA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7E8CED-2B81-6047-1B77-3B08E7BF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3DD972-6E36-65C5-70BE-BCFD4DA8D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A8A1-419C-483D-9495-949362CF0D7C}" type="datetimeFigureOut">
              <a:rPr lang="ar-SA" smtClean="0"/>
              <a:t>16/04/46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D52B24-D77D-639E-228F-7F9630FF2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4E16EB-4F9D-6FAF-11E5-7C7B6C63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8E5F-7596-4924-8513-AC46472F7C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11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slide" Target="slide17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6B9D200-D997-0646-01C3-2948A48C4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34" y="2163096"/>
            <a:ext cx="2828477" cy="30233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72B2B9-5A88-D3CE-B693-A4B8FCF4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34" y="2163096"/>
            <a:ext cx="2828477" cy="302334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AA0117E-CE60-9BE2-338B-DA2C40573182}"/>
              </a:ext>
            </a:extLst>
          </p:cNvPr>
          <p:cNvSpPr txBox="1"/>
          <p:nvPr/>
        </p:nvSpPr>
        <p:spPr>
          <a:xfrm>
            <a:off x="2477729" y="285135"/>
            <a:ext cx="66662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002060"/>
                </a:solidFill>
                <a:cs typeface="PT Bold Stars" panose="02010400000000000000" pitchFamily="2" charset="-78"/>
              </a:rPr>
              <a:t>خمني شخصية اليوم </a:t>
            </a:r>
          </a:p>
        </p:txBody>
      </p:sp>
    </p:spTree>
    <p:extLst>
      <p:ext uri="{BB962C8B-B14F-4D97-AF65-F5344CB8AC3E}">
        <p14:creationId xmlns:p14="http://schemas.microsoft.com/office/powerpoint/2010/main" val="309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7E6B96D-09C8-BE8C-6FD1-B46130DE49B3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تقويم تكويني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F4EA9C6-B59E-B5A7-1B51-3C285C3FA2EE}"/>
              </a:ext>
            </a:extLst>
          </p:cNvPr>
          <p:cNvSpPr txBox="1"/>
          <p:nvPr/>
        </p:nvSpPr>
        <p:spPr>
          <a:xfrm>
            <a:off x="3095766" y="2199190"/>
            <a:ext cx="7985189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يحمل الغذاء و الأكسجين إلى جميع انحاء الجسم عبر أوعية دموية: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اللحاء   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الحويصلات الهوائية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دم </a:t>
            </a:r>
            <a:r>
              <a:rPr lang="ar-SA" sz="2800" b="1" dirty="0" err="1"/>
              <a:t>مؤكسج</a:t>
            </a:r>
            <a:endParaRPr lang="ar-SA" sz="2800" b="1" dirty="0"/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دم غير </a:t>
            </a:r>
            <a:r>
              <a:rPr lang="ar-SA" sz="2800" b="1" dirty="0" err="1"/>
              <a:t>مؤكسج</a:t>
            </a:r>
            <a:endParaRPr lang="ar-SA" sz="2800" b="1" dirty="0"/>
          </a:p>
        </p:txBody>
      </p:sp>
      <p:sp>
        <p:nvSpPr>
          <p:cNvPr id="10" name="فقاعة التفكير: على شكل سحابة 9">
            <a:extLst>
              <a:ext uri="{FF2B5EF4-FFF2-40B4-BE49-F238E27FC236}">
                <a16:creationId xmlns:a16="http://schemas.microsoft.com/office/drawing/2014/main" id="{95BBD1E3-0A76-0EC1-AD6F-05AB5A4D236F}"/>
              </a:ext>
            </a:extLst>
          </p:cNvPr>
          <p:cNvSpPr/>
          <p:nvPr/>
        </p:nvSpPr>
        <p:spPr>
          <a:xfrm>
            <a:off x="-113839" y="2461846"/>
            <a:ext cx="2800056" cy="1911272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جاوبي و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أنتي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تركضين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C3D708-1300-4D94-B0D8-F610D58E823A}"/>
              </a:ext>
            </a:extLst>
          </p:cNvPr>
          <p:cNvSpPr txBox="1"/>
          <p:nvPr/>
        </p:nvSpPr>
        <p:spPr>
          <a:xfrm>
            <a:off x="8469863" y="4373118"/>
            <a:ext cx="2724931" cy="39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59D9CC2-35D4-855E-2C20-867F99431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5" y="5360504"/>
            <a:ext cx="1491047" cy="140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5F493AF-14B7-7F0C-0B28-FDC5EB41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8" y="1291122"/>
            <a:ext cx="8860781" cy="510166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D7D241B-CC76-11A6-7909-8997501F8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29" y="2647535"/>
            <a:ext cx="3409496" cy="182368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045745-47AA-DEF5-2906-924AA7AFD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8" y="5624467"/>
            <a:ext cx="1438895" cy="1194395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821F370-55AC-2E42-B5FE-04878C8C8241}"/>
              </a:ext>
            </a:extLst>
          </p:cNvPr>
          <p:cNvSpPr/>
          <p:nvPr/>
        </p:nvSpPr>
        <p:spPr>
          <a:xfrm>
            <a:off x="8858865" y="4630994"/>
            <a:ext cx="2881810" cy="19664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يضخ الدم </a:t>
            </a:r>
            <a:r>
              <a:rPr lang="ar-SA" sz="2400" b="1" dirty="0">
                <a:solidFill>
                  <a:srgbClr val="FF0000"/>
                </a:solidFill>
              </a:rPr>
              <a:t>غير </a:t>
            </a:r>
            <a:r>
              <a:rPr lang="ar-SA" sz="2400" b="1" dirty="0" err="1">
                <a:solidFill>
                  <a:srgbClr val="FF0000"/>
                </a:solidFill>
              </a:rPr>
              <a:t>المؤكسج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إلى الرئتين ؛ حيث يرتبط الدم بالأكسجين, و يتخلص من ثاني أكسيد الكربون.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5BE7A3B-92DD-2133-D8F0-E49E62946388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قراءة الأشكال</a:t>
            </a:r>
          </a:p>
        </p:txBody>
      </p:sp>
    </p:spTree>
    <p:extLst>
      <p:ext uri="{BB962C8B-B14F-4D97-AF65-F5344CB8AC3E}">
        <p14:creationId xmlns:p14="http://schemas.microsoft.com/office/powerpoint/2010/main" val="24847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B0DB4A9-A068-364E-B86A-8BE94C93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26" y="1436196"/>
            <a:ext cx="7337607" cy="382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F09A7B6-76CE-4D53-FA15-7F1114C75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19" y="4838347"/>
            <a:ext cx="1505418" cy="197128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30B1FFE-34B1-38B6-EC22-CE470977D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118" y="5356154"/>
            <a:ext cx="6958222" cy="98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rgbClr val="F6F6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0D3E53A-67BB-5CE8-FDAA-E2DF1836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0" y="1353363"/>
            <a:ext cx="2908961" cy="5025790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96EAF57-87B3-2C98-15A4-CAEA3AFC46F5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الربط بالوطن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FF8ACB5-A423-8AA8-5407-BB338E5A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76" y="1507144"/>
            <a:ext cx="6914271" cy="235911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644CFA6-9056-0B97-AE2D-3EA428482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00" y="1558486"/>
            <a:ext cx="8481795" cy="40389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B0D4DDA-63FF-384F-9710-4B057E167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82" y="850299"/>
            <a:ext cx="8571014" cy="592091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D6DD61D-1895-E0F3-53E7-3299A5979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95" y="5455386"/>
            <a:ext cx="930331" cy="13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417CEEB-6F47-E59B-F8F8-C979B7DF1DA9}"/>
              </a:ext>
            </a:extLst>
          </p:cNvPr>
          <p:cNvSpPr/>
          <p:nvPr/>
        </p:nvSpPr>
        <p:spPr>
          <a:xfrm>
            <a:off x="8268930" y="1890602"/>
            <a:ext cx="2951730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استراتيجية الدرس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E3F3FF9-40CF-5254-1788-8E6BA5FA4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5" y="2392442"/>
            <a:ext cx="2744793" cy="300928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6D0B614-41F1-14BA-FDA7-A4951A4647B7}"/>
              </a:ext>
            </a:extLst>
          </p:cNvPr>
          <p:cNvSpPr txBox="1"/>
          <p:nvPr/>
        </p:nvSpPr>
        <p:spPr>
          <a:xfrm>
            <a:off x="4072148" y="2509843"/>
            <a:ext cx="6890995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1- عرفي الدم </a:t>
            </a:r>
            <a:r>
              <a:rPr lang="ar-SA" sz="2800" b="1" dirty="0" err="1"/>
              <a:t>المؤكسج</a:t>
            </a:r>
            <a:r>
              <a:rPr lang="ar-SA" sz="2800" b="1" dirty="0"/>
              <a:t>.</a:t>
            </a:r>
          </a:p>
          <a:p>
            <a:r>
              <a:rPr lang="ar-SA" sz="2800" b="1" dirty="0">
                <a:solidFill>
                  <a:srgbClr val="0070C0"/>
                </a:solidFill>
              </a:rPr>
              <a:t>هو دم يحمل الغذاء و الأكسجين إلى جميع انحاء الجسم عبر أوعية دموية.</a:t>
            </a:r>
            <a:endParaRPr lang="ar-SA" sz="2800" b="1" dirty="0"/>
          </a:p>
          <a:p>
            <a:r>
              <a:rPr lang="ar-SA" sz="2800" b="1" dirty="0"/>
              <a:t>2- أين يضخ الدم غير </a:t>
            </a:r>
            <a:r>
              <a:rPr lang="ar-SA" sz="2800" b="1" dirty="0" err="1"/>
              <a:t>المؤكسج</a:t>
            </a:r>
            <a:r>
              <a:rPr lang="ar-SA" sz="2800" b="1" dirty="0"/>
              <a:t> ؟ </a:t>
            </a:r>
            <a:r>
              <a:rPr lang="ar-SA" sz="2800" b="1" dirty="0">
                <a:solidFill>
                  <a:srgbClr val="0070C0"/>
                </a:solidFill>
              </a:rPr>
              <a:t>إلى الرئتين.</a:t>
            </a:r>
          </a:p>
          <a:p>
            <a:r>
              <a:rPr lang="ar-SA" sz="2800" b="1" dirty="0"/>
              <a:t>3- أين يتخلص الدم من ثاني أكسيد الكربون ؟ </a:t>
            </a:r>
            <a:r>
              <a:rPr lang="ar-SA" sz="2800" b="1" dirty="0">
                <a:solidFill>
                  <a:srgbClr val="0070C0"/>
                </a:solidFill>
              </a:rPr>
              <a:t>في الرئتين</a:t>
            </a:r>
          </a:p>
          <a:p>
            <a:r>
              <a:rPr lang="ar-SA" sz="2800" b="1" dirty="0"/>
              <a:t>4- من أين تبدأ الدورة الدموية في الإنسان ؟ </a:t>
            </a:r>
            <a:r>
              <a:rPr lang="ar-SA" sz="2800" b="1" dirty="0">
                <a:solidFill>
                  <a:srgbClr val="0070C0"/>
                </a:solidFill>
              </a:rPr>
              <a:t>من القلب</a:t>
            </a:r>
          </a:p>
          <a:p>
            <a:r>
              <a:rPr lang="ar-SA" sz="2800" b="1" dirty="0"/>
              <a:t>5- ما هو التجويف الذي يتم داخلة تبادل الغازات ؟ </a:t>
            </a:r>
            <a:r>
              <a:rPr lang="ar-SA" sz="2800" b="1" dirty="0">
                <a:solidFill>
                  <a:srgbClr val="0070C0"/>
                </a:solidFill>
              </a:rPr>
              <a:t>الحويصلات الهوائية.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51D47E-B03F-E2CA-B99A-FFC6A912134E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تقويم ختامي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87C4F39-4892-6C01-983D-F786CF934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3" y="4734937"/>
            <a:ext cx="1245940" cy="19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3A7F1763-99C1-1282-907B-30A9B73BFF2F}"/>
              </a:ext>
            </a:extLst>
          </p:cNvPr>
          <p:cNvSpPr/>
          <p:nvPr/>
        </p:nvSpPr>
        <p:spPr>
          <a:xfrm>
            <a:off x="604576" y="3429000"/>
            <a:ext cx="3962400" cy="3195484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فقاعة التفكير: على شكل سحابة 8">
            <a:extLst>
              <a:ext uri="{FF2B5EF4-FFF2-40B4-BE49-F238E27FC236}">
                <a16:creationId xmlns:a16="http://schemas.microsoft.com/office/drawing/2014/main" id="{574F6ABA-1261-B1EE-35A5-8A0D9600FCD5}"/>
              </a:ext>
            </a:extLst>
          </p:cNvPr>
          <p:cNvSpPr/>
          <p:nvPr/>
        </p:nvSpPr>
        <p:spPr>
          <a:xfrm>
            <a:off x="4365522" y="1579923"/>
            <a:ext cx="4878811" cy="1911272"/>
          </a:xfrm>
          <a:prstGeom prst="cloudCallout">
            <a:avLst>
              <a:gd name="adj1" fmla="val -49173"/>
              <a:gd name="adj2" fmla="val 8453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 الدرس 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 تنسي حل واجبات المنصة </a:t>
            </a:r>
          </a:p>
        </p:txBody>
      </p:sp>
    </p:spTree>
    <p:extLst>
      <p:ext uri="{BB962C8B-B14F-4D97-AF65-F5344CB8AC3E}">
        <p14:creationId xmlns:p14="http://schemas.microsoft.com/office/powerpoint/2010/main" val="296514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/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A10509-B9AE-EBF9-3F76-69E07BE8F7D2}"/>
              </a:ext>
            </a:extLst>
          </p:cNvPr>
          <p:cNvSpPr txBox="1"/>
          <p:nvPr/>
        </p:nvSpPr>
        <p:spPr>
          <a:xfrm>
            <a:off x="2841523" y="2199190"/>
            <a:ext cx="7358317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err="1"/>
              <a:t>جهازالدوران</a:t>
            </a:r>
            <a:r>
              <a:rPr lang="ar-SA" sz="2800" b="1" dirty="0"/>
              <a:t> الذي يدفع الدم مباشرة في أنسجة الحيوان هو :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جهاز الانتشار 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جهاز الدوران المغلق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الجهاز </a:t>
            </a:r>
            <a:r>
              <a:rPr lang="ar-SA" sz="2800" b="1" dirty="0" err="1"/>
              <a:t>الداعمي</a:t>
            </a:r>
            <a:endParaRPr lang="ar-SA" sz="2800" b="1" dirty="0"/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جهاز الدوران المفتوح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5BCF83-5AD1-6318-4407-670D42865FD7}"/>
              </a:ext>
            </a:extLst>
          </p:cNvPr>
          <p:cNvSpPr txBox="1"/>
          <p:nvPr/>
        </p:nvSpPr>
        <p:spPr>
          <a:xfrm>
            <a:off x="6990736" y="4947912"/>
            <a:ext cx="3265706" cy="39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81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/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A10509-B9AE-EBF9-3F76-69E07BE8F7D2}"/>
              </a:ext>
            </a:extLst>
          </p:cNvPr>
          <p:cNvSpPr txBox="1"/>
          <p:nvPr/>
        </p:nvSpPr>
        <p:spPr>
          <a:xfrm>
            <a:off x="3336053" y="2199190"/>
            <a:ext cx="6863787" cy="3890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أيُّ الأجهزة الآتية مسؤول عن نقل الأكسجين و الجلوكوز و الفضلات في الجسم ؟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الجهاز الهضمي 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جهاز الدوران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الجهاز التنفسي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جهاز الإخراج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5BCF83-5AD1-6318-4407-670D42865FD7}"/>
              </a:ext>
            </a:extLst>
          </p:cNvPr>
          <p:cNvSpPr txBox="1"/>
          <p:nvPr/>
        </p:nvSpPr>
        <p:spPr>
          <a:xfrm>
            <a:off x="6934134" y="4318648"/>
            <a:ext cx="3265706" cy="39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2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2" action="ppaction://hlinksldjump"/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37A0E43-9BD6-EC9C-4CD7-748804134429}"/>
              </a:ext>
            </a:extLst>
          </p:cNvPr>
          <p:cNvSpPr txBox="1"/>
          <p:nvPr/>
        </p:nvSpPr>
        <p:spPr>
          <a:xfrm>
            <a:off x="2558005" y="2100730"/>
            <a:ext cx="7387192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احكمي على صحة العبارة التالية 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البرمائيات و الزواحف و معظم الأسماك هي حيوانات ثابتة درجة الحرارة (</a:t>
            </a:r>
            <a:r>
              <a:rPr lang="en-US" sz="2800" b="1" dirty="0"/>
              <a:t>                            </a:t>
            </a:r>
            <a:r>
              <a:rPr lang="ar-SA" sz="2800" b="1" dirty="0"/>
              <a:t>)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8FFD38B-02B9-447E-C3E6-380419F52423}"/>
              </a:ext>
            </a:extLst>
          </p:cNvPr>
          <p:cNvSpPr txBox="1"/>
          <p:nvPr/>
        </p:nvSpPr>
        <p:spPr>
          <a:xfrm>
            <a:off x="6096000" y="3593939"/>
            <a:ext cx="15085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X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41843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/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5A0617D-1B35-41A7-4E28-23268EA935AB}"/>
              </a:ext>
            </a:extLst>
          </p:cNvPr>
          <p:cNvSpPr txBox="1"/>
          <p:nvPr/>
        </p:nvSpPr>
        <p:spPr>
          <a:xfrm>
            <a:off x="3336053" y="2199190"/>
            <a:ext cx="6863787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ما العملية التي تنقل الدم في جسم المخلوق الحي؟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الهضم 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الإخراج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التنفس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الدوران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14C1E60-804D-72CD-880B-E2F7653F9D27}"/>
              </a:ext>
            </a:extLst>
          </p:cNvPr>
          <p:cNvSpPr txBox="1"/>
          <p:nvPr/>
        </p:nvSpPr>
        <p:spPr>
          <a:xfrm>
            <a:off x="8647560" y="4947912"/>
            <a:ext cx="1608881" cy="39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99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ABA"/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A04B1AB-9D7C-215C-3931-07A60DCCE75E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4A35CE7-E141-D706-1A2E-15D1D1FCDB28}"/>
              </a:ext>
            </a:extLst>
          </p:cNvPr>
          <p:cNvSpPr/>
          <p:nvPr/>
        </p:nvSpPr>
        <p:spPr>
          <a:xfrm>
            <a:off x="6435132" y="2835906"/>
            <a:ext cx="5021666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التاريخ:</a:t>
            </a:r>
            <a:r>
              <a:rPr lang="ar-SA" sz="3600" b="1" dirty="0">
                <a:solidFill>
                  <a:srgbClr val="C00000"/>
                </a:solidFill>
                <a:cs typeface="Akhbar MT" pitchFamily="2" charset="-78"/>
              </a:rPr>
              <a:t> 18 / 4 / 1446 هـ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239A47D-9DCD-040E-84D0-243A0F0DD943}"/>
              </a:ext>
            </a:extLst>
          </p:cNvPr>
          <p:cNvSpPr/>
          <p:nvPr/>
        </p:nvSpPr>
        <p:spPr>
          <a:xfrm>
            <a:off x="6435132" y="1156696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المـادة: </a:t>
            </a:r>
            <a:r>
              <a:rPr lang="ar-SA" sz="3600" b="1" dirty="0">
                <a:solidFill>
                  <a:srgbClr val="C00000"/>
                </a:solidFill>
                <a:cs typeface="Akhbar MT" pitchFamily="2" charset="-78"/>
              </a:rPr>
              <a:t>عــلــوم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7D33467-6EB0-A80D-0B73-D487CCF90D0E}"/>
              </a:ext>
            </a:extLst>
          </p:cNvPr>
          <p:cNvSpPr/>
          <p:nvPr/>
        </p:nvSpPr>
        <p:spPr>
          <a:xfrm>
            <a:off x="6481188" y="1952614"/>
            <a:ext cx="5005754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الحصة: </a:t>
            </a:r>
            <a:r>
              <a:rPr lang="ar-SA" sz="3600" b="1" dirty="0">
                <a:solidFill>
                  <a:srgbClr val="C00000"/>
                </a:solidFill>
                <a:cs typeface="Akhbar MT" pitchFamily="2" charset="-78"/>
              </a:rPr>
              <a:t>الــســادســة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8805487-8CE6-AB96-40CB-656953B1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4" y="1274127"/>
            <a:ext cx="4098275" cy="40982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CE4D45C-CDFB-406F-4A43-0017DF807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206"/>
            <a:ext cx="2517101" cy="2701794"/>
          </a:xfrm>
          <a:prstGeom prst="rect">
            <a:avLst/>
          </a:prstGeom>
        </p:spPr>
      </p:pic>
      <p:sp>
        <p:nvSpPr>
          <p:cNvPr id="21" name="فقاعة التفكير: على شكل سحابة 20">
            <a:extLst>
              <a:ext uri="{FF2B5EF4-FFF2-40B4-BE49-F238E27FC236}">
                <a16:creationId xmlns:a16="http://schemas.microsoft.com/office/drawing/2014/main" id="{E454F5A3-68B8-B0BA-D08D-99DE4513D9CA}"/>
              </a:ext>
            </a:extLst>
          </p:cNvPr>
          <p:cNvSpPr/>
          <p:nvPr/>
        </p:nvSpPr>
        <p:spPr>
          <a:xfrm>
            <a:off x="227424" y="2081486"/>
            <a:ext cx="1582853" cy="1508840"/>
          </a:xfrm>
          <a:prstGeom prst="cloudCallout">
            <a:avLst>
              <a:gd name="adj1" fmla="val -28316"/>
              <a:gd name="adj2" fmla="val 873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Simple Bold Ruled" panose="02010400000000000000" pitchFamily="2" charset="-78"/>
              </a:rPr>
              <a:t>حكمة اليوم </a:t>
            </a:r>
          </a:p>
        </p:txBody>
      </p:sp>
    </p:spTree>
    <p:extLst>
      <p:ext uri="{BB962C8B-B14F-4D97-AF65-F5344CB8AC3E}">
        <p14:creationId xmlns:p14="http://schemas.microsoft.com/office/powerpoint/2010/main" val="309187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EADA6D7-5D99-6D9D-584D-AFA254F85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" y="4651164"/>
            <a:ext cx="1627916" cy="21101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3E5C1BD-0D95-7D1E-95B1-F55050E0D89F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تغذية راجعة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5A436B1-FFBF-FD89-F43A-8949324B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23" y="857891"/>
            <a:ext cx="2900515" cy="58010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صورة 13">
            <a:hlinkClick r:id="rId4" action="ppaction://hlinksldjump"/>
            <a:extLst>
              <a:ext uri="{FF2B5EF4-FFF2-40B4-BE49-F238E27FC236}">
                <a16:creationId xmlns:a16="http://schemas.microsoft.com/office/drawing/2014/main" id="{B82A7408-8C40-015F-66A3-E8FCFDDE869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20" y="4001729"/>
            <a:ext cx="1211019" cy="1703412"/>
          </a:xfrm>
          <a:prstGeom prst="rect">
            <a:avLst/>
          </a:prstGeom>
        </p:spPr>
      </p:pic>
      <p:pic>
        <p:nvPicPr>
          <p:cNvPr id="16" name="صورة 15">
            <a:hlinkClick r:id="rId6" action="ppaction://hlinksldjump"/>
            <a:extLst>
              <a:ext uri="{FF2B5EF4-FFF2-40B4-BE49-F238E27FC236}">
                <a16:creationId xmlns:a16="http://schemas.microsoft.com/office/drawing/2014/main" id="{8E1C5A4F-E4B3-3399-7678-77803C591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65" y="4131506"/>
            <a:ext cx="1545973" cy="1573635"/>
          </a:xfrm>
          <a:prstGeom prst="rect">
            <a:avLst/>
          </a:prstGeom>
        </p:spPr>
      </p:pic>
      <p:pic>
        <p:nvPicPr>
          <p:cNvPr id="18" name="صورة 17">
            <a:hlinkClick r:id="rId9" action="ppaction://hlinksldjump"/>
            <a:extLst>
              <a:ext uri="{FF2B5EF4-FFF2-40B4-BE49-F238E27FC236}">
                <a16:creationId xmlns:a16="http://schemas.microsoft.com/office/drawing/2014/main" id="{C26F0F3E-8D4E-4A8B-C636-157B209F72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20" y="2645249"/>
            <a:ext cx="699435" cy="1356480"/>
          </a:xfrm>
          <a:prstGeom prst="rect">
            <a:avLst/>
          </a:prstGeom>
        </p:spPr>
      </p:pic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208234" y="97436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pic>
        <p:nvPicPr>
          <p:cNvPr id="21" name="صورة 20">
            <a:hlinkClick r:id="rId12" action="ppaction://hlinksldjump"/>
            <a:extLst>
              <a:ext uri="{FF2B5EF4-FFF2-40B4-BE49-F238E27FC236}">
                <a16:creationId xmlns:a16="http://schemas.microsoft.com/office/drawing/2014/main" id="{7411CD66-BE46-C407-C442-58D5BB3368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98" y="2803058"/>
            <a:ext cx="906026" cy="1198671"/>
          </a:xfrm>
          <a:prstGeom prst="rect">
            <a:avLst/>
          </a:prstGeom>
        </p:spPr>
      </p:pic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6D7E6A68-FA61-05EB-35BD-FED9849EE269}"/>
              </a:ext>
            </a:extLst>
          </p:cNvPr>
          <p:cNvSpPr/>
          <p:nvPr/>
        </p:nvSpPr>
        <p:spPr>
          <a:xfrm>
            <a:off x="100400" y="2018329"/>
            <a:ext cx="2391508" cy="1984264"/>
          </a:xfrm>
          <a:prstGeom prst="cloudCallout">
            <a:avLst>
              <a:gd name="adj1" fmla="val -28316"/>
              <a:gd name="adj2" fmla="val 873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اجيبي بشكلٍ صحيح لتلوين عائلة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سبونج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3E5C1BD-0D95-7D1E-95B1-F55050E0D89F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التــهــيــئــة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7063BB9-47D3-F92D-E8A3-45F8B907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870" y="5395910"/>
            <a:ext cx="1042689" cy="13653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DFB034-C08C-C71C-5883-24CFFEE44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25" y="2952881"/>
            <a:ext cx="2010395" cy="27989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FD35EE2-F437-C8DE-6DB3-68915931A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8" b="20179"/>
          <a:stretch/>
        </p:blipFill>
        <p:spPr>
          <a:xfrm>
            <a:off x="6240025" y="2903975"/>
            <a:ext cx="1879043" cy="2847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فقاعة التفكير: على شكل سحابة 12">
            <a:extLst>
              <a:ext uri="{FF2B5EF4-FFF2-40B4-BE49-F238E27FC236}">
                <a16:creationId xmlns:a16="http://schemas.microsoft.com/office/drawing/2014/main" id="{AA6FCC4C-1886-3436-3E4A-AD115F2EB78C}"/>
              </a:ext>
            </a:extLst>
          </p:cNvPr>
          <p:cNvSpPr/>
          <p:nvPr/>
        </p:nvSpPr>
        <p:spPr>
          <a:xfrm>
            <a:off x="227424" y="2903974"/>
            <a:ext cx="2010394" cy="1801719"/>
          </a:xfrm>
          <a:prstGeom prst="cloudCallout">
            <a:avLst>
              <a:gd name="adj1" fmla="val -28316"/>
              <a:gd name="adj2" fmla="val 873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تعرفي إلى هذين الجهازين</a:t>
            </a:r>
          </a:p>
        </p:txBody>
      </p:sp>
      <p:sp>
        <p:nvSpPr>
          <p:cNvPr id="14" name="فقاعة التفكير: على شكل سحابة 13">
            <a:extLst>
              <a:ext uri="{FF2B5EF4-FFF2-40B4-BE49-F238E27FC236}">
                <a16:creationId xmlns:a16="http://schemas.microsoft.com/office/drawing/2014/main" id="{E0E4B3C5-F144-5610-CA40-0B5F07A21BA1}"/>
              </a:ext>
            </a:extLst>
          </p:cNvPr>
          <p:cNvSpPr/>
          <p:nvPr/>
        </p:nvSpPr>
        <p:spPr>
          <a:xfrm>
            <a:off x="295735" y="2951733"/>
            <a:ext cx="1873771" cy="1560559"/>
          </a:xfrm>
          <a:prstGeom prst="cloudCallout">
            <a:avLst>
              <a:gd name="adj1" fmla="val -28316"/>
              <a:gd name="adj2" fmla="val 873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مـمـتاز </a:t>
            </a:r>
          </a:p>
        </p:txBody>
      </p:sp>
      <p:sp>
        <p:nvSpPr>
          <p:cNvPr id="15" name="فقاعة التفكير: على شكل سحابة 14">
            <a:extLst>
              <a:ext uri="{FF2B5EF4-FFF2-40B4-BE49-F238E27FC236}">
                <a16:creationId xmlns:a16="http://schemas.microsoft.com/office/drawing/2014/main" id="{B1DB6939-37BF-A2C2-1F08-6ABECC26481C}"/>
              </a:ext>
            </a:extLst>
          </p:cNvPr>
          <p:cNvSpPr/>
          <p:nvPr/>
        </p:nvSpPr>
        <p:spPr>
          <a:xfrm>
            <a:off x="27805" y="2720885"/>
            <a:ext cx="2391508" cy="1984264"/>
          </a:xfrm>
          <a:prstGeom prst="cloudCallout">
            <a:avLst>
              <a:gd name="adj1" fmla="val -28316"/>
              <a:gd name="adj2" fmla="val 873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ماهي الأعضاء الرئيسة في كلٍ من الجهازين؟</a:t>
            </a:r>
          </a:p>
        </p:txBody>
      </p: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A7025D21-7996-6C88-CF18-E458E05ED849}"/>
              </a:ext>
            </a:extLst>
          </p:cNvPr>
          <p:cNvSpPr/>
          <p:nvPr/>
        </p:nvSpPr>
        <p:spPr>
          <a:xfrm>
            <a:off x="36866" y="2765290"/>
            <a:ext cx="2391508" cy="1984264"/>
          </a:xfrm>
          <a:prstGeom prst="cloudCallout">
            <a:avLst>
              <a:gd name="adj1" fmla="val -28316"/>
              <a:gd name="adj2" fmla="val 873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احسنتن أنتن طالباتٍ متميزات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B14A7EA-8AC8-41AB-DE66-3138512A4D34}"/>
              </a:ext>
            </a:extLst>
          </p:cNvPr>
          <p:cNvSpPr txBox="1"/>
          <p:nvPr/>
        </p:nvSpPr>
        <p:spPr>
          <a:xfrm>
            <a:off x="951244" y="1188244"/>
            <a:ext cx="10289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هل يمكن أن تزود الرئتان خلايا الجسم بالأكسجين دون عمل الجهاز الدوراني ؟ و لماذا ؟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D445BCD-B468-B26D-7021-92F1FDC42E76}"/>
              </a:ext>
            </a:extLst>
          </p:cNvPr>
          <p:cNvSpPr txBox="1"/>
          <p:nvPr/>
        </p:nvSpPr>
        <p:spPr>
          <a:xfrm>
            <a:off x="951244" y="1790117"/>
            <a:ext cx="10289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لا ؛ لأن الرئتين تحتاجان إلى وسيلة لنقل الأكسجين إلى باقي أعضاء الجسم .</a:t>
            </a:r>
          </a:p>
        </p:txBody>
      </p:sp>
    </p:spTree>
    <p:extLst>
      <p:ext uri="{BB962C8B-B14F-4D97-AF65-F5344CB8AC3E}">
        <p14:creationId xmlns:p14="http://schemas.microsoft.com/office/powerpoint/2010/main" val="31579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D94BE25-CD90-F9D0-2FD0-EBA97FDB43D3}"/>
              </a:ext>
            </a:extLst>
          </p:cNvPr>
          <p:cNvSpPr/>
          <p:nvPr/>
        </p:nvSpPr>
        <p:spPr>
          <a:xfrm>
            <a:off x="9676562" y="1890602"/>
            <a:ext cx="1544097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الأهداف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1B0B3C1-C601-ECE4-0B79-EB53FB12FE0F}"/>
              </a:ext>
            </a:extLst>
          </p:cNvPr>
          <p:cNvSpPr/>
          <p:nvPr/>
        </p:nvSpPr>
        <p:spPr>
          <a:xfrm>
            <a:off x="2431701" y="2615395"/>
            <a:ext cx="6308690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3399"/>
                </a:solidFill>
                <a:latin typeface="Al Qabas"/>
              </a:rPr>
              <a:t>ت</a:t>
            </a:r>
            <a:r>
              <a:rPr lang="ar-SA" sz="3600" b="1" i="0" dirty="0">
                <a:solidFill>
                  <a:srgbClr val="FF3399"/>
                </a:solidFill>
                <a:latin typeface="Al Qabas"/>
              </a:rPr>
              <a:t>شرح الدورة الدموية داخل جسم الانسان</a:t>
            </a:r>
            <a:endParaRPr lang="ar-SA" sz="3600" b="1" dirty="0">
              <a:solidFill>
                <a:srgbClr val="FF3399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A91B01F-CC14-1431-2CEC-BAF7E14FA9F7}"/>
              </a:ext>
            </a:extLst>
          </p:cNvPr>
          <p:cNvSpPr/>
          <p:nvPr/>
        </p:nvSpPr>
        <p:spPr>
          <a:xfrm>
            <a:off x="2431701" y="3830258"/>
            <a:ext cx="6308690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800080"/>
                </a:solidFill>
                <a:latin typeface="Al Qabas"/>
              </a:rPr>
              <a:t>تُ</a:t>
            </a:r>
            <a:r>
              <a:rPr lang="ar-SA" sz="3600" b="1" i="0" dirty="0">
                <a:solidFill>
                  <a:srgbClr val="800080"/>
                </a:solidFill>
                <a:effectLst/>
                <a:latin typeface="Al Qabas"/>
              </a:rPr>
              <a:t>فرق بين الدم </a:t>
            </a:r>
            <a:r>
              <a:rPr lang="ar-SA" sz="3600" b="1" i="0" dirty="0" err="1">
                <a:solidFill>
                  <a:srgbClr val="800080"/>
                </a:solidFill>
                <a:effectLst/>
                <a:latin typeface="Al Qabas"/>
              </a:rPr>
              <a:t>المؤكسج</a:t>
            </a:r>
            <a:r>
              <a:rPr lang="ar-SA" sz="3600" b="1" i="0" dirty="0">
                <a:solidFill>
                  <a:srgbClr val="800080"/>
                </a:solidFill>
                <a:effectLst/>
                <a:latin typeface="Al Qabas"/>
              </a:rPr>
              <a:t> والغير </a:t>
            </a:r>
            <a:r>
              <a:rPr lang="ar-SA" sz="3600" b="1" i="0" dirty="0" err="1">
                <a:solidFill>
                  <a:srgbClr val="800080"/>
                </a:solidFill>
                <a:effectLst/>
                <a:latin typeface="Al Qabas"/>
              </a:rPr>
              <a:t>مؤكسج</a:t>
            </a:r>
            <a:endParaRPr lang="ar-SA" sz="3600" b="1" dirty="0">
              <a:solidFill>
                <a:srgbClr val="800080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E343992-C070-984D-F5C0-9E691C2DA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" y="4352772"/>
            <a:ext cx="2853356" cy="2368508"/>
          </a:xfrm>
          <a:prstGeom prst="rect">
            <a:avLst/>
          </a:prstGeom>
        </p:spPr>
      </p:pic>
      <p:sp>
        <p:nvSpPr>
          <p:cNvPr id="13" name="فقاعة التفكير: على شكل سحابة 12">
            <a:extLst>
              <a:ext uri="{FF2B5EF4-FFF2-40B4-BE49-F238E27FC236}">
                <a16:creationId xmlns:a16="http://schemas.microsoft.com/office/drawing/2014/main" id="{44912482-481D-D89D-7345-D6A60426FEB5}"/>
              </a:ext>
            </a:extLst>
          </p:cNvPr>
          <p:cNvSpPr/>
          <p:nvPr/>
        </p:nvSpPr>
        <p:spPr>
          <a:xfrm>
            <a:off x="115556" y="3027742"/>
            <a:ext cx="2316145" cy="1188309"/>
          </a:xfrm>
          <a:prstGeom prst="cloudCallout">
            <a:avLst>
              <a:gd name="adj1" fmla="val -28316"/>
              <a:gd name="adj2" fmla="val 873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درسنا اليوم هو</a:t>
            </a:r>
          </a:p>
        </p:txBody>
      </p:sp>
    </p:spTree>
    <p:extLst>
      <p:ext uri="{BB962C8B-B14F-4D97-AF65-F5344CB8AC3E}">
        <p14:creationId xmlns:p14="http://schemas.microsoft.com/office/powerpoint/2010/main" val="8180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417CEEB-6F47-E59B-F8F8-C979B7DF1DA9}"/>
              </a:ext>
            </a:extLst>
          </p:cNvPr>
          <p:cNvSpPr/>
          <p:nvPr/>
        </p:nvSpPr>
        <p:spPr>
          <a:xfrm>
            <a:off x="8268930" y="1890602"/>
            <a:ext cx="2951730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استراتيجية الدرس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E3F3FF9-40CF-5254-1788-8E6BA5FA4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5" y="2392442"/>
            <a:ext cx="2744793" cy="300928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6D0B614-41F1-14BA-FDA7-A4951A4647B7}"/>
              </a:ext>
            </a:extLst>
          </p:cNvPr>
          <p:cNvSpPr txBox="1"/>
          <p:nvPr/>
        </p:nvSpPr>
        <p:spPr>
          <a:xfrm>
            <a:off x="4986753" y="2905078"/>
            <a:ext cx="597427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1- عرفي الدم </a:t>
            </a:r>
            <a:r>
              <a:rPr lang="ar-SA" sz="2800" b="1" dirty="0" err="1"/>
              <a:t>المؤكسج</a:t>
            </a:r>
            <a:r>
              <a:rPr lang="ar-SA" sz="2800" b="1" dirty="0"/>
              <a:t>.</a:t>
            </a:r>
          </a:p>
          <a:p>
            <a:r>
              <a:rPr lang="ar-SA" sz="2800" b="1" dirty="0"/>
              <a:t>2- أين يضخ الدم غير </a:t>
            </a:r>
            <a:r>
              <a:rPr lang="ar-SA" sz="2800" b="1" dirty="0" err="1"/>
              <a:t>المؤكسج</a:t>
            </a:r>
            <a:r>
              <a:rPr lang="ar-SA" sz="2800" b="1" dirty="0"/>
              <a:t> ؟</a:t>
            </a:r>
          </a:p>
          <a:p>
            <a:r>
              <a:rPr lang="ar-SA" sz="2800" b="1" dirty="0"/>
              <a:t>3- أين يتخلص الدم من ثاني أكسيد الكربون ؟</a:t>
            </a:r>
          </a:p>
          <a:p>
            <a:r>
              <a:rPr lang="ar-SA" sz="2800" b="1" dirty="0"/>
              <a:t>4- من أين تبدأ الدورة الدموية في الإنسان ؟</a:t>
            </a:r>
          </a:p>
          <a:p>
            <a:r>
              <a:rPr lang="ar-SA" sz="2800" b="1" dirty="0"/>
              <a:t>5- ما هو التجويف الذي يتم داخلة تبادل الغازات ؟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218B2FC-3C89-821C-AF5F-D94ACB158304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الأصابع الخمسة</a:t>
            </a:r>
          </a:p>
        </p:txBody>
      </p:sp>
    </p:spTree>
    <p:extLst>
      <p:ext uri="{BB962C8B-B14F-4D97-AF65-F5344CB8AC3E}">
        <p14:creationId xmlns:p14="http://schemas.microsoft.com/office/powerpoint/2010/main" val="20400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D3D9E39-5BF9-665A-1563-043BF0DE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4" y="1089688"/>
            <a:ext cx="3709308" cy="4498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AD039C8-D55B-594A-E200-9AE62095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750" y="5057775"/>
            <a:ext cx="1603942" cy="1616572"/>
          </a:xfrm>
          <a:prstGeom prst="rect">
            <a:avLst/>
          </a:prstGeom>
        </p:spPr>
      </p:pic>
      <p:sp>
        <p:nvSpPr>
          <p:cNvPr id="15" name="فقاعة التفكير: على شكل سحابة 14">
            <a:extLst>
              <a:ext uri="{FF2B5EF4-FFF2-40B4-BE49-F238E27FC236}">
                <a16:creationId xmlns:a16="http://schemas.microsoft.com/office/drawing/2014/main" id="{D4582A4D-4F79-C3A6-3708-4389F727B17C}"/>
              </a:ext>
            </a:extLst>
          </p:cNvPr>
          <p:cNvSpPr/>
          <p:nvPr/>
        </p:nvSpPr>
        <p:spPr>
          <a:xfrm>
            <a:off x="80388" y="2461846"/>
            <a:ext cx="2572378" cy="1754206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لنشرح سويًا كيف يتحرك الدم في جسم الإنسان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FCBB331-D077-6CFE-C61B-46032874DA8E}"/>
              </a:ext>
            </a:extLst>
          </p:cNvPr>
          <p:cNvSpPr txBox="1"/>
          <p:nvPr/>
        </p:nvSpPr>
        <p:spPr>
          <a:xfrm>
            <a:off x="5843117" y="1498792"/>
            <a:ext cx="56823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1- يضخ القلب الدم غير </a:t>
            </a:r>
            <a:r>
              <a:rPr lang="ar-SA" sz="2800" b="1" dirty="0" err="1"/>
              <a:t>المؤكسج</a:t>
            </a:r>
            <a:r>
              <a:rPr lang="ar-SA" sz="2800" b="1" dirty="0"/>
              <a:t> إلى الرئتين 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878E95D-1D85-A5F3-8A6C-3608FAFF31A4}"/>
              </a:ext>
            </a:extLst>
          </p:cNvPr>
          <p:cNvSpPr txBox="1"/>
          <p:nvPr/>
        </p:nvSpPr>
        <p:spPr>
          <a:xfrm>
            <a:off x="4925793" y="2767232"/>
            <a:ext cx="6814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2- يتم تبادل الغازات في الرئة داخل </a:t>
            </a:r>
            <a:r>
              <a:rPr lang="ar-SA" sz="2800" b="1" dirty="0" err="1"/>
              <a:t>الحويصلة</a:t>
            </a:r>
            <a:r>
              <a:rPr lang="ar-SA" sz="2800" b="1" dirty="0"/>
              <a:t> الهوائية .</a:t>
            </a:r>
          </a:p>
        </p:txBody>
      </p:sp>
      <p:sp>
        <p:nvSpPr>
          <p:cNvPr id="18" name="فقاعة التفكير: على شكل سحابة 17">
            <a:extLst>
              <a:ext uri="{FF2B5EF4-FFF2-40B4-BE49-F238E27FC236}">
                <a16:creationId xmlns:a16="http://schemas.microsoft.com/office/drawing/2014/main" id="{B0C8B8C9-4D38-7C95-7C9E-D7B2832D37AD}"/>
              </a:ext>
            </a:extLst>
          </p:cNvPr>
          <p:cNvSpPr/>
          <p:nvPr/>
        </p:nvSpPr>
        <p:spPr>
          <a:xfrm>
            <a:off x="41813" y="2461846"/>
            <a:ext cx="2572378" cy="1754206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ماهو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الدم غير </a:t>
            </a:r>
            <a:r>
              <a:rPr lang="ar-SA" sz="2400" b="1" dirty="0" err="1">
                <a:solidFill>
                  <a:srgbClr val="FF0000"/>
                </a:solidFill>
              </a:rPr>
              <a:t>المؤكسج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355FE23-B3CC-A49B-EC5F-7B7B42C901F5}"/>
              </a:ext>
            </a:extLst>
          </p:cNvPr>
          <p:cNvSpPr txBox="1"/>
          <p:nvPr/>
        </p:nvSpPr>
        <p:spPr>
          <a:xfrm>
            <a:off x="5116233" y="2158920"/>
            <a:ext cx="63706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الدم غير </a:t>
            </a:r>
            <a:r>
              <a:rPr lang="ar-SA" sz="2800" b="1" dirty="0" err="1">
                <a:solidFill>
                  <a:srgbClr val="FF0000"/>
                </a:solidFill>
              </a:rPr>
              <a:t>المؤكسج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/>
              <a:t>: </a:t>
            </a:r>
            <a:r>
              <a:rPr lang="ar-SA" sz="2800" b="1" dirty="0">
                <a:solidFill>
                  <a:srgbClr val="0070C0"/>
                </a:solidFill>
              </a:rPr>
              <a:t>هو الدم غير المحمَّل بالأكسجين.</a:t>
            </a:r>
          </a:p>
        </p:txBody>
      </p:sp>
      <p:sp>
        <p:nvSpPr>
          <p:cNvPr id="20" name="فقاعة التفكير: على شكل سحابة 19">
            <a:extLst>
              <a:ext uri="{FF2B5EF4-FFF2-40B4-BE49-F238E27FC236}">
                <a16:creationId xmlns:a16="http://schemas.microsoft.com/office/drawing/2014/main" id="{379B1FCF-EF91-F952-B99E-31845406EEF8}"/>
              </a:ext>
            </a:extLst>
          </p:cNvPr>
          <p:cNvSpPr/>
          <p:nvPr/>
        </p:nvSpPr>
        <p:spPr>
          <a:xfrm>
            <a:off x="0" y="2461846"/>
            <a:ext cx="2572378" cy="1754206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ممتاز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إنها معلومةٌ قيِّمَه </a:t>
            </a:r>
            <a:endParaRPr lang="ar-SA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F8A39E7-587A-D186-8975-329BCC2D43F5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استراتيجية التصفح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C49F5FDB-FE93-AB58-801D-808556869CF1}"/>
              </a:ext>
            </a:extLst>
          </p:cNvPr>
          <p:cNvSpPr/>
          <p:nvPr/>
        </p:nvSpPr>
        <p:spPr>
          <a:xfrm>
            <a:off x="-40348" y="2420530"/>
            <a:ext cx="2800056" cy="1911272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تعرفين شكل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الحويصلة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الهوائية ؟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F4177E6-52F6-79B9-B2F6-0E21F3FF9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79" y="4564272"/>
            <a:ext cx="2228850" cy="2047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فقاعة التفكير: على شكل سحابة 25">
            <a:extLst>
              <a:ext uri="{FF2B5EF4-FFF2-40B4-BE49-F238E27FC236}">
                <a16:creationId xmlns:a16="http://schemas.microsoft.com/office/drawing/2014/main" id="{1A4C5D55-EC12-6934-9A9D-B0C7B045E824}"/>
              </a:ext>
            </a:extLst>
          </p:cNvPr>
          <p:cNvSpPr/>
          <p:nvPr/>
        </p:nvSpPr>
        <p:spPr>
          <a:xfrm>
            <a:off x="-113839" y="2461846"/>
            <a:ext cx="2800056" cy="1911272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وكيف تحدث عملية تبادل الغازات في الحويصلات؟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BECAF5-C46E-4123-5857-294151831B0B}"/>
              </a:ext>
            </a:extLst>
          </p:cNvPr>
          <p:cNvSpPr txBox="1"/>
          <p:nvPr/>
        </p:nvSpPr>
        <p:spPr>
          <a:xfrm>
            <a:off x="4676412" y="3259855"/>
            <a:ext cx="681488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ينتقل الأكسجين من تجويف الحويصلات إلى الدم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في الوقت نفسه ينتقل ثاني أكسيد الكربون إلى تجويف </a:t>
            </a:r>
            <a:r>
              <a:rPr lang="ar-SA" sz="2800" b="1" dirty="0" err="1">
                <a:solidFill>
                  <a:schemeClr val="tx2">
                    <a:lumMod val="75000"/>
                  </a:schemeClr>
                </a:solidFill>
              </a:rPr>
              <a:t>الحويصلة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 الهوائية , ثم إلى خارج الجسم مع هواء الزفير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048FEDF-737F-0C81-EBED-6E35B4624E84}"/>
              </a:ext>
            </a:extLst>
          </p:cNvPr>
          <p:cNvSpPr txBox="1"/>
          <p:nvPr/>
        </p:nvSpPr>
        <p:spPr>
          <a:xfrm>
            <a:off x="4634722" y="5181428"/>
            <a:ext cx="681488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3- يعود الدم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 err="1">
                <a:solidFill>
                  <a:srgbClr val="FF0000"/>
                </a:solidFill>
              </a:rPr>
              <a:t>المؤكسج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/>
              <a:t>إلى القلب حيث يُضخ إلى </a:t>
            </a:r>
          </a:p>
          <a:p>
            <a:r>
              <a:rPr lang="ar-SA" sz="2800" b="1" dirty="0"/>
              <a:t>جميع أجزاء الجسم .</a:t>
            </a:r>
          </a:p>
        </p:txBody>
      </p:sp>
    </p:spTree>
    <p:extLst>
      <p:ext uri="{BB962C8B-B14F-4D97-AF65-F5344CB8AC3E}">
        <p14:creationId xmlns:p14="http://schemas.microsoft.com/office/powerpoint/2010/main" val="9527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48032 L -2.08333E-7 -4.8148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2" grpId="0" animBg="1"/>
      <p:bldP spid="22" grpId="1" animBg="1"/>
      <p:bldP spid="26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7E6B96D-09C8-BE8C-6FD1-B46130DE49B3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تقويم تكويني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F4EA9C6-B59E-B5A7-1B51-3C285C3FA2EE}"/>
              </a:ext>
            </a:extLst>
          </p:cNvPr>
          <p:cNvSpPr txBox="1"/>
          <p:nvPr/>
        </p:nvSpPr>
        <p:spPr>
          <a:xfrm>
            <a:off x="3336053" y="2199190"/>
            <a:ext cx="6863787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يُضخُ من القلب إلى الرئتين محملاً بثاني أكسيد الكربون :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الأكسجين  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الحويصلات الهوائية</a:t>
            </a:r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دم </a:t>
            </a:r>
            <a:r>
              <a:rPr lang="ar-SA" sz="2800" b="1" dirty="0" err="1"/>
              <a:t>مؤكسج</a:t>
            </a:r>
            <a:endParaRPr lang="ar-SA" sz="2800" b="1" dirty="0"/>
          </a:p>
          <a:p>
            <a:pPr marL="342900" indent="-342900">
              <a:lnSpc>
                <a:spcPct val="150000"/>
              </a:lnSpc>
              <a:buAutoNum type="arabic1Minus"/>
            </a:pPr>
            <a:r>
              <a:rPr lang="ar-SA" sz="2800" b="1" dirty="0"/>
              <a:t>دم غير </a:t>
            </a:r>
            <a:r>
              <a:rPr lang="ar-SA" sz="2800" b="1" dirty="0" err="1"/>
              <a:t>مؤكسج</a:t>
            </a:r>
            <a:endParaRPr lang="ar-SA" sz="28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ABA26E-DDDC-4FEE-0BED-D3D45FA06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9" y="4784312"/>
            <a:ext cx="2162829" cy="1976961"/>
          </a:xfrm>
          <a:prstGeom prst="rect">
            <a:avLst/>
          </a:prstGeom>
        </p:spPr>
      </p:pic>
      <p:sp>
        <p:nvSpPr>
          <p:cNvPr id="10" name="فقاعة التفكير: على شكل سحابة 9">
            <a:extLst>
              <a:ext uri="{FF2B5EF4-FFF2-40B4-BE49-F238E27FC236}">
                <a16:creationId xmlns:a16="http://schemas.microsoft.com/office/drawing/2014/main" id="{95BBD1E3-0A76-0EC1-AD6F-05AB5A4D236F}"/>
              </a:ext>
            </a:extLst>
          </p:cNvPr>
          <p:cNvSpPr/>
          <p:nvPr/>
        </p:nvSpPr>
        <p:spPr>
          <a:xfrm>
            <a:off x="-113839" y="2461846"/>
            <a:ext cx="2800056" cy="1911272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جاوبي بصوتٍ عالي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C3D708-1300-4D94-B0D8-F610D58E823A}"/>
              </a:ext>
            </a:extLst>
          </p:cNvPr>
          <p:cNvSpPr txBox="1"/>
          <p:nvPr/>
        </p:nvSpPr>
        <p:spPr>
          <a:xfrm>
            <a:off x="7531510" y="4947912"/>
            <a:ext cx="2724931" cy="39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5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9BF596-C620-D76E-1307-77C571E12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4A76953-95E3-C633-C02C-D6ACED02DE42}"/>
              </a:ext>
            </a:extLst>
          </p:cNvPr>
          <p:cNvSpPr/>
          <p:nvPr/>
        </p:nvSpPr>
        <p:spPr>
          <a:xfrm>
            <a:off x="3336053" y="231058"/>
            <a:ext cx="5014128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الهضم و الإخراج و التنفس و الدوران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476508-C133-9C87-8325-B80AB3D86E52}"/>
              </a:ext>
            </a:extLst>
          </p:cNvPr>
          <p:cNvSpPr/>
          <p:nvPr/>
        </p:nvSpPr>
        <p:spPr>
          <a:xfrm>
            <a:off x="412750" y="753572"/>
            <a:ext cx="11327925" cy="6007701"/>
          </a:xfrm>
          <a:prstGeom prst="roundRect">
            <a:avLst>
              <a:gd name="adj" fmla="val 113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EF08F5B-8568-DF4D-7CF8-D34F9388BE62}"/>
              </a:ext>
            </a:extLst>
          </p:cNvPr>
          <p:cNvSpPr/>
          <p:nvPr/>
        </p:nvSpPr>
        <p:spPr>
          <a:xfrm>
            <a:off x="4566976" y="763512"/>
            <a:ext cx="2552282" cy="522514"/>
          </a:xfrm>
          <a:prstGeom prst="roundRect">
            <a:avLst>
              <a:gd name="adj" fmla="val 3461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ما الدورة الدموية؟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84959F9-C50C-6739-9D97-BC3F33843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25" y="4444180"/>
            <a:ext cx="1553652" cy="219743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2CC3CAA-DF5B-44FA-6437-C4B234523557}"/>
              </a:ext>
            </a:extLst>
          </p:cNvPr>
          <p:cNvSpPr txBox="1"/>
          <p:nvPr/>
        </p:nvSpPr>
        <p:spPr>
          <a:xfrm>
            <a:off x="4680155" y="1498792"/>
            <a:ext cx="6845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ماذا يحصل عندما يصل الدم </a:t>
            </a:r>
            <a:r>
              <a:rPr lang="ar-SA" sz="2800" b="1" dirty="0" err="1">
                <a:solidFill>
                  <a:srgbClr val="FF0000"/>
                </a:solidFill>
              </a:rPr>
              <a:t>المؤكسج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/>
              <a:t>إلى الأمعاء الدقيقة 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502D32F-8D28-5975-2080-47347577B3D9}"/>
              </a:ext>
            </a:extLst>
          </p:cNvPr>
          <p:cNvSpPr txBox="1"/>
          <p:nvPr/>
        </p:nvSpPr>
        <p:spPr>
          <a:xfrm>
            <a:off x="4680155" y="2080410"/>
            <a:ext cx="6845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يُحَمَّل بالمواد الغذائية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46A152-CB87-71C1-AB9B-5A524E084740}"/>
              </a:ext>
            </a:extLst>
          </p:cNvPr>
          <p:cNvSpPr txBox="1"/>
          <p:nvPr/>
        </p:nvSpPr>
        <p:spPr>
          <a:xfrm>
            <a:off x="412750" y="3262900"/>
            <a:ext cx="105205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b="1" dirty="0">
                <a:solidFill>
                  <a:srgbClr val="A26333"/>
                </a:solidFill>
              </a:rPr>
              <a:t>؟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2D88F46-6FA6-63A2-A15E-33B222AE5C48}"/>
              </a:ext>
            </a:extLst>
          </p:cNvPr>
          <p:cNvSpPr txBox="1"/>
          <p:nvPr/>
        </p:nvSpPr>
        <p:spPr>
          <a:xfrm>
            <a:off x="4365523" y="2801971"/>
            <a:ext cx="68453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ثم ينتقل من الأمعاء الدقيقة إلى جميع أجزاء الجسم عبر </a:t>
            </a:r>
            <a:r>
              <a:rPr lang="ar-SA" sz="2800" b="1" dirty="0">
                <a:solidFill>
                  <a:srgbClr val="A26333"/>
                </a:solidFill>
              </a:rPr>
              <a:t>أوعية دموية </a:t>
            </a:r>
          </a:p>
        </p:txBody>
      </p:sp>
      <p:sp>
        <p:nvSpPr>
          <p:cNvPr id="14" name="فقاعة التفكير: على شكل سحابة 13">
            <a:extLst>
              <a:ext uri="{FF2B5EF4-FFF2-40B4-BE49-F238E27FC236}">
                <a16:creationId xmlns:a16="http://schemas.microsoft.com/office/drawing/2014/main" id="{147FF070-1AE6-A590-BE5C-FDBEB70E1E04}"/>
              </a:ext>
            </a:extLst>
          </p:cNvPr>
          <p:cNvSpPr/>
          <p:nvPr/>
        </p:nvSpPr>
        <p:spPr>
          <a:xfrm>
            <a:off x="190961" y="1844806"/>
            <a:ext cx="2800056" cy="1911272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وماذا يحصل يعد ذلك</a:t>
            </a:r>
          </a:p>
        </p:txBody>
      </p:sp>
      <p:sp>
        <p:nvSpPr>
          <p:cNvPr id="15" name="فقاعة التفكير: على شكل سحابة 14">
            <a:extLst>
              <a:ext uri="{FF2B5EF4-FFF2-40B4-BE49-F238E27FC236}">
                <a16:creationId xmlns:a16="http://schemas.microsoft.com/office/drawing/2014/main" id="{0D0A0AA9-18E4-92DC-3663-36117BE4EF47}"/>
              </a:ext>
            </a:extLst>
          </p:cNvPr>
          <p:cNvSpPr/>
          <p:nvPr/>
        </p:nvSpPr>
        <p:spPr>
          <a:xfrm>
            <a:off x="190961" y="1853526"/>
            <a:ext cx="2800056" cy="1911272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سأريكم شكل الأوعية الدموية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D88B893-CB8B-07E8-DD83-1F4CFEE18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19" y="3774562"/>
            <a:ext cx="3975133" cy="27384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6869E6D-967E-5D9F-78E4-D76A61C0A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2" y="4666938"/>
            <a:ext cx="1798927" cy="1690008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CFD336D-FB0B-7714-1A15-44BD82D24088}"/>
              </a:ext>
            </a:extLst>
          </p:cNvPr>
          <p:cNvSpPr txBox="1"/>
          <p:nvPr/>
        </p:nvSpPr>
        <p:spPr>
          <a:xfrm>
            <a:off x="6728917" y="3728344"/>
            <a:ext cx="44819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حتى يصل إلى أوعية دموية دقيقة تسمى </a:t>
            </a:r>
            <a:r>
              <a:rPr lang="ar-SA" sz="2800" b="1" dirty="0">
                <a:solidFill>
                  <a:srgbClr val="A26333"/>
                </a:solidFill>
              </a:rPr>
              <a:t>الشعيرات .</a:t>
            </a:r>
          </a:p>
        </p:txBody>
      </p:sp>
      <p:sp>
        <p:nvSpPr>
          <p:cNvPr id="21" name="فقاعة التفكير: على شكل سحابة 20">
            <a:extLst>
              <a:ext uri="{FF2B5EF4-FFF2-40B4-BE49-F238E27FC236}">
                <a16:creationId xmlns:a16="http://schemas.microsoft.com/office/drawing/2014/main" id="{212D41F0-14A8-28B7-31AD-09E6CC391759}"/>
              </a:ext>
            </a:extLst>
          </p:cNvPr>
          <p:cNvSpPr/>
          <p:nvPr/>
        </p:nvSpPr>
        <p:spPr>
          <a:xfrm>
            <a:off x="151947" y="1738514"/>
            <a:ext cx="2994375" cy="2044768"/>
          </a:xfrm>
          <a:prstGeom prst="cloudCallout">
            <a:avLst>
              <a:gd name="adj1" fmla="val -25191"/>
              <a:gd name="adj2" fmla="val 948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يحصل عندما يصل الأكسجين و المواد الغذائية  إلى الشعيرات؟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B3D1D8A-5C9A-14E1-3CC0-CD0D01FD4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092" y="4184072"/>
            <a:ext cx="1478215" cy="256558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34E5335-1C80-CE41-CF64-34E0B2112CA7}"/>
              </a:ext>
            </a:extLst>
          </p:cNvPr>
          <p:cNvSpPr txBox="1"/>
          <p:nvPr/>
        </p:nvSpPr>
        <p:spPr>
          <a:xfrm>
            <a:off x="6828172" y="4832560"/>
            <a:ext cx="448191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تنتقل المواد الغذائية و الأكسجين عبر جدرانها الرقيقة ليصل إلى الخلايا </a:t>
            </a:r>
            <a:r>
              <a:rPr lang="ar-SA" sz="2800" b="1" dirty="0">
                <a:solidFill>
                  <a:srgbClr val="A26333"/>
                </a:solidFill>
              </a:rPr>
              <a:t>.</a:t>
            </a:r>
          </a:p>
          <a:p>
            <a:r>
              <a:rPr lang="ar-SA" sz="2800" b="1" dirty="0">
                <a:solidFill>
                  <a:srgbClr val="A26333"/>
                </a:solidFill>
              </a:rPr>
              <a:t>تُمَرِّر الخلايا فضلاتها عبر جدران الشعيرات </a:t>
            </a:r>
            <a:r>
              <a:rPr lang="ar-SA" sz="2800" b="1" dirty="0" err="1">
                <a:solidFill>
                  <a:srgbClr val="A26333"/>
                </a:solidFill>
              </a:rPr>
              <a:t>الدمويه</a:t>
            </a:r>
            <a:r>
              <a:rPr lang="ar-SA" sz="2800" b="1" dirty="0">
                <a:solidFill>
                  <a:srgbClr val="A26333"/>
                </a:solidFill>
              </a:rPr>
              <a:t> إلى الدم .</a:t>
            </a:r>
          </a:p>
        </p:txBody>
      </p:sp>
      <p:sp>
        <p:nvSpPr>
          <p:cNvPr id="25" name="فقاعة التفكير: على شكل سحابة 24">
            <a:extLst>
              <a:ext uri="{FF2B5EF4-FFF2-40B4-BE49-F238E27FC236}">
                <a16:creationId xmlns:a16="http://schemas.microsoft.com/office/drawing/2014/main" id="{1E199CC0-1356-26D8-1CFB-59FED255B981}"/>
              </a:ext>
            </a:extLst>
          </p:cNvPr>
          <p:cNvSpPr/>
          <p:nvPr/>
        </p:nvSpPr>
        <p:spPr>
          <a:xfrm>
            <a:off x="93801" y="1754394"/>
            <a:ext cx="2994375" cy="2044768"/>
          </a:xfrm>
          <a:prstGeom prst="cloudCallout">
            <a:avLst>
              <a:gd name="adj1" fmla="val -33728"/>
              <a:gd name="adj2" fmla="val 7270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مـمـتـاز</a:t>
            </a:r>
          </a:p>
        </p:txBody>
      </p:sp>
      <p:sp>
        <p:nvSpPr>
          <p:cNvPr id="26" name="فقاعة التفكير: على شكل سحابة 25">
            <a:extLst>
              <a:ext uri="{FF2B5EF4-FFF2-40B4-BE49-F238E27FC236}">
                <a16:creationId xmlns:a16="http://schemas.microsoft.com/office/drawing/2014/main" id="{EAC54795-ED90-B531-EC10-9BEF0AC9EF71}"/>
              </a:ext>
            </a:extLst>
          </p:cNvPr>
          <p:cNvSpPr/>
          <p:nvPr/>
        </p:nvSpPr>
        <p:spPr>
          <a:xfrm>
            <a:off x="93801" y="1786778"/>
            <a:ext cx="2994375" cy="2044768"/>
          </a:xfrm>
          <a:prstGeom prst="cloudCallout">
            <a:avLst>
              <a:gd name="adj1" fmla="val -33728"/>
              <a:gd name="adj2" fmla="val 7270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الآن سيصبح الدم غير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مؤكسج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ينتقل مرة أخرى إلى القلب 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28591FE-63FA-3393-BDF3-A65F173E6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18" y="4174860"/>
            <a:ext cx="1683023" cy="2611236"/>
          </a:xfrm>
          <a:prstGeom prst="rect">
            <a:avLst/>
          </a:prstGeom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8AB3B4C6-91F6-C45C-FF79-351EFFD54FA1}"/>
              </a:ext>
            </a:extLst>
          </p:cNvPr>
          <p:cNvSpPr/>
          <p:nvPr/>
        </p:nvSpPr>
        <p:spPr>
          <a:xfrm>
            <a:off x="180870" y="331596"/>
            <a:ext cx="2391508" cy="3252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استراتيجية التصفح</a:t>
            </a:r>
          </a:p>
        </p:txBody>
      </p:sp>
    </p:spTree>
    <p:extLst>
      <p:ext uri="{BB962C8B-B14F-4D97-AF65-F5344CB8AC3E}">
        <p14:creationId xmlns:p14="http://schemas.microsoft.com/office/powerpoint/2010/main" val="4804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  <p:bldP spid="14" grpId="1" animBg="1"/>
      <p:bldP spid="15" grpId="0" animBg="1"/>
      <p:bldP spid="15" grpId="1" animBg="1"/>
      <p:bldP spid="20" grpId="0"/>
      <p:bldP spid="21" grpId="0" animBg="1"/>
      <p:bldP spid="21" grpId="1" animBg="1"/>
      <p:bldP spid="24" grpId="0"/>
      <p:bldP spid="25" grpId="0" animBg="1"/>
      <p:bldP spid="25" grpId="1" animBg="1"/>
      <p:bldP spid="2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722</Words>
  <Application>Microsoft Office PowerPoint</Application>
  <PresentationFormat>شاشة عريضة</PresentationFormat>
  <Paragraphs>125</Paragraphs>
  <Slides>19</Slides>
  <Notes>0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Akhbar MT</vt:lpstr>
      <vt:lpstr>Al Qabas</vt:lpstr>
      <vt:lpstr>Arial</vt:lpstr>
      <vt:lpstr>Calibri</vt:lpstr>
      <vt:lpstr>Calibri Light</vt:lpstr>
      <vt:lpstr>PT Bold Stars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هبه محمد الناشري</dc:creator>
  <cp:lastModifiedBy>هبه محمد الناشري</cp:lastModifiedBy>
  <cp:revision>24</cp:revision>
  <dcterms:created xsi:type="dcterms:W3CDTF">2024-10-19T05:31:53Z</dcterms:created>
  <dcterms:modified xsi:type="dcterms:W3CDTF">2024-10-19T09:39:33Z</dcterms:modified>
</cp:coreProperties>
</file>