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87" r:id="rId2"/>
    <p:sldId id="359" r:id="rId3"/>
    <p:sldId id="360" r:id="rId4"/>
    <p:sldId id="362" r:id="rId5"/>
    <p:sldId id="361" r:id="rId6"/>
    <p:sldId id="363" r:id="rId7"/>
    <p:sldId id="384" r:id="rId8"/>
    <p:sldId id="364" r:id="rId9"/>
    <p:sldId id="387" r:id="rId10"/>
    <p:sldId id="289" r:id="rId11"/>
    <p:sldId id="318" r:id="rId12"/>
    <p:sldId id="321" r:id="rId13"/>
    <p:sldId id="354" r:id="rId14"/>
    <p:sldId id="366" r:id="rId15"/>
    <p:sldId id="367" r:id="rId16"/>
    <p:sldId id="368" r:id="rId17"/>
    <p:sldId id="369" r:id="rId18"/>
    <p:sldId id="370" r:id="rId19"/>
    <p:sldId id="371" r:id="rId20"/>
    <p:sldId id="386" r:id="rId21"/>
    <p:sldId id="372" r:id="rId22"/>
    <p:sldId id="373" r:id="rId23"/>
    <p:sldId id="377" r:id="rId24"/>
    <p:sldId id="378" r:id="rId25"/>
    <p:sldId id="379" r:id="rId26"/>
    <p:sldId id="388" r:id="rId27"/>
    <p:sldId id="389" r:id="rId28"/>
    <p:sldId id="390" r:id="rId29"/>
  </p:sldIdLst>
  <p:sldSz cx="9144000" cy="5143500" type="screen16x9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00359E"/>
    <a:srgbClr val="002D86"/>
    <a:srgbClr val="660033"/>
    <a:srgbClr val="C8E5EE"/>
    <a:srgbClr val="D3EAF1"/>
    <a:srgbClr val="B9FFFF"/>
    <a:srgbClr val="BDFFFF"/>
    <a:srgbClr val="D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11" autoAdjust="0"/>
    <p:restoredTop sz="95196" autoAdjust="0"/>
  </p:normalViewPr>
  <p:slideViewPr>
    <p:cSldViewPr>
      <p:cViewPr varScale="1">
        <p:scale>
          <a:sx n="79" d="100"/>
          <a:sy n="79" d="100"/>
        </p:scale>
        <p:origin x="720" y="48"/>
      </p:cViewPr>
      <p:guideLst>
        <p:guide orient="horz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D64BA1-1A93-49D4-84F0-0668FA53020E}" type="datetimeFigureOut">
              <a:rPr lang="ar-SA" smtClean="0"/>
              <a:t>3 رمضان،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10308F-7159-4B1E-8D2D-84DD8696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15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3769-AEAF-478F-9017-0F6E4C659A33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958E-9084-43CF-8142-7820D3DB182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01D8-E041-443A-A80C-CA4C49A77CF8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E97F-CC92-4F20-B7E1-70E6038BBD7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8556-AA29-4013-96C7-9022A9992B5F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3F1A-479F-4DDE-AF5A-DF662DB3AE1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D618B-3311-4A68-B38A-1740E7B6F7BD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FD1E-2B16-4E97-9E70-0F989CCB407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F36A-75F3-4E9C-AE7D-8AF57C817FE7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25E8-66CA-4D95-BB86-B4B3665D057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732C-BADA-4573-A3C5-E00BA0ABEEEB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8EF3-FCA1-4896-A73D-534A4974A06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4B9E-1F64-413B-A3D8-72EEB3A07E04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EA27-1A56-469E-AA29-DB74684F678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2272-D5AF-48B5-B359-5E4583945207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51D1-D631-4B8A-A4E7-A9B6E02A134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ED98-9EB3-4677-819F-FC9D29505D59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16E1-DFC2-4DCA-8AD2-C0AD8403D9A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D61DA-3187-4EC1-9F86-803C85F7ED8D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F79E-6583-419D-843A-F9C27273896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368B-5D70-4017-9F5E-61C3AC846209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F275-317B-4389-84F3-CA70573889C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490D0F-85CB-4D5D-8EC9-79340A652BDE}" type="datetimeFigureOut">
              <a:rPr lang="ar-EG"/>
              <a:pPr>
                <a:defRPr/>
              </a:pPr>
              <a:t>3‏/9‏/1443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3CFCA-A4B4-4302-9B72-BF9F2FC22BA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0008 - نملة.wav"/>
          </p:stSnd>
        </p:sndAc>
      </p:transition>
    </mc:Choice>
    <mc:Fallback xmlns="">
      <p:transition spd="slow">
        <p:fade/>
        <p:sndAc>
          <p:stSnd>
            <p:snd r:embed="rId15" name="0008 - نملة.wav"/>
          </p:stSnd>
        </p:sndAc>
      </p:transition>
    </mc:Fallback>
  </mc:AlternateConten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65516"/>
            <a:ext cx="6768752" cy="4266474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 bwMode="auto">
          <a:xfrm>
            <a:off x="-180528" y="3160153"/>
            <a:ext cx="6516944" cy="1015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solidFill>
                  <a:srgbClr val="FFFF00"/>
                </a:solidFill>
              </a:rPr>
              <a:t>نموذج اختبار (</a:t>
            </a:r>
            <a:r>
              <a:rPr lang="ar-EG" sz="6000" b="1" dirty="0">
                <a:solidFill>
                  <a:srgbClr val="FFFF00"/>
                </a:solidFill>
              </a:rPr>
              <a:t>6</a:t>
            </a:r>
            <a:r>
              <a:rPr lang="ar-SA" sz="6000" b="1" dirty="0">
                <a:solidFill>
                  <a:srgbClr val="FFFF00"/>
                </a:solidFill>
              </a:rPr>
              <a:t>) </a:t>
            </a:r>
            <a:endParaRPr lang="ar-EG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6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21640" cy="51435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664146" y="1851670"/>
            <a:ext cx="52841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قرأت </a:t>
            </a:r>
            <a:r>
              <a:rPr lang="ar-SA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النص السابق بفهم، وسأجيب عن ال</a:t>
            </a:r>
            <a:r>
              <a:rPr lang="ar-EG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أسئلة التالية:</a:t>
            </a:r>
            <a:endParaRPr lang="ar-SA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4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39552" y="575335"/>
            <a:ext cx="7984609" cy="394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ar-SA" sz="3200" b="1" dirty="0">
                <a:solidFill>
                  <a:srgbClr val="C00000"/>
                </a:solidFill>
              </a:rPr>
              <a:t>أراد الطفل الذهاب إلى كويكب ۲۲۰۰م، للبحث عن:</a:t>
            </a:r>
            <a:endParaRPr lang="ar-EG" sz="3200" b="1" dirty="0">
              <a:solidFill>
                <a:srgbClr val="C00000"/>
              </a:solidFill>
            </a:endParaRPr>
          </a:p>
          <a:p>
            <a:pPr algn="justLow"/>
            <a:endParaRPr lang="ar-EG" sz="3200" b="1" dirty="0"/>
          </a:p>
          <a:p>
            <a:pPr algn="justLow">
              <a:lnSpc>
                <a:spcPct val="150000"/>
              </a:lnSpc>
            </a:pPr>
            <a:r>
              <a:rPr lang="ar-SA" sz="3200" b="1" dirty="0"/>
              <a:t>أ) كنز مفقود.</a:t>
            </a:r>
            <a:endParaRPr lang="ar-EG" sz="3200" b="1" dirty="0"/>
          </a:p>
          <a:p>
            <a:pPr algn="justLow">
              <a:lnSpc>
                <a:spcPct val="150000"/>
              </a:lnSpc>
            </a:pPr>
            <a:r>
              <a:rPr lang="ar-SA" sz="3200" b="1" dirty="0"/>
              <a:t>ب) كوكب أحمر.</a:t>
            </a:r>
            <a:endParaRPr lang="ar-EG" sz="3200" b="1" dirty="0"/>
          </a:p>
          <a:p>
            <a:pPr algn="justLow">
              <a:lnSpc>
                <a:spcPct val="150000"/>
              </a:lnSpc>
            </a:pPr>
            <a:r>
              <a:rPr lang="ar-SA" sz="3200" b="1" dirty="0"/>
              <a:t>ج) ترفيه مضر.</a:t>
            </a:r>
            <a:endParaRPr lang="ar-EG" sz="3200" b="1" dirty="0"/>
          </a:p>
          <a:p>
            <a:pPr algn="justLow">
              <a:lnSpc>
                <a:spcPct val="150000"/>
              </a:lnSpc>
            </a:pPr>
            <a:r>
              <a:rPr lang="ar-SA" sz="3200" b="1" dirty="0"/>
              <a:t>د) قمر جديد</a:t>
            </a:r>
            <a:r>
              <a:rPr lang="ar-EG" sz="3200" b="1" dirty="0"/>
              <a:t>.</a:t>
            </a:r>
            <a:endParaRPr lang="ar-EG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228184" y="3219822"/>
            <a:ext cx="2295977" cy="576064"/>
          </a:xfrm>
          <a:prstGeom prst="roundRect">
            <a:avLst>
              <a:gd name="adj" fmla="val 12370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</a:pPr>
            <a:endParaRPr lang="ar-EG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4928" y="352433"/>
            <a:ext cx="79563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>
                <a:solidFill>
                  <a:srgbClr val="C00000"/>
                </a:solidFill>
              </a:rPr>
              <a:t>2</a:t>
            </a:r>
            <a:r>
              <a:rPr lang="ar-SA" sz="3200" b="1" dirty="0">
                <a:solidFill>
                  <a:srgbClr val="C00000"/>
                </a:solidFill>
              </a:rPr>
              <a:t>- حال الأطفال في نهاية القصة:</a:t>
            </a:r>
            <a:endParaRPr lang="ar-EG" sz="3200" b="1" dirty="0">
              <a:solidFill>
                <a:srgbClr val="C00000"/>
              </a:solidFill>
            </a:endParaRPr>
          </a:p>
          <a:p>
            <a:r>
              <a:rPr lang="ar-SA" sz="3200" b="1" dirty="0">
                <a:solidFill>
                  <a:srgbClr val="C00000"/>
                </a:solidFill>
              </a:rPr>
              <a:t> </a:t>
            </a:r>
            <a:endParaRPr lang="ar-EG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3200" b="1" dirty="0"/>
              <a:t>أ) خائفون.</a:t>
            </a:r>
          </a:p>
          <a:p>
            <a:pPr>
              <a:lnSpc>
                <a:spcPct val="150000"/>
              </a:lnSpc>
            </a:pPr>
            <a:r>
              <a:rPr lang="ar-SA" sz="3200" b="1" dirty="0"/>
              <a:t>ب) سعيدون</a:t>
            </a:r>
          </a:p>
          <a:p>
            <a:pPr>
              <a:lnSpc>
                <a:spcPct val="150000"/>
              </a:lnSpc>
            </a:pPr>
            <a:r>
              <a:rPr lang="ar-SA" sz="3200" b="1" dirty="0"/>
              <a:t>ج) متفائلون.</a:t>
            </a:r>
            <a:endParaRPr lang="ar-EG" sz="3200" b="1" dirty="0"/>
          </a:p>
          <a:p>
            <a:pPr>
              <a:lnSpc>
                <a:spcPct val="150000"/>
              </a:lnSpc>
            </a:pPr>
            <a:r>
              <a:rPr lang="ar-SA" sz="3200" b="1" dirty="0"/>
              <a:t>د) ناد</a:t>
            </a:r>
            <a:r>
              <a:rPr lang="ar-EG" sz="3200" b="1" dirty="0"/>
              <a:t>م</a:t>
            </a:r>
            <a:r>
              <a:rPr lang="ar-SA" sz="3200" b="1" dirty="0" err="1"/>
              <a:t>ون</a:t>
            </a:r>
            <a:r>
              <a:rPr lang="ar-EG" sz="3200" b="1" dirty="0"/>
              <a:t>.</a:t>
            </a:r>
            <a:endParaRPr lang="ar-SA" sz="3200" b="1" dirty="0"/>
          </a:p>
          <a:p>
            <a:br>
              <a:rPr lang="ar-SA" sz="3200" b="1" dirty="0"/>
            </a:b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228184" y="3723878"/>
            <a:ext cx="2295977" cy="576064"/>
          </a:xfrm>
          <a:prstGeom prst="roundRect">
            <a:avLst>
              <a:gd name="adj" fmla="val 12370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</a:pPr>
            <a:endParaRPr lang="ar-EG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710966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>
                <a:solidFill>
                  <a:srgbClr val="C00000"/>
                </a:solidFill>
              </a:rPr>
              <a:t>3</a:t>
            </a:r>
            <a:r>
              <a:rPr lang="ar-SA" sz="2800" b="1" dirty="0">
                <a:solidFill>
                  <a:srgbClr val="C00000"/>
                </a:solidFill>
              </a:rPr>
              <a:t>- حدث عسر هضم للأطفال، بسبب</a:t>
            </a:r>
            <a:r>
              <a:rPr lang="ar-EG" sz="2800" b="1" dirty="0">
                <a:solidFill>
                  <a:srgbClr val="C00000"/>
                </a:solidFill>
              </a:rPr>
              <a:t>:</a:t>
            </a:r>
          </a:p>
          <a:p>
            <a:endParaRPr lang="ar-EG" sz="28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/>
              <a:t>أ) الجلوس طويلا عند التلفاز</a:t>
            </a:r>
            <a:r>
              <a:rPr lang="ar-EG" sz="2800" b="1" dirty="0"/>
              <a:t>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ب) كثرة تناول الحلوى.</a:t>
            </a:r>
            <a:endParaRPr lang="ar-EG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ج) إهمال نظافة أسنانهم.</a:t>
            </a:r>
            <a:endParaRPr lang="ar-EG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د) سهرهم، وقلة نومهم.</a:t>
            </a:r>
          </a:p>
          <a:p>
            <a:br>
              <a:rPr lang="ar-SA" sz="2800" b="1" dirty="0"/>
            </a:br>
            <a:br>
              <a:rPr lang="ar-SA" sz="2800" b="1" dirty="0"/>
            </a:br>
            <a:br>
              <a:rPr lang="ar-SA" sz="2800" b="1" dirty="0"/>
            </a:br>
            <a:endParaRPr lang="ar-SA" sz="2800" b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5652121" y="2355726"/>
            <a:ext cx="2872040" cy="576064"/>
          </a:xfrm>
          <a:prstGeom prst="roundRect">
            <a:avLst>
              <a:gd name="adj" fmla="val 12370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</a:pPr>
            <a:endParaRPr lang="ar-EG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425440"/>
            <a:ext cx="77768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4-هواية الأطفال في عام ۲۲۰۰م:</a:t>
            </a:r>
            <a:endParaRPr lang="ar-EG" sz="3200" b="1" dirty="0">
              <a:solidFill>
                <a:srgbClr val="C00000"/>
              </a:solidFill>
            </a:endParaRPr>
          </a:p>
          <a:p>
            <a:endParaRPr lang="ar-EG" sz="3200" b="1" dirty="0"/>
          </a:p>
          <a:p>
            <a:pPr>
              <a:lnSpc>
                <a:spcPct val="150000"/>
              </a:lnSpc>
            </a:pPr>
            <a:r>
              <a:rPr lang="ar-SA" sz="3200" b="1" dirty="0"/>
              <a:t>أ) التزلج.</a:t>
            </a:r>
            <a:endParaRPr lang="ar-EG" sz="3200" b="1" dirty="0"/>
          </a:p>
          <a:p>
            <a:pPr>
              <a:lnSpc>
                <a:spcPct val="150000"/>
              </a:lnSpc>
            </a:pPr>
            <a:r>
              <a:rPr lang="ar-SA" sz="3200" b="1" dirty="0"/>
              <a:t>ب) الطيران.</a:t>
            </a:r>
            <a:endParaRPr lang="ar-EG" sz="3200" b="1" dirty="0"/>
          </a:p>
          <a:p>
            <a:pPr>
              <a:lnSpc>
                <a:spcPct val="150000"/>
              </a:lnSpc>
            </a:pPr>
            <a:r>
              <a:rPr lang="ar-SA" sz="3200" b="1" dirty="0"/>
              <a:t>ج) السباق.</a:t>
            </a:r>
            <a:endParaRPr lang="ar-EG" sz="3200" b="1" dirty="0"/>
          </a:p>
          <a:p>
            <a:pPr>
              <a:lnSpc>
                <a:spcPct val="150000"/>
              </a:lnSpc>
            </a:pPr>
            <a:r>
              <a:rPr lang="ar-SA" sz="3200" b="1" dirty="0"/>
              <a:t>د) السباحة.</a:t>
            </a:r>
            <a:endParaRPr lang="ar-SA" sz="3200" dirty="0"/>
          </a:p>
          <a:p>
            <a:br>
              <a:rPr lang="ar-SA" sz="3200" dirty="0"/>
            </a:b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876256" y="1563638"/>
            <a:ext cx="1656184" cy="636967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Low">
              <a:buFont typeface="Arial" panose="020B0604020202020204" pitchFamily="34" charset="0"/>
              <a:buChar char="•"/>
            </a:pPr>
            <a:endParaRPr lang="ar-SA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411510"/>
            <a:ext cx="79208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5- </a:t>
            </a:r>
            <a:r>
              <a:rPr lang="ar-SA" sz="2800" b="1" dirty="0">
                <a:solidFill>
                  <a:srgbClr val="C00000"/>
                </a:solidFill>
              </a:rPr>
              <a:t>كان الأطفال في كويكب ۲۲۰۰م:</a:t>
            </a:r>
            <a:endParaRPr lang="ar-EG" sz="2800" b="1" dirty="0">
              <a:solidFill>
                <a:srgbClr val="C00000"/>
              </a:solidFill>
            </a:endParaRPr>
          </a:p>
          <a:p>
            <a:endParaRPr lang="ar-EG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أ) يلعبون طوال الوقت.</a:t>
            </a:r>
            <a:endParaRPr lang="ar-EG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ب) يقرؤون المجلات.</a:t>
            </a:r>
            <a:endParaRPr lang="ar-EG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ج) يتدربون على الكتابة.</a:t>
            </a:r>
            <a:endParaRPr lang="ar-EG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د) يسافرون كثيرا.</a:t>
            </a:r>
            <a:endParaRPr lang="ar-SA" sz="2800" dirty="0"/>
          </a:p>
          <a:p>
            <a:br>
              <a:rPr lang="ar-SA" sz="2800" dirty="0"/>
            </a:b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580112" y="1491630"/>
            <a:ext cx="2952328" cy="504056"/>
          </a:xfrm>
          <a:prstGeom prst="roundRect">
            <a:avLst>
              <a:gd name="adj" fmla="val 9324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endParaRPr lang="ar-SA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411510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>
                <a:solidFill>
                  <a:srgbClr val="C00000"/>
                </a:solidFill>
              </a:rPr>
              <a:t>6- </a:t>
            </a:r>
            <a:r>
              <a:rPr lang="ar-SA" sz="3200" b="1" dirty="0">
                <a:solidFill>
                  <a:srgbClr val="C00000"/>
                </a:solidFill>
              </a:rPr>
              <a:t>كان في استقبال الأطفال على الكويكب</a:t>
            </a:r>
            <a:r>
              <a:rPr lang="ar-EG" sz="3200" b="1" dirty="0">
                <a:solidFill>
                  <a:srgbClr val="C00000"/>
                </a:solidFill>
              </a:rPr>
              <a:t>:</a:t>
            </a:r>
          </a:p>
          <a:p>
            <a:endParaRPr lang="ar-EG" sz="3200" b="1" dirty="0"/>
          </a:p>
          <a:p>
            <a:pPr>
              <a:lnSpc>
                <a:spcPct val="150000"/>
              </a:lnSpc>
            </a:pPr>
            <a:r>
              <a:rPr lang="ar-SA" sz="3200" b="1" dirty="0"/>
              <a:t>أ</a:t>
            </a:r>
            <a:r>
              <a:rPr lang="ar-EG" sz="3200" b="1" dirty="0"/>
              <a:t>)</a:t>
            </a:r>
            <a:r>
              <a:rPr lang="ar-SA" sz="3200" b="1" dirty="0"/>
              <a:t> أحمد.</a:t>
            </a:r>
            <a:endParaRPr lang="ar-EG" sz="3200" b="1" dirty="0"/>
          </a:p>
          <a:p>
            <a:pPr>
              <a:lnSpc>
                <a:spcPct val="150000"/>
              </a:lnSpc>
            </a:pPr>
            <a:r>
              <a:rPr lang="ar-SA" sz="3200" b="1" dirty="0"/>
              <a:t>ب) </a:t>
            </a:r>
            <a:r>
              <a:rPr lang="ar-EG" sz="3200" b="1" dirty="0"/>
              <a:t>سُ</a:t>
            </a:r>
            <a:r>
              <a:rPr lang="ar-SA" sz="3200" b="1" dirty="0" err="1"/>
              <a:t>كا</a:t>
            </a:r>
            <a:r>
              <a:rPr lang="ar-EG" sz="3200" b="1" dirty="0"/>
              <a:t>ن</a:t>
            </a:r>
            <a:r>
              <a:rPr lang="ar-SA" sz="3200" b="1" dirty="0"/>
              <a:t> الكويكب.</a:t>
            </a:r>
            <a:endParaRPr lang="ar-EG" sz="3200" b="1" dirty="0"/>
          </a:p>
          <a:p>
            <a:pPr>
              <a:lnSpc>
                <a:spcPct val="150000"/>
              </a:lnSpc>
            </a:pPr>
            <a:r>
              <a:rPr lang="ar-SA" sz="3200" b="1" dirty="0"/>
              <a:t>ج) الروبوت الأم.</a:t>
            </a:r>
            <a:endParaRPr lang="ar-EG" sz="3200" b="1" dirty="0"/>
          </a:p>
          <a:p>
            <a:pPr>
              <a:lnSpc>
                <a:spcPct val="150000"/>
              </a:lnSpc>
            </a:pPr>
            <a:r>
              <a:rPr lang="ar-SA" sz="3200" b="1" dirty="0"/>
              <a:t>د) وال</a:t>
            </a:r>
            <a:r>
              <a:rPr lang="ar-EG" sz="3200" b="1" dirty="0"/>
              <a:t>ِدُ</a:t>
            </a:r>
            <a:r>
              <a:rPr lang="ar-SA" sz="3200" b="1" dirty="0"/>
              <a:t>وه</a:t>
            </a:r>
            <a:r>
              <a:rPr lang="ar-EG" sz="3200" b="1" dirty="0"/>
              <a:t>ُ</a:t>
            </a:r>
            <a:r>
              <a:rPr lang="ar-SA" sz="3200" b="1" dirty="0"/>
              <a:t>م.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940152" y="3027830"/>
            <a:ext cx="2592288" cy="62404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endParaRPr lang="ar-SA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98864" y="48351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7</a:t>
            </a:r>
            <a:r>
              <a:rPr lang="ar-SA" sz="3600" b="1" dirty="0">
                <a:solidFill>
                  <a:srgbClr val="C00000"/>
                </a:solidFill>
              </a:rPr>
              <a:t>-</a:t>
            </a:r>
            <a:r>
              <a:rPr lang="ar-EG" sz="3600" b="1" dirty="0">
                <a:solidFill>
                  <a:srgbClr val="C00000"/>
                </a:solidFill>
              </a:rPr>
              <a:t> </a:t>
            </a:r>
            <a:r>
              <a:rPr lang="ar-SA" sz="3600" b="1" dirty="0">
                <a:solidFill>
                  <a:srgbClr val="C00000"/>
                </a:solidFill>
              </a:rPr>
              <a:t>كيف تأكد أحمد من موافقة الأطفال على ال</a:t>
            </a:r>
            <a:r>
              <a:rPr lang="ar-EG" sz="3600" b="1" dirty="0">
                <a:solidFill>
                  <a:srgbClr val="C00000"/>
                </a:solidFill>
              </a:rPr>
              <a:t>ذ</a:t>
            </a:r>
            <a:r>
              <a:rPr lang="ar-SA" sz="3600" b="1" dirty="0">
                <a:solidFill>
                  <a:srgbClr val="C00000"/>
                </a:solidFill>
              </a:rPr>
              <a:t>هاب إلى الكويكب؟</a:t>
            </a:r>
            <a:endParaRPr lang="ar-EG" sz="3600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20039" y="2211710"/>
            <a:ext cx="7488831" cy="1656184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0000FF"/>
                </a:solidFill>
              </a:rPr>
              <a:t>عندما</a:t>
            </a:r>
            <a:r>
              <a:rPr lang="ps-AF" sz="3200" b="1" dirty="0">
                <a:solidFill>
                  <a:srgbClr val="0000FF"/>
                </a:solidFill>
              </a:rPr>
              <a:t> </a:t>
            </a:r>
            <a:r>
              <a:rPr lang="ar-EG" sz="3200" b="1" dirty="0">
                <a:solidFill>
                  <a:srgbClr val="0000FF"/>
                </a:solidFill>
              </a:rPr>
              <a:t>أًع</a:t>
            </a:r>
            <a:r>
              <a:rPr lang="ps-AF" sz="3200" b="1" dirty="0">
                <a:solidFill>
                  <a:srgbClr val="0000FF"/>
                </a:solidFill>
              </a:rPr>
              <a:t>جب عدد من الأطفال بالإعلان، وأدخلوا ال</a:t>
            </a:r>
            <a:r>
              <a:rPr lang="ar-EG" sz="3200" b="1" dirty="0">
                <a:solidFill>
                  <a:srgbClr val="0000FF"/>
                </a:solidFill>
              </a:rPr>
              <a:t>ر</a:t>
            </a:r>
            <a:r>
              <a:rPr lang="ps-AF" sz="3200" b="1" dirty="0">
                <a:solidFill>
                  <a:srgbClr val="0000FF"/>
                </a:solidFill>
              </a:rPr>
              <a:t>مز</a:t>
            </a:r>
            <a:r>
              <a:rPr lang="ar-EG" sz="3200" b="1" dirty="0">
                <a:solidFill>
                  <a:srgbClr val="0000FF"/>
                </a:solidFill>
              </a:rPr>
              <a:t>.</a:t>
            </a:r>
            <a:endParaRPr lang="ar-SA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8985" y="33950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8</a:t>
            </a:r>
            <a:r>
              <a:rPr lang="ar-SA" sz="3600" b="1" dirty="0">
                <a:solidFill>
                  <a:srgbClr val="C00000"/>
                </a:solidFill>
              </a:rPr>
              <a:t>- كيف انطلق الأطفال إلى الكويكب</a:t>
            </a:r>
            <a:r>
              <a:rPr lang="ar-EG" sz="3600" b="1" dirty="0">
                <a:solidFill>
                  <a:srgbClr val="C00000"/>
                </a:solidFill>
              </a:rPr>
              <a:t>؟</a:t>
            </a:r>
            <a:br>
              <a:rPr lang="ar-SA" sz="3600" b="1" dirty="0">
                <a:solidFill>
                  <a:srgbClr val="C00000"/>
                </a:solidFill>
              </a:rPr>
            </a:b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005840" y="1923678"/>
            <a:ext cx="7200800" cy="194421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ps-AF" sz="4800" b="1" dirty="0">
                <a:solidFill>
                  <a:srgbClr val="0000FF"/>
                </a:solidFill>
              </a:rPr>
              <a:t>وأدخلوا ال</a:t>
            </a:r>
            <a:r>
              <a:rPr lang="ar-EG" sz="4800" b="1" dirty="0">
                <a:solidFill>
                  <a:srgbClr val="0000FF"/>
                </a:solidFill>
              </a:rPr>
              <a:t>ر</a:t>
            </a:r>
            <a:r>
              <a:rPr lang="ps-AF" sz="4800" b="1" dirty="0">
                <a:solidFill>
                  <a:srgbClr val="0000FF"/>
                </a:solidFill>
              </a:rPr>
              <a:t>مز، فانطلقوا إلى كويكب ۲۲۰۰م</a:t>
            </a:r>
            <a:r>
              <a:rPr lang="ar-EG" sz="4800" b="1" dirty="0">
                <a:solidFill>
                  <a:srgbClr val="0000FF"/>
                </a:solidFill>
              </a:rPr>
              <a:t>.</a:t>
            </a:r>
            <a:endParaRPr lang="ar-SA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3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31336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EG" sz="3600" b="1" dirty="0">
                <a:solidFill>
                  <a:srgbClr val="C00000"/>
                </a:solidFill>
              </a:rPr>
              <a:t>9 </a:t>
            </a:r>
            <a:r>
              <a:rPr lang="ar-SA" sz="3600" b="1" dirty="0">
                <a:solidFill>
                  <a:srgbClr val="C00000"/>
                </a:solidFill>
              </a:rPr>
              <a:t>-هل كان </a:t>
            </a:r>
            <a:r>
              <a:rPr lang="ar-EG" sz="3600" b="1" dirty="0">
                <a:solidFill>
                  <a:srgbClr val="C00000"/>
                </a:solidFill>
              </a:rPr>
              <a:t>سبب</a:t>
            </a:r>
            <a:r>
              <a:rPr lang="ar-SA" sz="3600" b="1" dirty="0">
                <a:solidFill>
                  <a:srgbClr val="C00000"/>
                </a:solidFill>
              </a:rPr>
              <a:t> </a:t>
            </a:r>
            <a:r>
              <a:rPr lang="ar-EG" sz="3600" b="1" dirty="0">
                <a:solidFill>
                  <a:srgbClr val="C00000"/>
                </a:solidFill>
              </a:rPr>
              <a:t>ذ</a:t>
            </a:r>
            <a:r>
              <a:rPr lang="ar-SA" sz="3600" b="1" dirty="0">
                <a:solidFill>
                  <a:srgbClr val="C00000"/>
                </a:solidFill>
              </a:rPr>
              <a:t>هاب الأطفال إلى كويكب ۲۲۰۰م مقنعا</a:t>
            </a:r>
            <a:r>
              <a:rPr lang="ar-EG" sz="3600" b="1" dirty="0">
                <a:solidFill>
                  <a:srgbClr val="C00000"/>
                </a:solidFill>
              </a:rPr>
              <a:t>ً؟</a:t>
            </a:r>
            <a:r>
              <a:rPr lang="ar-SA" sz="3600" b="1" dirty="0">
                <a:solidFill>
                  <a:srgbClr val="C00000"/>
                </a:solidFill>
              </a:rPr>
              <a:t> مع الت</a:t>
            </a:r>
            <a:r>
              <a:rPr lang="ar-EG" sz="3600" b="1" dirty="0">
                <a:solidFill>
                  <a:srgbClr val="C00000"/>
                </a:solidFill>
              </a:rPr>
              <a:t>ع</a:t>
            </a:r>
            <a:r>
              <a:rPr lang="ar-SA" sz="3600" b="1" dirty="0">
                <a:solidFill>
                  <a:srgbClr val="C00000"/>
                </a:solidFill>
              </a:rPr>
              <a:t>ليل</a:t>
            </a:r>
            <a:r>
              <a:rPr lang="ar-EG" sz="3600" b="1" dirty="0">
                <a:solidFill>
                  <a:srgbClr val="C00000"/>
                </a:solidFill>
              </a:rPr>
              <a:t>.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27584" y="1635646"/>
            <a:ext cx="7560840" cy="2736304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EG" sz="3200" b="1" dirty="0">
                <a:solidFill>
                  <a:srgbClr val="0000FF"/>
                </a:solidFill>
              </a:rPr>
              <a:t>لا لم يكن سببهم مقنعاً.</a:t>
            </a:r>
          </a:p>
          <a:p>
            <a:pPr algn="justLow"/>
            <a:r>
              <a:rPr lang="ar-EG" sz="3200" b="1" dirty="0">
                <a:solidFill>
                  <a:srgbClr val="0000FF"/>
                </a:solidFill>
              </a:rPr>
              <a:t>لانهم </a:t>
            </a:r>
            <a:r>
              <a:rPr lang="ar-SA" sz="3200" b="1" dirty="0">
                <a:solidFill>
                  <a:srgbClr val="0000FF"/>
                </a:solidFill>
              </a:rPr>
              <a:t>مع مرور الأيام </a:t>
            </a:r>
            <a:r>
              <a:rPr lang="ar-EG" sz="3200" b="1" dirty="0">
                <a:solidFill>
                  <a:srgbClr val="0000FF"/>
                </a:solidFill>
              </a:rPr>
              <a:t>على الكويكب ندموا</a:t>
            </a:r>
            <a:r>
              <a:rPr lang="ar-SA" sz="3200" b="1" dirty="0">
                <a:solidFill>
                  <a:srgbClr val="0000FF"/>
                </a:solidFill>
              </a:rPr>
              <a:t>، صرخ الأطفال بصوت واحد: </a:t>
            </a:r>
            <a:r>
              <a:rPr lang="ar-EG" sz="3200" b="1" dirty="0">
                <a:solidFill>
                  <a:srgbClr val="0000FF"/>
                </a:solidFill>
              </a:rPr>
              <a:t>نُ</a:t>
            </a:r>
            <a:r>
              <a:rPr lang="ar-SA" sz="3200" b="1" dirty="0">
                <a:solidFill>
                  <a:srgbClr val="0000FF"/>
                </a:solidFill>
              </a:rPr>
              <a:t>ريد العودة إلى منازلنا، لقد أصبحنا </a:t>
            </a:r>
            <a:r>
              <a:rPr lang="ar-EG" sz="3200" b="1" dirty="0">
                <a:solidFill>
                  <a:srgbClr val="0000FF"/>
                </a:solidFill>
              </a:rPr>
              <a:t>مرضى </a:t>
            </a:r>
            <a:r>
              <a:rPr lang="ar-SA" sz="3200" b="1" dirty="0">
                <a:solidFill>
                  <a:srgbClr val="0000FF"/>
                </a:solidFill>
              </a:rPr>
              <a:t>و</a:t>
            </a:r>
            <a:r>
              <a:rPr lang="ar-EG" sz="3200" b="1" dirty="0">
                <a:solidFill>
                  <a:srgbClr val="0000FF"/>
                </a:solidFill>
              </a:rPr>
              <a:t>نُ</a:t>
            </a:r>
            <a:r>
              <a:rPr lang="ar-SA" sz="3200" b="1" dirty="0">
                <a:solidFill>
                  <a:srgbClr val="0000FF"/>
                </a:solidFill>
              </a:rPr>
              <a:t>عاني البدانة. </a:t>
            </a:r>
            <a:endParaRPr lang="ar-EG" sz="3200" b="1" dirty="0">
              <a:solidFill>
                <a:srgbClr val="0000FF"/>
              </a:solidFill>
            </a:endParaRPr>
          </a:p>
          <a:p>
            <a:pPr algn="justLow"/>
            <a:r>
              <a:rPr lang="ar-EG" sz="3200" b="1" dirty="0">
                <a:solidFill>
                  <a:srgbClr val="0000FF"/>
                </a:solidFill>
              </a:rPr>
              <a:t>إن ما يفعله آبائنا</a:t>
            </a:r>
            <a:r>
              <a:rPr lang="ar-SA" sz="3200" b="1" dirty="0">
                <a:solidFill>
                  <a:srgbClr val="0000FF"/>
                </a:solidFill>
              </a:rPr>
              <a:t> من أجلنا هو لمصلحتنا. </a:t>
            </a:r>
          </a:p>
        </p:txBody>
      </p:sp>
    </p:spTree>
    <p:extLst>
      <p:ext uri="{BB962C8B-B14F-4D97-AF65-F5344CB8AC3E}">
        <p14:creationId xmlns:p14="http://schemas.microsoft.com/office/powerpoint/2010/main" val="9410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21640" cy="51435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619672" y="2067694"/>
            <a:ext cx="5382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FFC000"/>
                </a:solidFill>
              </a:rPr>
              <a:t>أولا</a:t>
            </a:r>
            <a:r>
              <a:rPr lang="ar-EG" sz="4000" b="1" dirty="0">
                <a:solidFill>
                  <a:srgbClr val="FFC000"/>
                </a:solidFill>
              </a:rPr>
              <a:t>:</a:t>
            </a:r>
            <a:r>
              <a:rPr lang="ar-SA" sz="4000" b="1" dirty="0">
                <a:solidFill>
                  <a:srgbClr val="FFC000"/>
                </a:solidFill>
              </a:rPr>
              <a:t> أقرأ ال</a:t>
            </a:r>
            <a:r>
              <a:rPr lang="ar-EG" sz="4000" b="1" dirty="0">
                <a:solidFill>
                  <a:srgbClr val="FFC000"/>
                </a:solidFill>
              </a:rPr>
              <a:t>نص </a:t>
            </a:r>
            <a:r>
              <a:rPr lang="ar-SA" sz="4000" b="1" dirty="0">
                <a:solidFill>
                  <a:srgbClr val="FFC000"/>
                </a:solidFill>
              </a:rPr>
              <a:t>ب</a:t>
            </a:r>
            <a:r>
              <a:rPr lang="ar-EG" sz="4000" b="1" dirty="0">
                <a:solidFill>
                  <a:srgbClr val="FFC000"/>
                </a:solidFill>
              </a:rPr>
              <a:t>فه</a:t>
            </a:r>
            <a:r>
              <a:rPr lang="ar-SA" sz="4000" b="1" dirty="0">
                <a:solidFill>
                  <a:srgbClr val="FFC000"/>
                </a:solidFill>
              </a:rPr>
              <a:t>م، ثم أجيب: </a:t>
            </a:r>
          </a:p>
          <a:p>
            <a:pPr algn="ctr"/>
            <a:br>
              <a:rPr lang="ar-SA" sz="4000" b="1" dirty="0">
                <a:solidFill>
                  <a:srgbClr val="FFC000"/>
                </a:solidFill>
              </a:rPr>
            </a:br>
            <a:endParaRPr lang="ar-SA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4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005840" y="1923678"/>
            <a:ext cx="7200800" cy="194421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800" b="1" dirty="0">
                <a:solidFill>
                  <a:srgbClr val="0000FF"/>
                </a:solidFill>
              </a:rPr>
              <a:t>فضل </a:t>
            </a:r>
            <a:r>
              <a:rPr lang="ar-SA" sz="4800" b="1" dirty="0">
                <a:solidFill>
                  <a:srgbClr val="0000FF"/>
                </a:solidFill>
              </a:rPr>
              <a:t>الأم والأب</a:t>
            </a:r>
            <a:r>
              <a:rPr lang="ar-EG" sz="4800" b="1" dirty="0">
                <a:solidFill>
                  <a:srgbClr val="0000FF"/>
                </a:solidFill>
              </a:rPr>
              <a:t> .</a:t>
            </a:r>
            <a:r>
              <a:rPr lang="ar-SA" sz="4800" b="1" dirty="0">
                <a:solidFill>
                  <a:srgbClr val="0000FF"/>
                </a:solidFill>
              </a:rPr>
              <a:t> </a:t>
            </a:r>
            <a:endParaRPr lang="ar-SA" sz="4800" dirty="0">
              <a:solidFill>
                <a:srgbClr val="0000FF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9552" y="41325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10 </a:t>
            </a:r>
            <a:r>
              <a:rPr lang="ar-SA" sz="3600" b="1" dirty="0">
                <a:solidFill>
                  <a:srgbClr val="C00000"/>
                </a:solidFill>
              </a:rPr>
              <a:t>-  أضع عنوانا مناسبا لنهاية القصة.</a:t>
            </a:r>
            <a:endParaRPr lang="ar-EG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0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4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3305" y="483518"/>
            <a:ext cx="77391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11- معنى كلمة </a:t>
            </a:r>
            <a:r>
              <a:rPr lang="ar-EG" sz="3600" b="1" dirty="0">
                <a:solidFill>
                  <a:srgbClr val="C00000"/>
                </a:solidFill>
              </a:rPr>
              <a:t>(</a:t>
            </a:r>
            <a:r>
              <a:rPr lang="ar-SA" sz="3600" b="1" dirty="0">
                <a:solidFill>
                  <a:srgbClr val="C00000"/>
                </a:solidFill>
              </a:rPr>
              <a:t>مت</a:t>
            </a:r>
            <a:r>
              <a:rPr lang="ar-EG" sz="3600" b="1" dirty="0">
                <a:solidFill>
                  <a:srgbClr val="C00000"/>
                </a:solidFill>
              </a:rPr>
              <a:t>ذ</a:t>
            </a:r>
            <a:r>
              <a:rPr lang="ar-SA" sz="3600" b="1" dirty="0">
                <a:solidFill>
                  <a:srgbClr val="C00000"/>
                </a:solidFill>
              </a:rPr>
              <a:t>مر</a:t>
            </a:r>
            <a:r>
              <a:rPr lang="ar-EG" sz="3600" b="1" dirty="0">
                <a:solidFill>
                  <a:srgbClr val="C00000"/>
                </a:solidFill>
              </a:rPr>
              <a:t>)</a:t>
            </a:r>
            <a:r>
              <a:rPr lang="ar-SA" sz="3600" b="1" dirty="0">
                <a:solidFill>
                  <a:srgbClr val="C00000"/>
                </a:solidFill>
              </a:rPr>
              <a:t>؟</a:t>
            </a:r>
            <a:endParaRPr lang="ar-EG" sz="3600" b="1" dirty="0">
              <a:solidFill>
                <a:srgbClr val="C00000"/>
              </a:solidFill>
            </a:endParaRPr>
          </a:p>
          <a:p>
            <a:endParaRPr lang="ar-EG" sz="36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3600" b="1" dirty="0"/>
              <a:t> أ) مرتاح</a:t>
            </a:r>
          </a:p>
          <a:p>
            <a:pPr>
              <a:lnSpc>
                <a:spcPct val="150000"/>
              </a:lnSpc>
            </a:pPr>
            <a:r>
              <a:rPr lang="ar-SA" sz="3600" b="1" dirty="0"/>
              <a:t>ب) غاضب.</a:t>
            </a:r>
          </a:p>
          <a:p>
            <a:pPr>
              <a:lnSpc>
                <a:spcPct val="150000"/>
              </a:lnSpc>
            </a:pPr>
            <a:r>
              <a:rPr lang="ar-SA" sz="3600" b="1" dirty="0"/>
              <a:t>ج) تحمس.</a:t>
            </a:r>
            <a:endParaRPr lang="ar-EG" sz="3600" b="1" dirty="0"/>
          </a:p>
          <a:p>
            <a:pPr>
              <a:lnSpc>
                <a:spcPct val="150000"/>
              </a:lnSpc>
            </a:pPr>
            <a:r>
              <a:rPr lang="ar-SA" sz="3600" b="1" dirty="0"/>
              <a:t> د) متعب.</a:t>
            </a:r>
          </a:p>
          <a:p>
            <a:br>
              <a:rPr lang="ar-SA" sz="3600" b="1" dirty="0"/>
            </a:br>
            <a:br>
              <a:rPr lang="ar-SA" sz="3600" b="1" dirty="0"/>
            </a:b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300192" y="2643758"/>
            <a:ext cx="2274090" cy="55958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endParaRPr lang="ar-SA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339502"/>
            <a:ext cx="8087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12</a:t>
            </a:r>
            <a:r>
              <a:rPr lang="ar-SA" sz="3600" b="1" dirty="0">
                <a:solidFill>
                  <a:srgbClr val="C00000"/>
                </a:solidFill>
              </a:rPr>
              <a:t>- معنى الروبوت:</a:t>
            </a:r>
            <a:endParaRPr lang="ar-EG" sz="3600" b="1" dirty="0">
              <a:solidFill>
                <a:srgbClr val="C00000"/>
              </a:solidFill>
            </a:endParaRPr>
          </a:p>
          <a:p>
            <a:endParaRPr lang="ar-EG" sz="3600" b="1" dirty="0"/>
          </a:p>
          <a:p>
            <a:pPr>
              <a:lnSpc>
                <a:spcPct val="150000"/>
              </a:lnSpc>
            </a:pPr>
            <a:r>
              <a:rPr lang="ar-SA" sz="3600" b="1" dirty="0"/>
              <a:t>أ) الريموت.</a:t>
            </a:r>
            <a:endParaRPr lang="ar-EG" sz="3600" b="1" dirty="0"/>
          </a:p>
          <a:p>
            <a:pPr>
              <a:lnSpc>
                <a:spcPct val="150000"/>
              </a:lnSpc>
            </a:pPr>
            <a:r>
              <a:rPr lang="ar-SA" sz="3600" b="1" dirty="0"/>
              <a:t>ب) الإنسان الآلي.</a:t>
            </a:r>
            <a:endParaRPr lang="ar-EG" sz="3600" b="1" dirty="0"/>
          </a:p>
          <a:p>
            <a:pPr>
              <a:lnSpc>
                <a:spcPct val="150000"/>
              </a:lnSpc>
            </a:pPr>
            <a:r>
              <a:rPr lang="ar-SA" sz="3600" b="1" dirty="0"/>
              <a:t>ج) السفينة الفضائية</a:t>
            </a:r>
            <a:r>
              <a:rPr lang="ar-EG" sz="3600" b="1" dirty="0"/>
              <a:t>.</a:t>
            </a:r>
          </a:p>
          <a:p>
            <a:pPr>
              <a:lnSpc>
                <a:spcPct val="150000"/>
              </a:lnSpc>
            </a:pPr>
            <a:r>
              <a:rPr lang="ar-SA" sz="3600" b="1" dirty="0"/>
              <a:t>د) جهاز ناطق</a:t>
            </a:r>
            <a:endParaRPr lang="ar-SA" sz="36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508103" y="2499742"/>
            <a:ext cx="2975323" cy="576063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endParaRPr lang="ar-SA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99519" y="251807"/>
            <a:ext cx="80878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EG" sz="2800" b="1" dirty="0">
                <a:solidFill>
                  <a:srgbClr val="C00000"/>
                </a:solidFill>
              </a:rPr>
              <a:t>13</a:t>
            </a:r>
            <a:r>
              <a:rPr lang="ar-SA" sz="2800" b="1" dirty="0">
                <a:solidFill>
                  <a:srgbClr val="C00000"/>
                </a:solidFill>
              </a:rPr>
              <a:t> -أرتب الأفكار الآتية حسب و</a:t>
            </a:r>
            <a:r>
              <a:rPr lang="ar-EG" sz="2800" b="1" dirty="0">
                <a:solidFill>
                  <a:srgbClr val="C00000"/>
                </a:solidFill>
              </a:rPr>
              <a:t>ر</a:t>
            </a:r>
            <a:r>
              <a:rPr lang="ar-SA" sz="2800" b="1" dirty="0">
                <a:solidFill>
                  <a:srgbClr val="C00000"/>
                </a:solidFill>
              </a:rPr>
              <a:t>ودها في النص، حيث (1) الفكرة الأولى، و(4) الفكرة الأخيرة.</a:t>
            </a:r>
            <a:endParaRPr lang="ar-EG" sz="2800" b="1" dirty="0">
              <a:solidFill>
                <a:srgbClr val="C00000"/>
              </a:solidFill>
            </a:endParaRPr>
          </a:p>
          <a:p>
            <a:pPr algn="justLow"/>
            <a:r>
              <a:rPr lang="ar-EG" sz="2800" b="1" dirty="0"/>
              <a:t>أ) </a:t>
            </a:r>
            <a:r>
              <a:rPr lang="ar-SA" sz="2800" b="1" dirty="0"/>
              <a:t>إصابة الأطفال بع</a:t>
            </a:r>
            <a:r>
              <a:rPr lang="ar-EG" sz="2800" b="1" dirty="0"/>
              <a:t>ُس</a:t>
            </a:r>
            <a:r>
              <a:rPr lang="ar-SA" sz="2800" b="1" dirty="0"/>
              <a:t>ر في الهضم، وتسوس الأسنان،</a:t>
            </a:r>
            <a:r>
              <a:rPr lang="ar-EG" sz="2800" b="1" dirty="0"/>
              <a:t> </a:t>
            </a:r>
            <a:r>
              <a:rPr lang="ar-SA" sz="2800" b="1" dirty="0"/>
              <a:t>وألم شديد في المعدة.</a:t>
            </a:r>
            <a:r>
              <a:rPr lang="ar-EG" sz="2800" b="1" dirty="0"/>
              <a:t>                                                             (    )</a:t>
            </a:r>
          </a:p>
          <a:p>
            <a:pPr algn="l"/>
            <a:r>
              <a:rPr lang="ar-SA" sz="2800" b="1" dirty="0"/>
              <a:t>ب) إعجاب عدد من الأطفال </a:t>
            </a:r>
            <a:r>
              <a:rPr lang="ar-SA" sz="2800" b="1" dirty="0" err="1"/>
              <a:t>بالإ</a:t>
            </a:r>
            <a:r>
              <a:rPr lang="ar-EG" sz="2800" b="1" dirty="0"/>
              <a:t>ع</a:t>
            </a:r>
            <a:r>
              <a:rPr lang="ar-SA" sz="2800" b="1" dirty="0"/>
              <a:t>لان، وانطلاقهم إلى كويكب ۲۲۰۰م.</a:t>
            </a:r>
            <a:r>
              <a:rPr lang="ar-EG" sz="2800" b="1" dirty="0"/>
              <a:t>                   (    ) </a:t>
            </a:r>
          </a:p>
          <a:p>
            <a:pPr algn="justLow"/>
            <a:r>
              <a:rPr lang="ar-SA" sz="2800" b="1" dirty="0"/>
              <a:t>ج) معرفة الأطفال قيمة والديهم الحقيقيين، وحرصهم على سلامتهم وصحتهم. </a:t>
            </a:r>
            <a:r>
              <a:rPr lang="ar-EG" sz="2800" b="1" dirty="0"/>
              <a:t>                                                          (    )</a:t>
            </a:r>
          </a:p>
          <a:p>
            <a:pPr algn="justLow"/>
            <a:r>
              <a:rPr lang="ar-SA" sz="2800" b="1" dirty="0"/>
              <a:t>د) بحث أحمد عن كوكب خاص بالأطفال، ليقضوا فيه وقتهم باللعب والترفيه.</a:t>
            </a:r>
            <a:r>
              <a:rPr lang="ar-EG" sz="2800" b="1" dirty="0"/>
              <a:t>                                                           (    )</a:t>
            </a:r>
            <a:endParaRPr lang="ar-SA" sz="2800" b="1" dirty="0"/>
          </a:p>
          <a:p>
            <a:pPr algn="justLow"/>
            <a:br>
              <a:rPr lang="ar-SA" sz="2800" b="1" dirty="0"/>
            </a:b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5576" y="4011910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</a:rPr>
              <a:t>1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11560" y="228371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0000FF"/>
                </a:solidFill>
              </a:rPr>
              <a:t>2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3960" y="149337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0000FF"/>
                </a:solidFill>
              </a:rPr>
              <a:t>3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83568" y="322156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0000FF"/>
                </a:solidFill>
              </a:rPr>
              <a:t>4</a:t>
            </a:r>
            <a:endParaRPr lang="ar-SA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7332" y="483518"/>
            <a:ext cx="8087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/>
              <a:t>14</a:t>
            </a:r>
            <a:r>
              <a:rPr lang="ar-SA" sz="3600" b="1" dirty="0"/>
              <a:t>- " ندم الأطفال فلم يعد بإمكانهم ال</a:t>
            </a:r>
            <a:r>
              <a:rPr lang="ar-EG" sz="3600" b="1" dirty="0"/>
              <a:t>ت</a:t>
            </a:r>
            <a:r>
              <a:rPr lang="ar-SA" sz="3600" b="1" dirty="0"/>
              <a:t>حمل"، </a:t>
            </a:r>
            <a:r>
              <a:rPr lang="ar-SA" sz="3600" b="1" dirty="0">
                <a:solidFill>
                  <a:srgbClr val="C00000"/>
                </a:solidFill>
              </a:rPr>
              <a:t>ما تفسيرك لهذه العبارة؟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899592" y="1707654"/>
            <a:ext cx="7511826" cy="259228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EG" sz="3200" b="1" dirty="0">
                <a:solidFill>
                  <a:srgbClr val="0000FF"/>
                </a:solidFill>
              </a:rPr>
              <a:t>لان </a:t>
            </a:r>
            <a:r>
              <a:rPr lang="ar-SA" sz="3200" b="1" dirty="0">
                <a:solidFill>
                  <a:srgbClr val="0000FF"/>
                </a:solidFill>
              </a:rPr>
              <a:t>الأطفال أصيب</a:t>
            </a:r>
            <a:r>
              <a:rPr lang="ar-EG" sz="3200" b="1" dirty="0" err="1">
                <a:solidFill>
                  <a:srgbClr val="0000FF"/>
                </a:solidFill>
              </a:rPr>
              <a:t>وا</a:t>
            </a:r>
            <a:r>
              <a:rPr lang="ar-EG" sz="3200" b="1" dirty="0">
                <a:solidFill>
                  <a:srgbClr val="0000FF"/>
                </a:solidFill>
              </a:rPr>
              <a:t> </a:t>
            </a:r>
            <a:r>
              <a:rPr lang="ar-SA" sz="3200" b="1" dirty="0">
                <a:solidFill>
                  <a:srgbClr val="0000FF"/>
                </a:solidFill>
              </a:rPr>
              <a:t>بع</a:t>
            </a:r>
            <a:r>
              <a:rPr lang="ar-EG" sz="3200" b="1" dirty="0">
                <a:solidFill>
                  <a:srgbClr val="0000FF"/>
                </a:solidFill>
              </a:rPr>
              <a:t>س</a:t>
            </a:r>
            <a:r>
              <a:rPr lang="ar-SA" sz="3200" b="1" dirty="0">
                <a:solidFill>
                  <a:srgbClr val="0000FF"/>
                </a:solidFill>
              </a:rPr>
              <a:t>ر في الهضم، وتسوس الأسنان، وألم شديد في المعدة</a:t>
            </a:r>
            <a:r>
              <a:rPr lang="ar-EG" sz="3200" b="1" dirty="0">
                <a:solidFill>
                  <a:srgbClr val="0000FF"/>
                </a:solidFill>
              </a:rPr>
              <a:t>.</a:t>
            </a:r>
            <a:endParaRPr lang="ar-SA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5" y="1851670"/>
            <a:ext cx="8087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15-</a:t>
            </a:r>
            <a:r>
              <a:rPr lang="ar-SA" sz="3600" b="1" dirty="0">
                <a:solidFill>
                  <a:srgbClr val="C00000"/>
                </a:solidFill>
              </a:rPr>
              <a:t>أقارن بين حال الأطفال مع والديهم الحقيقيين ووال</a:t>
            </a:r>
            <a:r>
              <a:rPr lang="ar-EG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دهم الروبوت</a:t>
            </a:r>
            <a:r>
              <a:rPr lang="ar-EG" sz="3600" b="1" dirty="0">
                <a:solidFill>
                  <a:srgbClr val="C00000"/>
                </a:solidFill>
              </a:rPr>
              <a:t>:</a:t>
            </a:r>
            <a:endParaRPr lang="ar-SA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20068"/>
              </p:ext>
            </p:extLst>
          </p:nvPr>
        </p:nvGraphicFramePr>
        <p:xfrm>
          <a:off x="683568" y="555526"/>
          <a:ext cx="7799860" cy="38884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9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5297">
                <a:tc>
                  <a:txBody>
                    <a:bodyPr/>
                    <a:lstStyle/>
                    <a:p>
                      <a:r>
                        <a:rPr lang="ar-SA" sz="3200" b="1" dirty="0"/>
                        <a:t>حال الأطفال مع والديهم</a:t>
                      </a:r>
                    </a:p>
                    <a:p>
                      <a:r>
                        <a:rPr lang="ar-SA" sz="3200" b="1" dirty="0"/>
                        <a:t>الحقيقيين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3200" b="1" dirty="0"/>
                        <a:t>حال الأطفال مع والدهم</a:t>
                      </a:r>
                    </a:p>
                    <a:p>
                      <a:r>
                        <a:rPr lang="ar-SA" sz="3200" b="1" dirty="0"/>
                        <a:t>الروبوت</a:t>
                      </a:r>
                    </a:p>
                    <a:p>
                      <a:pPr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3135">
                <a:tc>
                  <a:txBody>
                    <a:bodyPr/>
                    <a:lstStyle/>
                    <a:p>
                      <a:pPr rtl="1"/>
                      <a:endParaRPr lang="ar-SA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4716016" y="2527324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EG" sz="2800" b="1" dirty="0">
                <a:solidFill>
                  <a:srgbClr val="0000FF"/>
                </a:solidFill>
              </a:rPr>
              <a:t>يتبع الأطفال ال</a:t>
            </a:r>
            <a:r>
              <a:rPr lang="ar-SA" sz="2800" b="1" dirty="0">
                <a:solidFill>
                  <a:srgbClr val="0000FF"/>
                </a:solidFill>
              </a:rPr>
              <a:t>عادات الصحية في الطعام والنوم واللعب بإشراف والديهم</a:t>
            </a:r>
            <a:r>
              <a:rPr lang="ar-EG" sz="2800" b="1" dirty="0">
                <a:solidFill>
                  <a:srgbClr val="0000FF"/>
                </a:solidFill>
              </a:rPr>
              <a:t>.</a:t>
            </a:r>
            <a:r>
              <a:rPr lang="ar-SA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27584" y="2527324"/>
            <a:ext cx="3635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b="1" dirty="0">
                <a:solidFill>
                  <a:srgbClr val="0000FF"/>
                </a:solidFill>
              </a:rPr>
              <a:t>أصيب الأطفال بع</a:t>
            </a:r>
            <a:r>
              <a:rPr lang="ar-EG" sz="2800" b="1" dirty="0">
                <a:solidFill>
                  <a:srgbClr val="0000FF"/>
                </a:solidFill>
              </a:rPr>
              <a:t>س</a:t>
            </a:r>
            <a:r>
              <a:rPr lang="ar-SA" sz="2800" b="1" dirty="0">
                <a:solidFill>
                  <a:srgbClr val="0000FF"/>
                </a:solidFill>
              </a:rPr>
              <a:t>ر في الهضم، وتسوس الأسنان، وألم شديد في المعدة</a:t>
            </a:r>
            <a:r>
              <a:rPr lang="ar-EG" sz="2800" b="1" dirty="0">
                <a:solidFill>
                  <a:srgbClr val="0000FF"/>
                </a:solidFill>
              </a:rPr>
              <a:t>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17352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7332" y="339502"/>
            <a:ext cx="8087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16</a:t>
            </a:r>
            <a:r>
              <a:rPr lang="ar-SA" sz="3600" b="1" dirty="0">
                <a:solidFill>
                  <a:srgbClr val="C00000"/>
                </a:solidFill>
              </a:rPr>
              <a:t>-</a:t>
            </a:r>
            <a:r>
              <a:rPr lang="ar-EG" sz="3600" b="1" dirty="0">
                <a:solidFill>
                  <a:srgbClr val="C00000"/>
                </a:solidFill>
              </a:rPr>
              <a:t> </a:t>
            </a:r>
            <a:r>
              <a:rPr lang="ar-SA" sz="3600" b="1" dirty="0">
                <a:solidFill>
                  <a:srgbClr val="C00000"/>
                </a:solidFill>
              </a:rPr>
              <a:t>ن</a:t>
            </a:r>
            <a:r>
              <a:rPr lang="ar-EG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ص</a:t>
            </a:r>
            <a:r>
              <a:rPr lang="ar-EG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ف القصة أ</a:t>
            </a:r>
            <a:r>
              <a:rPr lang="ar-EG" sz="3600" b="1" dirty="0">
                <a:solidFill>
                  <a:srgbClr val="C00000"/>
                </a:solidFill>
              </a:rPr>
              <a:t>نه</a:t>
            </a:r>
            <a:r>
              <a:rPr lang="ar-SA" sz="3600" b="1" dirty="0">
                <a:solidFill>
                  <a:srgbClr val="C00000"/>
                </a:solidFill>
              </a:rPr>
              <a:t>ا:</a:t>
            </a:r>
            <a:endParaRPr lang="ar-EG" sz="3600" b="1" dirty="0">
              <a:solidFill>
                <a:srgbClr val="C00000"/>
              </a:solidFill>
            </a:endParaRPr>
          </a:p>
          <a:p>
            <a:endParaRPr lang="ar-EG" sz="3600" b="1" dirty="0"/>
          </a:p>
          <a:p>
            <a:pPr>
              <a:lnSpc>
                <a:spcPct val="150000"/>
              </a:lnSpc>
            </a:pPr>
            <a:r>
              <a:rPr lang="ar-SA" sz="3600" b="1" dirty="0"/>
              <a:t>أ) فكاهية.</a:t>
            </a:r>
            <a:endParaRPr lang="ar-EG" sz="3600" b="1" dirty="0"/>
          </a:p>
          <a:p>
            <a:pPr>
              <a:lnSpc>
                <a:spcPct val="150000"/>
              </a:lnSpc>
            </a:pPr>
            <a:r>
              <a:rPr lang="ar-SA" sz="3600" b="1" dirty="0"/>
              <a:t>ب) خيالية.</a:t>
            </a:r>
            <a:endParaRPr lang="ar-EG" sz="3600" b="1" dirty="0"/>
          </a:p>
          <a:p>
            <a:pPr>
              <a:lnSpc>
                <a:spcPct val="150000"/>
              </a:lnSpc>
            </a:pPr>
            <a:r>
              <a:rPr lang="ar-SA" sz="3600" b="1" dirty="0"/>
              <a:t>ج) حزينة.</a:t>
            </a:r>
            <a:endParaRPr lang="ar-EG" sz="3600" b="1" dirty="0"/>
          </a:p>
          <a:p>
            <a:pPr>
              <a:lnSpc>
                <a:spcPct val="150000"/>
              </a:lnSpc>
            </a:pPr>
            <a:r>
              <a:rPr lang="ar-SA" sz="3600" b="1" dirty="0"/>
              <a:t>د) علمية.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516215" y="2349630"/>
            <a:ext cx="2059007" cy="798183"/>
          </a:xfrm>
          <a:prstGeom prst="roundRect">
            <a:avLst>
              <a:gd name="adj" fmla="val 35760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endParaRPr lang="ar-SA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7332" y="339502"/>
            <a:ext cx="8087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EG" sz="3600" b="1" dirty="0">
                <a:solidFill>
                  <a:srgbClr val="C00000"/>
                </a:solidFill>
              </a:rPr>
              <a:t>17</a:t>
            </a:r>
            <a:r>
              <a:rPr lang="ar-SA" sz="3600" b="1" dirty="0">
                <a:solidFill>
                  <a:srgbClr val="C00000"/>
                </a:solidFill>
              </a:rPr>
              <a:t>-</a:t>
            </a:r>
            <a:r>
              <a:rPr lang="ar-EG" sz="3600" b="1" dirty="0">
                <a:solidFill>
                  <a:srgbClr val="C00000"/>
                </a:solidFill>
              </a:rPr>
              <a:t> </a:t>
            </a:r>
            <a:r>
              <a:rPr lang="ar-SA" sz="3600" b="1" dirty="0"/>
              <a:t>"هل تريدون وجبة خفيفة: كعكا</a:t>
            </a:r>
            <a:r>
              <a:rPr lang="ar-EG" sz="3600" b="1" dirty="0"/>
              <a:t>ً</a:t>
            </a:r>
            <a:r>
              <a:rPr lang="ar-SA" sz="3600" b="1" dirty="0"/>
              <a:t> </a:t>
            </a:r>
            <a:r>
              <a:rPr lang="ar-SA" sz="3600" b="1" dirty="0" err="1"/>
              <a:t>مملوءا</a:t>
            </a:r>
            <a:r>
              <a:rPr lang="ar-EG" sz="3600" b="1" dirty="0"/>
              <a:t>ً</a:t>
            </a:r>
            <a:r>
              <a:rPr lang="ar-SA" sz="3600" b="1" dirty="0"/>
              <a:t> بالشوكولاتة والحليب الساخن مع سبع ملاعق كبيرة من ال</a:t>
            </a:r>
            <a:r>
              <a:rPr lang="ar-EG" sz="3600" b="1" dirty="0"/>
              <a:t>سُك</a:t>
            </a:r>
            <a:r>
              <a:rPr lang="ar-SA" sz="3600" b="1" dirty="0"/>
              <a:t>ر". أنافعة هذه الوجبة الخفيفة أم ضارة؟ أوضح إجابتي</a:t>
            </a:r>
            <a:r>
              <a:rPr lang="ar-EG" sz="3600" b="1" dirty="0">
                <a:solidFill>
                  <a:srgbClr val="C00000"/>
                </a:solidFill>
              </a:rPr>
              <a:t>.</a:t>
            </a:r>
            <a:endParaRPr lang="ar-SA" sz="3600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71600" y="2643758"/>
            <a:ext cx="7200800" cy="1800200"/>
          </a:xfrm>
          <a:prstGeom prst="roundRect">
            <a:avLst>
              <a:gd name="adj" fmla="val 35760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EG" sz="3200" b="1" dirty="0">
                <a:solidFill>
                  <a:srgbClr val="0000FF"/>
                </a:solidFill>
              </a:rPr>
              <a:t>وجبة ضارة . لاحتوائها على الكثير من السكريات. مما يسبب تسوس الاسنان و </a:t>
            </a:r>
            <a:r>
              <a:rPr lang="ar-EG" sz="3200" b="1">
                <a:solidFill>
                  <a:srgbClr val="0000FF"/>
                </a:solidFill>
              </a:rPr>
              <a:t>عسر الهضم والبدانة</a:t>
            </a:r>
            <a:r>
              <a:rPr lang="ar-EG" sz="3200" b="1" dirty="0">
                <a:solidFill>
                  <a:srgbClr val="0000FF"/>
                </a:solidFill>
              </a:rPr>
              <a:t>.</a:t>
            </a:r>
            <a:endParaRPr lang="ar-SA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1377" y="750059"/>
            <a:ext cx="7758608" cy="3477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أتدرب</a:t>
            </a:r>
            <a:endParaRPr lang="ar-EG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Low"/>
            <a:endParaRPr lang="ar-EG" sz="3200" b="1" dirty="0"/>
          </a:p>
          <a:p>
            <a:pPr algn="justLow"/>
            <a:r>
              <a:rPr lang="ar-SA" sz="3200" b="1" dirty="0"/>
              <a:t> في نموذج الاختبار حتى أعزز مهارة الفهم القرائي التي هي من المهارات الأساسية التي يتحقق من خلالها الهدف من القراءة</a:t>
            </a:r>
            <a:r>
              <a:rPr lang="ar-EG" sz="3200" b="1" dirty="0"/>
              <a:t>؛</a:t>
            </a:r>
            <a:r>
              <a:rPr lang="ar-SA" sz="3200" b="1" dirty="0"/>
              <a:t> مما يزيد الخبرات وي</a:t>
            </a:r>
            <a:r>
              <a:rPr lang="ar-EG" sz="3200" b="1" dirty="0"/>
              <a:t>ث</a:t>
            </a:r>
            <a:r>
              <a:rPr lang="ar-SA" sz="3200" b="1" dirty="0"/>
              <a:t>ري المعلومات ويوسع المدارك في شتى المجالات.</a:t>
            </a:r>
            <a:endParaRPr lang="ar-SA" sz="3200" dirty="0"/>
          </a:p>
          <a:p>
            <a:pPr algn="justLow"/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5728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7138" y="339502"/>
            <a:ext cx="77586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كويكب ۲۲۰۰</a:t>
            </a:r>
            <a:endParaRPr lang="ar-EG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EG" sz="3600" dirty="0"/>
          </a:p>
          <a:p>
            <a:pPr algn="justLow"/>
            <a:r>
              <a:rPr lang="ar-SA" sz="2800" b="1" dirty="0"/>
              <a:t>في عام ۲۲۰۰م تغيرت أشياء كثيرة على كوكب الأرض، </a:t>
            </a:r>
            <a:r>
              <a:rPr lang="ar-EG" sz="2800" b="1" dirty="0"/>
              <a:t>ف</a:t>
            </a:r>
            <a:r>
              <a:rPr lang="ar-SA" sz="2800" b="1" dirty="0"/>
              <a:t>صار التزلج على القمر هواية للأطفال، كما اكتشفت كواكب صغيرة، وانتقل عدد من الناس للعيش فيها.</a:t>
            </a:r>
            <a:endParaRPr lang="ar-EG" sz="2800" b="1" dirty="0"/>
          </a:p>
          <a:p>
            <a:pPr algn="justLow"/>
            <a:endParaRPr lang="ar-SA" sz="2800" b="1" dirty="0"/>
          </a:p>
          <a:p>
            <a:pPr algn="justLow"/>
            <a:r>
              <a:rPr lang="ar-SA" sz="2800" b="1" dirty="0"/>
              <a:t>أحمد عن كوكب خاص بالأطفال، ليقضوا وقتهم في اللعب، ولكي يتأكد من موافقة جميع الأطفال قد وضع شاشة كبيرة؛ ليرى أحلام أصدقائه الأطفال فيها.</a:t>
            </a:r>
          </a:p>
          <a:p>
            <a:br>
              <a:rPr lang="ar-SA" sz="2800" dirty="0"/>
            </a:br>
            <a:br>
              <a:rPr lang="ar-SA" sz="2800" dirty="0"/>
            </a:br>
            <a:br>
              <a:rPr lang="ar-SA" sz="2800" b="1" dirty="0"/>
            </a:b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6363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74075" y="617656"/>
            <a:ext cx="7758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b="1" dirty="0"/>
              <a:t>عرف أن أحلامهم هي: مشاهدة التلفاز باستمرار، وأكل كثير من الم</a:t>
            </a:r>
            <a:r>
              <a:rPr lang="ar-EG" sz="2800" b="1" dirty="0"/>
              <a:t>ثل</a:t>
            </a:r>
            <a:r>
              <a:rPr lang="ar-SA" sz="2800" b="1" dirty="0"/>
              <a:t>جات، واللعب بألعاب الفيديو، دون توجيهات ولا إرشادات، ولا قيام بواجبات منزلية... لا يوجد غير اللعب والمتعة طوال الوقت.</a:t>
            </a:r>
            <a:endParaRPr lang="ar-EG" sz="2800" b="1" dirty="0"/>
          </a:p>
          <a:p>
            <a:pPr algn="justLow"/>
            <a:endParaRPr lang="ar-SA" sz="2800" b="1" dirty="0"/>
          </a:p>
          <a:p>
            <a:pPr algn="justLow"/>
            <a:r>
              <a:rPr lang="ar-SA" sz="2800" b="1" dirty="0"/>
              <a:t>فكر أحمد في طريقة تجعل الأطفال يقتنعون بال</a:t>
            </a:r>
            <a:r>
              <a:rPr lang="ar-EG" sz="2800" b="1" dirty="0"/>
              <a:t>س</a:t>
            </a:r>
            <a:r>
              <a:rPr lang="ar-SA" sz="2800" b="1" dirty="0"/>
              <a:t>كن معه في هذا الكوكب؛ ولكي يجعله أكثر متعة صنع روبوتات مهمتها رعاية أطفال الكويكب بدلا من آبائهم وأمهاتهم، وبعد عمل شاق، غادر أحمد إلى الكويكب، </a:t>
            </a:r>
            <a:br>
              <a:rPr lang="ar-SA" sz="2800" b="1" dirty="0"/>
            </a:b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6016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5475" y="395486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b="1" dirty="0"/>
              <a:t>وكتب لافتة ترحيبية لأصدقائه الأطفال: «مرحبا بكم يا أطفال في كويكب ۲۲۰۰م، المكان الذي لا يوجد فيه واجبات منزلية، تأكل فيه الشوكولاتة باستمرار، إذا أردت العيش معنا فعليك إدخال الرمز الظاهر لك</a:t>
            </a:r>
            <a:r>
              <a:rPr lang="ar-EG" sz="2800" b="1" dirty="0"/>
              <a:t>»</a:t>
            </a:r>
            <a:r>
              <a:rPr lang="ar-SA" sz="2800" b="1" dirty="0"/>
              <a:t>.</a:t>
            </a:r>
            <a:endParaRPr lang="ar-EG" sz="2800" b="1" dirty="0"/>
          </a:p>
          <a:p>
            <a:pPr algn="justLow"/>
            <a:endParaRPr lang="ar-EG" sz="2800" b="1" dirty="0"/>
          </a:p>
          <a:p>
            <a:pPr algn="justLow"/>
            <a:r>
              <a:rPr lang="ps-AF" sz="2800" b="1" dirty="0"/>
              <a:t>قر</a:t>
            </a:r>
            <a:r>
              <a:rPr lang="ar-EG" sz="2800" b="1" dirty="0"/>
              <a:t>أ</a:t>
            </a:r>
            <a:r>
              <a:rPr lang="ps-AF" sz="2800" b="1" dirty="0"/>
              <a:t> الإعلان طفل غير مطيع لوالديه، وكان </a:t>
            </a:r>
            <a:r>
              <a:rPr lang="ar-EG" sz="2800" b="1" dirty="0"/>
              <a:t>متذمراً </a:t>
            </a:r>
            <a:r>
              <a:rPr lang="ps-AF" sz="2800" b="1" dirty="0"/>
              <a:t>من الواجبات المنزلية، لا ينظف أ</a:t>
            </a:r>
            <a:r>
              <a:rPr lang="ar-EG" sz="2800" b="1" dirty="0"/>
              <a:t>سن</a:t>
            </a:r>
            <a:r>
              <a:rPr lang="ps-AF" sz="2800" b="1" dirty="0"/>
              <a:t>انه، ولا ينام مبكرا</a:t>
            </a:r>
            <a:r>
              <a:rPr lang="ar-EG" sz="2800" b="1" dirty="0"/>
              <a:t>ً</a:t>
            </a:r>
            <a:r>
              <a:rPr lang="ps-AF" sz="2800" b="1" dirty="0"/>
              <a:t>، طار فرحا</a:t>
            </a:r>
            <a:r>
              <a:rPr lang="ar-EG" sz="2800" b="1" dirty="0"/>
              <a:t>ً</a:t>
            </a:r>
            <a:r>
              <a:rPr lang="ps-AF" sz="2800" b="1" dirty="0"/>
              <a:t> وقال: </a:t>
            </a:r>
            <a:r>
              <a:rPr lang="ar-EG" sz="2800" b="1" dirty="0"/>
              <a:t>ك</a:t>
            </a:r>
            <a:r>
              <a:rPr lang="ps-AF" sz="2800" b="1" dirty="0"/>
              <a:t>ويك</a:t>
            </a:r>
            <a:r>
              <a:rPr lang="ar-EG" sz="2800" b="1" dirty="0"/>
              <a:t>ب</a:t>
            </a:r>
            <a:r>
              <a:rPr lang="ps-AF" sz="2800" b="1" dirty="0"/>
              <a:t> للأطفال ! لا وقت للنوم في الثامنة</a:t>
            </a:r>
            <a:r>
              <a:rPr lang="ar-EG" sz="2800" b="1" dirty="0"/>
              <a:t>!</a:t>
            </a:r>
            <a:r>
              <a:rPr lang="ps-AF" sz="2800" b="1" dirty="0"/>
              <a:t> يمكنني أكل المثلجات وال</a:t>
            </a:r>
            <a:r>
              <a:rPr lang="ar-EG" sz="2800" b="1" dirty="0"/>
              <a:t>ر</a:t>
            </a:r>
            <a:r>
              <a:rPr lang="ps-AF" sz="2800" b="1" dirty="0"/>
              <a:t>قائق طوال الوقت، </a:t>
            </a:r>
            <a:r>
              <a:rPr lang="ar-EG" sz="2800" b="1" dirty="0"/>
              <a:t>ل</a:t>
            </a:r>
            <a:r>
              <a:rPr lang="ps-AF" sz="2800" b="1" dirty="0"/>
              <a:t>ن أقوم بواجبات منزلية، يا للفرحة! </a:t>
            </a:r>
            <a:r>
              <a:rPr lang="ar-EG" sz="2800" b="1" dirty="0"/>
              <a:t>س</a:t>
            </a:r>
            <a:r>
              <a:rPr lang="ps-AF" sz="2800" b="1" dirty="0"/>
              <a:t>أدخل ال</a:t>
            </a:r>
            <a:r>
              <a:rPr lang="ar-EG" sz="2800" b="1" dirty="0"/>
              <a:t>رمز</a:t>
            </a:r>
            <a:r>
              <a:rPr lang="ps-AF" sz="2800" b="1" dirty="0"/>
              <a:t> الآن وأسافر إلى هذا الكو</a:t>
            </a:r>
            <a:r>
              <a:rPr lang="ar-EG" sz="2800" b="1" dirty="0"/>
              <a:t>ي</a:t>
            </a:r>
            <a:r>
              <a:rPr lang="ps-AF" sz="2800" b="1" dirty="0"/>
              <a:t>كب.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2073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4943" y="1131590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ps-AF" sz="2800" b="1" dirty="0"/>
              <a:t>أ</a:t>
            </a:r>
            <a:r>
              <a:rPr lang="ar-EG" sz="2800" b="1" dirty="0"/>
              <a:t>ُع</a:t>
            </a:r>
            <a:r>
              <a:rPr lang="ps-AF" sz="2800" b="1" dirty="0"/>
              <a:t>جب عدد من الأطفال بهذا الإعلان، وأدخلوا ال</a:t>
            </a:r>
            <a:r>
              <a:rPr lang="ar-EG" sz="2800" b="1" dirty="0"/>
              <a:t>ر</a:t>
            </a:r>
            <a:r>
              <a:rPr lang="ps-AF" sz="2800" b="1" dirty="0"/>
              <a:t>مز، فانطلقوا إلى كويكب ۲۲۰۰م، وهناك استقبلتهم الأمم الروبوت، وقالت: مرحبا</a:t>
            </a:r>
            <a:r>
              <a:rPr lang="ar-EG" sz="2800" b="1" dirty="0"/>
              <a:t>ً</a:t>
            </a:r>
            <a:r>
              <a:rPr lang="ps-AF" sz="2800" b="1" dirty="0"/>
              <a:t> بكم، هل </a:t>
            </a:r>
            <a:r>
              <a:rPr lang="ar-EG" sz="2800" b="1" dirty="0"/>
              <a:t>ت</a:t>
            </a:r>
            <a:r>
              <a:rPr lang="ps-AF" sz="2800" b="1" dirty="0"/>
              <a:t>ري</a:t>
            </a:r>
            <a:r>
              <a:rPr lang="ar-EG" sz="2800" b="1" dirty="0"/>
              <a:t>د</a:t>
            </a:r>
            <a:r>
              <a:rPr lang="ps-AF" sz="2800" b="1" dirty="0"/>
              <a:t>ون وجبة خفيفة: كعكا</a:t>
            </a:r>
            <a:r>
              <a:rPr lang="ar-EG" sz="2800" b="1" dirty="0"/>
              <a:t>ً </a:t>
            </a:r>
            <a:r>
              <a:rPr lang="ps-AF" sz="2800" b="1" dirty="0"/>
              <a:t>مملوءا</a:t>
            </a:r>
            <a:r>
              <a:rPr lang="ar-EG" sz="2800" b="1" dirty="0"/>
              <a:t>ً </a:t>
            </a:r>
            <a:r>
              <a:rPr lang="ps-AF" sz="2800" b="1" dirty="0"/>
              <a:t>بالشوكولاتة، والحليب الساخن مع سبع ملاعق كبيرة من ال</a:t>
            </a:r>
            <a:r>
              <a:rPr lang="ar-EG" sz="2800" b="1" dirty="0"/>
              <a:t>سُك</a:t>
            </a:r>
            <a:r>
              <a:rPr lang="ps-AF" sz="2800" b="1" dirty="0"/>
              <a:t>ر. قالوا: نعم. قالت: انطلقوا إلى مشاهدة التلفاز كما يحلو ل</a:t>
            </a:r>
            <a:r>
              <a:rPr lang="ar-EG" sz="2800" b="1" dirty="0"/>
              <a:t>ك</a:t>
            </a:r>
            <a:r>
              <a:rPr lang="ps-AF" sz="2800" b="1" dirty="0"/>
              <a:t>م. قال الروبوت الأب: ځوا معكم أيضا ألعاب الفيديو.</a:t>
            </a:r>
            <a:endParaRPr lang="ar-EG" sz="2800" b="1" dirty="0"/>
          </a:p>
          <a:p>
            <a:pPr algn="justLow"/>
            <a:br>
              <a:rPr lang="ps-AF" sz="2800" dirty="0"/>
            </a:b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00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20323" y="915566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ps-AF" sz="2800" b="1" dirty="0"/>
              <a:t>كانت الحياة على هذا الكو</a:t>
            </a:r>
            <a:r>
              <a:rPr lang="ar-EG" sz="2800" b="1" dirty="0"/>
              <a:t>ي</a:t>
            </a:r>
            <a:r>
              <a:rPr lang="ps-AF" sz="2800" b="1" dirty="0"/>
              <a:t>كب لعبا، وقفا، وضحكا، وأكل كثير من الشوكولاتة والحلويات</a:t>
            </a:r>
            <a:r>
              <a:rPr lang="ar-EG" sz="2800" b="1" dirty="0"/>
              <a:t>؛</a:t>
            </a:r>
            <a:r>
              <a:rPr lang="ps-AF" sz="2800" b="1" dirty="0"/>
              <a:t> ولم يكن الأطفال في عجلة من أمرهم للرجوع إلى الأرض</a:t>
            </a:r>
            <a:r>
              <a:rPr lang="ar-EG" sz="2800" b="1" dirty="0"/>
              <a:t>؛</a:t>
            </a:r>
            <a:r>
              <a:rPr lang="ps-AF" sz="2800" b="1" dirty="0"/>
              <a:t> حيث لا يوجد من يرشدهم في هذا الكو</a:t>
            </a:r>
            <a:r>
              <a:rPr lang="ar-EG" sz="2800" b="1" dirty="0"/>
              <a:t>ي</a:t>
            </a:r>
            <a:r>
              <a:rPr lang="ps-AF" sz="2800" b="1" dirty="0"/>
              <a:t>كب ويوجههم، ففي إحدى الليالي عاد أحدهم متأخرا</a:t>
            </a:r>
            <a:r>
              <a:rPr lang="ar-EG" sz="2800" b="1" dirty="0"/>
              <a:t>ً</a:t>
            </a:r>
            <a:r>
              <a:rPr lang="ps-AF" sz="2800" b="1" dirty="0"/>
              <a:t> دون حذاء</a:t>
            </a:r>
            <a:r>
              <a:rPr lang="ar-EG" sz="2800" b="1" dirty="0"/>
              <a:t>ٍ</a:t>
            </a:r>
            <a:r>
              <a:rPr lang="ps-AF" sz="2800" b="1" dirty="0"/>
              <a:t> وثيابه</a:t>
            </a:r>
            <a:r>
              <a:rPr lang="ar-EG" sz="2800" b="1" dirty="0"/>
              <a:t>ُ</a:t>
            </a:r>
            <a:r>
              <a:rPr lang="ps-AF" sz="2800" b="1" dirty="0"/>
              <a:t> م</a:t>
            </a:r>
            <a:r>
              <a:rPr lang="ar-EG" sz="2800" b="1" dirty="0"/>
              <a:t>ت</a:t>
            </a:r>
            <a:r>
              <a:rPr lang="ps-AF" sz="2800" b="1" dirty="0"/>
              <a:t>س</a:t>
            </a:r>
            <a:r>
              <a:rPr lang="ar-EG" sz="2800" b="1" dirty="0"/>
              <a:t>خ</a:t>
            </a:r>
            <a:r>
              <a:rPr lang="ps-AF" sz="2800" b="1" dirty="0"/>
              <a:t>ة</a:t>
            </a:r>
            <a:r>
              <a:rPr lang="ar-EG" sz="2800" b="1" dirty="0"/>
              <a:t>ٌ</a:t>
            </a:r>
            <a:r>
              <a:rPr lang="ps-AF" sz="2800" b="1" dirty="0"/>
              <a:t>، فما كان من أمه الروبوت إ</a:t>
            </a:r>
            <a:r>
              <a:rPr lang="ar-EG" sz="2800" b="1" dirty="0"/>
              <a:t>لا</a:t>
            </a:r>
            <a:r>
              <a:rPr lang="ps-AF" sz="2800" b="1" dirty="0"/>
              <a:t> إعطاؤه مزيدا من الشوكولاتة والرقائق والمشروبات الغازية.</a:t>
            </a:r>
            <a:endParaRPr lang="ar-EG" sz="2800" b="1" dirty="0"/>
          </a:p>
          <a:p>
            <a:pPr algn="justLow"/>
            <a:endParaRPr lang="ar-EG" sz="2800" b="1" dirty="0"/>
          </a:p>
          <a:p>
            <a:br>
              <a:rPr lang="ar-SA" sz="2800" dirty="0"/>
            </a:br>
            <a:endParaRPr lang="ps-AF" sz="2800" b="1" dirty="0"/>
          </a:p>
        </p:txBody>
      </p:sp>
    </p:spTree>
    <p:extLst>
      <p:ext uri="{BB962C8B-B14F-4D97-AF65-F5344CB8AC3E}">
        <p14:creationId xmlns:p14="http://schemas.microsoft.com/office/powerpoint/2010/main" val="25568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20323" y="48351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b="1" dirty="0"/>
              <a:t>مع مرور الأيام أصيب الأطفال بع</a:t>
            </a:r>
            <a:r>
              <a:rPr lang="ar-EG" sz="2800" b="1" dirty="0"/>
              <a:t>س</a:t>
            </a:r>
            <a:r>
              <a:rPr lang="ar-SA" sz="2800" b="1" dirty="0"/>
              <a:t>ر في الهضم، وتسوس الأسنان، وألم شديد في المعدة، </a:t>
            </a:r>
            <a:r>
              <a:rPr lang="ar-EG" sz="2800" b="1" dirty="0"/>
              <a:t>نَ</a:t>
            </a:r>
            <a:r>
              <a:rPr lang="ar-SA" sz="2800" b="1" dirty="0"/>
              <a:t>دم الأطفال فلم يعد بإمكانهم التحمل، صرخ الأطفال بصوت واحد: </a:t>
            </a:r>
            <a:r>
              <a:rPr lang="ar-EG" sz="2800" b="1" dirty="0"/>
              <a:t>نُ</a:t>
            </a:r>
            <a:r>
              <a:rPr lang="ar-SA" sz="2800" b="1" dirty="0"/>
              <a:t>ريد العودة إلى منازلنا، لقد أصبحنا </a:t>
            </a:r>
            <a:r>
              <a:rPr lang="ar-EG" sz="2800" b="1" dirty="0"/>
              <a:t>مرضى </a:t>
            </a:r>
            <a:r>
              <a:rPr lang="ar-SA" sz="2800" b="1" dirty="0"/>
              <a:t>و</a:t>
            </a:r>
            <a:r>
              <a:rPr lang="ar-EG" sz="2800" b="1" dirty="0"/>
              <a:t>نُ</a:t>
            </a:r>
            <a:r>
              <a:rPr lang="ar-SA" sz="2800" b="1" dirty="0"/>
              <a:t>عاني البدانة. وعلى الفور جاءت السفينة الفضائية وأعادت جميع الأطفال إلى منازلهم في الأرض، ولما وصلوا قالوا بصوت واحد: الأم والأب لا غنى</a:t>
            </a:r>
            <a:r>
              <a:rPr lang="ar-EG" sz="2800" b="1" dirty="0"/>
              <a:t> لنا عنهما</a:t>
            </a:r>
            <a:r>
              <a:rPr lang="ar-SA" sz="2800" b="1" dirty="0"/>
              <a:t>، فكل ما يفعلانه من أجلنا هو لمصلحتنا. عاد الأطفال إلى عاداتهم الصحية في الطعام والنوم واللعب بإشراف والديهم، فعادت لهم صحتهم.</a:t>
            </a:r>
          </a:p>
          <a:p>
            <a:pPr algn="justLow"/>
            <a:br>
              <a:rPr lang="ar-SA" sz="2800" b="1" dirty="0"/>
            </a:br>
            <a:endParaRPr lang="ps-AF" sz="2800" b="1" dirty="0"/>
          </a:p>
        </p:txBody>
      </p:sp>
    </p:spTree>
    <p:extLst>
      <p:ext uri="{BB962C8B-B14F-4D97-AF65-F5344CB8AC3E}">
        <p14:creationId xmlns:p14="http://schemas.microsoft.com/office/powerpoint/2010/main" val="317445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1190</Words>
  <Application>Microsoft Office PowerPoint</Application>
  <PresentationFormat>عرض على الشاشة (16:9)</PresentationFormat>
  <Paragraphs>116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tamatm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3ب الوحدة الخامسة</dc:title>
  <dc:creator>R&amp;M</dc:creator>
  <cp:lastModifiedBy>حصة الزهراني</cp:lastModifiedBy>
  <cp:revision>361</cp:revision>
  <dcterms:created xsi:type="dcterms:W3CDTF">2012-09-27T16:50:20Z</dcterms:created>
  <dcterms:modified xsi:type="dcterms:W3CDTF">2022-04-04T16:46:51Z</dcterms:modified>
</cp:coreProperties>
</file>