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228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685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1143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1600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5190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84147"/>
            <a:ext cx="10464800" cy="65190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"قم بكتابة الرقم هنا."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صورة - رأس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صورة - ٣ أعل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r" defTabSz="457200">
              <a:defRPr sz="1200">
                <a:solidFill>
                  <a:srgbClr val="000000"/>
                </a:solidFill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31512" y="9245600"/>
            <a:ext cx="354476" cy="375397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8890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3335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17780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22225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26670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31115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35560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4000500" marR="0" indent="-444500" algn="r" defTabSz="584200" rtl="1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Relationship Id="rId3" Type="http://schemas.openxmlformats.org/officeDocument/2006/relationships/image" Target="../media/image2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264093" y="3162815"/>
            <a:ext cx="6476615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الخصائص الفيزيائية للمادة</a:t>
            </a:r>
          </a:p>
        </p:txBody>
      </p:sp>
      <p:sp>
        <p:nvSpPr>
          <p:cNvPr id="134" name="Shape 134"/>
          <p:cNvSpPr/>
          <p:nvPr/>
        </p:nvSpPr>
        <p:spPr>
          <a:xfrm>
            <a:off x="5462232" y="6374938"/>
            <a:ext cx="2593144" cy="66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الصف السادس</a:t>
            </a:r>
          </a:p>
        </p:txBody>
      </p:sp>
      <p:sp>
        <p:nvSpPr>
          <p:cNvPr id="135" name="Shape 135"/>
          <p:cNvSpPr/>
          <p:nvPr/>
        </p:nvSpPr>
        <p:spPr>
          <a:xfrm>
            <a:off x="4393582" y="7337129"/>
            <a:ext cx="4730443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الأستاذة: العنود علي المطيري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/>
          <p:nvPr/>
        </p:nvGraphicFramePr>
        <p:xfrm>
          <a:off x="698148" y="1778956"/>
          <a:ext cx="11303001" cy="622108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2819400"/>
                <a:gridCol w="2819400"/>
                <a:gridCol w="2819400"/>
                <a:gridCol w="2819400"/>
              </a:tblGrid>
              <a:tr h="3097843"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الخاصية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تعريفها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كيفية قياسها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الوحدة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309784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الوزن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قياس مقدار جذب الأرض للجسم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الميزن النابضي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نيوتن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5602" y="751357"/>
            <a:ext cx="8172040" cy="612903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5079102" y="7674613"/>
            <a:ext cx="4534017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الميزان النابضي ( الزنبركي)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009" y="767930"/>
            <a:ext cx="11470782" cy="5735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2902480" y="2737233"/>
            <a:ext cx="7199840" cy="274511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٣- الحجم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Table 185"/>
          <p:cNvGraphicFramePr/>
          <p:nvPr/>
        </p:nvGraphicFramePr>
        <p:xfrm>
          <a:off x="698148" y="1778956"/>
          <a:ext cx="11303001" cy="622108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2819400"/>
                <a:gridCol w="2819400"/>
                <a:gridCol w="2819400"/>
                <a:gridCol w="2819400"/>
              </a:tblGrid>
              <a:tr h="3097843"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الخاصية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تعريفها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كيفية قياسها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الوحدة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309784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الحجم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الحيز(      ) الذي يشغله الجسم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 sz="3200">
                          <a:sym typeface="Geeza Pro Regular"/>
                        </a:defRPr>
                      </a:pPr>
                      <a:r>
                        <a:rPr>
                          <a:solidFill>
                            <a:srgbClr val="67676C"/>
                          </a:solidFill>
                        </a:rPr>
                        <a:t>سائل</a:t>
                      </a:r>
                      <a:r>
                        <a:t>: مخبار مدرج صلب: الطول*العرض*        الإتفاع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سائل: مللتر ، لتر       صلب: السنتيمتر مكعب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7BD036A5-0F2A-4DAB-B9D5-2B140EB3F471-L0-001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649" y="4450192"/>
            <a:ext cx="10573502" cy="484166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6786108" y="3307576"/>
            <a:ext cx="997284" cy="6618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89" name="Shape 189"/>
          <p:cNvSpPr/>
          <p:nvPr/>
        </p:nvSpPr>
        <p:spPr>
          <a:xfrm>
            <a:off x="842407" y="546342"/>
            <a:ext cx="4425457" cy="6618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استراتيجية فكر زاوج شارك</a:t>
            </a:r>
          </a:p>
        </p:txBody>
      </p:sp>
      <p:sp>
        <p:nvSpPr>
          <p:cNvPr id="190" name="Shape 190"/>
          <p:cNvSpPr/>
          <p:nvPr/>
        </p:nvSpPr>
        <p:spPr>
          <a:xfrm>
            <a:off x="1910484" y="2167320"/>
            <a:ext cx="9766760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احسبي حجم الصندوق التالي إذا كان كل مربع يمثل ١ سم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7715" y="1078667"/>
            <a:ext cx="4768763" cy="47687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4796497" y="6846882"/>
            <a:ext cx="2034871" cy="66189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مخبار مدرج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5452929" y="496043"/>
            <a:ext cx="7375968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اذكري أدوات في المطبخ لقياس حجم السوائل؟</a:t>
            </a:r>
          </a:p>
        </p:txBody>
      </p:sp>
      <p:pic>
        <p:nvPicPr>
          <p:cNvPr id="196" name="CF47354E-B63E-4CBF-B182-32C140E3EC6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5281" y="1513947"/>
            <a:ext cx="5563172" cy="7868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8E33DF27-706E-4BF5-BF28-C2776119DEA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909" y="505609"/>
            <a:ext cx="4784103" cy="3588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01DF6AE7-4FBC-46D5-9967-D7D69A2E4C54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3121" y="4211539"/>
            <a:ext cx="4998688" cy="4973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3"/>
      <p:bldP build="whole" bldLvl="1" animBg="1" rev="0" advAuto="0" spid="196" grpId="1"/>
      <p:bldP build="whole" bldLvl="1" animBg="1" rev="0" advAuto="0" spid="19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493832" y="1293094"/>
            <a:ext cx="2906867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 (٢) - فردي</a:t>
            </a:r>
          </a:p>
        </p:txBody>
      </p:sp>
      <p:sp>
        <p:nvSpPr>
          <p:cNvPr id="201" name="Shape 201"/>
          <p:cNvSpPr/>
          <p:nvPr/>
        </p:nvSpPr>
        <p:spPr>
          <a:xfrm>
            <a:off x="847636" y="515661"/>
            <a:ext cx="2206012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مهارة التحليل</a:t>
            </a:r>
          </a:p>
        </p:txBody>
      </p:sp>
      <p:sp>
        <p:nvSpPr>
          <p:cNvPr id="202" name="Shape 202"/>
          <p:cNvSpPr/>
          <p:nvPr/>
        </p:nvSpPr>
        <p:spPr>
          <a:xfrm>
            <a:off x="10333252" y="719362"/>
            <a:ext cx="1897009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مشكلة وحل</a:t>
            </a:r>
          </a:p>
        </p:txBody>
      </p:sp>
      <p:pic>
        <p:nvPicPr>
          <p:cNvPr id="203" name="F439E1CA-E2D1-4D5F-92A4-236A2D539C8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2244" y="6381871"/>
            <a:ext cx="4792147" cy="261970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1180854" y="2736096"/>
            <a:ext cx="11149318" cy="2624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أرادت سعاد أن تقيس حجم هذا الحجر ( الصلب) باستخدام قانون الحجم) الطول ضرب العرض ضرب الإرتفاع) ، لكنها لم تستطيع إيجاد أبعاد هذا الحجر، ساعدي سعاد بحل مشكلتها بالبحث عن الحل في كتابك ( حساب الحجم).</a:t>
            </a:r>
          </a:p>
        </p:txBody>
      </p:sp>
      <p:sp>
        <p:nvSpPr>
          <p:cNvPr id="205" name="Shape 205"/>
          <p:cNvSpPr/>
          <p:nvPr/>
        </p:nvSpPr>
        <p:spPr>
          <a:xfrm>
            <a:off x="3754443" y="5524391"/>
            <a:ext cx="6002141" cy="69385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( إما في النص المقروء أو في الصور)</a:t>
            </a:r>
          </a:p>
        </p:txBody>
      </p:sp>
      <p:sp>
        <p:nvSpPr>
          <p:cNvPr id="206" name="Shape 206"/>
          <p:cNvSpPr/>
          <p:nvPr/>
        </p:nvSpPr>
        <p:spPr>
          <a:xfrm>
            <a:off x="1328730" y="1309073"/>
            <a:ext cx="906340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تمايز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3030586" y="3995380"/>
            <a:ext cx="8002988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قيمي إجابة زميلتك التي بجانبك .</a:t>
            </a:r>
          </a:p>
        </p:txBody>
      </p:sp>
      <p:sp>
        <p:nvSpPr>
          <p:cNvPr id="209" name="Shape 209"/>
          <p:cNvSpPr/>
          <p:nvPr/>
        </p:nvSpPr>
        <p:spPr>
          <a:xfrm>
            <a:off x="886924" y="532775"/>
            <a:ext cx="2130983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مهارة التقويم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242602" y="4984198"/>
            <a:ext cx="7340958" cy="69385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١- أن تحسب الطالبة               جسم معين.</a:t>
            </a:r>
          </a:p>
        </p:txBody>
      </p:sp>
      <p:sp>
        <p:nvSpPr>
          <p:cNvPr id="138" name="Shape 138"/>
          <p:cNvSpPr/>
          <p:nvPr/>
        </p:nvSpPr>
        <p:spPr>
          <a:xfrm>
            <a:off x="8084262" y="1616468"/>
            <a:ext cx="5614662" cy="96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 u="sng"/>
            </a:lvl1pPr>
          </a:lstStyle>
          <a:p>
            <a:pPr rtl="0">
              <a:defRPr/>
            </a:pPr>
            <a:r>
              <a:t>الأهداف:</a:t>
            </a:r>
          </a:p>
        </p:txBody>
      </p:sp>
      <p:sp>
        <p:nvSpPr>
          <p:cNvPr id="139" name="Shape 139"/>
          <p:cNvSpPr/>
          <p:nvPr/>
        </p:nvSpPr>
        <p:spPr>
          <a:xfrm>
            <a:off x="5669711" y="4903296"/>
            <a:ext cx="1270438" cy="855655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u="sng">
                <a:solidFill>
                  <a:srgbClr val="574B5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كثافة</a:t>
            </a:r>
          </a:p>
        </p:txBody>
      </p:sp>
      <p:pic>
        <p:nvPicPr>
          <p:cNvPr id="140" name="E1684361-DF85-4DDF-8C27-5A071CE9E73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1016" y="531919"/>
            <a:ext cx="4746159" cy="35469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2602402" y="6386038"/>
            <a:ext cx="8621359" cy="69385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٢- أن تفسر الطالبة طفو الأجسام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493495" y="1201692"/>
            <a:ext cx="4286354" cy="66189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استراتيجية التعلم التعاوني</a:t>
            </a:r>
          </a:p>
        </p:txBody>
      </p:sp>
      <p:sp>
        <p:nvSpPr>
          <p:cNvPr id="212" name="Shape 212"/>
          <p:cNvSpPr/>
          <p:nvPr/>
        </p:nvSpPr>
        <p:spPr>
          <a:xfrm>
            <a:off x="1663150" y="438960"/>
            <a:ext cx="2223167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مهارة التركيب</a:t>
            </a:r>
          </a:p>
        </p:txBody>
      </p:sp>
      <p:sp>
        <p:nvSpPr>
          <p:cNvPr id="213" name="Shape 213"/>
          <p:cNvSpPr/>
          <p:nvPr/>
        </p:nvSpPr>
        <p:spPr>
          <a:xfrm>
            <a:off x="758996" y="5342904"/>
            <a:ext cx="11486808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سؤال أختبر نفسي- صفحة ٧٣ باستخدام المنظم التخطيطي( الإستنتاج)</a:t>
            </a:r>
          </a:p>
        </p:txBody>
      </p:sp>
      <p:sp>
        <p:nvSpPr>
          <p:cNvPr id="214" name="Shape 214"/>
          <p:cNvSpPr/>
          <p:nvPr/>
        </p:nvSpPr>
        <p:spPr>
          <a:xfrm>
            <a:off x="4797940" y="2892752"/>
            <a:ext cx="3408919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نشاط( ٣ ) - جماعي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432847" y="3916905"/>
            <a:ext cx="6806404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مالفرق بين الكتلة والوزن؟</a:t>
            </a:r>
          </a:p>
        </p:txBody>
      </p:sp>
      <p:sp>
        <p:nvSpPr>
          <p:cNvPr id="217" name="Shape 217"/>
          <p:cNvSpPr/>
          <p:nvPr/>
        </p:nvSpPr>
        <p:spPr>
          <a:xfrm>
            <a:off x="9908683" y="975867"/>
            <a:ext cx="2185342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التفكير الناقد</a:t>
            </a:r>
          </a:p>
        </p:txBody>
      </p:sp>
      <p:sp>
        <p:nvSpPr>
          <p:cNvPr id="218" name="Shape 218"/>
          <p:cNvSpPr/>
          <p:nvPr/>
        </p:nvSpPr>
        <p:spPr>
          <a:xfrm>
            <a:off x="1210236" y="5849769"/>
            <a:ext cx="11251627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الكتلة ثابتة لاتتغير ولكن الوزن يتغير بتغير المكان لاعتماده على الجاذبية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964D6A4B-2DBD-4132-AB9C-5C41C0C1EBFB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421" y="5037783"/>
            <a:ext cx="5565818" cy="428795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5651023" y="1860681"/>
            <a:ext cx="3114051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 (٣) جماعي </a:t>
            </a:r>
          </a:p>
        </p:txBody>
      </p:sp>
      <p:sp>
        <p:nvSpPr>
          <p:cNvPr id="222" name="Shape 222"/>
          <p:cNvSpPr/>
          <p:nvPr/>
        </p:nvSpPr>
        <p:spPr>
          <a:xfrm>
            <a:off x="1161273" y="592362"/>
            <a:ext cx="3818406" cy="6618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استراتيجية أرسل سؤالا</a:t>
            </a:r>
          </a:p>
        </p:txBody>
      </p:sp>
      <p:sp>
        <p:nvSpPr>
          <p:cNvPr id="223" name="Shape 223"/>
          <p:cNvSpPr/>
          <p:nvPr/>
        </p:nvSpPr>
        <p:spPr>
          <a:xfrm>
            <a:off x="2828338" y="2987801"/>
            <a:ext cx="8759421" cy="1906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بالتعاون مع مجموعتك أكتبي ٣ أسئلة عن ماتعلمتيه اليوم ثم أرسليها في ظرف لمجموعة أخرى وسؤال لمعلمتك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3822892" y="2706553"/>
            <a:ext cx="7199839" cy="274511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٤- الكثافة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Table 227"/>
          <p:cNvGraphicFramePr/>
          <p:nvPr/>
        </p:nvGraphicFramePr>
        <p:xfrm>
          <a:off x="863600" y="1778956"/>
          <a:ext cx="11303000" cy="622108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2819400"/>
                <a:gridCol w="2819400"/>
                <a:gridCol w="2819400"/>
                <a:gridCol w="2819400"/>
              </a:tblGrid>
              <a:tr h="3097843"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الخاصية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تعريفها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كيفية قياسها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الوحدة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309784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الكثافة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قياس مقدار الكتلة في حجم معين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الكتلة/الحجم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جم/سم ٣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8B359081-56DA-4F53-AA01-87E373E829D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8793" y="5058729"/>
            <a:ext cx="5693559" cy="3793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4DC591F9-EA0B-48DE-B2EA-6CD7087B2495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0677" y="681677"/>
            <a:ext cx="4363446" cy="4363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8E9615CE-C09D-43A1-B5A6-C66FE8C60B0A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5434" y="5262653"/>
            <a:ext cx="4513979" cy="3385485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293718" y="4065961"/>
            <a:ext cx="12417363" cy="1284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لو ملأت صندوقين متساويين في الحجم أحدهما بالحديد والآخر صوف ستتغير كثافتهما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9358062" y="2873134"/>
            <a:ext cx="2081494" cy="693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حقيقة علمية:</a:t>
            </a:r>
          </a:p>
        </p:txBody>
      </p:sp>
      <p:sp>
        <p:nvSpPr>
          <p:cNvPr id="235" name="Shape 235"/>
          <p:cNvSpPr/>
          <p:nvPr/>
        </p:nvSpPr>
        <p:spPr>
          <a:xfrm>
            <a:off x="9704435" y="899166"/>
            <a:ext cx="2287035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الكثافة والطفو</a:t>
            </a:r>
          </a:p>
        </p:txBody>
      </p:sp>
      <p:sp>
        <p:nvSpPr>
          <p:cNvPr id="236" name="Shape 236"/>
          <p:cNvSpPr/>
          <p:nvPr/>
        </p:nvSpPr>
        <p:spPr>
          <a:xfrm>
            <a:off x="156942" y="4403445"/>
            <a:ext cx="12445473" cy="1284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يطفو الجسم إذا كان أقل كثافة من السائل أو الغاز الذي يوضع فيه ويغرق إذا كان أكثر كثافة منهما</a:t>
            </a:r>
          </a:p>
        </p:txBody>
      </p:sp>
      <p:sp>
        <p:nvSpPr>
          <p:cNvPr id="237" name="Shape 237"/>
          <p:cNvSpPr/>
          <p:nvPr/>
        </p:nvSpPr>
        <p:spPr>
          <a:xfrm>
            <a:off x="647868" y="638383"/>
            <a:ext cx="4292969" cy="6618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استراتيجية لافتات الحقائق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Table 239"/>
          <p:cNvGraphicFramePr/>
          <p:nvPr/>
        </p:nvGraphicFramePr>
        <p:xfrm>
          <a:off x="863600" y="1249744"/>
          <a:ext cx="11303000" cy="80772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5638800"/>
                <a:gridCol w="5638800"/>
              </a:tblGrid>
              <a:tr h="1006475"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المادة 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الكثافة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الهيليوم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١٧٥...،.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الهواء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١٣..،.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الريش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٢٥.،.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الجليد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٩٢،.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الماء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الجليسرين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١،٢٦١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0647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الفولاذ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٧،٨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2D0340AB-5ADF-4DB9-B1FC-19F5F8E60FD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5715" y="3077082"/>
            <a:ext cx="10593370" cy="2648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513408" y="3559096"/>
            <a:ext cx="11977985" cy="1316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ارجعي لنشاط (١) وقيمي إجابتك بالتعاون مع مجموعتك بعد الرجوع لجدول الكثافات</a:t>
            </a:r>
          </a:p>
        </p:txBody>
      </p:sp>
      <p:sp>
        <p:nvSpPr>
          <p:cNvPr id="244" name="Shape 244"/>
          <p:cNvSpPr/>
          <p:nvPr/>
        </p:nvSpPr>
        <p:spPr>
          <a:xfrm>
            <a:off x="762429" y="715084"/>
            <a:ext cx="2130983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مهارة التقويم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B40B801-560E-4C46-BBA8-AD1F99123EE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24850" y="-240328"/>
            <a:ext cx="14457917" cy="1023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D14F824C-B3F2-4216-A620-F2CE6E3F4BE3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85167" y="7135009"/>
            <a:ext cx="7918983" cy="281563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7784717" y="78268"/>
            <a:ext cx="4963818" cy="693852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نشاط(١ )- جماعي</a:t>
            </a:r>
          </a:p>
        </p:txBody>
      </p:sp>
      <p:sp>
        <p:nvSpPr>
          <p:cNvPr id="146" name="Shape 146"/>
          <p:cNvSpPr/>
          <p:nvPr/>
        </p:nvSpPr>
        <p:spPr>
          <a:xfrm>
            <a:off x="3741941" y="2766617"/>
            <a:ext cx="8302770" cy="66189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صنفي المواد التي أمامك إلى مواد تطفو ومواد تنغمر</a:t>
            </a:r>
          </a:p>
        </p:txBody>
      </p:sp>
      <p:sp>
        <p:nvSpPr>
          <p:cNvPr id="147" name="Shape 147"/>
          <p:cNvSpPr/>
          <p:nvPr/>
        </p:nvSpPr>
        <p:spPr>
          <a:xfrm>
            <a:off x="331569" y="94247"/>
            <a:ext cx="2085511" cy="66189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تعلم تعاوني </a:t>
            </a:r>
          </a:p>
        </p:txBody>
      </p:sp>
      <p:sp>
        <p:nvSpPr>
          <p:cNvPr id="148" name="Shape 148"/>
          <p:cNvSpPr/>
          <p:nvPr/>
        </p:nvSpPr>
        <p:spPr>
          <a:xfrm>
            <a:off x="114957" y="1207148"/>
            <a:ext cx="2518735" cy="66189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مهارة التصنيف</a:t>
            </a:r>
          </a:p>
        </p:txBody>
      </p:sp>
      <p:sp>
        <p:nvSpPr>
          <p:cNvPr id="149" name="Shape 149"/>
          <p:cNvSpPr/>
          <p:nvPr/>
        </p:nvSpPr>
        <p:spPr>
          <a:xfrm>
            <a:off x="8405231" y="6732717"/>
            <a:ext cx="1072519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الفولاذ</a:t>
            </a:r>
          </a:p>
        </p:txBody>
      </p:sp>
      <p:sp>
        <p:nvSpPr>
          <p:cNvPr id="150" name="Shape 150"/>
          <p:cNvSpPr/>
          <p:nvPr/>
        </p:nvSpPr>
        <p:spPr>
          <a:xfrm>
            <a:off x="1424633" y="5360431"/>
            <a:ext cx="2401955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زيت الجلسرين</a:t>
            </a:r>
          </a:p>
        </p:txBody>
      </p:sp>
      <p:sp>
        <p:nvSpPr>
          <p:cNvPr id="151" name="Shape 151"/>
          <p:cNvSpPr/>
          <p:nvPr/>
        </p:nvSpPr>
        <p:spPr>
          <a:xfrm>
            <a:off x="2093691" y="4171079"/>
            <a:ext cx="1063838" cy="66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الجليد</a:t>
            </a:r>
          </a:p>
        </p:txBody>
      </p:sp>
      <p:sp>
        <p:nvSpPr>
          <p:cNvPr id="152" name="Shape 152"/>
          <p:cNvSpPr/>
          <p:nvPr/>
        </p:nvSpPr>
        <p:spPr>
          <a:xfrm>
            <a:off x="9721891" y="5141616"/>
            <a:ext cx="1089468" cy="66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الريش</a:t>
            </a:r>
          </a:p>
        </p:txBody>
      </p:sp>
      <p:sp>
        <p:nvSpPr>
          <p:cNvPr id="153" name="Shape 153"/>
          <p:cNvSpPr/>
          <p:nvPr/>
        </p:nvSpPr>
        <p:spPr>
          <a:xfrm>
            <a:off x="10891869" y="3857318"/>
            <a:ext cx="1257094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الهيليوم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87726BCF-B80E-4A0F-B85C-2247E260987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5943" y="4466351"/>
            <a:ext cx="5201125" cy="4632936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6310156" y="2030062"/>
            <a:ext cx="6267452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هيا لنسأل عن الكثافة </a:t>
            </a:r>
          </a:p>
        </p:txBody>
      </p:sp>
      <p:sp>
        <p:nvSpPr>
          <p:cNvPr id="248" name="Shape 248"/>
          <p:cNvSpPr/>
          <p:nvPr/>
        </p:nvSpPr>
        <p:spPr>
          <a:xfrm>
            <a:off x="873640" y="822465"/>
            <a:ext cx="3534620" cy="66189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استراتيجية رمي الكرة</a:t>
            </a:r>
          </a:p>
        </p:txBody>
      </p:sp>
      <p:sp>
        <p:nvSpPr>
          <p:cNvPr id="249" name="Shape 249"/>
          <p:cNvSpPr/>
          <p:nvPr/>
        </p:nvSpPr>
        <p:spPr>
          <a:xfrm>
            <a:off x="971990" y="3232227"/>
            <a:ext cx="10477893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السؤال الأول: جسم كتلته ٢٠جم وحجمه ٥ سم٣ ، احسبي كثافته؟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412130" y="435881"/>
            <a:ext cx="2976426" cy="51465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التمايز( الذكاءات المتعددة)</a:t>
            </a:r>
          </a:p>
        </p:txBody>
      </p:sp>
      <p:sp>
        <p:nvSpPr>
          <p:cNvPr id="252" name="Shape 252"/>
          <p:cNvSpPr/>
          <p:nvPr/>
        </p:nvSpPr>
        <p:spPr>
          <a:xfrm>
            <a:off x="6035017" y="453662"/>
            <a:ext cx="2906867" cy="69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نشاط (٤) - فردي</a:t>
            </a:r>
          </a:p>
        </p:txBody>
      </p:sp>
      <p:sp>
        <p:nvSpPr>
          <p:cNvPr id="253" name="Shape 253"/>
          <p:cNvSpPr/>
          <p:nvPr/>
        </p:nvSpPr>
        <p:spPr>
          <a:xfrm>
            <a:off x="6928012" y="1699972"/>
            <a:ext cx="5057410" cy="2242485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2700"/>
            </a:pPr>
            <a:r>
              <a:t>١- ذكاء بصري</a:t>
            </a:r>
          </a:p>
          <a:p>
            <a:pPr rtl="0">
              <a:defRPr/>
            </a:pPr>
            <a:r>
              <a:rPr sz="2700"/>
              <a:t>صممي رسماًلسفينة تطفو ومسمار يغرق موضحة دور الكثافة في </a:t>
            </a:r>
            <a:r>
              <a:rPr sz="2800"/>
              <a:t>التعليق</a:t>
            </a:r>
          </a:p>
        </p:txBody>
      </p:sp>
      <p:sp>
        <p:nvSpPr>
          <p:cNvPr id="254" name="Shape 254"/>
          <p:cNvSpPr/>
          <p:nvPr/>
        </p:nvSpPr>
        <p:spPr>
          <a:xfrm>
            <a:off x="738611" y="4539033"/>
            <a:ext cx="5717038" cy="2098952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2600"/>
            </a:pPr>
            <a:r>
              <a:t>٤- ذكاء منطقي رياضي</a:t>
            </a:r>
          </a:p>
          <a:p>
            <a:pPr/>
            <a:r>
              <a:rPr sz="2600"/>
              <a:t>صممي مسألة رياضية لحساب كثافة جسم طوله ٤سم وعرضه ٥سم وارتفاعه٦سم وكتلته ٣٠جم . وأوجدي الحل</a:t>
            </a:r>
            <a:r>
              <a:t>.</a:t>
            </a:r>
          </a:p>
        </p:txBody>
      </p:sp>
      <p:sp>
        <p:nvSpPr>
          <p:cNvPr id="255" name="Shape 255"/>
          <p:cNvSpPr/>
          <p:nvPr/>
        </p:nvSpPr>
        <p:spPr>
          <a:xfrm>
            <a:off x="818337" y="2109451"/>
            <a:ext cx="5557585" cy="2203132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2600"/>
            </a:pPr>
            <a:r>
              <a:t>٢- ذكاء حركي</a:t>
            </a:r>
          </a:p>
          <a:p>
            <a:pPr/>
            <a:r>
              <a:rPr sz="2600"/>
              <a:t>خذي قطعتين مربعة من القصدير واصنعي بها شكلين . أحدهما يطفو والآخر يغرق، معللة السبب في الحالتين</a:t>
            </a:r>
            <a:r>
              <a:t>.</a:t>
            </a:r>
          </a:p>
        </p:txBody>
      </p:sp>
      <p:sp>
        <p:nvSpPr>
          <p:cNvPr id="256" name="Shape 256"/>
          <p:cNvSpPr/>
          <p:nvPr/>
        </p:nvSpPr>
        <p:spPr>
          <a:xfrm>
            <a:off x="6920341" y="4154791"/>
            <a:ext cx="5578977" cy="2579192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2700"/>
            </a:pPr>
            <a:r>
              <a:t>٣- ذكاء  لغوي</a:t>
            </a:r>
          </a:p>
          <a:p>
            <a:pPr/>
            <a:r>
              <a:rPr sz="2700"/>
              <a:t>تخيلي أنك رائدة فضاء رجعت للتو من القمر وطلب منك في مؤتمر صحفي التحدث عن وزنك وكتلتك في الفضاء مقارنة بالأرض. أعدي مقالة لذلك وتدربي على إلقاءها</a:t>
            </a:r>
            <a:r>
              <a:t>.</a:t>
            </a:r>
          </a:p>
        </p:txBody>
      </p:sp>
      <p:sp>
        <p:nvSpPr>
          <p:cNvPr id="257" name="Shape 257"/>
          <p:cNvSpPr/>
          <p:nvPr/>
        </p:nvSpPr>
        <p:spPr>
          <a:xfrm>
            <a:off x="907604" y="1143911"/>
            <a:ext cx="1463911" cy="51401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مهارة تركيب</a:t>
            </a:r>
          </a:p>
        </p:txBody>
      </p:sp>
      <p:sp>
        <p:nvSpPr>
          <p:cNvPr id="258" name="Shape 258"/>
          <p:cNvSpPr/>
          <p:nvPr/>
        </p:nvSpPr>
        <p:spPr>
          <a:xfrm>
            <a:off x="2451182" y="7079197"/>
            <a:ext cx="7281737" cy="1905001"/>
          </a:xfrm>
          <a:prstGeom prst="rect">
            <a:avLst/>
          </a:prstGeom>
          <a:ln w="25400">
            <a:solidFill>
              <a:srgbClr val="89857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2600"/>
            </a:pPr>
            <a:r>
              <a:t>٥- ذكاء اجتماعي</a:t>
            </a:r>
          </a:p>
          <a:p>
            <a:pPr/>
            <a:r>
              <a:rPr sz="2600"/>
              <a:t>بالتعاون مع أسرتك اجمعي علب فارغة مكتوب فيها حجمها أو كتلتها</a:t>
            </a:r>
            <a:r>
              <a:t>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6003758" y="4545853"/>
            <a:ext cx="997284" cy="66189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pic>
        <p:nvPicPr>
          <p:cNvPr id="261" name="B6A5F74B-04CA-4401-B20A-C81ECF52235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408" y="1569330"/>
            <a:ext cx="11508664" cy="614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4"/>
          </p:nvPr>
        </p:nvSpPr>
        <p:spPr>
          <a:xfrm>
            <a:off x="1510037" y="4301969"/>
            <a:ext cx="10464801" cy="616262"/>
          </a:xfrm>
          <a:prstGeom prst="rect">
            <a:avLst/>
          </a:prstGeom>
        </p:spPr>
        <p:txBody>
          <a:bodyPr/>
          <a:lstStyle/>
          <a:p>
            <a:pPr/>
            <a:r>
              <a:t>افتحي  الكتاب صفحة ٧٠</a:t>
            </a:r>
          </a:p>
        </p:txBody>
      </p:sp>
      <p:sp>
        <p:nvSpPr>
          <p:cNvPr id="156" name="Shape 156"/>
          <p:cNvSpPr/>
          <p:nvPr/>
        </p:nvSpPr>
        <p:spPr>
          <a:xfrm>
            <a:off x="10008209" y="1861796"/>
            <a:ext cx="2232881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أنظر وأتساءل</a:t>
            </a:r>
          </a:p>
        </p:txBody>
      </p:sp>
      <p:sp>
        <p:nvSpPr>
          <p:cNvPr id="157" name="Shape 157"/>
          <p:cNvSpPr/>
          <p:nvPr/>
        </p:nvSpPr>
        <p:spPr>
          <a:xfrm>
            <a:off x="10900728" y="548571"/>
            <a:ext cx="1102490" cy="6618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8210204" y="3433671"/>
            <a:ext cx="1865219" cy="85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 rtl="0">
              <a:defRPr/>
            </a:pPr>
            <a:r>
              <a:t>الكتلة</a:t>
            </a:r>
          </a:p>
        </p:txBody>
      </p:sp>
      <p:sp>
        <p:nvSpPr>
          <p:cNvPr id="160" name="Shape 160"/>
          <p:cNvSpPr/>
          <p:nvPr/>
        </p:nvSpPr>
        <p:spPr>
          <a:xfrm>
            <a:off x="7894183" y="6031232"/>
            <a:ext cx="2497262" cy="83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rtl="0">
              <a:defRPr/>
            </a:pPr>
            <a:r>
              <a:t>الوزن</a:t>
            </a:r>
          </a:p>
        </p:txBody>
      </p:sp>
      <p:sp>
        <p:nvSpPr>
          <p:cNvPr id="161" name="Shape 161"/>
          <p:cNvSpPr/>
          <p:nvPr/>
        </p:nvSpPr>
        <p:spPr>
          <a:xfrm>
            <a:off x="9945360" y="668945"/>
            <a:ext cx="2219789" cy="102429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المفردات:</a:t>
            </a:r>
          </a:p>
        </p:txBody>
      </p:sp>
      <p:sp>
        <p:nvSpPr>
          <p:cNvPr id="162" name="Shape 162"/>
          <p:cNvSpPr/>
          <p:nvPr/>
        </p:nvSpPr>
        <p:spPr>
          <a:xfrm>
            <a:off x="3504773" y="5857653"/>
            <a:ext cx="1369075" cy="787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 rtl="0">
              <a:defRPr/>
            </a:pPr>
            <a:r>
              <a:t>الكثافة</a:t>
            </a:r>
          </a:p>
        </p:txBody>
      </p:sp>
      <p:sp>
        <p:nvSpPr>
          <p:cNvPr id="163" name="Shape 163"/>
          <p:cNvSpPr/>
          <p:nvPr/>
        </p:nvSpPr>
        <p:spPr>
          <a:xfrm>
            <a:off x="4001205" y="3238067"/>
            <a:ext cx="1590361" cy="83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 rtl="0">
              <a:defRPr/>
            </a:pPr>
            <a:r>
              <a:t>الحجم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4"/>
      <p:bldP build="whole" bldLvl="1" animBg="1" rev="0" advAuto="0" spid="159" grpId="1"/>
      <p:bldP build="whole" bldLvl="1" animBg="1" rev="0" advAuto="0" spid="163" grpId="3"/>
      <p:bldP build="whole" bldLvl="1" animBg="1" rev="0" advAuto="0" spid="16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902480" y="2737233"/>
            <a:ext cx="7199840" cy="274511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١- الكتلة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67"/>
          <p:cNvGraphicFramePr/>
          <p:nvPr/>
        </p:nvGraphicFramePr>
        <p:xfrm>
          <a:off x="698148" y="1778956"/>
          <a:ext cx="11303001" cy="622108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2819400"/>
                <a:gridCol w="2819400"/>
                <a:gridCol w="2819400"/>
                <a:gridCol w="2819400"/>
              </a:tblGrid>
              <a:tr h="3097843"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الخاصية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تعريفها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كيفية قياسها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8001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sym typeface="Geeza Pro Regular"/>
                        </a:rPr>
                        <a:t>الوحدة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3097843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الكتلة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كمية المادة في الجسم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الميزان ذو الكفتين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6C6A67"/>
                          </a:solidFill>
                          <a:sym typeface="Geeza Pro Regular"/>
                        </a:rPr>
                        <a:t>جرام (جم) أو كيلوجرام( كجم)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99FB0F4C-0FAE-4F2A-8571-97EDE12721CE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7457" y="2016946"/>
            <a:ext cx="5126706" cy="3086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F17931C3-C67B-4EB7-B195-6BEC954DC4C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426" y="2007399"/>
            <a:ext cx="5738417" cy="341149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3406075" y="6335225"/>
            <a:ext cx="2482978" cy="661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ميزان الكتروني</a:t>
            </a:r>
          </a:p>
        </p:txBody>
      </p:sp>
      <p:sp>
        <p:nvSpPr>
          <p:cNvPr id="172" name="Shape 172"/>
          <p:cNvSpPr/>
          <p:nvPr/>
        </p:nvSpPr>
        <p:spPr>
          <a:xfrm>
            <a:off x="8740909" y="6047614"/>
            <a:ext cx="2541678" cy="6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ميزان ذوالكفتين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2902480" y="2737233"/>
            <a:ext cx="7199840" cy="274511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0">
                <a:solidFill>
                  <a:srgbClr val="FFFFFF"/>
                </a:solidFill>
              </a:defRPr>
            </a:lvl1pPr>
          </a:lstStyle>
          <a:p>
            <a:pPr rtl="0">
              <a:defRPr/>
            </a:pPr>
            <a:r>
              <a:t>٢- الوزن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