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69"/>
  </p:notesMasterIdLst>
  <p:sldIdLst>
    <p:sldId id="334" r:id="rId3"/>
    <p:sldId id="333" r:id="rId4"/>
    <p:sldId id="256" r:id="rId5"/>
    <p:sldId id="257" r:id="rId6"/>
    <p:sldId id="289" r:id="rId7"/>
    <p:sldId id="336" r:id="rId8"/>
    <p:sldId id="258" r:id="rId9"/>
    <p:sldId id="293" r:id="rId10"/>
    <p:sldId id="290" r:id="rId11"/>
    <p:sldId id="294" r:id="rId12"/>
    <p:sldId id="291" r:id="rId13"/>
    <p:sldId id="292" r:id="rId14"/>
    <p:sldId id="259" r:id="rId15"/>
    <p:sldId id="260" r:id="rId16"/>
    <p:sldId id="261" r:id="rId17"/>
    <p:sldId id="262" r:id="rId18"/>
    <p:sldId id="341" r:id="rId19"/>
    <p:sldId id="263" r:id="rId20"/>
    <p:sldId id="358" r:id="rId21"/>
    <p:sldId id="264" r:id="rId22"/>
    <p:sldId id="357" r:id="rId23"/>
    <p:sldId id="265" r:id="rId24"/>
    <p:sldId id="266" r:id="rId25"/>
    <p:sldId id="356" r:id="rId26"/>
    <p:sldId id="267" r:id="rId27"/>
    <p:sldId id="342" r:id="rId28"/>
    <p:sldId id="269" r:id="rId29"/>
    <p:sldId id="337" r:id="rId30"/>
    <p:sldId id="268" r:id="rId31"/>
    <p:sldId id="274" r:id="rId32"/>
    <p:sldId id="338" r:id="rId33"/>
    <p:sldId id="270" r:id="rId34"/>
    <p:sldId id="271" r:id="rId35"/>
    <p:sldId id="272" r:id="rId36"/>
    <p:sldId id="273" r:id="rId37"/>
    <p:sldId id="339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340" r:id="rId49"/>
    <p:sldId id="285" r:id="rId50"/>
    <p:sldId id="286" r:id="rId51"/>
    <p:sldId id="287" r:id="rId52"/>
    <p:sldId id="288" r:id="rId53"/>
    <p:sldId id="295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25" r:id="rId64"/>
    <p:sldId id="326" r:id="rId65"/>
    <p:sldId id="353" r:id="rId66"/>
    <p:sldId id="354" r:id="rId67"/>
    <p:sldId id="355" r:id="rId68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3F0"/>
    <a:srgbClr val="FFFF66"/>
    <a:srgbClr val="CCFFCC"/>
    <a:srgbClr val="0000FF"/>
    <a:srgbClr val="CC00CC"/>
    <a:srgbClr val="0000CC"/>
    <a:srgbClr val="CCFF99"/>
    <a:srgbClr val="FF9900"/>
    <a:srgbClr val="FFCC99"/>
    <a:srgbClr val="A0F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00" autoAdjust="0"/>
    <p:restoredTop sz="94660"/>
  </p:normalViewPr>
  <p:slideViewPr>
    <p:cSldViewPr>
      <p:cViewPr varScale="1">
        <p:scale>
          <a:sx n="68" d="100"/>
          <a:sy n="68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05C5DB-0108-4C10-8FEB-3B9410E78896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D637EA-99AD-46CD-B533-7A0844D3AD4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91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E5A284-C6E4-466F-83EE-8A02D2280C1E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501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A83BD-AEC7-452F-98CD-FD645E5B3793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512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E7A4A-D443-49A8-9D6F-2E1FBB50DF03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522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F3088-1F25-4F9B-B5B5-C172BF951A96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532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36D33-0F17-487A-8C97-974C8476596B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5FFD2-FD15-46E1-9A63-5A5CEC472946}" type="slidenum">
              <a:rPr lang="ar-EG" smtClean="0"/>
              <a:pPr>
                <a:defRPr/>
              </a:pPr>
              <a:t>40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542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B35AF-1E1C-4382-8272-A8E70AF4878E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553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CC140-8A28-4472-8DE6-0C0608D59FF9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69A7-0B09-4CBD-816A-8E8D63EB2EF7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C242-0601-4425-A358-1625A20CE712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8611718"/>
      </p:ext>
    </p:extLst>
  </p:cSld>
  <p:clrMapOvr>
    <a:masterClrMapping/>
  </p:clrMapOvr>
  <p:transition>
    <p:strips dir="ld"/>
    <p:sndAc>
      <p:stSnd>
        <p:snd r:embed="rId1" name="cached_warnin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0A3A-F48A-4EEE-89CB-EA6BF1C7EB27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2351-57DB-4C38-AA63-0D986660AC8D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1556901"/>
      </p:ext>
    </p:extLst>
  </p:cSld>
  <p:clrMapOvr>
    <a:masterClrMapping/>
  </p:clrMapOvr>
  <p:transition>
    <p:strips dir="ld"/>
    <p:sndAc>
      <p:stSnd>
        <p:snd r:embed="rId1" name="cached_warnin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A5F2-3C86-47FC-B2D4-42EBB4410A3C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69B3-06B0-48EC-A62B-8A0BB1954E6F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6646679"/>
      </p:ext>
    </p:extLst>
  </p:cSld>
  <p:clrMapOvr>
    <a:masterClrMapping/>
  </p:clrMapOvr>
  <p:transition>
    <p:strips dir="ld"/>
    <p:sndAc>
      <p:stSnd>
        <p:snd r:embed="rId1" name="cached_warning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00536594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04119665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41837236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06270567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85828665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13637435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06954731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90012856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A32C-4521-4844-AFB1-8EF26D3A6A61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D099-415E-46A4-BBC8-810D3168F7E5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0517957"/>
      </p:ext>
    </p:extLst>
  </p:cSld>
  <p:clrMapOvr>
    <a:masterClrMapping/>
  </p:clrMapOvr>
  <p:transition>
    <p:strips dir="ld"/>
    <p:sndAc>
      <p:stSnd>
        <p:snd r:embed="rId1" name="cached_warning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15268790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93068386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83964567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EE31-A8F7-4ABF-A447-40D222F13E24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DBB9-FEA9-45D6-999F-5005685E0920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221865"/>
      </p:ext>
    </p:extLst>
  </p:cSld>
  <p:clrMapOvr>
    <a:masterClrMapping/>
  </p:clrMapOvr>
  <p:transition>
    <p:strips dir="ld"/>
    <p:sndAc>
      <p:stSnd>
        <p:snd r:embed="rId1" name="cached_warnin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6689-8964-40B5-B8A4-09633BBDDC47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29DD-D917-41B4-AE0E-7EF454BD2AD1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570195"/>
      </p:ext>
    </p:extLst>
  </p:cSld>
  <p:clrMapOvr>
    <a:masterClrMapping/>
  </p:clrMapOvr>
  <p:transition>
    <p:strips dir="ld"/>
    <p:sndAc>
      <p:stSnd>
        <p:snd r:embed="rId1" name="cached_warnin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58A9-D2A0-4D84-84CB-94F8884E9969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8160-84AD-4C73-B3A1-9401B9C60F22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0928482"/>
      </p:ext>
    </p:extLst>
  </p:cSld>
  <p:clrMapOvr>
    <a:masterClrMapping/>
  </p:clrMapOvr>
  <p:transition>
    <p:strips dir="ld"/>
    <p:sndAc>
      <p:stSnd>
        <p:snd r:embed="rId1" name="cached_warnin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71A6-3063-4A8B-A79E-65954CFC5BF3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AF11-5106-41D5-A61A-D3B8948D0DB1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2286827"/>
      </p:ext>
    </p:extLst>
  </p:cSld>
  <p:clrMapOvr>
    <a:masterClrMapping/>
  </p:clrMapOvr>
  <p:transition>
    <p:strips dir="ld"/>
    <p:sndAc>
      <p:stSnd>
        <p:snd r:embed="rId1" name="cached_warnin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D378-19A9-4E4A-80DE-0398427980B9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995B-D05E-4B80-B0E1-069AD9E55544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3669301"/>
      </p:ext>
    </p:extLst>
  </p:cSld>
  <p:clrMapOvr>
    <a:masterClrMapping/>
  </p:clrMapOvr>
  <p:transition>
    <p:strips dir="ld"/>
    <p:sndAc>
      <p:stSnd>
        <p:snd r:embed="rId1" name="cached_warnin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FA77-DE62-4A68-AA6A-7D0695C04240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CF50-FEAE-4F71-AD91-5319DD7D3DAF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58289263"/>
      </p:ext>
    </p:extLst>
  </p:cSld>
  <p:clrMapOvr>
    <a:masterClrMapping/>
  </p:clrMapOvr>
  <p:transition>
    <p:strips dir="ld"/>
    <p:sndAc>
      <p:stSnd>
        <p:snd r:embed="rId1" name="cached_warnin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9E74-0EAF-4739-968F-E3B505E636B9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AACD-49B2-4A13-8545-FFD16B659B01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934751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9000" t="-7000"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6C9E74-0EAF-4739-968F-E3B505E636B9}" type="datetimeFigureOut">
              <a:rPr lang="ar-EG" smtClean="0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3AACD-49B2-4A13-8545-FFD16B659B01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898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ld"/>
    <p:sndAc>
      <p:stSnd>
        <p:snd r:embed="rId13" name="cached_warning.wav"/>
      </p:stSnd>
    </p:sndAc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9000" t="-6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5BA238-4376-492E-9067-3DDE26155E2B}" type="datetimeFigureOut">
              <a:rPr lang="ar-EG" smtClean="0"/>
              <a:pPr>
                <a:defRPr/>
              </a:pPr>
              <a:t>24/05/1443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53D2D9-99D6-4C2E-9112-3D43870A082C}" type="slidenum">
              <a:rPr lang="ar-EG" smtClean="0"/>
              <a:pPr>
                <a:defRPr/>
              </a:pPr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0512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  <p:sndAc>
      <p:stSnd>
        <p:snd r:embed="rId13" name="0205 - تعجب الويندوز.wav"/>
      </p:stSnd>
    </p:sndAc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8.wav"/><Relationship Id="rId4" Type="http://schemas.openxmlformats.org/officeDocument/2006/relationships/audio" Target="../media/audio1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6.wav"/><Relationship Id="rId4" Type="http://schemas.openxmlformats.org/officeDocument/2006/relationships/audio" Target="../media/audio1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1.wav"/><Relationship Id="rId4" Type="http://schemas.openxmlformats.org/officeDocument/2006/relationships/audio" Target="../media/audio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5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8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1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5" Type="http://schemas.openxmlformats.org/officeDocument/2006/relationships/audio" Target="../media/audio14.wav"/><Relationship Id="rId4" Type="http://schemas.openxmlformats.org/officeDocument/2006/relationships/audio" Target="../media/audio11.wav"/><Relationship Id="rId9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3" Type="http://schemas.openxmlformats.org/officeDocument/2006/relationships/audio" Target="../media/audio1.wav"/><Relationship Id="rId7" Type="http://schemas.openxmlformats.org/officeDocument/2006/relationships/audio" Target="../media/audio2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20.wav"/><Relationship Id="rId4" Type="http://schemas.openxmlformats.org/officeDocument/2006/relationships/audio" Target="../media/audio16.wav"/><Relationship Id="rId9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audio" Target="../media/audio6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6.wav"/><Relationship Id="rId4" Type="http://schemas.openxmlformats.org/officeDocument/2006/relationships/audio" Target="../media/audio6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1.wav"/><Relationship Id="rId7" Type="http://schemas.openxmlformats.org/officeDocument/2006/relationships/audio" Target="../media/audio1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5" Type="http://schemas.openxmlformats.org/officeDocument/2006/relationships/audio" Target="../media/audio15.wav"/><Relationship Id="rId10" Type="http://schemas.openxmlformats.org/officeDocument/2006/relationships/image" Target="../media/image14.jpeg"/><Relationship Id="rId4" Type="http://schemas.openxmlformats.org/officeDocument/2006/relationships/audio" Target="../media/audio14.wav"/><Relationship Id="rId9" Type="http://schemas.openxmlformats.org/officeDocument/2006/relationships/audio" Target="../media/audio1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8.wav"/><Relationship Id="rId7" Type="http://schemas.openxmlformats.org/officeDocument/2006/relationships/audio" Target="../media/audio2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6.wav"/><Relationship Id="rId4" Type="http://schemas.openxmlformats.org/officeDocument/2006/relationships/audio" Target="../media/audio7.wav"/><Relationship Id="rId9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audio" Target="../media/audio1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audio" Target="../media/audio15.wav"/><Relationship Id="rId4" Type="http://schemas.openxmlformats.org/officeDocument/2006/relationships/audio" Target="../media/audio18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6.wav"/><Relationship Id="rId4" Type="http://schemas.openxmlformats.org/officeDocument/2006/relationships/audio" Target="../media/audio15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5" Type="http://schemas.openxmlformats.org/officeDocument/2006/relationships/audio" Target="../media/audio18.wav"/><Relationship Id="rId4" Type="http://schemas.openxmlformats.org/officeDocument/2006/relationships/audio" Target="../media/audio16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3" Type="http://schemas.openxmlformats.org/officeDocument/2006/relationships/audio" Target="../media/audio5.wav"/><Relationship Id="rId7" Type="http://schemas.openxmlformats.org/officeDocument/2006/relationships/audio" Target="../media/audio2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12.wav"/><Relationship Id="rId4" Type="http://schemas.openxmlformats.org/officeDocument/2006/relationships/audio" Target="../media/audio2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audio" Target="../media/audio8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5.wav"/><Relationship Id="rId4" Type="http://schemas.openxmlformats.org/officeDocument/2006/relationships/audio" Target="../media/audio8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6.wav"/><Relationship Id="rId4" Type="http://schemas.openxmlformats.org/officeDocument/2006/relationships/audio" Target="../media/audio18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audio" Target="../media/audio2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11" Type="http://schemas.openxmlformats.org/officeDocument/2006/relationships/audio" Target="../media/audio12.wav"/><Relationship Id="rId5" Type="http://schemas.openxmlformats.org/officeDocument/2006/relationships/audio" Target="../media/audio8.wav"/><Relationship Id="rId10" Type="http://schemas.openxmlformats.org/officeDocument/2006/relationships/audio" Target="../media/audio15.wav"/><Relationship Id="rId4" Type="http://schemas.openxmlformats.org/officeDocument/2006/relationships/audio" Target="../media/audio26.wav"/><Relationship Id="rId9" Type="http://schemas.openxmlformats.org/officeDocument/2006/relationships/audio" Target="../media/audio16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3.wav"/><Relationship Id="rId4" Type="http://schemas.openxmlformats.org/officeDocument/2006/relationships/audio" Target="../media/audio6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5.wav"/><Relationship Id="rId4" Type="http://schemas.openxmlformats.org/officeDocument/2006/relationships/audio" Target="../media/audio14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1.wav"/><Relationship Id="rId4" Type="http://schemas.openxmlformats.org/officeDocument/2006/relationships/audio" Target="../media/audio6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audio" Target="../media/audio10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9.wav"/><Relationship Id="rId4" Type="http://schemas.openxmlformats.org/officeDocument/2006/relationships/audio" Target="../media/audio2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9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1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31.wav"/><Relationship Id="rId4" Type="http://schemas.openxmlformats.org/officeDocument/2006/relationships/audio" Target="../media/audio30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audio" Target="../media/audio23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audio" Target="../media/audio23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33.wav"/><Relationship Id="rId4" Type="http://schemas.openxmlformats.org/officeDocument/2006/relationships/audio" Target="../media/audio23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33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33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3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B3CB4CE-2132-43E3-8CEA-F728EE51ACFB}"/>
              </a:ext>
            </a:extLst>
          </p:cNvPr>
          <p:cNvSpPr txBox="1"/>
          <p:nvPr/>
        </p:nvSpPr>
        <p:spPr>
          <a:xfrm>
            <a:off x="1936551" y="1556792"/>
            <a:ext cx="5004302" cy="2123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EG" sz="60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إ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عداد الأستاذة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نبتة الأسمري</a:t>
            </a:r>
            <a:endParaRPr kumimoji="0" lang="ar-EG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69E8878-2259-4E38-B72A-C09661E296D5}"/>
              </a:ext>
            </a:extLst>
          </p:cNvPr>
          <p:cNvSpPr/>
          <p:nvPr/>
        </p:nvSpPr>
        <p:spPr>
          <a:xfrm>
            <a:off x="7020272" y="1412776"/>
            <a:ext cx="1944216" cy="2808312"/>
          </a:xfrm>
          <a:prstGeom prst="rect">
            <a:avLst/>
          </a:prstGeom>
          <a:solidFill>
            <a:srgbClr val="F1F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5239D6B-1592-4196-A9DB-7005E96F64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" r="5359" b="2512"/>
          <a:stretch/>
        </p:blipFill>
        <p:spPr>
          <a:xfrm>
            <a:off x="6912006" y="1423133"/>
            <a:ext cx="2088232" cy="279795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A289E7D-13B4-4620-8A86-AEF4E00203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3648" y="2492896"/>
            <a:ext cx="2088232" cy="41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40983"/>
      </p:ext>
    </p:extLst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12"/>
          <p:cNvGrpSpPr>
            <a:grpSpLocks/>
          </p:cNvGrpSpPr>
          <p:nvPr/>
        </p:nvGrpSpPr>
        <p:grpSpPr bwMode="auto">
          <a:xfrm>
            <a:off x="8100392" y="476672"/>
            <a:ext cx="500063" cy="908864"/>
            <a:chOff x="8572528" y="2164301"/>
            <a:chExt cx="500066" cy="909141"/>
          </a:xfrm>
        </p:grpSpPr>
        <p:sp>
          <p:nvSpPr>
            <p:cNvPr id="14" name="نجمة ذات 32 نقطة 13"/>
            <p:cNvSpPr/>
            <p:nvPr/>
          </p:nvSpPr>
          <p:spPr>
            <a:xfrm>
              <a:off x="8572528" y="2285992"/>
              <a:ext cx="500066" cy="64313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8216" name="مربع نص 14"/>
            <p:cNvSpPr txBox="1">
              <a:spLocks noChangeArrowheads="1"/>
            </p:cNvSpPr>
            <p:nvPr/>
          </p:nvSpPr>
          <p:spPr bwMode="auto">
            <a:xfrm>
              <a:off x="8822560" y="2164301"/>
              <a:ext cx="214314" cy="909141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dirty="0"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1180850" y="658294"/>
            <a:ext cx="6662812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ما العددُ التقريبىُّ لذكورِ النمورِ في المحميةِ؟ وضّح إجابتكَ.</a:t>
            </a:r>
          </a:p>
        </p:txBody>
      </p:sp>
      <p:grpSp>
        <p:nvGrpSpPr>
          <p:cNvPr id="4" name="مجموعة 32"/>
          <p:cNvGrpSpPr>
            <a:grpSpLocks/>
          </p:cNvGrpSpPr>
          <p:nvPr/>
        </p:nvGrpSpPr>
        <p:grpSpPr bwMode="auto">
          <a:xfrm>
            <a:off x="1976225" y="2744136"/>
            <a:ext cx="5072062" cy="1071563"/>
            <a:chOff x="357158" y="5143511"/>
            <a:chExt cx="5072098" cy="1071571"/>
          </a:xfrm>
        </p:grpSpPr>
        <p:sp>
          <p:nvSpPr>
            <p:cNvPr id="18" name="مخطط انسيابي: رابط 16"/>
            <p:cNvSpPr/>
            <p:nvPr/>
          </p:nvSpPr>
          <p:spPr>
            <a:xfrm>
              <a:off x="4857752" y="5143513"/>
              <a:ext cx="571504" cy="500065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9" name="مخطط انسيابي: رابط 17"/>
            <p:cNvSpPr/>
            <p:nvPr/>
          </p:nvSpPr>
          <p:spPr>
            <a:xfrm>
              <a:off x="4214810" y="5143511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0" name="مخطط انسيابي: رابط 18"/>
            <p:cNvSpPr/>
            <p:nvPr/>
          </p:nvSpPr>
          <p:spPr>
            <a:xfrm>
              <a:off x="3571868" y="5143511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1" name="مخطط انسيابي: رابط 19"/>
            <p:cNvSpPr/>
            <p:nvPr/>
          </p:nvSpPr>
          <p:spPr>
            <a:xfrm>
              <a:off x="2928926" y="5143511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2" name="مخطط انسيابي: رابط 20"/>
            <p:cNvSpPr/>
            <p:nvPr/>
          </p:nvSpPr>
          <p:spPr>
            <a:xfrm>
              <a:off x="2285984" y="5143511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3" name="مخطط انسيابي: رابط 21"/>
            <p:cNvSpPr/>
            <p:nvPr/>
          </p:nvSpPr>
          <p:spPr>
            <a:xfrm>
              <a:off x="1643042" y="5143511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4" name="مخطط انسيابي: رابط 22"/>
            <p:cNvSpPr/>
            <p:nvPr/>
          </p:nvSpPr>
          <p:spPr>
            <a:xfrm>
              <a:off x="1000100" y="5143511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5" name="مخطط انسيابي: رابط 23"/>
            <p:cNvSpPr/>
            <p:nvPr/>
          </p:nvSpPr>
          <p:spPr>
            <a:xfrm>
              <a:off x="357158" y="5143511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6" name="مخطط انسيابي: رابط 24"/>
            <p:cNvSpPr/>
            <p:nvPr/>
          </p:nvSpPr>
          <p:spPr>
            <a:xfrm>
              <a:off x="4857752" y="5712559"/>
              <a:ext cx="571504" cy="500065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7" name="مخطط انسيابي: رابط 25"/>
            <p:cNvSpPr/>
            <p:nvPr/>
          </p:nvSpPr>
          <p:spPr>
            <a:xfrm>
              <a:off x="4214810" y="5715015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8" name="مخطط انسيابي: رابط 26"/>
            <p:cNvSpPr/>
            <p:nvPr/>
          </p:nvSpPr>
          <p:spPr>
            <a:xfrm>
              <a:off x="3571868" y="5715015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9" name="مخطط انسيابي: رابط 27"/>
            <p:cNvSpPr/>
            <p:nvPr/>
          </p:nvSpPr>
          <p:spPr>
            <a:xfrm>
              <a:off x="2928926" y="5715015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30" name="مخطط انسيابي: رابط 28"/>
            <p:cNvSpPr/>
            <p:nvPr/>
          </p:nvSpPr>
          <p:spPr>
            <a:xfrm>
              <a:off x="2285984" y="5715015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31" name="مخطط انسيابي: رابط 29"/>
            <p:cNvSpPr/>
            <p:nvPr/>
          </p:nvSpPr>
          <p:spPr>
            <a:xfrm>
              <a:off x="1643042" y="5715015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32" name="مخطط انسيابي: رابط 30"/>
            <p:cNvSpPr/>
            <p:nvPr/>
          </p:nvSpPr>
          <p:spPr>
            <a:xfrm>
              <a:off x="1000100" y="5715015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33" name="مخطط انسيابي: رابط 31"/>
            <p:cNvSpPr/>
            <p:nvPr/>
          </p:nvSpPr>
          <p:spPr>
            <a:xfrm>
              <a:off x="357158" y="5715015"/>
              <a:ext cx="571504" cy="500067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333287" y="4595883"/>
            <a:ext cx="6215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b="1" dirty="0">
                <a:solidFill>
                  <a:srgbClr val="0000FF"/>
                </a:solidFill>
              </a:rPr>
              <a:t>العدد التقريبي هو 15 ويكون ثلث النمور = 5 تقريبا.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3 - arcade gam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687858">
            <a:off x="1167529" y="2684913"/>
            <a:ext cx="6057628" cy="3304177"/>
          </a:xfrm>
          <a:prstGeom prst="downArrowCallout">
            <a:avLst>
              <a:gd name="adj1" fmla="val 23331"/>
              <a:gd name="adj2" fmla="val 92724"/>
              <a:gd name="adj3" fmla="val 25000"/>
              <a:gd name="adj4" fmla="val 68974"/>
            </a:avLst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 b="1" dirty="0"/>
          </a:p>
        </p:txBody>
      </p:sp>
      <p:sp>
        <p:nvSpPr>
          <p:cNvPr id="3" name="مربع نص 2"/>
          <p:cNvSpPr txBox="1"/>
          <p:nvPr/>
        </p:nvSpPr>
        <p:spPr>
          <a:xfrm rot="687586">
            <a:off x="1276874" y="2840995"/>
            <a:ext cx="611989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7030A0"/>
                </a:solidFill>
                <a:latin typeface="+mn-lt"/>
                <a:cs typeface="+mn-cs"/>
              </a:rPr>
              <a:t>يعدُّ استعمالُ الأعداد المتناغمةِ، أو الأعداد التي يمكن قسمتها ذهنيًّا، إحدى طرق تقديرِ نواتجِ ضربِ الكسورِ.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3"/>
          <p:cNvSpPr/>
          <p:nvPr/>
        </p:nvSpPr>
        <p:spPr>
          <a:xfrm>
            <a:off x="3479649" y="1130593"/>
            <a:ext cx="2857500" cy="1357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مربع نص 4"/>
          <p:cNvSpPr txBox="1">
            <a:spLocks noChangeArrowheads="1"/>
          </p:cNvSpPr>
          <p:nvPr/>
        </p:nvSpPr>
        <p:spPr bwMode="auto">
          <a:xfrm>
            <a:off x="3943997" y="1301417"/>
            <a:ext cx="19288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6000" b="1" dirty="0">
                <a:solidFill>
                  <a:srgbClr val="002060"/>
                </a:solidFill>
                <a:latin typeface="Calibri" pitchFamily="34" charset="0"/>
              </a:rPr>
              <a:t>مثالان</a:t>
            </a:r>
          </a:p>
        </p:txBody>
      </p:sp>
      <p:sp>
        <p:nvSpPr>
          <p:cNvPr id="4" name="سهم إلى اليسار 5"/>
          <p:cNvSpPr/>
          <p:nvPr/>
        </p:nvSpPr>
        <p:spPr>
          <a:xfrm>
            <a:off x="1651828" y="2643438"/>
            <a:ext cx="6088524" cy="2376264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5" name="مربع نص 6"/>
          <p:cNvSpPr txBox="1">
            <a:spLocks noChangeArrowheads="1"/>
          </p:cNvSpPr>
          <p:nvPr/>
        </p:nvSpPr>
        <p:spPr bwMode="auto">
          <a:xfrm>
            <a:off x="769060" y="3477627"/>
            <a:ext cx="6971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التقديرُ باستعمالِ الأعدادِ المتناغمة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0"/>
          <p:cNvGrpSpPr>
            <a:grpSpLocks/>
          </p:cNvGrpSpPr>
          <p:nvPr/>
        </p:nvGrpSpPr>
        <p:grpSpPr bwMode="auto">
          <a:xfrm>
            <a:off x="7250905" y="1428710"/>
            <a:ext cx="1357313" cy="714375"/>
            <a:chOff x="6929454" y="3929066"/>
            <a:chExt cx="1357322" cy="714380"/>
          </a:xfrm>
        </p:grpSpPr>
        <p:sp>
          <p:nvSpPr>
            <p:cNvPr id="9" name="شكل بيضاوي 8"/>
            <p:cNvSpPr/>
            <p:nvPr/>
          </p:nvSpPr>
          <p:spPr>
            <a:xfrm>
              <a:off x="7500958" y="3929066"/>
              <a:ext cx="785818" cy="71438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1316" name="مربع نص 9"/>
            <p:cNvSpPr txBox="1">
              <a:spLocks noChangeArrowheads="1"/>
            </p:cNvSpPr>
            <p:nvPr/>
          </p:nvSpPr>
          <p:spPr bwMode="auto">
            <a:xfrm>
              <a:off x="6929454" y="3997115"/>
              <a:ext cx="11430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3071813" y="2214563"/>
            <a:ext cx="4643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قدّرْ ناتجَ</a:t>
            </a:r>
          </a:p>
        </p:txBody>
      </p:sp>
      <p:grpSp>
        <p:nvGrpSpPr>
          <p:cNvPr id="3" name="مجموعة 54"/>
          <p:cNvGrpSpPr>
            <a:grpSpLocks/>
          </p:cNvGrpSpPr>
          <p:nvPr/>
        </p:nvGrpSpPr>
        <p:grpSpPr bwMode="auto">
          <a:xfrm>
            <a:off x="3857625" y="2000250"/>
            <a:ext cx="2500313" cy="1146175"/>
            <a:chOff x="3643306" y="3571876"/>
            <a:chExt cx="2500330" cy="1146397"/>
          </a:xfrm>
        </p:grpSpPr>
        <p:grpSp>
          <p:nvGrpSpPr>
            <p:cNvPr id="11309" name="مجموعة 21"/>
            <p:cNvGrpSpPr>
              <a:grpSpLocks/>
            </p:cNvGrpSpPr>
            <p:nvPr/>
          </p:nvGrpSpPr>
          <p:grpSpPr bwMode="auto">
            <a:xfrm>
              <a:off x="4214810" y="3571876"/>
              <a:ext cx="1928826" cy="1146397"/>
              <a:chOff x="3714744" y="-2000288"/>
              <a:chExt cx="1928826" cy="1146397"/>
            </a:xfrm>
          </p:grpSpPr>
          <p:grpSp>
            <p:nvGrpSpPr>
              <p:cNvPr id="11311" name="مجموعة 19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1313" name="مربع نص 13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16" name="رابط مستقيم 15"/>
                <p:cNvCxnSpPr/>
                <p:nvPr/>
              </p:nvCxnSpPr>
              <p:spPr>
                <a:xfrm rot="10800000">
                  <a:off x="5214943" y="-1500128"/>
                  <a:ext cx="357189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12" name="مربع نص 20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4</a:t>
                </a:r>
              </a:p>
            </p:txBody>
          </p:sp>
        </p:grpSp>
        <p:sp>
          <p:nvSpPr>
            <p:cNvPr id="11310" name="مربع نص 22"/>
            <p:cNvSpPr txBox="1">
              <a:spLocks noChangeArrowheads="1"/>
            </p:cNvSpPr>
            <p:nvPr/>
          </p:nvSpPr>
          <p:spPr bwMode="auto">
            <a:xfrm>
              <a:off x="3643306" y="3786190"/>
              <a:ext cx="20717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13.</a:t>
              </a:r>
            </a:p>
          </p:txBody>
        </p:sp>
      </p:grpSp>
      <p:grpSp>
        <p:nvGrpSpPr>
          <p:cNvPr id="6" name="مجموعة 57"/>
          <p:cNvGrpSpPr>
            <a:grpSpLocks/>
          </p:cNvGrpSpPr>
          <p:nvPr/>
        </p:nvGrpSpPr>
        <p:grpSpPr bwMode="auto">
          <a:xfrm>
            <a:off x="142875" y="1928813"/>
            <a:ext cx="4000500" cy="1146175"/>
            <a:chOff x="-71470" y="3500438"/>
            <a:chExt cx="4000528" cy="1146397"/>
          </a:xfrm>
        </p:grpSpPr>
        <p:grpSp>
          <p:nvGrpSpPr>
            <p:cNvPr id="11295" name="مجموعة 56"/>
            <p:cNvGrpSpPr>
              <a:grpSpLocks/>
            </p:cNvGrpSpPr>
            <p:nvPr/>
          </p:nvGrpSpPr>
          <p:grpSpPr bwMode="auto">
            <a:xfrm>
              <a:off x="-71470" y="3500438"/>
              <a:ext cx="4000528" cy="1146397"/>
              <a:chOff x="-71470" y="3500438"/>
              <a:chExt cx="4000528" cy="1146397"/>
            </a:xfrm>
          </p:grpSpPr>
          <p:grpSp>
            <p:nvGrpSpPr>
              <p:cNvPr id="11297" name="مجموعة 55"/>
              <p:cNvGrpSpPr>
                <a:grpSpLocks/>
              </p:cNvGrpSpPr>
              <p:nvPr/>
            </p:nvGrpSpPr>
            <p:grpSpPr bwMode="auto">
              <a:xfrm>
                <a:off x="1500166" y="3500438"/>
                <a:ext cx="2428892" cy="1146397"/>
                <a:chOff x="1285852" y="3782801"/>
                <a:chExt cx="2428892" cy="1146397"/>
              </a:xfrm>
            </p:grpSpPr>
            <p:grpSp>
              <p:nvGrpSpPr>
                <p:cNvPr id="11303" name="مجموعة 23"/>
                <p:cNvGrpSpPr>
                  <a:grpSpLocks/>
                </p:cNvGrpSpPr>
                <p:nvPr/>
              </p:nvGrpSpPr>
              <p:grpSpPr bwMode="auto">
                <a:xfrm>
                  <a:off x="1785918" y="3782801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1305" name="مجموعة 19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1307" name="مربع نص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28" name="رابط مستقيم 27"/>
                    <p:cNvCxnSpPr/>
                    <p:nvPr/>
                  </p:nvCxnSpPr>
                  <p:spPr>
                    <a:xfrm rot="10800000">
                      <a:off x="5214941" y="-1500129"/>
                      <a:ext cx="357191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306" name="مربع نص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4</a:t>
                    </a:r>
                  </a:p>
                </p:txBody>
              </p:sp>
            </p:grpSp>
            <p:sp>
              <p:nvSpPr>
                <p:cNvPr id="11304" name="مربع نص 28"/>
                <p:cNvSpPr txBox="1">
                  <a:spLocks noChangeArrowheads="1"/>
                </p:cNvSpPr>
                <p:nvPr/>
              </p:nvSpPr>
              <p:spPr bwMode="auto">
                <a:xfrm>
                  <a:off x="1285852" y="3997115"/>
                  <a:ext cx="207170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× 13تعني  </a:t>
                  </a:r>
                </a:p>
              </p:txBody>
            </p:sp>
          </p:grpSp>
          <p:grpSp>
            <p:nvGrpSpPr>
              <p:cNvPr id="11298" name="مجموعة 29"/>
              <p:cNvGrpSpPr>
                <a:grpSpLocks/>
              </p:cNvGrpSpPr>
              <p:nvPr/>
            </p:nvGrpSpPr>
            <p:grpSpPr bwMode="auto">
              <a:xfrm>
                <a:off x="-71470" y="3500438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11299" name="مجموعة 19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11301" name="مربع نص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34" name="رابط مستقيم 33"/>
                  <p:cNvCxnSpPr/>
                  <p:nvPr/>
                </p:nvCxnSpPr>
                <p:spPr>
                  <a:xfrm rot="10800000">
                    <a:off x="5214943" y="-1500129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00" name="مربع نص 31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4</a:t>
                  </a:r>
                </a:p>
              </p:txBody>
            </p:sp>
          </p:grpSp>
        </p:grpSp>
        <p:sp>
          <p:nvSpPr>
            <p:cNvPr id="11296" name="مربع نص 34"/>
            <p:cNvSpPr txBox="1">
              <a:spLocks noChangeArrowheads="1"/>
            </p:cNvSpPr>
            <p:nvPr/>
          </p:nvSpPr>
          <p:spPr bwMode="auto">
            <a:xfrm>
              <a:off x="214314" y="3786190"/>
              <a:ext cx="121441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الـ 13.</a:t>
              </a:r>
            </a:p>
          </p:txBody>
        </p:sp>
      </p:grpSp>
      <p:sp>
        <p:nvSpPr>
          <p:cNvPr id="36" name="مربع نص 35"/>
          <p:cNvSpPr txBox="1"/>
          <p:nvPr/>
        </p:nvSpPr>
        <p:spPr>
          <a:xfrm>
            <a:off x="1071563" y="2928938"/>
            <a:ext cx="7143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أوجدْ مضاعفًا للعددِ 4 قريبًا للعددِ 13.</a:t>
            </a:r>
          </a:p>
        </p:txBody>
      </p:sp>
      <p:grpSp>
        <p:nvGrpSpPr>
          <p:cNvPr id="17" name="مجموعة 61"/>
          <p:cNvGrpSpPr>
            <a:grpSpLocks/>
          </p:cNvGrpSpPr>
          <p:nvPr/>
        </p:nvGrpSpPr>
        <p:grpSpPr bwMode="auto">
          <a:xfrm>
            <a:off x="4286250" y="3500438"/>
            <a:ext cx="4071938" cy="1217612"/>
            <a:chOff x="4071934" y="5072074"/>
            <a:chExt cx="4071966" cy="1217835"/>
          </a:xfrm>
        </p:grpSpPr>
        <p:grpSp>
          <p:nvGrpSpPr>
            <p:cNvPr id="11280" name="مجموعة 58"/>
            <p:cNvGrpSpPr>
              <a:grpSpLocks/>
            </p:cNvGrpSpPr>
            <p:nvPr/>
          </p:nvGrpSpPr>
          <p:grpSpPr bwMode="auto">
            <a:xfrm>
              <a:off x="5715008" y="5072074"/>
              <a:ext cx="2428892" cy="1146397"/>
              <a:chOff x="5715008" y="5072074"/>
              <a:chExt cx="2428892" cy="1146397"/>
            </a:xfrm>
          </p:grpSpPr>
          <p:grpSp>
            <p:nvGrpSpPr>
              <p:cNvPr id="11289" name="مجموعة 36"/>
              <p:cNvGrpSpPr>
                <a:grpSpLocks/>
              </p:cNvGrpSpPr>
              <p:nvPr/>
            </p:nvGrpSpPr>
            <p:grpSpPr bwMode="auto">
              <a:xfrm>
                <a:off x="6215074" y="5072074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11291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11293" name="مربع نص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41" name="رابط مستقيم 40"/>
                  <p:cNvCxnSpPr/>
                  <p:nvPr/>
                </p:nvCxnSpPr>
                <p:spPr>
                  <a:xfrm rot="10800000">
                    <a:off x="5214941" y="-1500135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292" name="مربع نص 38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4</a:t>
                  </a:r>
                </a:p>
              </p:txBody>
            </p:sp>
          </p:grpSp>
          <p:sp>
            <p:nvSpPr>
              <p:cNvPr id="11290" name="مربع نص 41"/>
              <p:cNvSpPr txBox="1">
                <a:spLocks noChangeArrowheads="1"/>
              </p:cNvSpPr>
              <p:nvPr/>
            </p:nvSpPr>
            <p:spPr bwMode="auto">
              <a:xfrm>
                <a:off x="5715008" y="5282999"/>
                <a:ext cx="207170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× 13.</a:t>
                </a:r>
              </a:p>
            </p:txBody>
          </p:sp>
        </p:grpSp>
        <p:grpSp>
          <p:nvGrpSpPr>
            <p:cNvPr id="11281" name="مجموعة 59"/>
            <p:cNvGrpSpPr>
              <a:grpSpLocks/>
            </p:cNvGrpSpPr>
            <p:nvPr/>
          </p:nvGrpSpPr>
          <p:grpSpPr bwMode="auto">
            <a:xfrm>
              <a:off x="4857752" y="5354437"/>
              <a:ext cx="1857388" cy="717769"/>
              <a:chOff x="4714876" y="5211561"/>
              <a:chExt cx="1857388" cy="717769"/>
            </a:xfrm>
          </p:grpSpPr>
          <p:sp>
            <p:nvSpPr>
              <p:cNvPr id="11287" name="مربع نص 42"/>
              <p:cNvSpPr txBox="1">
                <a:spLocks noChangeArrowheads="1"/>
              </p:cNvSpPr>
              <p:nvPr/>
            </p:nvSpPr>
            <p:spPr bwMode="auto">
              <a:xfrm>
                <a:off x="4714876" y="5282999"/>
                <a:ext cx="185738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~</a:t>
                </a:r>
              </a:p>
            </p:txBody>
          </p:sp>
          <p:sp>
            <p:nvSpPr>
              <p:cNvPr id="11288" name="مربع نص 43"/>
              <p:cNvSpPr txBox="1">
                <a:spLocks noChangeArrowheads="1"/>
              </p:cNvSpPr>
              <p:nvPr/>
            </p:nvSpPr>
            <p:spPr bwMode="auto">
              <a:xfrm>
                <a:off x="4714876" y="5211561"/>
                <a:ext cx="185738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~</a:t>
                </a:r>
              </a:p>
            </p:txBody>
          </p:sp>
        </p:grpSp>
        <p:grpSp>
          <p:nvGrpSpPr>
            <p:cNvPr id="11282" name="مجموعة 44"/>
            <p:cNvGrpSpPr>
              <a:grpSpLocks/>
            </p:cNvGrpSpPr>
            <p:nvPr/>
          </p:nvGrpSpPr>
          <p:grpSpPr bwMode="auto">
            <a:xfrm>
              <a:off x="4071934" y="5143512"/>
              <a:ext cx="1928826" cy="1146397"/>
              <a:chOff x="3714744" y="-2000288"/>
              <a:chExt cx="1928826" cy="1146397"/>
            </a:xfrm>
          </p:grpSpPr>
          <p:grpSp>
            <p:nvGrpSpPr>
              <p:cNvPr id="11283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1285" name="مربع نص 47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49" name="رابط مستقيم 48"/>
                <p:cNvCxnSpPr/>
                <p:nvPr/>
              </p:nvCxnSpPr>
              <p:spPr>
                <a:xfrm rot="10800000">
                  <a:off x="5214943" y="-1500122"/>
                  <a:ext cx="357189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84" name="مربع نص 46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4</a:t>
                </a:r>
              </a:p>
            </p:txBody>
          </p:sp>
        </p:grpSp>
      </p:grpSp>
      <p:sp>
        <p:nvSpPr>
          <p:cNvPr id="50" name="مربع نص 49"/>
          <p:cNvSpPr txBox="1">
            <a:spLocks noChangeArrowheads="1"/>
          </p:cNvSpPr>
          <p:nvPr/>
        </p:nvSpPr>
        <p:spPr bwMode="auto">
          <a:xfrm>
            <a:off x="3786188" y="3854450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× 12.</a:t>
            </a:r>
          </a:p>
        </p:txBody>
      </p:sp>
      <p:sp>
        <p:nvSpPr>
          <p:cNvPr id="51" name="مربع نص 50"/>
          <p:cNvSpPr txBox="1">
            <a:spLocks noChangeArrowheads="1"/>
          </p:cNvSpPr>
          <p:nvPr/>
        </p:nvSpPr>
        <p:spPr bwMode="auto">
          <a:xfrm>
            <a:off x="642938" y="3929063"/>
            <a:ext cx="4000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latin typeface="Calibri" pitchFamily="34" charset="0"/>
              </a:rPr>
              <a:t>12 وَ4 عددانِ متناغمانِ. لأنَّ 12÷ 4 =3.</a:t>
            </a:r>
          </a:p>
        </p:txBody>
      </p:sp>
      <p:grpSp>
        <p:nvGrpSpPr>
          <p:cNvPr id="24" name="مجموعة 63"/>
          <p:cNvGrpSpPr>
            <a:grpSpLocks/>
          </p:cNvGrpSpPr>
          <p:nvPr/>
        </p:nvGrpSpPr>
        <p:grpSpPr bwMode="auto">
          <a:xfrm>
            <a:off x="4714875" y="4354513"/>
            <a:ext cx="1857375" cy="720725"/>
            <a:chOff x="4500562" y="5925941"/>
            <a:chExt cx="1857388" cy="721158"/>
          </a:xfrm>
        </p:grpSpPr>
        <p:grpSp>
          <p:nvGrpSpPr>
            <p:cNvPr id="11276" name="مجموعة 62"/>
            <p:cNvGrpSpPr>
              <a:grpSpLocks/>
            </p:cNvGrpSpPr>
            <p:nvPr/>
          </p:nvGrpSpPr>
          <p:grpSpPr bwMode="auto">
            <a:xfrm>
              <a:off x="4500562" y="5925941"/>
              <a:ext cx="1857388" cy="721158"/>
              <a:chOff x="4500562" y="5925941"/>
              <a:chExt cx="1857388" cy="721158"/>
            </a:xfrm>
          </p:grpSpPr>
          <p:sp>
            <p:nvSpPr>
              <p:cNvPr id="11278" name="مربع نص 51"/>
              <p:cNvSpPr txBox="1">
                <a:spLocks noChangeArrowheads="1"/>
              </p:cNvSpPr>
              <p:nvPr/>
            </p:nvSpPr>
            <p:spPr bwMode="auto">
              <a:xfrm>
                <a:off x="4500562" y="5925941"/>
                <a:ext cx="185738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~</a:t>
                </a:r>
              </a:p>
            </p:txBody>
          </p:sp>
          <p:sp>
            <p:nvSpPr>
              <p:cNvPr id="11279" name="مربع نص 52"/>
              <p:cNvSpPr txBox="1">
                <a:spLocks noChangeArrowheads="1"/>
              </p:cNvSpPr>
              <p:nvPr/>
            </p:nvSpPr>
            <p:spPr bwMode="auto">
              <a:xfrm>
                <a:off x="4500562" y="6000768"/>
                <a:ext cx="185738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~</a:t>
                </a:r>
              </a:p>
            </p:txBody>
          </p:sp>
        </p:grpSp>
        <p:sp>
          <p:nvSpPr>
            <p:cNvPr id="11277" name="مربع نص 53"/>
            <p:cNvSpPr txBox="1">
              <a:spLocks noChangeArrowheads="1"/>
            </p:cNvSpPr>
            <p:nvPr/>
          </p:nvSpPr>
          <p:spPr bwMode="auto">
            <a:xfrm>
              <a:off x="4643438" y="6000768"/>
              <a:ext cx="11430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>
    <p:strips dir="ld"/>
    <p:sndAc>
      <p:stSnd>
        <p:snd r:embed="rId3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25"/>
          <p:cNvGrpSpPr>
            <a:grpSpLocks/>
          </p:cNvGrpSpPr>
          <p:nvPr/>
        </p:nvGrpSpPr>
        <p:grpSpPr bwMode="auto">
          <a:xfrm>
            <a:off x="1475656" y="1844824"/>
            <a:ext cx="4929188" cy="4929187"/>
            <a:chOff x="1071538" y="1357298"/>
            <a:chExt cx="4929222" cy="4929222"/>
          </a:xfrm>
        </p:grpSpPr>
        <p:grpSp>
          <p:nvGrpSpPr>
            <p:cNvPr id="12292" name="مجموعة 21"/>
            <p:cNvGrpSpPr>
              <a:grpSpLocks/>
            </p:cNvGrpSpPr>
            <p:nvPr/>
          </p:nvGrpSpPr>
          <p:grpSpPr bwMode="auto">
            <a:xfrm>
              <a:off x="2214546" y="1357298"/>
              <a:ext cx="3071834" cy="4929222"/>
              <a:chOff x="2357422" y="1357298"/>
              <a:chExt cx="3071834" cy="4929222"/>
            </a:xfrm>
          </p:grpSpPr>
          <p:grpSp>
            <p:nvGrpSpPr>
              <p:cNvPr id="12299" name="مجموعة 13"/>
              <p:cNvGrpSpPr>
                <a:grpSpLocks/>
              </p:cNvGrpSpPr>
              <p:nvPr/>
            </p:nvGrpSpPr>
            <p:grpSpPr bwMode="auto">
              <a:xfrm>
                <a:off x="2928926" y="1357298"/>
                <a:ext cx="2071702" cy="4929222"/>
                <a:chOff x="2928926" y="1357298"/>
                <a:chExt cx="2071702" cy="4929222"/>
              </a:xfrm>
            </p:grpSpPr>
            <p:sp>
              <p:nvSpPr>
                <p:cNvPr id="2" name="مستطيل 1"/>
                <p:cNvSpPr/>
                <p:nvPr/>
              </p:nvSpPr>
              <p:spPr>
                <a:xfrm>
                  <a:off x="2928926" y="1357298"/>
                  <a:ext cx="2071702" cy="4286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sp>
              <p:nvSpPr>
                <p:cNvPr id="3" name="مستطيل 2"/>
                <p:cNvSpPr/>
                <p:nvPr/>
              </p:nvSpPr>
              <p:spPr>
                <a:xfrm>
                  <a:off x="2928926" y="1785926"/>
                  <a:ext cx="2071702" cy="4286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sp>
              <p:nvSpPr>
                <p:cNvPr id="4" name="مستطيل 3"/>
                <p:cNvSpPr/>
                <p:nvPr/>
              </p:nvSpPr>
              <p:spPr>
                <a:xfrm>
                  <a:off x="2928926" y="2214554"/>
                  <a:ext cx="2071702" cy="4286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sp>
              <p:nvSpPr>
                <p:cNvPr id="5" name="مستطيل 4"/>
                <p:cNvSpPr/>
                <p:nvPr/>
              </p:nvSpPr>
              <p:spPr>
                <a:xfrm>
                  <a:off x="2928926" y="2571744"/>
                  <a:ext cx="2071702" cy="4286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sp>
              <p:nvSpPr>
                <p:cNvPr id="6" name="مستطيل 5"/>
                <p:cNvSpPr/>
                <p:nvPr/>
              </p:nvSpPr>
              <p:spPr>
                <a:xfrm>
                  <a:off x="2928926" y="3000372"/>
                  <a:ext cx="2071702" cy="4286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sp>
              <p:nvSpPr>
                <p:cNvPr id="7" name="مستطيل 6"/>
                <p:cNvSpPr/>
                <p:nvPr/>
              </p:nvSpPr>
              <p:spPr>
                <a:xfrm>
                  <a:off x="2928926" y="3357562"/>
                  <a:ext cx="2071702" cy="4286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sp>
              <p:nvSpPr>
                <p:cNvPr id="8" name="مستطيل 7"/>
                <p:cNvSpPr/>
                <p:nvPr/>
              </p:nvSpPr>
              <p:spPr>
                <a:xfrm>
                  <a:off x="2928926" y="3786190"/>
                  <a:ext cx="2071702" cy="4286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sp>
              <p:nvSpPr>
                <p:cNvPr id="9" name="مستطيل 8"/>
                <p:cNvSpPr/>
                <p:nvPr/>
              </p:nvSpPr>
              <p:spPr>
                <a:xfrm>
                  <a:off x="2928926" y="4143380"/>
                  <a:ext cx="2071702" cy="4286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sp>
              <p:nvSpPr>
                <p:cNvPr id="10" name="مستطيل 9"/>
                <p:cNvSpPr/>
                <p:nvPr/>
              </p:nvSpPr>
              <p:spPr>
                <a:xfrm>
                  <a:off x="2928926" y="4572008"/>
                  <a:ext cx="2071702" cy="4286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sp>
              <p:nvSpPr>
                <p:cNvPr id="11" name="مستطيل 10"/>
                <p:cNvSpPr/>
                <p:nvPr/>
              </p:nvSpPr>
              <p:spPr>
                <a:xfrm>
                  <a:off x="2928926" y="5000636"/>
                  <a:ext cx="2071702" cy="4286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sp>
              <p:nvSpPr>
                <p:cNvPr id="12" name="مستطيل 11"/>
                <p:cNvSpPr/>
                <p:nvPr/>
              </p:nvSpPr>
              <p:spPr>
                <a:xfrm>
                  <a:off x="2928926" y="5429264"/>
                  <a:ext cx="2071702" cy="4286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sp>
              <p:nvSpPr>
                <p:cNvPr id="13" name="مستطيل 12"/>
                <p:cNvSpPr/>
                <p:nvPr/>
              </p:nvSpPr>
              <p:spPr>
                <a:xfrm>
                  <a:off x="2928926" y="5857892"/>
                  <a:ext cx="2071702" cy="4286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</p:grpSp>
          <p:sp>
            <p:nvSpPr>
              <p:cNvPr id="15" name="قوس كبير أيمن 14"/>
              <p:cNvSpPr/>
              <p:nvPr/>
            </p:nvSpPr>
            <p:spPr>
              <a:xfrm rot="10800000">
                <a:off x="2357422" y="1428736"/>
                <a:ext cx="642942" cy="4857784"/>
              </a:xfrm>
              <a:prstGeom prst="rightBrac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/>
              </a:p>
            </p:txBody>
          </p:sp>
          <p:sp>
            <p:nvSpPr>
              <p:cNvPr id="16" name="قوس كبير أيمن 15"/>
              <p:cNvSpPr/>
              <p:nvPr/>
            </p:nvSpPr>
            <p:spPr>
              <a:xfrm>
                <a:off x="5072066" y="1500174"/>
                <a:ext cx="357190" cy="919169"/>
              </a:xfrm>
              <a:prstGeom prst="rightBrac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/>
              </a:p>
            </p:txBody>
          </p:sp>
        </p:grpSp>
        <p:grpSp>
          <p:nvGrpSpPr>
            <p:cNvPr id="12293" name="مجموعة 16"/>
            <p:cNvGrpSpPr>
              <a:grpSpLocks/>
            </p:cNvGrpSpPr>
            <p:nvPr/>
          </p:nvGrpSpPr>
          <p:grpSpPr bwMode="auto">
            <a:xfrm>
              <a:off x="4071934" y="1428736"/>
              <a:ext cx="1928826" cy="1146397"/>
              <a:chOff x="3714744" y="-2000288"/>
              <a:chExt cx="1928826" cy="1146397"/>
            </a:xfrm>
          </p:grpSpPr>
          <p:grpSp>
            <p:nvGrpSpPr>
              <p:cNvPr id="12295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2297" name="مربع نص 19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21" name="رابط مستقيم 20"/>
                <p:cNvCxnSpPr/>
                <p:nvPr/>
              </p:nvCxnSpPr>
              <p:spPr>
                <a:xfrm rot="10800000">
                  <a:off x="5214943" y="-1500221"/>
                  <a:ext cx="357189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96" name="مربع نص 18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4</a:t>
                </a:r>
              </a:p>
            </p:txBody>
          </p:sp>
        </p:grpSp>
        <p:sp>
          <p:nvSpPr>
            <p:cNvPr id="12294" name="مربع نص 22"/>
            <p:cNvSpPr txBox="1">
              <a:spLocks noChangeArrowheads="1"/>
            </p:cNvSpPr>
            <p:nvPr/>
          </p:nvSpPr>
          <p:spPr bwMode="auto">
            <a:xfrm>
              <a:off x="1071538" y="3571876"/>
              <a:ext cx="12144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12</a:t>
              </a:r>
            </a:p>
          </p:txBody>
        </p:sp>
      </p:grp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55"/>
          <p:cNvGrpSpPr>
            <a:grpSpLocks/>
          </p:cNvGrpSpPr>
          <p:nvPr/>
        </p:nvGrpSpPr>
        <p:grpSpPr bwMode="auto">
          <a:xfrm>
            <a:off x="3286125" y="1214438"/>
            <a:ext cx="4214813" cy="1042373"/>
            <a:chOff x="2786050" y="1425347"/>
            <a:chExt cx="4214842" cy="1042575"/>
          </a:xfrm>
        </p:grpSpPr>
        <p:grpSp>
          <p:nvGrpSpPr>
            <p:cNvPr id="13361" name="مجموعة 54"/>
            <p:cNvGrpSpPr>
              <a:grpSpLocks/>
            </p:cNvGrpSpPr>
            <p:nvPr/>
          </p:nvGrpSpPr>
          <p:grpSpPr bwMode="auto">
            <a:xfrm>
              <a:off x="2786050" y="1425347"/>
              <a:ext cx="4214842" cy="1042575"/>
              <a:chOff x="2786050" y="1425347"/>
              <a:chExt cx="4214842" cy="1042575"/>
            </a:xfrm>
          </p:grpSpPr>
          <p:sp>
            <p:nvSpPr>
              <p:cNvPr id="13363" name="مربع نص 9"/>
              <p:cNvSpPr txBox="1">
                <a:spLocks noChangeArrowheads="1"/>
              </p:cNvSpPr>
              <p:nvPr/>
            </p:nvSpPr>
            <p:spPr bwMode="auto">
              <a:xfrm>
                <a:off x="2786050" y="1571612"/>
                <a:ext cx="42148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قدّرْ </a:t>
                </a:r>
              </a:p>
            </p:txBody>
          </p:sp>
          <p:grpSp>
            <p:nvGrpSpPr>
              <p:cNvPr id="13364" name="مجموعة 10"/>
              <p:cNvGrpSpPr>
                <a:grpSpLocks/>
              </p:cNvGrpSpPr>
              <p:nvPr/>
            </p:nvGrpSpPr>
            <p:grpSpPr bwMode="auto">
              <a:xfrm>
                <a:off x="4500562" y="1425347"/>
                <a:ext cx="1857389" cy="1042575"/>
                <a:chOff x="3714744" y="-2000288"/>
                <a:chExt cx="1857389" cy="1042575"/>
              </a:xfrm>
            </p:grpSpPr>
            <p:grpSp>
              <p:nvGrpSpPr>
                <p:cNvPr id="13365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13367" name="مربع نص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2</a:t>
                    </a:r>
                  </a:p>
                </p:txBody>
              </p:sp>
              <p:cxnSp>
                <p:nvCxnSpPr>
                  <p:cNvPr id="15" name="رابط مستقيم 14"/>
                  <p:cNvCxnSpPr/>
                  <p:nvPr/>
                </p:nvCxnSpPr>
                <p:spPr>
                  <a:xfrm rot="10800000">
                    <a:off x="5214943" y="-1500129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66" name="مربع نص 12"/>
                <p:cNvSpPr txBox="1">
                  <a:spLocks noChangeArrowheads="1"/>
                </p:cNvSpPr>
                <p:nvPr/>
              </p:nvSpPr>
              <p:spPr bwMode="auto">
                <a:xfrm>
                  <a:off x="4714877" y="-1604044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</p:grpSp>
        <p:sp>
          <p:nvSpPr>
            <p:cNvPr id="13362" name="مربع نص 15"/>
            <p:cNvSpPr txBox="1">
              <a:spLocks noChangeArrowheads="1"/>
            </p:cNvSpPr>
            <p:nvPr/>
          </p:nvSpPr>
          <p:spPr bwMode="auto">
            <a:xfrm>
              <a:off x="3571868" y="1643050"/>
              <a:ext cx="235745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الـ 11.</a:t>
              </a:r>
            </a:p>
          </p:txBody>
        </p:sp>
      </p:grpSp>
      <p:grpSp>
        <p:nvGrpSpPr>
          <p:cNvPr id="6" name="مجموعة 58"/>
          <p:cNvGrpSpPr>
            <a:grpSpLocks/>
          </p:cNvGrpSpPr>
          <p:nvPr/>
        </p:nvGrpSpPr>
        <p:grpSpPr bwMode="auto">
          <a:xfrm>
            <a:off x="3929063" y="1928813"/>
            <a:ext cx="4429125" cy="1217612"/>
            <a:chOff x="2714612" y="2000240"/>
            <a:chExt cx="4429156" cy="1217835"/>
          </a:xfrm>
        </p:grpSpPr>
        <p:grpSp>
          <p:nvGrpSpPr>
            <p:cNvPr id="13345" name="مجموعة 24"/>
            <p:cNvGrpSpPr>
              <a:grpSpLocks/>
            </p:cNvGrpSpPr>
            <p:nvPr/>
          </p:nvGrpSpPr>
          <p:grpSpPr bwMode="auto">
            <a:xfrm>
              <a:off x="3143240" y="2071678"/>
              <a:ext cx="1928826" cy="1146397"/>
              <a:chOff x="3714744" y="-2000288"/>
              <a:chExt cx="1928826" cy="1146397"/>
            </a:xfrm>
          </p:grpSpPr>
          <p:grpSp>
            <p:nvGrpSpPr>
              <p:cNvPr id="13357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3359" name="مربع نص 27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29" name="رابط مستقيم 28"/>
                <p:cNvCxnSpPr/>
                <p:nvPr/>
              </p:nvCxnSpPr>
              <p:spPr>
                <a:xfrm rot="10800000">
                  <a:off x="5214941" y="-1500122"/>
                  <a:ext cx="357191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58" name="مربع نص 26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5</a:t>
                </a:r>
              </a:p>
            </p:txBody>
          </p:sp>
        </p:grpSp>
        <p:grpSp>
          <p:nvGrpSpPr>
            <p:cNvPr id="13346" name="مجموعة 57"/>
            <p:cNvGrpSpPr>
              <a:grpSpLocks/>
            </p:cNvGrpSpPr>
            <p:nvPr/>
          </p:nvGrpSpPr>
          <p:grpSpPr bwMode="auto">
            <a:xfrm>
              <a:off x="2714612" y="2000240"/>
              <a:ext cx="4429156" cy="1146397"/>
              <a:chOff x="2786050" y="2068289"/>
              <a:chExt cx="4429156" cy="1146397"/>
            </a:xfrm>
          </p:grpSpPr>
          <p:sp>
            <p:nvSpPr>
              <p:cNvPr id="13347" name="مربع نص 22"/>
              <p:cNvSpPr txBox="1">
                <a:spLocks noChangeArrowheads="1"/>
              </p:cNvSpPr>
              <p:nvPr/>
            </p:nvSpPr>
            <p:spPr bwMode="auto">
              <a:xfrm>
                <a:off x="4929190" y="2214554"/>
                <a:ext cx="78581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~</a:t>
                </a:r>
              </a:p>
            </p:txBody>
          </p:sp>
          <p:grpSp>
            <p:nvGrpSpPr>
              <p:cNvPr id="13348" name="مجموعة 56"/>
              <p:cNvGrpSpPr>
                <a:grpSpLocks/>
              </p:cNvGrpSpPr>
              <p:nvPr/>
            </p:nvGrpSpPr>
            <p:grpSpPr bwMode="auto">
              <a:xfrm>
                <a:off x="2786050" y="2068289"/>
                <a:ext cx="4429156" cy="1146397"/>
                <a:chOff x="2786050" y="2068289"/>
                <a:chExt cx="4429156" cy="1146397"/>
              </a:xfrm>
            </p:grpSpPr>
            <p:grpSp>
              <p:nvGrpSpPr>
                <p:cNvPr id="13349" name="مجموعة 16"/>
                <p:cNvGrpSpPr>
                  <a:grpSpLocks/>
                </p:cNvGrpSpPr>
                <p:nvPr/>
              </p:nvGrpSpPr>
              <p:grpSpPr bwMode="auto">
                <a:xfrm>
                  <a:off x="5286380" y="2068289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3353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3355" name="مربع نص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21" name="رابط مستقيم 20"/>
                    <p:cNvCxnSpPr/>
                    <p:nvPr/>
                  </p:nvCxnSpPr>
                  <p:spPr>
                    <a:xfrm rot="10800000">
                      <a:off x="5214941" y="-1500135"/>
                      <a:ext cx="357189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354" name="مربع نص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5</a:t>
                    </a:r>
                  </a:p>
                </p:txBody>
              </p:sp>
            </p:grpSp>
            <p:sp>
              <p:nvSpPr>
                <p:cNvPr id="13350" name="مربع نص 21"/>
                <p:cNvSpPr txBox="1">
                  <a:spLocks noChangeArrowheads="1"/>
                </p:cNvSpPr>
                <p:nvPr/>
              </p:nvSpPr>
              <p:spPr bwMode="auto">
                <a:xfrm>
                  <a:off x="4857752" y="2357430"/>
                  <a:ext cx="192882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× 11</a:t>
                  </a:r>
                </a:p>
              </p:txBody>
            </p:sp>
            <p:sp>
              <p:nvSpPr>
                <p:cNvPr id="13351" name="مربع نص 23"/>
                <p:cNvSpPr txBox="1">
                  <a:spLocks noChangeArrowheads="1"/>
                </p:cNvSpPr>
                <p:nvPr/>
              </p:nvSpPr>
              <p:spPr bwMode="auto">
                <a:xfrm>
                  <a:off x="4929190" y="2354041"/>
                  <a:ext cx="78581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~</a:t>
                  </a:r>
                </a:p>
              </p:txBody>
            </p:sp>
            <p:sp>
              <p:nvSpPr>
                <p:cNvPr id="13352" name="مربع نص 29"/>
                <p:cNvSpPr txBox="1">
                  <a:spLocks noChangeArrowheads="1"/>
                </p:cNvSpPr>
                <p:nvPr/>
              </p:nvSpPr>
              <p:spPr bwMode="auto">
                <a:xfrm>
                  <a:off x="2786050" y="2354041"/>
                  <a:ext cx="192882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× 10</a:t>
                  </a:r>
                </a:p>
              </p:txBody>
            </p:sp>
          </p:grpSp>
        </p:grpSp>
      </p:grpSp>
      <p:sp>
        <p:nvSpPr>
          <p:cNvPr id="31" name="مربع نص 30"/>
          <p:cNvSpPr txBox="1">
            <a:spLocks noChangeArrowheads="1"/>
          </p:cNvSpPr>
          <p:nvPr/>
        </p:nvSpPr>
        <p:spPr bwMode="auto">
          <a:xfrm>
            <a:off x="-142875" y="2422525"/>
            <a:ext cx="4929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FF0000"/>
                </a:solidFill>
                <a:latin typeface="Calibri" pitchFamily="34" charset="0"/>
              </a:rPr>
              <a:t>استعملْ 10 لأنَّ 10 وَ 5 عددانِ متناغمانِ 10÷ 5=2.</a:t>
            </a:r>
          </a:p>
        </p:txBody>
      </p:sp>
      <p:grpSp>
        <p:nvGrpSpPr>
          <p:cNvPr id="14" name="مجموعة 31"/>
          <p:cNvGrpSpPr>
            <a:grpSpLocks/>
          </p:cNvGrpSpPr>
          <p:nvPr/>
        </p:nvGrpSpPr>
        <p:grpSpPr bwMode="auto">
          <a:xfrm>
            <a:off x="7150339" y="438890"/>
            <a:ext cx="1357312" cy="714375"/>
            <a:chOff x="6929454" y="3929066"/>
            <a:chExt cx="1357322" cy="714380"/>
          </a:xfrm>
        </p:grpSpPr>
        <p:sp>
          <p:nvSpPr>
            <p:cNvPr id="33" name="شكل بيضاوي 32"/>
            <p:cNvSpPr/>
            <p:nvPr/>
          </p:nvSpPr>
          <p:spPr>
            <a:xfrm>
              <a:off x="7500958" y="3929066"/>
              <a:ext cx="785818" cy="71438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3344" name="مربع نص 33"/>
            <p:cNvSpPr txBox="1">
              <a:spLocks noChangeArrowheads="1"/>
            </p:cNvSpPr>
            <p:nvPr/>
          </p:nvSpPr>
          <p:spPr bwMode="auto">
            <a:xfrm>
              <a:off x="6929454" y="3997115"/>
              <a:ext cx="11430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6" name="مجموعة 60"/>
          <p:cNvGrpSpPr>
            <a:grpSpLocks/>
          </p:cNvGrpSpPr>
          <p:nvPr/>
        </p:nvGrpSpPr>
        <p:grpSpPr bwMode="auto">
          <a:xfrm>
            <a:off x="4929188" y="2854325"/>
            <a:ext cx="1428750" cy="788988"/>
            <a:chOff x="4929190" y="2854107"/>
            <a:chExt cx="1428760" cy="789207"/>
          </a:xfrm>
        </p:grpSpPr>
        <p:sp>
          <p:nvSpPr>
            <p:cNvPr id="13339" name="مربع نص 34"/>
            <p:cNvSpPr txBox="1">
              <a:spLocks noChangeArrowheads="1"/>
            </p:cNvSpPr>
            <p:nvPr/>
          </p:nvSpPr>
          <p:spPr bwMode="auto">
            <a:xfrm>
              <a:off x="5572132" y="2854107"/>
              <a:ext cx="785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~</a:t>
              </a:r>
            </a:p>
          </p:txBody>
        </p:sp>
        <p:grpSp>
          <p:nvGrpSpPr>
            <p:cNvPr id="13340" name="مجموعة 59"/>
            <p:cNvGrpSpPr>
              <a:grpSpLocks/>
            </p:cNvGrpSpPr>
            <p:nvPr/>
          </p:nvGrpSpPr>
          <p:grpSpPr bwMode="auto">
            <a:xfrm>
              <a:off x="4929190" y="2928934"/>
              <a:ext cx="1428760" cy="714380"/>
              <a:chOff x="4929190" y="2643182"/>
              <a:chExt cx="1428760" cy="714380"/>
            </a:xfrm>
          </p:grpSpPr>
          <p:sp>
            <p:nvSpPr>
              <p:cNvPr id="13341" name="مربع نص 35"/>
              <p:cNvSpPr txBox="1">
                <a:spLocks noChangeArrowheads="1"/>
              </p:cNvSpPr>
              <p:nvPr/>
            </p:nvSpPr>
            <p:spPr bwMode="auto">
              <a:xfrm>
                <a:off x="5572132" y="2711231"/>
                <a:ext cx="78581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~</a:t>
                </a:r>
              </a:p>
            </p:txBody>
          </p:sp>
          <p:sp>
            <p:nvSpPr>
              <p:cNvPr id="13342" name="مربع نص 36"/>
              <p:cNvSpPr txBox="1">
                <a:spLocks noChangeArrowheads="1"/>
              </p:cNvSpPr>
              <p:nvPr/>
            </p:nvSpPr>
            <p:spPr bwMode="auto">
              <a:xfrm>
                <a:off x="4929190" y="2643182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18" name="مجموعة 61"/>
          <p:cNvGrpSpPr>
            <a:grpSpLocks/>
          </p:cNvGrpSpPr>
          <p:nvPr/>
        </p:nvGrpSpPr>
        <p:grpSpPr bwMode="auto">
          <a:xfrm>
            <a:off x="428625" y="3497263"/>
            <a:ext cx="8001000" cy="1360487"/>
            <a:chOff x="142844" y="3997115"/>
            <a:chExt cx="7358082" cy="1360711"/>
          </a:xfrm>
        </p:grpSpPr>
        <p:sp>
          <p:nvSpPr>
            <p:cNvPr id="13328" name="مربع نص 37"/>
            <p:cNvSpPr txBox="1">
              <a:spLocks noChangeArrowheads="1"/>
            </p:cNvSpPr>
            <p:nvPr/>
          </p:nvSpPr>
          <p:spPr bwMode="auto">
            <a:xfrm>
              <a:off x="142844" y="4157497"/>
              <a:ext cx="735808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إذا كانَ    الـ 10 هو 2، فإنَّ    الـ 10 هو 2× 2 =4</a:t>
              </a:r>
            </a:p>
          </p:txBody>
        </p:sp>
        <p:grpSp>
          <p:nvGrpSpPr>
            <p:cNvPr id="13329" name="مجموعة 38"/>
            <p:cNvGrpSpPr>
              <a:grpSpLocks/>
            </p:cNvGrpSpPr>
            <p:nvPr/>
          </p:nvGrpSpPr>
          <p:grpSpPr bwMode="auto">
            <a:xfrm>
              <a:off x="4610240" y="3997115"/>
              <a:ext cx="1857388" cy="1146397"/>
              <a:chOff x="3967298" y="-2000288"/>
              <a:chExt cx="1857388" cy="1146397"/>
            </a:xfrm>
          </p:grpSpPr>
          <p:grpSp>
            <p:nvGrpSpPr>
              <p:cNvPr id="13335" name="مجموعة 37"/>
              <p:cNvGrpSpPr>
                <a:grpSpLocks/>
              </p:cNvGrpSpPr>
              <p:nvPr/>
            </p:nvGrpSpPr>
            <p:grpSpPr bwMode="auto">
              <a:xfrm>
                <a:off x="3967298" y="-2000288"/>
                <a:ext cx="1857388" cy="646331"/>
                <a:chOff x="3967298" y="-2000288"/>
                <a:chExt cx="1857388" cy="646331"/>
              </a:xfrm>
            </p:grpSpPr>
            <p:sp>
              <p:nvSpPr>
                <p:cNvPr id="13337" name="مربع نص 41"/>
                <p:cNvSpPr txBox="1">
                  <a:spLocks noChangeArrowheads="1"/>
                </p:cNvSpPr>
                <p:nvPr/>
              </p:nvSpPr>
              <p:spPr bwMode="auto">
                <a:xfrm>
                  <a:off x="3967298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43" name="رابط مستقيم 42"/>
                <p:cNvCxnSpPr/>
                <p:nvPr/>
              </p:nvCxnSpPr>
              <p:spPr>
                <a:xfrm rot="10800000">
                  <a:off x="5412646" y="-1430282"/>
                  <a:ext cx="356225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36" name="مربع نص 40"/>
              <p:cNvSpPr txBox="1">
                <a:spLocks noChangeArrowheads="1"/>
              </p:cNvSpPr>
              <p:nvPr/>
            </p:nvSpPr>
            <p:spPr bwMode="auto">
              <a:xfrm>
                <a:off x="4952759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5</a:t>
                </a:r>
              </a:p>
            </p:txBody>
          </p:sp>
        </p:grpSp>
        <p:grpSp>
          <p:nvGrpSpPr>
            <p:cNvPr id="13330" name="مجموعة 43"/>
            <p:cNvGrpSpPr>
              <a:grpSpLocks/>
            </p:cNvGrpSpPr>
            <p:nvPr/>
          </p:nvGrpSpPr>
          <p:grpSpPr bwMode="auto">
            <a:xfrm>
              <a:off x="1767390" y="3997115"/>
              <a:ext cx="1860577" cy="1003521"/>
              <a:chOff x="4124844" y="-1928850"/>
              <a:chExt cx="1860577" cy="1003521"/>
            </a:xfrm>
          </p:grpSpPr>
          <p:grpSp>
            <p:nvGrpSpPr>
              <p:cNvPr id="13331" name="مجموعة 37"/>
              <p:cNvGrpSpPr>
                <a:grpSpLocks/>
              </p:cNvGrpSpPr>
              <p:nvPr/>
            </p:nvGrpSpPr>
            <p:grpSpPr bwMode="auto">
              <a:xfrm>
                <a:off x="4124844" y="-1928850"/>
                <a:ext cx="1857389" cy="646331"/>
                <a:chOff x="4124844" y="-1928850"/>
                <a:chExt cx="1857389" cy="646331"/>
              </a:xfrm>
            </p:grpSpPr>
            <p:sp>
              <p:nvSpPr>
                <p:cNvPr id="13333" name="مربع نص 46"/>
                <p:cNvSpPr txBox="1">
                  <a:spLocks noChangeArrowheads="1"/>
                </p:cNvSpPr>
                <p:nvPr/>
              </p:nvSpPr>
              <p:spPr bwMode="auto">
                <a:xfrm>
                  <a:off x="4124844" y="-1928850"/>
                  <a:ext cx="1857389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2</a:t>
                  </a:r>
                </a:p>
              </p:txBody>
            </p:sp>
            <p:cxnSp>
              <p:nvCxnSpPr>
                <p:cNvPr id="48" name="رابط مستقيم 47"/>
                <p:cNvCxnSpPr/>
                <p:nvPr/>
              </p:nvCxnSpPr>
              <p:spPr>
                <a:xfrm rot="10800000">
                  <a:off x="5624563" y="-1430293"/>
                  <a:ext cx="357685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32" name="مربع نص 45"/>
              <p:cNvSpPr txBox="1">
                <a:spLocks noChangeArrowheads="1"/>
              </p:cNvSpPr>
              <p:nvPr/>
            </p:nvSpPr>
            <p:spPr bwMode="auto">
              <a:xfrm>
                <a:off x="5128165" y="-1571660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5</a:t>
                </a:r>
              </a:p>
            </p:txBody>
          </p:sp>
        </p:grpSp>
      </p:grpSp>
      <p:grpSp>
        <p:nvGrpSpPr>
          <p:cNvPr id="24" name="مجموعة 62"/>
          <p:cNvGrpSpPr>
            <a:grpSpLocks/>
          </p:cNvGrpSpPr>
          <p:nvPr/>
        </p:nvGrpSpPr>
        <p:grpSpPr bwMode="auto">
          <a:xfrm>
            <a:off x="2214563" y="4643438"/>
            <a:ext cx="5715000" cy="1146175"/>
            <a:chOff x="1785918" y="5140123"/>
            <a:chExt cx="5715040" cy="1146397"/>
          </a:xfrm>
        </p:grpSpPr>
        <p:sp>
          <p:nvSpPr>
            <p:cNvPr id="13322" name="مربع نص 48"/>
            <p:cNvSpPr txBox="1">
              <a:spLocks noChangeArrowheads="1"/>
            </p:cNvSpPr>
            <p:nvPr/>
          </p:nvSpPr>
          <p:spPr bwMode="auto">
            <a:xfrm>
              <a:off x="1785918" y="5429264"/>
              <a:ext cx="57150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لذلكَ فإنَّ     × 11 تساوي 4 تقريبًا.</a:t>
              </a:r>
            </a:p>
          </p:txBody>
        </p:sp>
        <p:grpSp>
          <p:nvGrpSpPr>
            <p:cNvPr id="13323" name="مجموعة 49"/>
            <p:cNvGrpSpPr>
              <a:grpSpLocks/>
            </p:cNvGrpSpPr>
            <p:nvPr/>
          </p:nvGrpSpPr>
          <p:grpSpPr bwMode="auto">
            <a:xfrm>
              <a:off x="4214810" y="5140123"/>
              <a:ext cx="1928826" cy="1146397"/>
              <a:chOff x="3714744" y="-2000288"/>
              <a:chExt cx="1928826" cy="1146397"/>
            </a:xfrm>
          </p:grpSpPr>
          <p:grpSp>
            <p:nvGrpSpPr>
              <p:cNvPr id="13324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3326" name="مربع نص 52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2</a:t>
                  </a:r>
                </a:p>
              </p:txBody>
            </p:sp>
            <p:cxnSp>
              <p:nvCxnSpPr>
                <p:cNvPr id="54" name="رابط مستقيم 53"/>
                <p:cNvCxnSpPr/>
                <p:nvPr/>
              </p:nvCxnSpPr>
              <p:spPr>
                <a:xfrm rot="10800000">
                  <a:off x="5214941" y="-1500129"/>
                  <a:ext cx="357191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25" name="مربع نص 51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5 </a:t>
                </a:r>
              </a:p>
            </p:txBody>
          </p:sp>
        </p:grpSp>
      </p:grp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44"/>
          <p:cNvGrpSpPr>
            <a:grpSpLocks/>
          </p:cNvGrpSpPr>
          <p:nvPr/>
        </p:nvGrpSpPr>
        <p:grpSpPr bwMode="auto">
          <a:xfrm>
            <a:off x="1475656" y="1988840"/>
            <a:ext cx="4857750" cy="4217987"/>
            <a:chOff x="1500166" y="1496785"/>
            <a:chExt cx="4857784" cy="4218231"/>
          </a:xfrm>
        </p:grpSpPr>
        <p:sp>
          <p:nvSpPr>
            <p:cNvPr id="30" name="قوس كبير أيمن 29"/>
            <p:cNvSpPr/>
            <p:nvPr/>
          </p:nvSpPr>
          <p:spPr>
            <a:xfrm>
              <a:off x="5357818" y="2500143"/>
              <a:ext cx="428628" cy="714416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grpSp>
          <p:nvGrpSpPr>
            <p:cNvPr id="14341" name="مجموعة 43"/>
            <p:cNvGrpSpPr>
              <a:grpSpLocks/>
            </p:cNvGrpSpPr>
            <p:nvPr/>
          </p:nvGrpSpPr>
          <p:grpSpPr bwMode="auto">
            <a:xfrm>
              <a:off x="1500166" y="1496785"/>
              <a:ext cx="4857784" cy="4218231"/>
              <a:chOff x="1500166" y="1496785"/>
              <a:chExt cx="4857784" cy="4218231"/>
            </a:xfrm>
          </p:grpSpPr>
          <p:grpSp>
            <p:nvGrpSpPr>
              <p:cNvPr id="14342" name="مجموعة 6"/>
              <p:cNvGrpSpPr>
                <a:grpSpLocks/>
              </p:cNvGrpSpPr>
              <p:nvPr/>
            </p:nvGrpSpPr>
            <p:grpSpPr bwMode="auto">
              <a:xfrm>
                <a:off x="1500166" y="1643050"/>
                <a:ext cx="4286280" cy="4071966"/>
                <a:chOff x="1000100" y="1357298"/>
                <a:chExt cx="4286280" cy="4071966"/>
              </a:xfrm>
            </p:grpSpPr>
            <p:grpSp>
              <p:nvGrpSpPr>
                <p:cNvPr id="14354" name="مجموعة 21"/>
                <p:cNvGrpSpPr>
                  <a:grpSpLocks/>
                </p:cNvGrpSpPr>
                <p:nvPr/>
              </p:nvGrpSpPr>
              <p:grpSpPr bwMode="auto">
                <a:xfrm>
                  <a:off x="2214546" y="1357298"/>
                  <a:ext cx="3071834" cy="4071966"/>
                  <a:chOff x="2357422" y="1357298"/>
                  <a:chExt cx="3071834" cy="4071966"/>
                </a:xfrm>
              </p:grpSpPr>
              <p:grpSp>
                <p:nvGrpSpPr>
                  <p:cNvPr id="14356" name="مجموعة 13"/>
                  <p:cNvGrpSpPr>
                    <a:grpSpLocks/>
                  </p:cNvGrpSpPr>
                  <p:nvPr/>
                </p:nvGrpSpPr>
                <p:grpSpPr bwMode="auto">
                  <a:xfrm>
                    <a:off x="2928926" y="1357298"/>
                    <a:ext cx="2071702" cy="4071966"/>
                    <a:chOff x="2928926" y="1357298"/>
                    <a:chExt cx="2071702" cy="4071966"/>
                  </a:xfrm>
                </p:grpSpPr>
                <p:sp>
                  <p:nvSpPr>
                    <p:cNvPr id="18" name="مستطيل 17"/>
                    <p:cNvSpPr/>
                    <p:nvPr/>
                  </p:nvSpPr>
                  <p:spPr>
                    <a:xfrm>
                      <a:off x="2928925" y="1357091"/>
                      <a:ext cx="2071702" cy="42865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dirty="0"/>
                    </a:p>
                  </p:txBody>
                </p:sp>
                <p:sp>
                  <p:nvSpPr>
                    <p:cNvPr id="19" name="مستطيل 2"/>
                    <p:cNvSpPr/>
                    <p:nvPr/>
                  </p:nvSpPr>
                  <p:spPr>
                    <a:xfrm>
                      <a:off x="2928925" y="1785741"/>
                      <a:ext cx="2071702" cy="42865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dirty="0"/>
                    </a:p>
                  </p:txBody>
                </p:sp>
                <p:sp>
                  <p:nvSpPr>
                    <p:cNvPr id="20" name="مستطيل 3"/>
                    <p:cNvSpPr/>
                    <p:nvPr/>
                  </p:nvSpPr>
                  <p:spPr>
                    <a:xfrm>
                      <a:off x="2928925" y="2214391"/>
                      <a:ext cx="2071702" cy="42865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dirty="0"/>
                    </a:p>
                  </p:txBody>
                </p:sp>
                <p:sp>
                  <p:nvSpPr>
                    <p:cNvPr id="21" name="مستطيل 4"/>
                    <p:cNvSpPr/>
                    <p:nvPr/>
                  </p:nvSpPr>
                  <p:spPr>
                    <a:xfrm>
                      <a:off x="2928925" y="2571598"/>
                      <a:ext cx="2071702" cy="42865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dirty="0"/>
                    </a:p>
                  </p:txBody>
                </p:sp>
                <p:sp>
                  <p:nvSpPr>
                    <p:cNvPr id="22" name="مستطيل 5"/>
                    <p:cNvSpPr/>
                    <p:nvPr/>
                  </p:nvSpPr>
                  <p:spPr>
                    <a:xfrm>
                      <a:off x="2928925" y="3000248"/>
                      <a:ext cx="2071702" cy="42865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dirty="0"/>
                    </a:p>
                  </p:txBody>
                </p:sp>
                <p:sp>
                  <p:nvSpPr>
                    <p:cNvPr id="23" name="مستطيل 6"/>
                    <p:cNvSpPr/>
                    <p:nvPr/>
                  </p:nvSpPr>
                  <p:spPr>
                    <a:xfrm>
                      <a:off x="2928925" y="3357457"/>
                      <a:ext cx="2071702" cy="42865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dirty="0"/>
                    </a:p>
                  </p:txBody>
                </p:sp>
                <p:sp>
                  <p:nvSpPr>
                    <p:cNvPr id="24" name="مستطيل 7"/>
                    <p:cNvSpPr/>
                    <p:nvPr/>
                  </p:nvSpPr>
                  <p:spPr>
                    <a:xfrm>
                      <a:off x="2928925" y="3786107"/>
                      <a:ext cx="2071702" cy="42865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dirty="0"/>
                    </a:p>
                  </p:txBody>
                </p:sp>
                <p:sp>
                  <p:nvSpPr>
                    <p:cNvPr id="25" name="مستطيل 8"/>
                    <p:cNvSpPr/>
                    <p:nvPr/>
                  </p:nvSpPr>
                  <p:spPr>
                    <a:xfrm>
                      <a:off x="2928925" y="4143314"/>
                      <a:ext cx="2071702" cy="42865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dirty="0"/>
                    </a:p>
                  </p:txBody>
                </p:sp>
                <p:sp>
                  <p:nvSpPr>
                    <p:cNvPr id="26" name="مستطيل 9"/>
                    <p:cNvSpPr/>
                    <p:nvPr/>
                  </p:nvSpPr>
                  <p:spPr>
                    <a:xfrm>
                      <a:off x="2928925" y="4571964"/>
                      <a:ext cx="2071702" cy="42865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dirty="0"/>
                    </a:p>
                  </p:txBody>
                </p:sp>
                <p:sp>
                  <p:nvSpPr>
                    <p:cNvPr id="27" name="مستطيل 10"/>
                    <p:cNvSpPr/>
                    <p:nvPr/>
                  </p:nvSpPr>
                  <p:spPr>
                    <a:xfrm>
                      <a:off x="2928925" y="5000614"/>
                      <a:ext cx="2071702" cy="42865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dirty="0"/>
                    </a:p>
                  </p:txBody>
                </p:sp>
              </p:grpSp>
              <p:sp>
                <p:nvSpPr>
                  <p:cNvPr id="16" name="قوس كبير أيمن 15"/>
                  <p:cNvSpPr/>
                  <p:nvPr/>
                </p:nvSpPr>
                <p:spPr>
                  <a:xfrm rot="10800000">
                    <a:off x="2357421" y="1428532"/>
                    <a:ext cx="500066" cy="3929291"/>
                  </a:xfrm>
                  <a:prstGeom prst="rightBrac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dirty="0"/>
                  </a:p>
                </p:txBody>
              </p:sp>
              <p:sp>
                <p:nvSpPr>
                  <p:cNvPr id="17" name="قوس كبير أيمن 16"/>
                  <p:cNvSpPr/>
                  <p:nvPr/>
                </p:nvSpPr>
                <p:spPr>
                  <a:xfrm>
                    <a:off x="5000627" y="1428532"/>
                    <a:ext cx="428628" cy="714416"/>
                  </a:xfrm>
                  <a:prstGeom prst="rightBrac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dirty="0"/>
                  </a:p>
                </p:txBody>
              </p:sp>
            </p:grpSp>
            <p:sp>
              <p:nvSpPr>
                <p:cNvPr id="14355" name="مربع نص 9"/>
                <p:cNvSpPr txBox="1">
                  <a:spLocks noChangeArrowheads="1"/>
                </p:cNvSpPr>
                <p:nvPr/>
              </p:nvSpPr>
              <p:spPr bwMode="auto">
                <a:xfrm>
                  <a:off x="1000100" y="3071810"/>
                  <a:ext cx="121444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14343" name="مجموعة 40"/>
              <p:cNvGrpSpPr>
                <a:grpSpLocks/>
              </p:cNvGrpSpPr>
              <p:nvPr/>
            </p:nvGrpSpPr>
            <p:grpSpPr bwMode="auto">
              <a:xfrm>
                <a:off x="4357686" y="1496785"/>
                <a:ext cx="2000264" cy="1932215"/>
                <a:chOff x="4357686" y="1496785"/>
                <a:chExt cx="2000264" cy="1932215"/>
              </a:xfrm>
            </p:grpSpPr>
            <p:grpSp>
              <p:nvGrpSpPr>
                <p:cNvPr id="14344" name="مجموعة 30"/>
                <p:cNvGrpSpPr>
                  <a:grpSpLocks/>
                </p:cNvGrpSpPr>
                <p:nvPr/>
              </p:nvGrpSpPr>
              <p:grpSpPr bwMode="auto">
                <a:xfrm>
                  <a:off x="4357686" y="1496785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4350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4352" name="مربع نص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35" name="رابط مستقيم 34"/>
                    <p:cNvCxnSpPr/>
                    <p:nvPr/>
                  </p:nvCxnSpPr>
                  <p:spPr>
                    <a:xfrm rot="10800000">
                      <a:off x="5214941" y="-1500197"/>
                      <a:ext cx="357191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351" name="مربع نص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14345" name="مجموعة 35"/>
                <p:cNvGrpSpPr>
                  <a:grpSpLocks/>
                </p:cNvGrpSpPr>
                <p:nvPr/>
              </p:nvGrpSpPr>
              <p:grpSpPr bwMode="auto">
                <a:xfrm>
                  <a:off x="4429124" y="2282603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4346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4348" name="مربع نص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40" name="رابط مستقيم 39"/>
                    <p:cNvCxnSpPr/>
                    <p:nvPr/>
                  </p:nvCxnSpPr>
                  <p:spPr>
                    <a:xfrm rot="10800000">
                      <a:off x="5214941" y="-1500156"/>
                      <a:ext cx="357189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347" name="مربع نص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5</a:t>
                    </a:r>
                  </a:p>
                </p:txBody>
              </p:sp>
            </p:grpSp>
          </p:grpSp>
        </p:grpSp>
      </p:grp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1779687-0DB0-4B08-BA63-DAE65EA75509}"/>
              </a:ext>
            </a:extLst>
          </p:cNvPr>
          <p:cNvGrpSpPr>
            <a:grpSpLocks/>
          </p:cNvGrpSpPr>
          <p:nvPr/>
        </p:nvGrpSpPr>
        <p:grpSpPr bwMode="auto">
          <a:xfrm>
            <a:off x="2680618" y="2161602"/>
            <a:ext cx="3782764" cy="1944216"/>
            <a:chOff x="5357818" y="714356"/>
            <a:chExt cx="3429023" cy="107157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7ED6D0D6-43D9-4D81-9AFE-B9594BC639AA}"/>
                </a:ext>
              </a:extLst>
            </p:cNvPr>
            <p:cNvSpPr/>
            <p:nvPr/>
          </p:nvSpPr>
          <p:spPr>
            <a:xfrm>
              <a:off x="5357818" y="714356"/>
              <a:ext cx="2428892" cy="107157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" name="صورة 3" descr="MR900434665.jpg">
              <a:extLst>
                <a:ext uri="{FF2B5EF4-FFF2-40B4-BE49-F238E27FC236}">
                  <a16:creationId xmlns:a16="http://schemas.microsoft.com/office/drawing/2014/main" id="{56862916-B68F-4D1A-BCE9-9F293FF10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72441" y="927482"/>
              <a:ext cx="914400" cy="4218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7DBDE88-9094-437C-90D2-B3D9FC2C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43" y="2348880"/>
            <a:ext cx="26794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تحقق من فهمك:</a:t>
            </a:r>
          </a:p>
        </p:txBody>
      </p:sp>
    </p:spTree>
    <p:extLst>
      <p:ext uri="{BB962C8B-B14F-4D97-AF65-F5344CB8AC3E}">
        <p14:creationId xmlns:p14="http://schemas.microsoft.com/office/powerpoint/2010/main" val="3945917589"/>
      </p:ext>
    </p:extLst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3"/>
          <p:cNvGrpSpPr>
            <a:grpSpLocks/>
          </p:cNvGrpSpPr>
          <p:nvPr/>
        </p:nvGrpSpPr>
        <p:grpSpPr bwMode="auto">
          <a:xfrm>
            <a:off x="4897427" y="630516"/>
            <a:ext cx="3446466" cy="1071563"/>
            <a:chOff x="5357818" y="714356"/>
            <a:chExt cx="3446491" cy="1071570"/>
          </a:xfrm>
        </p:grpSpPr>
        <p:sp>
          <p:nvSpPr>
            <p:cNvPr id="2" name="مستطيل 1"/>
            <p:cNvSpPr/>
            <p:nvPr/>
          </p:nvSpPr>
          <p:spPr>
            <a:xfrm>
              <a:off x="5357818" y="714356"/>
              <a:ext cx="2428892" cy="10715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pic>
          <p:nvPicPr>
            <p:cNvPr id="15395" name="صورة 2" descr="MR900434665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89909" y="837774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111615" y="888074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solidFill>
                  <a:srgbClr val="FFFF00"/>
                </a:solidFill>
                <a:latin typeface="Calibri" pitchFamily="34" charset="0"/>
              </a:rPr>
              <a:t>تحقق من فهمك</a:t>
            </a:r>
          </a:p>
        </p:txBody>
      </p:sp>
      <p:grpSp>
        <p:nvGrpSpPr>
          <p:cNvPr id="4" name="مجموعة 30"/>
          <p:cNvGrpSpPr>
            <a:grpSpLocks/>
          </p:cNvGrpSpPr>
          <p:nvPr/>
        </p:nvGrpSpPr>
        <p:grpSpPr bwMode="auto">
          <a:xfrm>
            <a:off x="4214813" y="1997075"/>
            <a:ext cx="3214687" cy="1146175"/>
            <a:chOff x="4786314" y="1928802"/>
            <a:chExt cx="3214710" cy="1146397"/>
          </a:xfrm>
        </p:grpSpPr>
        <p:grpSp>
          <p:nvGrpSpPr>
            <p:cNvPr id="15387" name="مجموعة 11"/>
            <p:cNvGrpSpPr>
              <a:grpSpLocks/>
            </p:cNvGrpSpPr>
            <p:nvPr/>
          </p:nvGrpSpPr>
          <p:grpSpPr bwMode="auto">
            <a:xfrm>
              <a:off x="5715008" y="1928802"/>
              <a:ext cx="1928826" cy="1146397"/>
              <a:chOff x="3714744" y="-2000288"/>
              <a:chExt cx="1928826" cy="1146397"/>
            </a:xfrm>
          </p:grpSpPr>
          <p:grpSp>
            <p:nvGrpSpPr>
              <p:cNvPr id="15390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5392" name="مربع نص 14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16" name="رابط مستقيم 15"/>
                <p:cNvCxnSpPr/>
                <p:nvPr/>
              </p:nvCxnSpPr>
              <p:spPr>
                <a:xfrm rot="10800000">
                  <a:off x="5214943" y="-1500128"/>
                  <a:ext cx="357189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91" name="مربع نص 13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5388" name="مربع نص 16"/>
            <p:cNvSpPr txBox="1">
              <a:spLocks noChangeArrowheads="1"/>
            </p:cNvSpPr>
            <p:nvPr/>
          </p:nvSpPr>
          <p:spPr bwMode="auto">
            <a:xfrm>
              <a:off x="4786314" y="2143116"/>
              <a:ext cx="22860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16</a:t>
              </a:r>
            </a:p>
          </p:txBody>
        </p:sp>
        <p:sp>
          <p:nvSpPr>
            <p:cNvPr id="15389" name="مربع نص 29"/>
            <p:cNvSpPr txBox="1">
              <a:spLocks noChangeArrowheads="1"/>
            </p:cNvSpPr>
            <p:nvPr/>
          </p:nvSpPr>
          <p:spPr bwMode="auto">
            <a:xfrm>
              <a:off x="7215206" y="1928802"/>
              <a:ext cx="785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أ)</a:t>
              </a:r>
            </a:p>
          </p:txBody>
        </p:sp>
      </p:grpSp>
      <p:grpSp>
        <p:nvGrpSpPr>
          <p:cNvPr id="8" name="مجموعة 33"/>
          <p:cNvGrpSpPr>
            <a:grpSpLocks/>
          </p:cNvGrpSpPr>
          <p:nvPr/>
        </p:nvGrpSpPr>
        <p:grpSpPr bwMode="auto">
          <a:xfrm>
            <a:off x="4143375" y="3354388"/>
            <a:ext cx="3286125" cy="1146175"/>
            <a:chOff x="2071670" y="3000372"/>
            <a:chExt cx="3286148" cy="1146397"/>
          </a:xfrm>
        </p:grpSpPr>
        <p:grpSp>
          <p:nvGrpSpPr>
            <p:cNvPr id="15379" name="مجموعة 31"/>
            <p:cNvGrpSpPr>
              <a:grpSpLocks/>
            </p:cNvGrpSpPr>
            <p:nvPr/>
          </p:nvGrpSpPr>
          <p:grpSpPr bwMode="auto">
            <a:xfrm>
              <a:off x="2071670" y="3000372"/>
              <a:ext cx="2786082" cy="1146397"/>
              <a:chOff x="2071670" y="3000372"/>
              <a:chExt cx="2786082" cy="1146397"/>
            </a:xfrm>
          </p:grpSpPr>
          <p:grpSp>
            <p:nvGrpSpPr>
              <p:cNvPr id="15381" name="مجموعة 17"/>
              <p:cNvGrpSpPr>
                <a:grpSpLocks/>
              </p:cNvGrpSpPr>
              <p:nvPr/>
            </p:nvGrpSpPr>
            <p:grpSpPr bwMode="auto">
              <a:xfrm>
                <a:off x="2928926" y="3000372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15383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15385" name="مربع نص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5</a:t>
                    </a:r>
                  </a:p>
                </p:txBody>
              </p:sp>
              <p:cxnSp>
                <p:nvCxnSpPr>
                  <p:cNvPr id="22" name="رابط مستقيم 21"/>
                  <p:cNvCxnSpPr/>
                  <p:nvPr/>
                </p:nvCxnSpPr>
                <p:spPr>
                  <a:xfrm rot="10800000">
                    <a:off x="5214943" y="-1500129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384" name="مربع نص 19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6</a:t>
                  </a:r>
                </a:p>
              </p:txBody>
            </p:sp>
          </p:grpSp>
          <p:sp>
            <p:nvSpPr>
              <p:cNvPr id="15382" name="مربع نص 22"/>
              <p:cNvSpPr txBox="1">
                <a:spLocks noChangeArrowheads="1"/>
              </p:cNvSpPr>
              <p:nvPr/>
            </p:nvSpPr>
            <p:spPr bwMode="auto">
              <a:xfrm>
                <a:off x="2071670" y="3211297"/>
                <a:ext cx="228601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× 13</a:t>
                </a:r>
              </a:p>
            </p:txBody>
          </p:sp>
        </p:grpSp>
        <p:sp>
          <p:nvSpPr>
            <p:cNvPr id="15380" name="مربع نص 32"/>
            <p:cNvSpPr txBox="1">
              <a:spLocks noChangeArrowheads="1"/>
            </p:cNvSpPr>
            <p:nvPr/>
          </p:nvSpPr>
          <p:spPr bwMode="auto">
            <a:xfrm>
              <a:off x="4572000" y="3071810"/>
              <a:ext cx="785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ب)</a:t>
              </a:r>
            </a:p>
          </p:txBody>
        </p:sp>
      </p:grpSp>
      <p:grpSp>
        <p:nvGrpSpPr>
          <p:cNvPr id="13" name="مجموعة 36"/>
          <p:cNvGrpSpPr>
            <a:grpSpLocks/>
          </p:cNvGrpSpPr>
          <p:nvPr/>
        </p:nvGrpSpPr>
        <p:grpSpPr bwMode="auto">
          <a:xfrm>
            <a:off x="4214813" y="4854575"/>
            <a:ext cx="3214687" cy="1146175"/>
            <a:chOff x="4857752" y="4139991"/>
            <a:chExt cx="3214710" cy="1146397"/>
          </a:xfrm>
        </p:grpSpPr>
        <p:grpSp>
          <p:nvGrpSpPr>
            <p:cNvPr id="15371" name="مجموعة 24"/>
            <p:cNvGrpSpPr>
              <a:grpSpLocks/>
            </p:cNvGrpSpPr>
            <p:nvPr/>
          </p:nvGrpSpPr>
          <p:grpSpPr bwMode="auto">
            <a:xfrm>
              <a:off x="5715008" y="4139991"/>
              <a:ext cx="1928826" cy="1146397"/>
              <a:chOff x="3714744" y="-2000288"/>
              <a:chExt cx="1928826" cy="1146397"/>
            </a:xfrm>
          </p:grpSpPr>
          <p:grpSp>
            <p:nvGrpSpPr>
              <p:cNvPr id="15375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5377" name="مربع نص 27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3</a:t>
                  </a:r>
                </a:p>
              </p:txBody>
            </p:sp>
            <p:cxnSp>
              <p:nvCxnSpPr>
                <p:cNvPr id="29" name="رابط مستقيم 28"/>
                <p:cNvCxnSpPr/>
                <p:nvPr/>
              </p:nvCxnSpPr>
              <p:spPr>
                <a:xfrm rot="10800000">
                  <a:off x="5214941" y="-1500128"/>
                  <a:ext cx="357191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76" name="مربع نص 26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5372" name="مجموعة 35"/>
            <p:cNvGrpSpPr>
              <a:grpSpLocks/>
            </p:cNvGrpSpPr>
            <p:nvPr/>
          </p:nvGrpSpPr>
          <p:grpSpPr bwMode="auto">
            <a:xfrm>
              <a:off x="4857752" y="4139991"/>
              <a:ext cx="3214710" cy="789207"/>
              <a:chOff x="4938714" y="4139991"/>
              <a:chExt cx="3214710" cy="789207"/>
            </a:xfrm>
          </p:grpSpPr>
          <p:sp>
            <p:nvSpPr>
              <p:cNvPr id="15373" name="مربع نص 23"/>
              <p:cNvSpPr txBox="1">
                <a:spLocks noChangeArrowheads="1"/>
              </p:cNvSpPr>
              <p:nvPr/>
            </p:nvSpPr>
            <p:spPr bwMode="auto">
              <a:xfrm>
                <a:off x="4938714" y="4282867"/>
                <a:ext cx="228601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× 16</a:t>
                </a:r>
              </a:p>
            </p:txBody>
          </p:sp>
          <p:sp>
            <p:nvSpPr>
              <p:cNvPr id="15374" name="مربع نص 34"/>
              <p:cNvSpPr txBox="1">
                <a:spLocks noChangeArrowheads="1"/>
              </p:cNvSpPr>
              <p:nvPr/>
            </p:nvSpPr>
            <p:spPr bwMode="auto">
              <a:xfrm>
                <a:off x="7367606" y="4139991"/>
                <a:ext cx="78581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ج)</a:t>
                </a:r>
              </a:p>
            </p:txBody>
          </p:sp>
        </p:grp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286000" y="2214563"/>
            <a:ext cx="242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86000" y="3643313"/>
            <a:ext cx="242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0000CC"/>
                </a:solidFill>
              </a:rPr>
              <a:t>10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86000" y="4929188"/>
            <a:ext cx="242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0000CC"/>
                </a:solidFill>
              </a:rPr>
              <a:t>18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CK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CK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CK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مزدوجة 1">
            <a:extLst>
              <a:ext uri="{FF2B5EF4-FFF2-40B4-BE49-F238E27FC236}">
                <a16:creationId xmlns:a16="http://schemas.microsoft.com/office/drawing/2014/main" id="{E5F286D4-3713-41FA-89B5-53A2DE8F3757}"/>
              </a:ext>
            </a:extLst>
          </p:cNvPr>
          <p:cNvSpPr/>
          <p:nvPr/>
        </p:nvSpPr>
        <p:spPr>
          <a:xfrm>
            <a:off x="3862760" y="3707695"/>
            <a:ext cx="3801021" cy="1936799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A4F8683-4B7F-44B9-B769-81B29CCF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4075929"/>
            <a:ext cx="1633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مثال</a:t>
            </a:r>
          </a:p>
        </p:txBody>
      </p:sp>
    </p:spTree>
    <p:extLst>
      <p:ext uri="{BB962C8B-B14F-4D97-AF65-F5344CB8AC3E}">
        <p14:creationId xmlns:p14="http://schemas.microsoft.com/office/powerpoint/2010/main" val="2622800972"/>
      </p:ext>
    </p:extLst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298036" y="2627828"/>
            <a:ext cx="4929772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الفصلُ </a:t>
            </a:r>
            <a:r>
              <a:rPr kumimoji="0" lang="ar-SA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</a:t>
            </a:r>
            <a:r>
              <a:rPr kumimoji="0" lang="ar-EG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سادسُ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1619672" y="3850997"/>
            <a:ext cx="6286501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العمليات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ُ</a:t>
            </a: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 عل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َ</a:t>
            </a: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ى الكسور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ِ</a:t>
            </a: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 الاعتيادية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ِ</a:t>
            </a:r>
          </a:p>
        </p:txBody>
      </p:sp>
    </p:spTree>
  </p:cSld>
  <p:clrMapOvr>
    <a:masterClrMapping/>
  </p:clrMapOvr>
  <p:transition>
    <p:dissolve/>
    <p:sndAc>
      <p:stSnd>
        <p:snd r:embed="rId2" name="0639 - hiss wo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مستطيل 76"/>
          <p:cNvSpPr/>
          <p:nvPr/>
        </p:nvSpPr>
        <p:spPr>
          <a:xfrm>
            <a:off x="571500" y="500063"/>
            <a:ext cx="4786313" cy="1214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2" name="موجة مزدوجة 1"/>
          <p:cNvSpPr/>
          <p:nvPr/>
        </p:nvSpPr>
        <p:spPr>
          <a:xfrm>
            <a:off x="5888867" y="569712"/>
            <a:ext cx="1928813" cy="928687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6143625" y="668939"/>
            <a:ext cx="1214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>
                <a:latin typeface="Calibri" pitchFamily="34" charset="0"/>
              </a:rPr>
              <a:t>مثال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035843" y="623688"/>
            <a:ext cx="4214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التقديرُ بالتقريبِ لـ: صفر او      أو 1          </a:t>
            </a:r>
          </a:p>
        </p:txBody>
      </p:sp>
      <p:grpSp>
        <p:nvGrpSpPr>
          <p:cNvPr id="4" name="مجموعة 5"/>
          <p:cNvGrpSpPr>
            <a:grpSpLocks/>
          </p:cNvGrpSpPr>
          <p:nvPr/>
        </p:nvGrpSpPr>
        <p:grpSpPr bwMode="auto">
          <a:xfrm>
            <a:off x="-714375" y="496888"/>
            <a:ext cx="1928813" cy="1146175"/>
            <a:chOff x="3714744" y="-2000288"/>
            <a:chExt cx="1928826" cy="1146397"/>
          </a:xfrm>
        </p:grpSpPr>
        <p:grpSp>
          <p:nvGrpSpPr>
            <p:cNvPr id="16466" name="مجموعة 37"/>
            <p:cNvGrpSpPr>
              <a:grpSpLocks/>
            </p:cNvGrpSpPr>
            <p:nvPr/>
          </p:nvGrpSpPr>
          <p:grpSpPr bwMode="auto">
            <a:xfrm>
              <a:off x="3714744" y="-2000288"/>
              <a:ext cx="1857388" cy="646331"/>
              <a:chOff x="3714744" y="-2000288"/>
              <a:chExt cx="1857388" cy="646331"/>
            </a:xfrm>
          </p:grpSpPr>
          <p:sp>
            <p:nvSpPr>
              <p:cNvPr id="16468" name="مربع نص 8"/>
              <p:cNvSpPr txBox="1">
                <a:spLocks noChangeArrowheads="1"/>
              </p:cNvSpPr>
              <p:nvPr/>
            </p:nvSpPr>
            <p:spPr bwMode="auto">
              <a:xfrm>
                <a:off x="3714744" y="-2000288"/>
                <a:ext cx="185738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1</a:t>
                </a:r>
              </a:p>
            </p:txBody>
          </p:sp>
          <p:cxnSp>
            <p:nvCxnSpPr>
              <p:cNvPr id="10" name="رابط مستقيم 9"/>
              <p:cNvCxnSpPr/>
              <p:nvPr/>
            </p:nvCxnSpPr>
            <p:spPr>
              <a:xfrm rot="10800000">
                <a:off x="5214943" y="-1500129"/>
                <a:ext cx="357189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467" name="مربع نص 7"/>
            <p:cNvSpPr txBox="1">
              <a:spLocks noChangeArrowheads="1"/>
            </p:cNvSpPr>
            <p:nvPr/>
          </p:nvSpPr>
          <p:spPr bwMode="auto">
            <a:xfrm>
              <a:off x="4786314" y="-150022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7" name="مجموعة 10"/>
          <p:cNvGrpSpPr>
            <a:grpSpLocks/>
          </p:cNvGrpSpPr>
          <p:nvPr/>
        </p:nvGrpSpPr>
        <p:grpSpPr bwMode="auto">
          <a:xfrm>
            <a:off x="7262680" y="757364"/>
            <a:ext cx="1357312" cy="714375"/>
            <a:chOff x="6929454" y="3929066"/>
            <a:chExt cx="1357322" cy="714380"/>
          </a:xfrm>
        </p:grpSpPr>
        <p:sp>
          <p:nvSpPr>
            <p:cNvPr id="12" name="شكل بيضاوي 11"/>
            <p:cNvSpPr/>
            <p:nvPr/>
          </p:nvSpPr>
          <p:spPr>
            <a:xfrm>
              <a:off x="7500958" y="3929066"/>
              <a:ext cx="785818" cy="71438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6465" name="مربع نص 12"/>
            <p:cNvSpPr txBox="1">
              <a:spLocks noChangeArrowheads="1"/>
            </p:cNvSpPr>
            <p:nvPr/>
          </p:nvSpPr>
          <p:spPr bwMode="auto">
            <a:xfrm>
              <a:off x="6929454" y="3997115"/>
              <a:ext cx="11430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4" name="مخطط انسيابي: مستند 13"/>
          <p:cNvSpPr/>
          <p:nvPr/>
        </p:nvSpPr>
        <p:spPr>
          <a:xfrm>
            <a:off x="1428750" y="1928813"/>
            <a:ext cx="6715125" cy="4071937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grpSp>
        <p:nvGrpSpPr>
          <p:cNvPr id="8" name="مجموعة 79"/>
          <p:cNvGrpSpPr>
            <a:grpSpLocks/>
          </p:cNvGrpSpPr>
          <p:nvPr/>
        </p:nvGrpSpPr>
        <p:grpSpPr bwMode="auto">
          <a:xfrm>
            <a:off x="1357313" y="1925638"/>
            <a:ext cx="6500812" cy="1146175"/>
            <a:chOff x="1357290" y="1925413"/>
            <a:chExt cx="6500858" cy="1146397"/>
          </a:xfrm>
        </p:grpSpPr>
        <p:sp>
          <p:nvSpPr>
            <p:cNvPr id="16452" name="مربع نص 14"/>
            <p:cNvSpPr txBox="1">
              <a:spLocks noChangeArrowheads="1"/>
            </p:cNvSpPr>
            <p:nvPr/>
          </p:nvSpPr>
          <p:spPr bwMode="auto">
            <a:xfrm>
              <a:off x="1357290" y="2000240"/>
              <a:ext cx="650085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قدّرْ ناتجَ      ×    .</a:t>
              </a:r>
            </a:p>
          </p:txBody>
        </p:sp>
        <p:grpSp>
          <p:nvGrpSpPr>
            <p:cNvPr id="16453" name="مجموعة 77"/>
            <p:cNvGrpSpPr>
              <a:grpSpLocks/>
            </p:cNvGrpSpPr>
            <p:nvPr/>
          </p:nvGrpSpPr>
          <p:grpSpPr bwMode="auto">
            <a:xfrm>
              <a:off x="3571868" y="1925413"/>
              <a:ext cx="2857520" cy="1146397"/>
              <a:chOff x="3571868" y="1925413"/>
              <a:chExt cx="2857520" cy="1146397"/>
            </a:xfrm>
          </p:grpSpPr>
          <p:grpSp>
            <p:nvGrpSpPr>
              <p:cNvPr id="16454" name="مجموعة 15"/>
              <p:cNvGrpSpPr>
                <a:grpSpLocks/>
              </p:cNvGrpSpPr>
              <p:nvPr/>
            </p:nvGrpSpPr>
            <p:grpSpPr bwMode="auto">
              <a:xfrm>
                <a:off x="4500562" y="1925413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16460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16462" name="مربع نص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20" name="رابط مستقيم 19"/>
                  <p:cNvCxnSpPr/>
                  <p:nvPr/>
                </p:nvCxnSpPr>
                <p:spPr>
                  <a:xfrm rot="10800000">
                    <a:off x="5214941" y="-1500129"/>
                    <a:ext cx="357191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461" name="مربع نص 17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16455" name="مجموعة 21"/>
              <p:cNvGrpSpPr>
                <a:grpSpLocks/>
              </p:cNvGrpSpPr>
              <p:nvPr/>
            </p:nvGrpSpPr>
            <p:grpSpPr bwMode="auto">
              <a:xfrm>
                <a:off x="3571868" y="1925413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16456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16458" name="مربع نص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7</a:t>
                    </a:r>
                  </a:p>
                </p:txBody>
              </p:sp>
              <p:cxnSp>
                <p:nvCxnSpPr>
                  <p:cNvPr id="26" name="رابط مستقيم 25"/>
                  <p:cNvCxnSpPr/>
                  <p:nvPr/>
                </p:nvCxnSpPr>
                <p:spPr>
                  <a:xfrm rot="10800000">
                    <a:off x="5214943" y="-1500129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457" name="مربع نص 23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8</a:t>
                  </a:r>
                </a:p>
              </p:txBody>
            </p:sp>
          </p:grpSp>
        </p:grpSp>
      </p:grpSp>
      <p:grpSp>
        <p:nvGrpSpPr>
          <p:cNvPr id="17" name="مجموعة 82"/>
          <p:cNvGrpSpPr>
            <a:grpSpLocks/>
          </p:cNvGrpSpPr>
          <p:nvPr/>
        </p:nvGrpSpPr>
        <p:grpSpPr bwMode="auto">
          <a:xfrm>
            <a:off x="3571875" y="2636838"/>
            <a:ext cx="4071938" cy="1220787"/>
            <a:chOff x="3571868" y="2636404"/>
            <a:chExt cx="4071966" cy="1221224"/>
          </a:xfrm>
        </p:grpSpPr>
        <p:grpSp>
          <p:nvGrpSpPr>
            <p:cNvPr id="16432" name="مجموعة 39"/>
            <p:cNvGrpSpPr>
              <a:grpSpLocks/>
            </p:cNvGrpSpPr>
            <p:nvPr/>
          </p:nvGrpSpPr>
          <p:grpSpPr bwMode="auto">
            <a:xfrm>
              <a:off x="3571868" y="2711231"/>
              <a:ext cx="1928826" cy="1146397"/>
              <a:chOff x="3714744" y="-2000288"/>
              <a:chExt cx="1928826" cy="1146397"/>
            </a:xfrm>
          </p:grpSpPr>
          <p:grpSp>
            <p:nvGrpSpPr>
              <p:cNvPr id="16448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6450" name="مربع نص 42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44" name="رابط مستقيم 43"/>
                <p:cNvCxnSpPr/>
                <p:nvPr/>
              </p:nvCxnSpPr>
              <p:spPr>
                <a:xfrm rot="10800000">
                  <a:off x="5214943" y="-1500234"/>
                  <a:ext cx="357189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49" name="مربع نص 41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6433" name="مجموعة 81"/>
            <p:cNvGrpSpPr>
              <a:grpSpLocks/>
            </p:cNvGrpSpPr>
            <p:nvPr/>
          </p:nvGrpSpPr>
          <p:grpSpPr bwMode="auto">
            <a:xfrm>
              <a:off x="4143372" y="2636404"/>
              <a:ext cx="3500462" cy="1149786"/>
              <a:chOff x="4143372" y="2571744"/>
              <a:chExt cx="3500462" cy="1149786"/>
            </a:xfrm>
          </p:grpSpPr>
          <p:sp>
            <p:nvSpPr>
              <p:cNvPr id="16434" name="مربع نص 31"/>
              <p:cNvSpPr txBox="1">
                <a:spLocks noChangeArrowheads="1"/>
              </p:cNvSpPr>
              <p:nvPr/>
            </p:nvSpPr>
            <p:spPr bwMode="auto">
              <a:xfrm>
                <a:off x="6143636" y="2714620"/>
                <a:ext cx="100013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× </a:t>
                </a:r>
              </a:p>
            </p:txBody>
          </p:sp>
          <p:grpSp>
            <p:nvGrpSpPr>
              <p:cNvPr id="16435" name="مجموعة 80"/>
              <p:cNvGrpSpPr>
                <a:grpSpLocks/>
              </p:cNvGrpSpPr>
              <p:nvPr/>
            </p:nvGrpSpPr>
            <p:grpSpPr bwMode="auto">
              <a:xfrm>
                <a:off x="4143372" y="2571744"/>
                <a:ext cx="3500462" cy="1149786"/>
                <a:chOff x="4143372" y="2568355"/>
                <a:chExt cx="3500462" cy="1149786"/>
              </a:xfrm>
            </p:grpSpPr>
            <p:grpSp>
              <p:nvGrpSpPr>
                <p:cNvPr id="16436" name="مجموعة 26"/>
                <p:cNvGrpSpPr>
                  <a:grpSpLocks/>
                </p:cNvGrpSpPr>
                <p:nvPr/>
              </p:nvGrpSpPr>
              <p:grpSpPr bwMode="auto">
                <a:xfrm>
                  <a:off x="5715008" y="2568355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6444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6446" name="مربع نص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31" name="رابط مستقيم 30"/>
                    <p:cNvCxnSpPr/>
                    <p:nvPr/>
                  </p:nvCxnSpPr>
                  <p:spPr>
                    <a:xfrm rot="10800000">
                      <a:off x="5214943" y="-1500047"/>
                      <a:ext cx="357189" cy="158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445" name="مربع نص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6437" name="مجموعة 32"/>
                <p:cNvGrpSpPr>
                  <a:grpSpLocks/>
                </p:cNvGrpSpPr>
                <p:nvPr/>
              </p:nvGrpSpPr>
              <p:grpSpPr bwMode="auto">
                <a:xfrm>
                  <a:off x="4857752" y="2571744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6440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6442" name="مربع نص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7</a:t>
                      </a:r>
                    </a:p>
                  </p:txBody>
                </p:sp>
                <p:cxnSp>
                  <p:nvCxnSpPr>
                    <p:cNvPr id="37" name="رابط مستقيم 36"/>
                    <p:cNvCxnSpPr/>
                    <p:nvPr/>
                  </p:nvCxnSpPr>
                  <p:spPr>
                    <a:xfrm rot="10800000">
                      <a:off x="5214943" y="-1500260"/>
                      <a:ext cx="357189" cy="158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441" name="مربع نص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8</a:t>
                    </a:r>
                  </a:p>
                </p:txBody>
              </p:sp>
            </p:grpSp>
            <p:cxnSp>
              <p:nvCxnSpPr>
                <p:cNvPr id="39" name="رابط كسهم مستقيم 38"/>
                <p:cNvCxnSpPr/>
                <p:nvPr/>
              </p:nvCxnSpPr>
              <p:spPr>
                <a:xfrm rot="10800000">
                  <a:off x="5500694" y="3071772"/>
                  <a:ext cx="714380" cy="15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39" name="مربع نص 44"/>
                <p:cNvSpPr txBox="1">
                  <a:spLocks noChangeArrowheads="1"/>
                </p:cNvSpPr>
                <p:nvPr/>
              </p:nvSpPr>
              <p:spPr bwMode="auto">
                <a:xfrm>
                  <a:off x="4143372" y="2857496"/>
                  <a:ext cx="100013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× 1 </a:t>
                  </a:r>
                </a:p>
              </p:txBody>
            </p:sp>
          </p:grpSp>
        </p:grpSp>
      </p:grpSp>
      <p:grpSp>
        <p:nvGrpSpPr>
          <p:cNvPr id="28" name="مجموعة 84"/>
          <p:cNvGrpSpPr>
            <a:grpSpLocks/>
          </p:cNvGrpSpPr>
          <p:nvPr/>
        </p:nvGrpSpPr>
        <p:grpSpPr bwMode="auto">
          <a:xfrm>
            <a:off x="3214688" y="3425825"/>
            <a:ext cx="3500437" cy="1146175"/>
            <a:chOff x="4214810" y="3429000"/>
            <a:chExt cx="3500462" cy="1146397"/>
          </a:xfrm>
        </p:grpSpPr>
        <p:grpSp>
          <p:nvGrpSpPr>
            <p:cNvPr id="16419" name="مجموعة 83"/>
            <p:cNvGrpSpPr>
              <a:grpSpLocks/>
            </p:cNvGrpSpPr>
            <p:nvPr/>
          </p:nvGrpSpPr>
          <p:grpSpPr bwMode="auto">
            <a:xfrm>
              <a:off x="5429256" y="3429000"/>
              <a:ext cx="2286016" cy="1146397"/>
              <a:chOff x="5429256" y="3429000"/>
              <a:chExt cx="2286016" cy="1146397"/>
            </a:xfrm>
          </p:grpSpPr>
          <p:grpSp>
            <p:nvGrpSpPr>
              <p:cNvPr id="16425" name="مجموعة 45"/>
              <p:cNvGrpSpPr>
                <a:grpSpLocks/>
              </p:cNvGrpSpPr>
              <p:nvPr/>
            </p:nvGrpSpPr>
            <p:grpSpPr bwMode="auto">
              <a:xfrm>
                <a:off x="5786446" y="3429000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16428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16430" name="مربع نص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50" name="رابط مستقيم 49"/>
                  <p:cNvCxnSpPr/>
                  <p:nvPr/>
                </p:nvCxnSpPr>
                <p:spPr>
                  <a:xfrm rot="10800000">
                    <a:off x="5214941" y="-1500128"/>
                    <a:ext cx="357191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429" name="مربع نص 47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2</a:t>
                  </a:r>
                </a:p>
              </p:txBody>
            </p:sp>
          </p:grpSp>
          <p:sp>
            <p:nvSpPr>
              <p:cNvPr id="16426" name="مربع نص 50"/>
              <p:cNvSpPr txBox="1">
                <a:spLocks noChangeArrowheads="1"/>
              </p:cNvSpPr>
              <p:nvPr/>
            </p:nvSpPr>
            <p:spPr bwMode="auto">
              <a:xfrm>
                <a:off x="6286512" y="3571876"/>
                <a:ext cx="100013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× </a:t>
                </a:r>
              </a:p>
            </p:txBody>
          </p:sp>
          <p:sp>
            <p:nvSpPr>
              <p:cNvPr id="16427" name="مربع نص 51"/>
              <p:cNvSpPr txBox="1">
                <a:spLocks noChangeArrowheads="1"/>
              </p:cNvSpPr>
              <p:nvPr/>
            </p:nvSpPr>
            <p:spPr bwMode="auto">
              <a:xfrm>
                <a:off x="5429256" y="3639925"/>
                <a:ext cx="15001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1 = </a:t>
                </a:r>
              </a:p>
            </p:txBody>
          </p:sp>
        </p:grpSp>
        <p:grpSp>
          <p:nvGrpSpPr>
            <p:cNvPr id="16420" name="مجموعة 52"/>
            <p:cNvGrpSpPr>
              <a:grpSpLocks/>
            </p:cNvGrpSpPr>
            <p:nvPr/>
          </p:nvGrpSpPr>
          <p:grpSpPr bwMode="auto">
            <a:xfrm>
              <a:off x="4214810" y="3429000"/>
              <a:ext cx="1928826" cy="1146397"/>
              <a:chOff x="3714744" y="-2000288"/>
              <a:chExt cx="1928826" cy="1146397"/>
            </a:xfrm>
          </p:grpSpPr>
          <p:grpSp>
            <p:nvGrpSpPr>
              <p:cNvPr id="16421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6423" name="مربع نص 55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5214941" y="-1500128"/>
                  <a:ext cx="357191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22" name="مربع نص 54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2</a:t>
                </a:r>
              </a:p>
            </p:txBody>
          </p:sp>
        </p:grpSp>
      </p:grpSp>
      <p:sp>
        <p:nvSpPr>
          <p:cNvPr id="70" name="مربع نص 69"/>
          <p:cNvSpPr txBox="1">
            <a:spLocks noChangeArrowheads="1"/>
          </p:cNvSpPr>
          <p:nvPr/>
        </p:nvSpPr>
        <p:spPr bwMode="auto">
          <a:xfrm>
            <a:off x="4143375" y="449738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~</a:t>
            </a:r>
          </a:p>
        </p:txBody>
      </p:sp>
      <p:grpSp>
        <p:nvGrpSpPr>
          <p:cNvPr id="16387" name="مجموعة 94"/>
          <p:cNvGrpSpPr>
            <a:grpSpLocks/>
          </p:cNvGrpSpPr>
          <p:nvPr/>
        </p:nvGrpSpPr>
        <p:grpSpPr bwMode="auto">
          <a:xfrm>
            <a:off x="4000500" y="4286250"/>
            <a:ext cx="2214563" cy="1071563"/>
            <a:chOff x="4143372" y="4143380"/>
            <a:chExt cx="2214578" cy="1071570"/>
          </a:xfrm>
        </p:grpSpPr>
        <p:sp>
          <p:nvSpPr>
            <p:cNvPr id="16414" name="مربع نص 63"/>
            <p:cNvSpPr txBox="1">
              <a:spLocks noChangeArrowheads="1"/>
            </p:cNvSpPr>
            <p:nvPr/>
          </p:nvSpPr>
          <p:spPr bwMode="auto">
            <a:xfrm>
              <a:off x="5357818" y="4282867"/>
              <a:ext cx="100013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</a:t>
              </a:r>
            </a:p>
          </p:txBody>
        </p:sp>
        <p:grpSp>
          <p:nvGrpSpPr>
            <p:cNvPr id="16415" name="مجموعة 37"/>
            <p:cNvGrpSpPr>
              <a:grpSpLocks/>
            </p:cNvGrpSpPr>
            <p:nvPr/>
          </p:nvGrpSpPr>
          <p:grpSpPr bwMode="auto">
            <a:xfrm>
              <a:off x="4143372" y="4143380"/>
              <a:ext cx="1857388" cy="646331"/>
              <a:chOff x="3714744" y="-2000288"/>
              <a:chExt cx="1857388" cy="646331"/>
            </a:xfrm>
          </p:grpSpPr>
          <p:sp>
            <p:nvSpPr>
              <p:cNvPr id="16417" name="مربع نص 67"/>
              <p:cNvSpPr txBox="1">
                <a:spLocks noChangeArrowheads="1"/>
              </p:cNvSpPr>
              <p:nvPr/>
            </p:nvSpPr>
            <p:spPr bwMode="auto">
              <a:xfrm>
                <a:off x="3714744" y="-2000288"/>
                <a:ext cx="185738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7</a:t>
                </a: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5214943" y="-1500222"/>
                <a:ext cx="357189" cy="158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416" name="مربع نص 66"/>
            <p:cNvSpPr txBox="1">
              <a:spLocks noChangeArrowheads="1"/>
            </p:cNvSpPr>
            <p:nvPr/>
          </p:nvSpPr>
          <p:spPr bwMode="auto">
            <a:xfrm>
              <a:off x="5143504" y="4568619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8</a:t>
              </a:r>
            </a:p>
          </p:txBody>
        </p:sp>
      </p:grpSp>
      <p:grpSp>
        <p:nvGrpSpPr>
          <p:cNvPr id="16389" name="مجموعة 92"/>
          <p:cNvGrpSpPr>
            <a:grpSpLocks/>
          </p:cNvGrpSpPr>
          <p:nvPr/>
        </p:nvGrpSpPr>
        <p:grpSpPr bwMode="auto">
          <a:xfrm>
            <a:off x="2714625" y="4211638"/>
            <a:ext cx="4857750" cy="1289050"/>
            <a:chOff x="2643174" y="4143380"/>
            <a:chExt cx="4857784" cy="1289273"/>
          </a:xfrm>
        </p:grpSpPr>
        <p:sp>
          <p:nvSpPr>
            <p:cNvPr id="16400" name="مربع نص 70"/>
            <p:cNvSpPr txBox="1">
              <a:spLocks noChangeArrowheads="1"/>
            </p:cNvSpPr>
            <p:nvPr/>
          </p:nvSpPr>
          <p:spPr bwMode="auto">
            <a:xfrm>
              <a:off x="4071934" y="4572008"/>
              <a:ext cx="128588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~</a:t>
              </a:r>
            </a:p>
          </p:txBody>
        </p:sp>
        <p:grpSp>
          <p:nvGrpSpPr>
            <p:cNvPr id="16401" name="مجموعة 91"/>
            <p:cNvGrpSpPr>
              <a:grpSpLocks/>
            </p:cNvGrpSpPr>
            <p:nvPr/>
          </p:nvGrpSpPr>
          <p:grpSpPr bwMode="auto">
            <a:xfrm>
              <a:off x="2643174" y="4143380"/>
              <a:ext cx="4857784" cy="1289273"/>
              <a:chOff x="2643174" y="4143380"/>
              <a:chExt cx="4857784" cy="1289273"/>
            </a:xfrm>
          </p:grpSpPr>
          <p:grpSp>
            <p:nvGrpSpPr>
              <p:cNvPr id="16402" name="مجموعة 89"/>
              <p:cNvGrpSpPr>
                <a:grpSpLocks/>
              </p:cNvGrpSpPr>
              <p:nvPr/>
            </p:nvGrpSpPr>
            <p:grpSpPr bwMode="auto">
              <a:xfrm>
                <a:off x="2643174" y="4143380"/>
                <a:ext cx="4857784" cy="1143008"/>
                <a:chOff x="2928926" y="3929066"/>
                <a:chExt cx="4857784" cy="1143008"/>
              </a:xfrm>
            </p:grpSpPr>
            <p:sp>
              <p:nvSpPr>
                <p:cNvPr id="16408" name="مربع نص 57"/>
                <p:cNvSpPr txBox="1">
                  <a:spLocks noChangeArrowheads="1"/>
                </p:cNvSpPr>
                <p:nvPr/>
              </p:nvSpPr>
              <p:spPr bwMode="auto">
                <a:xfrm>
                  <a:off x="2928926" y="4071942"/>
                  <a:ext cx="4857784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لذلك، </a:t>
                  </a:r>
                </a:p>
              </p:txBody>
            </p:sp>
            <p:grpSp>
              <p:nvGrpSpPr>
                <p:cNvPr id="16409" name="مجموعة 58"/>
                <p:cNvGrpSpPr>
                  <a:grpSpLocks/>
                </p:cNvGrpSpPr>
                <p:nvPr/>
              </p:nvGrpSpPr>
              <p:grpSpPr bwMode="auto">
                <a:xfrm>
                  <a:off x="5072066" y="3929066"/>
                  <a:ext cx="1928826" cy="1143008"/>
                  <a:chOff x="3714744" y="-1996899"/>
                  <a:chExt cx="1928826" cy="1143008"/>
                </a:xfrm>
              </p:grpSpPr>
              <p:grpSp>
                <p:nvGrpSpPr>
                  <p:cNvPr id="16410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1996899"/>
                    <a:ext cx="1857388" cy="646331"/>
                    <a:chOff x="3714744" y="-1996899"/>
                    <a:chExt cx="1857388" cy="646331"/>
                  </a:xfrm>
                </p:grpSpPr>
                <p:sp>
                  <p:nvSpPr>
                    <p:cNvPr id="16412" name="مربع نص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1996899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63" name="رابط مستقيم 62"/>
                    <p:cNvCxnSpPr/>
                    <p:nvPr/>
                  </p:nvCxnSpPr>
                  <p:spPr>
                    <a:xfrm rot="10800000">
                      <a:off x="5214943" y="-1499926"/>
                      <a:ext cx="357189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411" name="مربع نص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16403" name="مجموعة 71"/>
              <p:cNvGrpSpPr>
                <a:grpSpLocks/>
              </p:cNvGrpSpPr>
              <p:nvPr/>
            </p:nvGrpSpPr>
            <p:grpSpPr bwMode="auto">
              <a:xfrm>
                <a:off x="3071802" y="4286256"/>
                <a:ext cx="2071700" cy="1146397"/>
                <a:chOff x="3714744" y="-2000288"/>
                <a:chExt cx="2071700" cy="1146397"/>
              </a:xfrm>
            </p:grpSpPr>
            <p:grpSp>
              <p:nvGrpSpPr>
                <p:cNvPr id="16404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16406" name="مربع نص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76" name="رابط مستقيم 75"/>
                  <p:cNvCxnSpPr/>
                  <p:nvPr/>
                </p:nvCxnSpPr>
                <p:spPr>
                  <a:xfrm rot="10800000">
                    <a:off x="5214943" y="-1500115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405" name="مربع نص 73"/>
                <p:cNvSpPr txBox="1">
                  <a:spLocks noChangeArrowheads="1"/>
                </p:cNvSpPr>
                <p:nvPr/>
              </p:nvSpPr>
              <p:spPr bwMode="auto">
                <a:xfrm>
                  <a:off x="4929188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ar-EG" sz="3600">
                      <a:latin typeface="Calibri" pitchFamily="34" charset="0"/>
                    </a:rPr>
                    <a:t>2</a:t>
                  </a:r>
                </a:p>
              </p:txBody>
            </p:sp>
          </p:grpSp>
        </p:grpSp>
      </p:grp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2" grpId="0" animBg="1"/>
      <p:bldP spid="3" grpId="0"/>
      <p:bldP spid="5" grpId="0"/>
      <p:bldP spid="14" grpId="0" animBg="1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مزدوجة 1">
            <a:extLst>
              <a:ext uri="{FF2B5EF4-FFF2-40B4-BE49-F238E27FC236}">
                <a16:creationId xmlns:a16="http://schemas.microsoft.com/office/drawing/2014/main" id="{E5F286D4-3713-41FA-89B5-53A2DE8F3757}"/>
              </a:ext>
            </a:extLst>
          </p:cNvPr>
          <p:cNvSpPr/>
          <p:nvPr/>
        </p:nvSpPr>
        <p:spPr>
          <a:xfrm>
            <a:off x="3862760" y="3707695"/>
            <a:ext cx="3801021" cy="1936799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A4F8683-4B7F-44B9-B769-81B29CCF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4075929"/>
            <a:ext cx="1633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مثال</a:t>
            </a:r>
          </a:p>
        </p:txBody>
      </p:sp>
    </p:spTree>
    <p:extLst>
      <p:ext uri="{BB962C8B-B14F-4D97-AF65-F5344CB8AC3E}">
        <p14:creationId xmlns:p14="http://schemas.microsoft.com/office/powerpoint/2010/main" val="286866455"/>
      </p:ext>
    </p:extLst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57"/>
          <p:cNvGrpSpPr>
            <a:grpSpLocks/>
          </p:cNvGrpSpPr>
          <p:nvPr/>
        </p:nvGrpSpPr>
        <p:grpSpPr bwMode="auto">
          <a:xfrm>
            <a:off x="714375" y="2000250"/>
            <a:ext cx="6072188" cy="3649663"/>
            <a:chOff x="428596" y="2139727"/>
            <a:chExt cx="6072230" cy="3650116"/>
          </a:xfrm>
        </p:grpSpPr>
        <p:sp>
          <p:nvSpPr>
            <p:cNvPr id="42" name="مستطيل 41"/>
            <p:cNvSpPr/>
            <p:nvPr/>
          </p:nvSpPr>
          <p:spPr>
            <a:xfrm>
              <a:off x="1571604" y="2285795"/>
              <a:ext cx="2286016" cy="10002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grpSp>
          <p:nvGrpSpPr>
            <p:cNvPr id="17415" name="مجموعة 56"/>
            <p:cNvGrpSpPr>
              <a:grpSpLocks/>
            </p:cNvGrpSpPr>
            <p:nvPr/>
          </p:nvGrpSpPr>
          <p:grpSpPr bwMode="auto">
            <a:xfrm>
              <a:off x="428596" y="2139727"/>
              <a:ext cx="6072230" cy="3650116"/>
              <a:chOff x="428596" y="2139727"/>
              <a:chExt cx="6072230" cy="3650116"/>
            </a:xfrm>
          </p:grpSpPr>
          <p:grpSp>
            <p:nvGrpSpPr>
              <p:cNvPr id="17416" name="مجموعة 20"/>
              <p:cNvGrpSpPr>
                <a:grpSpLocks/>
              </p:cNvGrpSpPr>
              <p:nvPr/>
            </p:nvGrpSpPr>
            <p:grpSpPr bwMode="auto">
              <a:xfrm>
                <a:off x="2285984" y="3500438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17455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17457" name="مربع نص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25" name="رابط مستقيم 24"/>
                  <p:cNvCxnSpPr/>
                  <p:nvPr/>
                </p:nvCxnSpPr>
                <p:spPr>
                  <a:xfrm rot="10800000">
                    <a:off x="5214943" y="-1500218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456" name="مربع نص 22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3</a:t>
                  </a:r>
                </a:p>
              </p:txBody>
            </p:sp>
          </p:grpSp>
          <p:cxnSp>
            <p:nvCxnSpPr>
              <p:cNvPr id="43" name="رابط كسهم مستقيم 42"/>
              <p:cNvCxnSpPr>
                <a:stCxn id="42" idx="2"/>
                <a:endCxn id="17453" idx="1"/>
              </p:cNvCxnSpPr>
              <p:nvPr/>
            </p:nvCxnSpPr>
            <p:spPr>
              <a:xfrm rot="16200000" flipH="1">
                <a:off x="2947945" y="3052711"/>
                <a:ext cx="533466" cy="10001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7418" name="مجموعة 55"/>
              <p:cNvGrpSpPr>
                <a:grpSpLocks/>
              </p:cNvGrpSpPr>
              <p:nvPr/>
            </p:nvGrpSpPr>
            <p:grpSpPr bwMode="auto">
              <a:xfrm>
                <a:off x="428596" y="2139727"/>
                <a:ext cx="6072230" cy="3650116"/>
                <a:chOff x="428596" y="2139727"/>
                <a:chExt cx="6072230" cy="3650116"/>
              </a:xfrm>
            </p:grpSpPr>
            <p:cxnSp>
              <p:nvCxnSpPr>
                <p:cNvPr id="5" name="رابط كسهم مستقيم 4"/>
                <p:cNvCxnSpPr/>
                <p:nvPr/>
              </p:nvCxnSpPr>
              <p:spPr>
                <a:xfrm rot="10800000">
                  <a:off x="2571736" y="4572079"/>
                  <a:ext cx="3786214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رابط مستقيم 6"/>
                <p:cNvCxnSpPr/>
                <p:nvPr/>
              </p:nvCxnSpPr>
              <p:spPr>
                <a:xfrm rot="5400000">
                  <a:off x="5643545" y="4499045"/>
                  <a:ext cx="428678" cy="317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" name="شكل بيضاوي 7"/>
                <p:cNvSpPr/>
                <p:nvPr/>
              </p:nvSpPr>
              <p:spPr>
                <a:xfrm>
                  <a:off x="5357818" y="4500633"/>
                  <a:ext cx="142876" cy="1428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grpSp>
              <p:nvGrpSpPr>
                <p:cNvPr id="17422" name="مجموعة 8"/>
                <p:cNvGrpSpPr>
                  <a:grpSpLocks/>
                </p:cNvGrpSpPr>
                <p:nvPr/>
              </p:nvGrpSpPr>
              <p:grpSpPr bwMode="auto">
                <a:xfrm>
                  <a:off x="3714744" y="3497049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7451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7453" name="مربع نص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7</a:t>
                      </a:r>
                    </a:p>
                  </p:txBody>
                </p:sp>
                <p:cxnSp>
                  <p:nvCxnSpPr>
                    <p:cNvPr id="13" name="رابط مستقيم 12"/>
                    <p:cNvCxnSpPr/>
                    <p:nvPr/>
                  </p:nvCxnSpPr>
                  <p:spPr>
                    <a:xfrm rot="10800000">
                      <a:off x="5214943" y="-1500005"/>
                      <a:ext cx="357189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452" name="مربع نص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8</a:t>
                    </a:r>
                  </a:p>
                </p:txBody>
              </p:sp>
            </p:grpSp>
            <p:cxnSp>
              <p:nvCxnSpPr>
                <p:cNvPr id="14" name="رابط مستقيم 13"/>
                <p:cNvCxnSpPr/>
                <p:nvPr/>
              </p:nvCxnSpPr>
              <p:spPr>
                <a:xfrm rot="5400000">
                  <a:off x="4356867" y="4499839"/>
                  <a:ext cx="428678" cy="158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7424" name="مجموعة 14"/>
                <p:cNvGrpSpPr>
                  <a:grpSpLocks/>
                </p:cNvGrpSpPr>
                <p:nvPr/>
              </p:nvGrpSpPr>
              <p:grpSpPr bwMode="auto">
                <a:xfrm>
                  <a:off x="2857488" y="464344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7447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7449" name="مربع نص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19" name="رابط مستقيم 18"/>
                    <p:cNvCxnSpPr/>
                    <p:nvPr/>
                  </p:nvCxnSpPr>
                  <p:spPr>
                    <a:xfrm rot="10800000">
                      <a:off x="5214943" y="-1500084"/>
                      <a:ext cx="357189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448" name="مربع نص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20" name="شكل بيضاوي 19"/>
                <p:cNvSpPr/>
                <p:nvPr/>
              </p:nvSpPr>
              <p:spPr>
                <a:xfrm flipV="1">
                  <a:off x="4000496" y="4500633"/>
                  <a:ext cx="142876" cy="1428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cxnSp>
              <p:nvCxnSpPr>
                <p:cNvPr id="26" name="رابط مستقيم 25"/>
                <p:cNvCxnSpPr/>
                <p:nvPr/>
              </p:nvCxnSpPr>
              <p:spPr>
                <a:xfrm rot="5400000">
                  <a:off x="2999545" y="4499839"/>
                  <a:ext cx="428678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427" name="مربع نص 26"/>
                <p:cNvSpPr txBox="1">
                  <a:spLocks noChangeArrowheads="1"/>
                </p:cNvSpPr>
                <p:nvPr/>
              </p:nvSpPr>
              <p:spPr bwMode="auto">
                <a:xfrm>
                  <a:off x="2500298" y="4568619"/>
                  <a:ext cx="928694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28" name="مستطيل 27"/>
                <p:cNvSpPr/>
                <p:nvPr/>
              </p:nvSpPr>
              <p:spPr>
                <a:xfrm>
                  <a:off x="4214810" y="2285795"/>
                  <a:ext cx="2286016" cy="1000249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dirty="0"/>
                </a:p>
              </p:txBody>
            </p:sp>
            <p:grpSp>
              <p:nvGrpSpPr>
                <p:cNvPr id="17429" name="مجموعة 28"/>
                <p:cNvGrpSpPr>
                  <a:grpSpLocks/>
                </p:cNvGrpSpPr>
                <p:nvPr/>
              </p:nvGrpSpPr>
              <p:grpSpPr bwMode="auto">
                <a:xfrm>
                  <a:off x="4357686" y="2282603"/>
                  <a:ext cx="1857388" cy="1078373"/>
                  <a:chOff x="3714744" y="-2000288"/>
                  <a:chExt cx="1857388" cy="1078373"/>
                </a:xfrm>
              </p:grpSpPr>
              <p:grpSp>
                <p:nvGrpSpPr>
                  <p:cNvPr id="17443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7445" name="مربع نص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7</a:t>
                      </a:r>
                    </a:p>
                  </p:txBody>
                </p:sp>
                <p:cxnSp>
                  <p:nvCxnSpPr>
                    <p:cNvPr id="33" name="رابط مستقيم 32"/>
                    <p:cNvCxnSpPr/>
                    <p:nvPr/>
                  </p:nvCxnSpPr>
                  <p:spPr>
                    <a:xfrm rot="10800000">
                      <a:off x="5214941" y="-1500146"/>
                      <a:ext cx="357191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444" name="مربع نص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4876" y="-1568246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 dirty="0">
                        <a:latin typeface="Calibri" pitchFamily="34" charset="0"/>
                      </a:rPr>
                      <a:t>8</a:t>
                    </a:r>
                  </a:p>
                </p:txBody>
              </p:sp>
            </p:grpSp>
            <p:sp>
              <p:nvSpPr>
                <p:cNvPr id="17430" name="مربع نص 33"/>
                <p:cNvSpPr txBox="1">
                  <a:spLocks noChangeArrowheads="1"/>
                </p:cNvSpPr>
                <p:nvPr/>
              </p:nvSpPr>
              <p:spPr bwMode="auto">
                <a:xfrm>
                  <a:off x="3786182" y="2500306"/>
                  <a:ext cx="207170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تقريبًا 1.</a:t>
                  </a:r>
                </a:p>
              </p:txBody>
            </p:sp>
            <p:cxnSp>
              <p:nvCxnSpPr>
                <p:cNvPr id="36" name="رابط كسهم مستقيم 35"/>
                <p:cNvCxnSpPr/>
                <p:nvPr/>
              </p:nvCxnSpPr>
              <p:spPr>
                <a:xfrm rot="10800000" flipV="1">
                  <a:off x="5643570" y="3357491"/>
                  <a:ext cx="571504" cy="5001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7432" name="مجموعة 47"/>
                <p:cNvGrpSpPr>
                  <a:grpSpLocks/>
                </p:cNvGrpSpPr>
                <p:nvPr/>
              </p:nvGrpSpPr>
              <p:grpSpPr bwMode="auto">
                <a:xfrm>
                  <a:off x="1785918" y="2139727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7439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7441" name="مربع نص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52" name="رابط مستقيم 51"/>
                    <p:cNvCxnSpPr/>
                    <p:nvPr/>
                  </p:nvCxnSpPr>
                  <p:spPr>
                    <a:xfrm rot="10800000">
                      <a:off x="5214941" y="-1500163"/>
                      <a:ext cx="357191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440" name="مربع نص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17433" name="مربع نص 52"/>
                <p:cNvSpPr txBox="1">
                  <a:spLocks noChangeArrowheads="1"/>
                </p:cNvSpPr>
                <p:nvPr/>
              </p:nvSpPr>
              <p:spPr bwMode="auto">
                <a:xfrm>
                  <a:off x="1214414" y="2425479"/>
                  <a:ext cx="207170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تقريبًا    .</a:t>
                  </a:r>
                </a:p>
              </p:txBody>
            </p:sp>
            <p:grpSp>
              <p:nvGrpSpPr>
                <p:cNvPr id="17434" name="مجموعة 36"/>
                <p:cNvGrpSpPr>
                  <a:grpSpLocks/>
                </p:cNvGrpSpPr>
                <p:nvPr/>
              </p:nvGrpSpPr>
              <p:grpSpPr bwMode="auto">
                <a:xfrm>
                  <a:off x="428596" y="2139727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7435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7437" name="مربع نص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41" name="رابط مستقيم 40"/>
                    <p:cNvCxnSpPr/>
                    <p:nvPr/>
                  </p:nvCxnSpPr>
                  <p:spPr>
                    <a:xfrm rot="10800000">
                      <a:off x="5214943" y="-1500163"/>
                      <a:ext cx="357189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436" name="مربع نص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2</a:t>
                    </a:r>
                  </a:p>
                </p:txBody>
              </p:sp>
            </p:grpSp>
          </p:grpSp>
        </p:grpSp>
      </p:grpSp>
      <p:sp>
        <p:nvSpPr>
          <p:cNvPr id="54" name="موجة مزدوجة 53"/>
          <p:cNvSpPr/>
          <p:nvPr/>
        </p:nvSpPr>
        <p:spPr>
          <a:xfrm>
            <a:off x="6000750" y="500063"/>
            <a:ext cx="1928813" cy="928687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17412" name="مربع نص 54"/>
          <p:cNvSpPr txBox="1">
            <a:spLocks noChangeArrowheads="1"/>
          </p:cNvSpPr>
          <p:nvPr/>
        </p:nvSpPr>
        <p:spPr bwMode="auto">
          <a:xfrm>
            <a:off x="4572000" y="642938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مثال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1"/>
          <p:cNvGrpSpPr>
            <a:grpSpLocks/>
          </p:cNvGrpSpPr>
          <p:nvPr/>
        </p:nvGrpSpPr>
        <p:grpSpPr bwMode="auto">
          <a:xfrm>
            <a:off x="4788595" y="581105"/>
            <a:ext cx="3638748" cy="1071563"/>
            <a:chOff x="5148069" y="714356"/>
            <a:chExt cx="3638773" cy="1071570"/>
          </a:xfrm>
        </p:grpSpPr>
        <p:sp>
          <p:nvSpPr>
            <p:cNvPr id="3" name="مستطيل 2"/>
            <p:cNvSpPr/>
            <p:nvPr/>
          </p:nvSpPr>
          <p:spPr>
            <a:xfrm>
              <a:off x="5148069" y="714356"/>
              <a:ext cx="2638642" cy="10715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pic>
          <p:nvPicPr>
            <p:cNvPr id="18485" name="صورة 3" descr="MR900434665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72442" y="785794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179094" y="831348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تحقق من فهمك: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1357313" y="2071688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latin typeface="Calibri" pitchFamily="34" charset="0"/>
              </a:rPr>
              <a:t>قدّرْ ناتجَ الضربِ في كلٍّ ممّا يأتي:</a:t>
            </a: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4929188" y="3071813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×</a:t>
            </a:r>
          </a:p>
        </p:txBody>
      </p:sp>
      <p:grpSp>
        <p:nvGrpSpPr>
          <p:cNvPr id="6" name="مجموعة 23"/>
          <p:cNvGrpSpPr>
            <a:grpSpLocks/>
          </p:cNvGrpSpPr>
          <p:nvPr/>
        </p:nvGrpSpPr>
        <p:grpSpPr bwMode="auto">
          <a:xfrm>
            <a:off x="4786313" y="4000500"/>
            <a:ext cx="1928812" cy="1146175"/>
            <a:chOff x="3714744" y="-2000288"/>
            <a:chExt cx="1928826" cy="1146397"/>
          </a:xfrm>
        </p:grpSpPr>
        <p:grpSp>
          <p:nvGrpSpPr>
            <p:cNvPr id="18480" name="مجموعة 37"/>
            <p:cNvGrpSpPr>
              <a:grpSpLocks/>
            </p:cNvGrpSpPr>
            <p:nvPr/>
          </p:nvGrpSpPr>
          <p:grpSpPr bwMode="auto">
            <a:xfrm>
              <a:off x="3714744" y="-2000288"/>
              <a:ext cx="1857388" cy="646331"/>
              <a:chOff x="3714744" y="-2000288"/>
              <a:chExt cx="1857388" cy="646331"/>
            </a:xfrm>
          </p:grpSpPr>
          <p:sp>
            <p:nvSpPr>
              <p:cNvPr id="18482" name="مربع نص 26"/>
              <p:cNvSpPr txBox="1">
                <a:spLocks noChangeArrowheads="1"/>
              </p:cNvSpPr>
              <p:nvPr/>
            </p:nvSpPr>
            <p:spPr bwMode="auto">
              <a:xfrm>
                <a:off x="3714744" y="-2000288"/>
                <a:ext cx="185738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5214941" y="-1500128"/>
                <a:ext cx="357191" cy="158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481" name="مربع نص 25"/>
            <p:cNvSpPr txBox="1">
              <a:spLocks noChangeArrowheads="1"/>
            </p:cNvSpPr>
            <p:nvPr/>
          </p:nvSpPr>
          <p:spPr bwMode="auto">
            <a:xfrm>
              <a:off x="4786314" y="-150022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6</a:t>
              </a:r>
            </a:p>
          </p:txBody>
        </p:sp>
      </p:grpSp>
      <p:grpSp>
        <p:nvGrpSpPr>
          <p:cNvPr id="8" name="مجموعة 34"/>
          <p:cNvGrpSpPr>
            <a:grpSpLocks/>
          </p:cNvGrpSpPr>
          <p:nvPr/>
        </p:nvGrpSpPr>
        <p:grpSpPr bwMode="auto">
          <a:xfrm>
            <a:off x="4643438" y="5140325"/>
            <a:ext cx="1928812" cy="1146175"/>
            <a:chOff x="3714744" y="-2000288"/>
            <a:chExt cx="1928826" cy="1146397"/>
          </a:xfrm>
        </p:grpSpPr>
        <p:grpSp>
          <p:nvGrpSpPr>
            <p:cNvPr id="18476" name="مجموعة 37"/>
            <p:cNvGrpSpPr>
              <a:grpSpLocks/>
            </p:cNvGrpSpPr>
            <p:nvPr/>
          </p:nvGrpSpPr>
          <p:grpSpPr bwMode="auto">
            <a:xfrm>
              <a:off x="3714744" y="-2000288"/>
              <a:ext cx="1857388" cy="646331"/>
              <a:chOff x="3714744" y="-2000288"/>
              <a:chExt cx="1857388" cy="646331"/>
            </a:xfrm>
          </p:grpSpPr>
          <p:sp>
            <p:nvSpPr>
              <p:cNvPr id="18478" name="مربع نص 37"/>
              <p:cNvSpPr txBox="1">
                <a:spLocks noChangeArrowheads="1"/>
              </p:cNvSpPr>
              <p:nvPr/>
            </p:nvSpPr>
            <p:spPr bwMode="auto">
              <a:xfrm>
                <a:off x="3714744" y="-2000288"/>
                <a:ext cx="185738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5</a:t>
                </a:r>
              </a:p>
            </p:txBody>
          </p:sp>
          <p:cxnSp>
            <p:nvCxnSpPr>
              <p:cNvPr id="39" name="رابط مستقيم 38"/>
              <p:cNvCxnSpPr/>
              <p:nvPr/>
            </p:nvCxnSpPr>
            <p:spPr>
              <a:xfrm rot="10800000">
                <a:off x="5214941" y="-1500128"/>
                <a:ext cx="357191" cy="158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477" name="مربع نص 36"/>
            <p:cNvSpPr txBox="1">
              <a:spLocks noChangeArrowheads="1"/>
            </p:cNvSpPr>
            <p:nvPr/>
          </p:nvSpPr>
          <p:spPr bwMode="auto">
            <a:xfrm>
              <a:off x="4786314" y="-150022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6</a:t>
              </a:r>
            </a:p>
          </p:txBody>
        </p:sp>
      </p:grpSp>
      <p:grpSp>
        <p:nvGrpSpPr>
          <p:cNvPr id="10" name="مجموعة 48"/>
          <p:cNvGrpSpPr>
            <a:grpSpLocks/>
          </p:cNvGrpSpPr>
          <p:nvPr/>
        </p:nvGrpSpPr>
        <p:grpSpPr bwMode="auto">
          <a:xfrm>
            <a:off x="4143375" y="2851150"/>
            <a:ext cx="3000375" cy="1149350"/>
            <a:chOff x="4143372" y="3286124"/>
            <a:chExt cx="3000396" cy="1149786"/>
          </a:xfrm>
        </p:grpSpPr>
        <p:grpSp>
          <p:nvGrpSpPr>
            <p:cNvPr id="18465" name="مجموعة 12"/>
            <p:cNvGrpSpPr>
              <a:grpSpLocks/>
            </p:cNvGrpSpPr>
            <p:nvPr/>
          </p:nvGrpSpPr>
          <p:grpSpPr bwMode="auto">
            <a:xfrm>
              <a:off x="4929190" y="3286124"/>
              <a:ext cx="1928826" cy="1146397"/>
              <a:chOff x="3714744" y="-2000288"/>
              <a:chExt cx="1928826" cy="1146397"/>
            </a:xfrm>
          </p:grpSpPr>
          <p:grpSp>
            <p:nvGrpSpPr>
              <p:cNvPr id="18472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8474" name="مربع نص 15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5</a:t>
                  </a:r>
                </a:p>
              </p:txBody>
            </p:sp>
            <p:cxnSp>
              <p:nvCxnSpPr>
                <p:cNvPr id="17" name="رابط مستقيم 16"/>
                <p:cNvCxnSpPr/>
                <p:nvPr/>
              </p:nvCxnSpPr>
              <p:spPr>
                <a:xfrm rot="10800000">
                  <a:off x="5214941" y="-1500035"/>
                  <a:ext cx="357191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73" name="مربع نص 14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8</a:t>
                </a:r>
              </a:p>
            </p:txBody>
          </p:sp>
        </p:grpSp>
        <p:grpSp>
          <p:nvGrpSpPr>
            <p:cNvPr id="18466" name="مجموعة 18"/>
            <p:cNvGrpSpPr>
              <a:grpSpLocks/>
            </p:cNvGrpSpPr>
            <p:nvPr/>
          </p:nvGrpSpPr>
          <p:grpSpPr bwMode="auto">
            <a:xfrm>
              <a:off x="4143372" y="3357562"/>
              <a:ext cx="2071702" cy="1078348"/>
              <a:chOff x="3714744" y="-2000288"/>
              <a:chExt cx="2071702" cy="1078348"/>
            </a:xfrm>
          </p:grpSpPr>
          <p:grpSp>
            <p:nvGrpSpPr>
              <p:cNvPr id="18468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8470" name="مربع نص 21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9</a:t>
                  </a:r>
                </a:p>
              </p:txBody>
            </p:sp>
            <p:cxnSp>
              <p:nvCxnSpPr>
                <p:cNvPr id="23" name="رابط مستقيم 22"/>
                <p:cNvCxnSpPr/>
                <p:nvPr/>
              </p:nvCxnSpPr>
              <p:spPr>
                <a:xfrm rot="10800000">
                  <a:off x="5214943" y="-1500009"/>
                  <a:ext cx="357189" cy="1589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69" name="مربع نص 20"/>
              <p:cNvSpPr txBox="1">
                <a:spLocks noChangeArrowheads="1"/>
              </p:cNvSpPr>
              <p:nvPr/>
            </p:nvSpPr>
            <p:spPr bwMode="auto">
              <a:xfrm>
                <a:off x="4929190" y="-1568271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10</a:t>
                </a:r>
              </a:p>
            </p:txBody>
          </p:sp>
        </p:grpSp>
        <p:sp>
          <p:nvSpPr>
            <p:cNvPr id="18467" name="مربع نص 45"/>
            <p:cNvSpPr txBox="1">
              <a:spLocks noChangeArrowheads="1"/>
            </p:cNvSpPr>
            <p:nvPr/>
          </p:nvSpPr>
          <p:spPr bwMode="auto">
            <a:xfrm>
              <a:off x="5929322" y="3354173"/>
              <a:ext cx="12144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د)</a:t>
              </a:r>
            </a:p>
          </p:txBody>
        </p:sp>
      </p:grpSp>
      <p:grpSp>
        <p:nvGrpSpPr>
          <p:cNvPr id="16" name="مجموعة 49"/>
          <p:cNvGrpSpPr>
            <a:grpSpLocks/>
          </p:cNvGrpSpPr>
          <p:nvPr/>
        </p:nvGrpSpPr>
        <p:grpSpPr bwMode="auto">
          <a:xfrm>
            <a:off x="3857625" y="4003675"/>
            <a:ext cx="3429000" cy="1146175"/>
            <a:chOff x="214282" y="4071942"/>
            <a:chExt cx="3429024" cy="1146397"/>
          </a:xfrm>
        </p:grpSpPr>
        <p:sp>
          <p:nvSpPr>
            <p:cNvPr id="18458" name="مربع نص 28"/>
            <p:cNvSpPr txBox="1">
              <a:spLocks noChangeArrowheads="1"/>
            </p:cNvSpPr>
            <p:nvPr/>
          </p:nvSpPr>
          <p:spPr bwMode="auto">
            <a:xfrm>
              <a:off x="1071538" y="4214818"/>
              <a:ext cx="1571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</a:t>
              </a:r>
            </a:p>
          </p:txBody>
        </p:sp>
        <p:grpSp>
          <p:nvGrpSpPr>
            <p:cNvPr id="18459" name="مجموعة 29"/>
            <p:cNvGrpSpPr>
              <a:grpSpLocks/>
            </p:cNvGrpSpPr>
            <p:nvPr/>
          </p:nvGrpSpPr>
          <p:grpSpPr bwMode="auto">
            <a:xfrm>
              <a:off x="214282" y="4071942"/>
              <a:ext cx="2071702" cy="1146397"/>
              <a:chOff x="3714744" y="-2000288"/>
              <a:chExt cx="2071702" cy="1146397"/>
            </a:xfrm>
          </p:grpSpPr>
          <p:grpSp>
            <p:nvGrpSpPr>
              <p:cNvPr id="18461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18463" name="مربع نص 32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9</a:t>
                  </a:r>
                </a:p>
              </p:txBody>
            </p:sp>
            <p:cxnSp>
              <p:nvCxnSpPr>
                <p:cNvPr id="34" name="رابط مستقيم 33"/>
                <p:cNvCxnSpPr/>
                <p:nvPr/>
              </p:nvCxnSpPr>
              <p:spPr>
                <a:xfrm rot="10800000">
                  <a:off x="5214943" y="-1500128"/>
                  <a:ext cx="357189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62" name="مربع نص 31"/>
              <p:cNvSpPr txBox="1">
                <a:spLocks noChangeArrowheads="1"/>
              </p:cNvSpPr>
              <p:nvPr/>
            </p:nvSpPr>
            <p:spPr bwMode="auto">
              <a:xfrm>
                <a:off x="4929190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10</a:t>
                </a:r>
              </a:p>
            </p:txBody>
          </p:sp>
        </p:grpSp>
        <p:sp>
          <p:nvSpPr>
            <p:cNvPr id="18460" name="مربع نص 46"/>
            <p:cNvSpPr txBox="1">
              <a:spLocks noChangeArrowheads="1"/>
            </p:cNvSpPr>
            <p:nvPr/>
          </p:nvSpPr>
          <p:spPr bwMode="auto">
            <a:xfrm>
              <a:off x="2428860" y="4143380"/>
              <a:ext cx="12144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هـ)</a:t>
              </a:r>
            </a:p>
          </p:txBody>
        </p:sp>
      </p:grpSp>
      <p:grpSp>
        <p:nvGrpSpPr>
          <p:cNvPr id="21" name="مجموعة 50"/>
          <p:cNvGrpSpPr>
            <a:grpSpLocks/>
          </p:cNvGrpSpPr>
          <p:nvPr/>
        </p:nvGrpSpPr>
        <p:grpSpPr bwMode="auto">
          <a:xfrm>
            <a:off x="3857625" y="5214938"/>
            <a:ext cx="3214688" cy="1143000"/>
            <a:chOff x="3786182" y="4646589"/>
            <a:chExt cx="3214710" cy="1143226"/>
          </a:xfrm>
        </p:grpSpPr>
        <p:sp>
          <p:nvSpPr>
            <p:cNvPr id="18451" name="مربع نص 39"/>
            <p:cNvSpPr txBox="1">
              <a:spLocks noChangeArrowheads="1"/>
            </p:cNvSpPr>
            <p:nvPr/>
          </p:nvSpPr>
          <p:spPr bwMode="auto">
            <a:xfrm>
              <a:off x="4500562" y="4789490"/>
              <a:ext cx="1571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الـ</a:t>
              </a:r>
            </a:p>
          </p:txBody>
        </p:sp>
        <p:grpSp>
          <p:nvGrpSpPr>
            <p:cNvPr id="18452" name="مجموعة 40"/>
            <p:cNvGrpSpPr>
              <a:grpSpLocks/>
            </p:cNvGrpSpPr>
            <p:nvPr/>
          </p:nvGrpSpPr>
          <p:grpSpPr bwMode="auto">
            <a:xfrm>
              <a:off x="3786182" y="4646589"/>
              <a:ext cx="1857389" cy="1143226"/>
              <a:chOff x="3786182" y="-2140021"/>
              <a:chExt cx="1857389" cy="1143226"/>
            </a:xfrm>
          </p:grpSpPr>
          <p:grpSp>
            <p:nvGrpSpPr>
              <p:cNvPr id="18454" name="مجموعة 37"/>
              <p:cNvGrpSpPr>
                <a:grpSpLocks/>
              </p:cNvGrpSpPr>
              <p:nvPr/>
            </p:nvGrpSpPr>
            <p:grpSpPr bwMode="auto">
              <a:xfrm>
                <a:off x="3786182" y="-2140021"/>
                <a:ext cx="1857388" cy="646331"/>
                <a:chOff x="3786182" y="-2140021"/>
                <a:chExt cx="1857388" cy="646331"/>
              </a:xfrm>
            </p:grpSpPr>
            <p:sp>
              <p:nvSpPr>
                <p:cNvPr id="18456" name="مربع نص 43"/>
                <p:cNvSpPr txBox="1">
                  <a:spLocks noChangeArrowheads="1"/>
                </p:cNvSpPr>
                <p:nvPr/>
              </p:nvSpPr>
              <p:spPr bwMode="auto">
                <a:xfrm>
                  <a:off x="3786182" y="-2140021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45" name="رابط مستقيم 44"/>
                <p:cNvCxnSpPr/>
                <p:nvPr/>
              </p:nvCxnSpPr>
              <p:spPr>
                <a:xfrm rot="10800000">
                  <a:off x="5214942" y="-1639860"/>
                  <a:ext cx="357191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55" name="مربع نص 42"/>
              <p:cNvSpPr txBox="1">
                <a:spLocks noChangeArrowheads="1"/>
              </p:cNvSpPr>
              <p:nvPr/>
            </p:nvSpPr>
            <p:spPr bwMode="auto">
              <a:xfrm>
                <a:off x="4786315" y="-1643126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9</a:t>
                </a:r>
              </a:p>
            </p:txBody>
          </p:sp>
        </p:grpSp>
        <p:sp>
          <p:nvSpPr>
            <p:cNvPr id="18453" name="مربع نص 47"/>
            <p:cNvSpPr txBox="1">
              <a:spLocks noChangeArrowheads="1"/>
            </p:cNvSpPr>
            <p:nvPr/>
          </p:nvSpPr>
          <p:spPr bwMode="auto">
            <a:xfrm>
              <a:off x="5786446" y="4786322"/>
              <a:ext cx="12144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و)</a:t>
              </a: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286000" y="4087813"/>
            <a:ext cx="242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286000" y="5230813"/>
            <a:ext cx="242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0000CC"/>
                </a:solidFill>
              </a:rPr>
              <a:t>صفر</a:t>
            </a:r>
          </a:p>
        </p:txBody>
      </p:sp>
      <p:grpSp>
        <p:nvGrpSpPr>
          <p:cNvPr id="25" name="Group 62"/>
          <p:cNvGrpSpPr>
            <a:grpSpLocks/>
          </p:cNvGrpSpPr>
          <p:nvPr/>
        </p:nvGrpSpPr>
        <p:grpSpPr bwMode="auto">
          <a:xfrm>
            <a:off x="3214688" y="2786063"/>
            <a:ext cx="785812" cy="1357312"/>
            <a:chOff x="1214414" y="3000372"/>
            <a:chExt cx="785818" cy="1357322"/>
          </a:xfrm>
        </p:grpSpPr>
        <p:sp>
          <p:nvSpPr>
            <p:cNvPr id="18448" name="TextBox 58"/>
            <p:cNvSpPr txBox="1">
              <a:spLocks noChangeArrowheads="1"/>
            </p:cNvSpPr>
            <p:nvPr/>
          </p:nvSpPr>
          <p:spPr bwMode="auto">
            <a:xfrm>
              <a:off x="1214414" y="3000372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8449" name="TextBox 59"/>
            <p:cNvSpPr txBox="1">
              <a:spLocks noChangeArrowheads="1"/>
            </p:cNvSpPr>
            <p:nvPr/>
          </p:nvSpPr>
          <p:spPr bwMode="auto">
            <a:xfrm>
              <a:off x="1214414" y="3588253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solidFill>
                    <a:srgbClr val="0000FF"/>
                  </a:solidFill>
                </a:rPr>
                <a:t>2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10800000">
              <a:off x="1357290" y="3643314"/>
              <a:ext cx="57150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ld"/>
    <p:sndAc>
      <p:stSnd>
        <p:snd r:embed="rId3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ICK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ICK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8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مزدوجة 1">
            <a:extLst>
              <a:ext uri="{FF2B5EF4-FFF2-40B4-BE49-F238E27FC236}">
                <a16:creationId xmlns:a16="http://schemas.microsoft.com/office/drawing/2014/main" id="{E5F286D4-3713-41FA-89B5-53A2DE8F3757}"/>
              </a:ext>
            </a:extLst>
          </p:cNvPr>
          <p:cNvSpPr/>
          <p:nvPr/>
        </p:nvSpPr>
        <p:spPr>
          <a:xfrm>
            <a:off x="3862760" y="3707695"/>
            <a:ext cx="3801021" cy="1936799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A4F8683-4B7F-44B9-B769-81B29CCF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4075929"/>
            <a:ext cx="1633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مثال</a:t>
            </a:r>
          </a:p>
        </p:txBody>
      </p:sp>
    </p:spTree>
    <p:extLst>
      <p:ext uri="{BB962C8B-B14F-4D97-AF65-F5344CB8AC3E}">
        <p14:creationId xmlns:p14="http://schemas.microsoft.com/office/powerpoint/2010/main" val="3757482420"/>
      </p:ext>
    </p:extLst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وجة مزدوجة 6"/>
          <p:cNvSpPr/>
          <p:nvPr/>
        </p:nvSpPr>
        <p:spPr>
          <a:xfrm>
            <a:off x="6487624" y="486707"/>
            <a:ext cx="1928813" cy="928687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107757" y="654051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مثال</a:t>
            </a:r>
          </a:p>
        </p:txBody>
      </p:sp>
      <p:sp>
        <p:nvSpPr>
          <p:cNvPr id="9" name="خماسي 8"/>
          <p:cNvSpPr/>
          <p:nvPr/>
        </p:nvSpPr>
        <p:spPr>
          <a:xfrm>
            <a:off x="2428875" y="571500"/>
            <a:ext cx="3929063" cy="92868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643063" y="714375"/>
            <a:ext cx="428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تقديرُ الأعداد الكسريةِ</a:t>
            </a:r>
          </a:p>
        </p:txBody>
      </p:sp>
      <p:grpSp>
        <p:nvGrpSpPr>
          <p:cNvPr id="2" name="مجموعة 12"/>
          <p:cNvGrpSpPr>
            <a:grpSpLocks/>
          </p:cNvGrpSpPr>
          <p:nvPr/>
        </p:nvGrpSpPr>
        <p:grpSpPr bwMode="auto">
          <a:xfrm>
            <a:off x="7241684" y="1680195"/>
            <a:ext cx="1357313" cy="714375"/>
            <a:chOff x="6929454" y="3929066"/>
            <a:chExt cx="1357322" cy="714380"/>
          </a:xfrm>
        </p:grpSpPr>
        <p:sp>
          <p:nvSpPr>
            <p:cNvPr id="14" name="شكل بيضاوي 13"/>
            <p:cNvSpPr/>
            <p:nvPr/>
          </p:nvSpPr>
          <p:spPr>
            <a:xfrm>
              <a:off x="7500958" y="3929066"/>
              <a:ext cx="785818" cy="71438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9513" name="مربع نص 14"/>
            <p:cNvSpPr txBox="1">
              <a:spLocks noChangeArrowheads="1"/>
            </p:cNvSpPr>
            <p:nvPr/>
          </p:nvSpPr>
          <p:spPr bwMode="auto">
            <a:xfrm>
              <a:off x="6929454" y="3997115"/>
              <a:ext cx="11430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-71438" y="1730706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0000CC"/>
                </a:solidFill>
                <a:latin typeface="Calibri" pitchFamily="34" charset="0"/>
              </a:rPr>
              <a:t>القياس: </a:t>
            </a:r>
            <a:r>
              <a:rPr lang="ar-EG" sz="3600" dirty="0">
                <a:latin typeface="Calibri" pitchFamily="34" charset="0"/>
              </a:rPr>
              <a:t>قدّر مساحة حوض الأزهار الموضّح في الشكل المجاور.</a:t>
            </a: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1643063" y="3000375"/>
            <a:ext cx="6500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قرّبْ كلَّ عددٍ كسريٍّ إلى أقربِ عددٍ كليٍّ.</a:t>
            </a:r>
          </a:p>
        </p:txBody>
      </p:sp>
      <p:grpSp>
        <p:nvGrpSpPr>
          <p:cNvPr id="3" name="مجموعة 69"/>
          <p:cNvGrpSpPr>
            <a:grpSpLocks/>
          </p:cNvGrpSpPr>
          <p:nvPr/>
        </p:nvGrpSpPr>
        <p:grpSpPr bwMode="auto">
          <a:xfrm>
            <a:off x="571500" y="3282950"/>
            <a:ext cx="7143750" cy="2435225"/>
            <a:chOff x="571472" y="2500306"/>
            <a:chExt cx="7143800" cy="2435670"/>
          </a:xfrm>
        </p:grpSpPr>
        <p:grpSp>
          <p:nvGrpSpPr>
            <p:cNvPr id="19469" name="مجموعة 68"/>
            <p:cNvGrpSpPr>
              <a:grpSpLocks/>
            </p:cNvGrpSpPr>
            <p:nvPr/>
          </p:nvGrpSpPr>
          <p:grpSpPr bwMode="auto">
            <a:xfrm>
              <a:off x="571472" y="2500306"/>
              <a:ext cx="7143800" cy="2435670"/>
              <a:chOff x="571472" y="3497049"/>
              <a:chExt cx="7143800" cy="2435670"/>
            </a:xfrm>
          </p:grpSpPr>
          <p:sp>
            <p:nvSpPr>
              <p:cNvPr id="36" name="مستطيل 35"/>
              <p:cNvSpPr/>
              <p:nvPr/>
            </p:nvSpPr>
            <p:spPr>
              <a:xfrm>
                <a:off x="5143504" y="4786335"/>
                <a:ext cx="2571768" cy="1000308"/>
              </a:xfrm>
              <a:prstGeom prst="rect">
                <a:avLst/>
              </a:prstGeom>
              <a:solidFill>
                <a:srgbClr val="F2C91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/>
              </a:p>
            </p:txBody>
          </p:sp>
          <p:sp>
            <p:nvSpPr>
              <p:cNvPr id="19473" name="مربع نص 36"/>
              <p:cNvSpPr txBox="1">
                <a:spLocks noChangeArrowheads="1"/>
              </p:cNvSpPr>
              <p:nvPr/>
            </p:nvSpPr>
            <p:spPr bwMode="auto">
              <a:xfrm>
                <a:off x="5857884" y="5000636"/>
                <a:ext cx="171451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قرب </a:t>
                </a:r>
              </a:p>
            </p:txBody>
          </p:sp>
          <p:grpSp>
            <p:nvGrpSpPr>
              <p:cNvPr id="19474" name="مجموعة 37"/>
              <p:cNvGrpSpPr>
                <a:grpSpLocks/>
              </p:cNvGrpSpPr>
              <p:nvPr/>
            </p:nvGrpSpPr>
            <p:grpSpPr bwMode="auto">
              <a:xfrm>
                <a:off x="5000628" y="4714884"/>
                <a:ext cx="1928826" cy="1146397"/>
                <a:chOff x="5643570" y="3500438"/>
                <a:chExt cx="1928826" cy="1146397"/>
              </a:xfrm>
            </p:grpSpPr>
            <p:grpSp>
              <p:nvGrpSpPr>
                <p:cNvPr id="19506" name="مجموعة 17"/>
                <p:cNvGrpSpPr>
                  <a:grpSpLocks/>
                </p:cNvGrpSpPr>
                <p:nvPr/>
              </p:nvGrpSpPr>
              <p:grpSpPr bwMode="auto">
                <a:xfrm>
                  <a:off x="5643570" y="3500438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9508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9510" name="مربع نص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7</a:t>
                      </a:r>
                    </a:p>
                  </p:txBody>
                </p:sp>
                <p:cxnSp>
                  <p:nvCxnSpPr>
                    <p:cNvPr id="44" name="رابط مستقيم 43"/>
                    <p:cNvCxnSpPr/>
                    <p:nvPr/>
                  </p:nvCxnSpPr>
                  <p:spPr>
                    <a:xfrm rot="10800000">
                      <a:off x="5214943" y="-1500135"/>
                      <a:ext cx="357189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509" name="مربع نص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8</a:t>
                    </a:r>
                  </a:p>
                </p:txBody>
              </p:sp>
            </p:grpSp>
            <p:sp>
              <p:nvSpPr>
                <p:cNvPr id="19507" name="مربع نص 39"/>
                <p:cNvSpPr txBox="1">
                  <a:spLocks noChangeArrowheads="1"/>
                </p:cNvSpPr>
                <p:nvPr/>
              </p:nvSpPr>
              <p:spPr bwMode="auto">
                <a:xfrm>
                  <a:off x="5715008" y="3714752"/>
                  <a:ext cx="142876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4</a:t>
                  </a:r>
                </a:p>
              </p:txBody>
            </p:sp>
          </p:grpSp>
          <p:sp>
            <p:nvSpPr>
              <p:cNvPr id="52" name="مستطيل 51"/>
              <p:cNvSpPr/>
              <p:nvPr/>
            </p:nvSpPr>
            <p:spPr>
              <a:xfrm>
                <a:off x="2285984" y="4786335"/>
                <a:ext cx="2571768" cy="1000308"/>
              </a:xfrm>
              <a:prstGeom prst="rect">
                <a:avLst/>
              </a:prstGeom>
              <a:solidFill>
                <a:srgbClr val="F2C91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/>
              </a:p>
            </p:txBody>
          </p:sp>
          <p:sp>
            <p:nvSpPr>
              <p:cNvPr id="19476" name="مربع نص 52"/>
              <p:cNvSpPr txBox="1">
                <a:spLocks noChangeArrowheads="1"/>
              </p:cNvSpPr>
              <p:nvPr/>
            </p:nvSpPr>
            <p:spPr bwMode="auto">
              <a:xfrm>
                <a:off x="3000364" y="5000636"/>
                <a:ext cx="171451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قرب </a:t>
                </a:r>
              </a:p>
            </p:txBody>
          </p:sp>
          <p:grpSp>
            <p:nvGrpSpPr>
              <p:cNvPr id="19477" name="مجموعة 53"/>
              <p:cNvGrpSpPr>
                <a:grpSpLocks/>
              </p:cNvGrpSpPr>
              <p:nvPr/>
            </p:nvGrpSpPr>
            <p:grpSpPr bwMode="auto">
              <a:xfrm>
                <a:off x="2000232" y="4786322"/>
                <a:ext cx="1928826" cy="1146397"/>
                <a:chOff x="5643570" y="3500438"/>
                <a:chExt cx="1928826" cy="1146397"/>
              </a:xfrm>
            </p:grpSpPr>
            <p:grpSp>
              <p:nvGrpSpPr>
                <p:cNvPr id="19500" name="مجموعة 17"/>
                <p:cNvGrpSpPr>
                  <a:grpSpLocks/>
                </p:cNvGrpSpPr>
                <p:nvPr/>
              </p:nvGrpSpPr>
              <p:grpSpPr bwMode="auto">
                <a:xfrm>
                  <a:off x="5643570" y="3500438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19502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19504" name="مربع نص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60" name="رابط مستقيم 59"/>
                    <p:cNvCxnSpPr/>
                    <p:nvPr/>
                  </p:nvCxnSpPr>
                  <p:spPr>
                    <a:xfrm rot="10800000">
                      <a:off x="5214943" y="-1500121"/>
                      <a:ext cx="357189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503" name="مربع نص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19501" name="مربع نص 55"/>
                <p:cNvSpPr txBox="1">
                  <a:spLocks noChangeArrowheads="1"/>
                </p:cNvSpPr>
                <p:nvPr/>
              </p:nvSpPr>
              <p:spPr bwMode="auto">
                <a:xfrm>
                  <a:off x="5715008" y="3714752"/>
                  <a:ext cx="142876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19478" name="مجموعة 66"/>
              <p:cNvGrpSpPr>
                <a:grpSpLocks/>
              </p:cNvGrpSpPr>
              <p:nvPr/>
            </p:nvGrpSpPr>
            <p:grpSpPr bwMode="auto">
              <a:xfrm>
                <a:off x="571472" y="3497049"/>
                <a:ext cx="6643734" cy="1217835"/>
                <a:chOff x="571472" y="3497049"/>
                <a:chExt cx="6643734" cy="1217835"/>
              </a:xfrm>
            </p:grpSpPr>
            <p:grpSp>
              <p:nvGrpSpPr>
                <p:cNvPr id="19479" name="مجموعة 62"/>
                <p:cNvGrpSpPr>
                  <a:grpSpLocks/>
                </p:cNvGrpSpPr>
                <p:nvPr/>
              </p:nvGrpSpPr>
              <p:grpSpPr bwMode="auto">
                <a:xfrm>
                  <a:off x="571472" y="3497049"/>
                  <a:ext cx="6643734" cy="1217835"/>
                  <a:chOff x="857224" y="3500438"/>
                  <a:chExt cx="6643734" cy="1217835"/>
                </a:xfrm>
              </p:grpSpPr>
              <p:grpSp>
                <p:nvGrpSpPr>
                  <p:cNvPr id="19482" name="مجموعة 25"/>
                  <p:cNvGrpSpPr>
                    <a:grpSpLocks/>
                  </p:cNvGrpSpPr>
                  <p:nvPr/>
                </p:nvGrpSpPr>
                <p:grpSpPr bwMode="auto">
                  <a:xfrm>
                    <a:off x="4429124" y="3571876"/>
                    <a:ext cx="1928826" cy="1146397"/>
                    <a:chOff x="5643570" y="3500438"/>
                    <a:chExt cx="1928826" cy="1146397"/>
                  </a:xfrm>
                </p:grpSpPr>
                <p:grpSp>
                  <p:nvGrpSpPr>
                    <p:cNvPr id="19494" name="مجموعة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43570" y="3500438"/>
                      <a:ext cx="1928826" cy="1146397"/>
                      <a:chOff x="3714744" y="-2000288"/>
                      <a:chExt cx="1928826" cy="1146397"/>
                    </a:xfrm>
                  </p:grpSpPr>
                  <p:grpSp>
                    <p:nvGrpSpPr>
                      <p:cNvPr id="19496" name="مجموعة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14744" y="-2000288"/>
                        <a:ext cx="1857388" cy="646331"/>
                        <a:chOff x="3714744" y="-2000288"/>
                        <a:chExt cx="1857388" cy="646331"/>
                      </a:xfrm>
                    </p:grpSpPr>
                    <p:sp>
                      <p:nvSpPr>
                        <p:cNvPr id="19498" name="مربع نص 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14744" y="-2000288"/>
                          <a:ext cx="1857388" cy="6463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ar-EG" sz="3600">
                              <a:latin typeface="Calibri" pitchFamily="34" charset="0"/>
                            </a:rPr>
                            <a:t>1</a:t>
                          </a:r>
                        </a:p>
                      </p:txBody>
                    </p:sp>
                    <p:cxnSp>
                      <p:nvCxnSpPr>
                        <p:cNvPr id="32" name="رابط مستقيم 31"/>
                        <p:cNvCxnSpPr/>
                        <p:nvPr/>
                      </p:nvCxnSpPr>
                      <p:spPr>
                        <a:xfrm rot="10800000">
                          <a:off x="5214943" y="-1500122"/>
                          <a:ext cx="357189" cy="1588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2"/>
                        </a:lnRef>
                        <a:fillRef idx="0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9497" name="مربع نص 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86314" y="-1500222"/>
                        <a:ext cx="857256" cy="6463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3600">
                            <a:latin typeface="Calibri" pitchFamily="34" charset="0"/>
                          </a:rPr>
                          <a:t>3</a:t>
                        </a:r>
                      </a:p>
                    </p:txBody>
                  </p:sp>
                </p:grpSp>
                <p:sp>
                  <p:nvSpPr>
                    <p:cNvPr id="19495" name="مربع نص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15008" y="3714752"/>
                      <a:ext cx="1428760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19483" name="مجموعة 67"/>
                  <p:cNvGrpSpPr>
                    <a:grpSpLocks/>
                  </p:cNvGrpSpPr>
                  <p:nvPr/>
                </p:nvGrpSpPr>
                <p:grpSpPr bwMode="auto">
                  <a:xfrm>
                    <a:off x="4643438" y="3500438"/>
                    <a:ext cx="2857520" cy="1146397"/>
                    <a:chOff x="4714876" y="3500438"/>
                    <a:chExt cx="2857520" cy="1146397"/>
                  </a:xfrm>
                </p:grpSpPr>
                <p:grpSp>
                  <p:nvGrpSpPr>
                    <p:cNvPr id="19485" name="مجموعة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43570" y="3500438"/>
                      <a:ext cx="1928826" cy="1146397"/>
                      <a:chOff x="5643570" y="3500438"/>
                      <a:chExt cx="1928826" cy="1146397"/>
                    </a:xfrm>
                  </p:grpSpPr>
                  <p:grpSp>
                    <p:nvGrpSpPr>
                      <p:cNvPr id="19488" name="مجموعة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43570" y="3500438"/>
                        <a:ext cx="1928826" cy="1146397"/>
                        <a:chOff x="3714744" y="-2000288"/>
                        <a:chExt cx="1928826" cy="1146397"/>
                      </a:xfrm>
                    </p:grpSpPr>
                    <p:grpSp>
                      <p:nvGrpSpPr>
                        <p:cNvPr id="19490" name="مجموعة 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14744" y="-2000288"/>
                          <a:ext cx="1857388" cy="646331"/>
                          <a:chOff x="3714744" y="-2000288"/>
                          <a:chExt cx="1857388" cy="646331"/>
                        </a:xfrm>
                      </p:grpSpPr>
                      <p:sp>
                        <p:nvSpPr>
                          <p:cNvPr id="19492" name="مربع نص 2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14744" y="-2000288"/>
                            <a:ext cx="1857388" cy="6463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r>
                              <a:rPr lang="ar-EG" sz="3600">
                                <a:latin typeface="Calibri" pitchFamily="34" charset="0"/>
                              </a:rPr>
                              <a:t>7</a:t>
                            </a:r>
                          </a:p>
                        </p:txBody>
                      </p:sp>
                      <p:cxnSp>
                        <p:nvCxnSpPr>
                          <p:cNvPr id="22" name="رابط مستقيم 21"/>
                          <p:cNvCxnSpPr/>
                          <p:nvPr/>
                        </p:nvCxnSpPr>
                        <p:spPr>
                          <a:xfrm rot="10800000">
                            <a:off x="5214941" y="-1500134"/>
                            <a:ext cx="357189" cy="1587"/>
                          </a:xfrm>
                          <a:prstGeom prst="line">
                            <a:avLst/>
                          </a:prstGeom>
                        </p:spPr>
                        <p:style>
                          <a:lnRef idx="3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2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9491" name="مربع نص 1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86314" y="-1500222"/>
                          <a:ext cx="857256" cy="6463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ar-EG" sz="3600">
                              <a:latin typeface="Calibri" pitchFamily="34" charset="0"/>
                            </a:rPr>
                            <a:t>8</a:t>
                          </a:r>
                        </a:p>
                      </p:txBody>
                    </p:sp>
                  </p:grpSp>
                  <p:sp>
                    <p:nvSpPr>
                      <p:cNvPr id="19489" name="مربع نص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15008" y="3714752"/>
                        <a:ext cx="1428760" cy="6463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3600">
                            <a:latin typeface="Calibri" pitchFamily="34" charset="0"/>
                          </a:rPr>
                          <a:t>4</a:t>
                        </a:r>
                      </a:p>
                    </p:txBody>
                  </p:sp>
                </p:grpSp>
                <p:sp>
                  <p:nvSpPr>
                    <p:cNvPr id="19486" name="مربع نص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6314" y="3714752"/>
                      <a:ext cx="2000264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×</a:t>
                      </a:r>
                    </a:p>
                  </p:txBody>
                </p:sp>
                <p:cxnSp>
                  <p:nvCxnSpPr>
                    <p:cNvPr id="34" name="رابط كسهم مستقيم 33"/>
                    <p:cNvCxnSpPr/>
                    <p:nvPr/>
                  </p:nvCxnSpPr>
                  <p:spPr>
                    <a:xfrm rot="10800000">
                      <a:off x="4714876" y="4070455"/>
                      <a:ext cx="857256" cy="1587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484" name="مربع نص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224" y="3857628"/>
                    <a:ext cx="3786214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5× 2 =10</a:t>
                    </a:r>
                  </a:p>
                </p:txBody>
              </p:sp>
            </p:grpSp>
            <p:cxnSp>
              <p:nvCxnSpPr>
                <p:cNvPr id="47" name="رابط كسهم مستقيم 46"/>
                <p:cNvCxnSpPr/>
                <p:nvPr/>
              </p:nvCxnSpPr>
              <p:spPr>
                <a:xfrm flipV="1">
                  <a:off x="6072198" y="4106760"/>
                  <a:ext cx="714380" cy="6081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رابط كسهم مستقيم 61"/>
                <p:cNvCxnSpPr/>
                <p:nvPr/>
              </p:nvCxnSpPr>
              <p:spPr>
                <a:xfrm flipV="1">
                  <a:off x="3500430" y="4205203"/>
                  <a:ext cx="2214577" cy="50968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470" name="مربع نص 44"/>
            <p:cNvSpPr txBox="1">
              <a:spLocks noChangeArrowheads="1"/>
            </p:cNvSpPr>
            <p:nvPr/>
          </p:nvSpPr>
          <p:spPr bwMode="auto">
            <a:xfrm>
              <a:off x="5000628" y="3929066"/>
              <a:ext cx="128588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إلى 5.</a:t>
              </a:r>
            </a:p>
          </p:txBody>
        </p:sp>
        <p:sp>
          <p:nvSpPr>
            <p:cNvPr id="19471" name="مربع نص 60"/>
            <p:cNvSpPr txBox="1">
              <a:spLocks noChangeArrowheads="1"/>
            </p:cNvSpPr>
            <p:nvPr/>
          </p:nvSpPr>
          <p:spPr bwMode="auto">
            <a:xfrm>
              <a:off x="2000232" y="4003893"/>
              <a:ext cx="128588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إلى 2.</a:t>
              </a:r>
            </a:p>
          </p:txBody>
        </p:sp>
      </p:grpSp>
      <p:sp>
        <p:nvSpPr>
          <p:cNvPr id="64" name="مربع نص 63"/>
          <p:cNvSpPr txBox="1">
            <a:spLocks noChangeArrowheads="1"/>
          </p:cNvSpPr>
          <p:nvPr/>
        </p:nvSpPr>
        <p:spPr bwMode="auto">
          <a:xfrm>
            <a:off x="1643063" y="5988050"/>
            <a:ext cx="5357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latin typeface="Calibri" pitchFamily="34" charset="0"/>
              </a:rPr>
              <a:t>لذلك، فإنَّ المساحةَ ~ 10 أمتارٍ مربعةٍ.</a:t>
            </a:r>
          </a:p>
        </p:txBody>
      </p:sp>
      <p:sp>
        <p:nvSpPr>
          <p:cNvPr id="65" name="مربع نص 64"/>
          <p:cNvSpPr txBox="1">
            <a:spLocks noChangeArrowheads="1"/>
          </p:cNvSpPr>
          <p:nvPr/>
        </p:nvSpPr>
        <p:spPr bwMode="auto">
          <a:xfrm>
            <a:off x="4071938" y="6072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latin typeface="Calibri" pitchFamily="34" charset="0"/>
              </a:rPr>
              <a:t>~</a:t>
            </a:r>
          </a:p>
        </p:txBody>
      </p:sp>
    </p:spTree>
  </p:cSld>
  <p:clrMapOvr>
    <a:masterClrMapping/>
  </p:clrMapOvr>
  <p:transition>
    <p:strips dir="ld"/>
    <p:sndAc>
      <p:stSnd>
        <p:snd r:embed="rId3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دل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م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6" grpId="0"/>
      <p:bldP spid="17" grpId="0"/>
      <p:bldP spid="64" grpId="0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مزدوجة 1">
            <a:extLst>
              <a:ext uri="{FF2B5EF4-FFF2-40B4-BE49-F238E27FC236}">
                <a16:creationId xmlns:a16="http://schemas.microsoft.com/office/drawing/2014/main" id="{E5F286D4-3713-41FA-89B5-53A2DE8F3757}"/>
              </a:ext>
            </a:extLst>
          </p:cNvPr>
          <p:cNvSpPr/>
          <p:nvPr/>
        </p:nvSpPr>
        <p:spPr>
          <a:xfrm>
            <a:off x="3862760" y="3707695"/>
            <a:ext cx="3801021" cy="1936799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A4F8683-4B7F-44B9-B769-81B29CCF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4075929"/>
            <a:ext cx="1633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7200" dirty="0">
                <a:latin typeface="Calibri" pitchFamily="34" charset="0"/>
              </a:rPr>
              <a:t>مثال</a:t>
            </a:r>
          </a:p>
        </p:txBody>
      </p:sp>
    </p:spTree>
    <p:extLst>
      <p:ext uri="{BB962C8B-B14F-4D97-AF65-F5344CB8AC3E}">
        <p14:creationId xmlns:p14="http://schemas.microsoft.com/office/powerpoint/2010/main" val="3599810968"/>
      </p:ext>
    </p:extLst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3"/>
          <p:cNvGrpSpPr>
            <a:grpSpLocks/>
          </p:cNvGrpSpPr>
          <p:nvPr/>
        </p:nvGrpSpPr>
        <p:grpSpPr bwMode="auto">
          <a:xfrm>
            <a:off x="2850459" y="2414588"/>
            <a:ext cx="4150415" cy="3157537"/>
            <a:chOff x="2850447" y="2414587"/>
            <a:chExt cx="4150445" cy="3157553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0447" y="2414587"/>
              <a:ext cx="2866838" cy="20288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1513" name="مجموعة 12"/>
            <p:cNvGrpSpPr>
              <a:grpSpLocks/>
            </p:cNvGrpSpPr>
            <p:nvPr/>
          </p:nvGrpSpPr>
          <p:grpSpPr bwMode="auto">
            <a:xfrm>
              <a:off x="5072066" y="2857496"/>
              <a:ext cx="1928826" cy="1146397"/>
              <a:chOff x="5072066" y="2857496"/>
              <a:chExt cx="1928826" cy="1146397"/>
            </a:xfrm>
          </p:grpSpPr>
          <p:grpSp>
            <p:nvGrpSpPr>
              <p:cNvPr id="21523" name="مجموعة 4"/>
              <p:cNvGrpSpPr>
                <a:grpSpLocks/>
              </p:cNvGrpSpPr>
              <p:nvPr/>
            </p:nvGrpSpPr>
            <p:grpSpPr bwMode="auto">
              <a:xfrm>
                <a:off x="5072066" y="2857496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21525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21527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21529" name="مربع نص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11" name="رابط مستقيم 10"/>
                    <p:cNvCxnSpPr/>
                    <p:nvPr/>
                  </p:nvCxnSpPr>
                  <p:spPr>
                    <a:xfrm rot="10800000">
                      <a:off x="5214941" y="-1500218"/>
                      <a:ext cx="357191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528" name="مربع نص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21526" name="مربع نص 6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2</a:t>
                  </a:r>
                </a:p>
              </p:txBody>
            </p:sp>
          </p:grpSp>
          <p:sp>
            <p:nvSpPr>
              <p:cNvPr id="21524" name="مربع نص 11"/>
              <p:cNvSpPr txBox="1">
                <a:spLocks noChangeArrowheads="1"/>
              </p:cNvSpPr>
              <p:nvPr/>
            </p:nvSpPr>
            <p:spPr bwMode="auto">
              <a:xfrm>
                <a:off x="6143636" y="3071810"/>
                <a:ext cx="14287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م</a:t>
                </a:r>
              </a:p>
            </p:txBody>
          </p:sp>
        </p:grpSp>
        <p:grpSp>
          <p:nvGrpSpPr>
            <p:cNvPr id="21514" name="مجموعة 14"/>
            <p:cNvGrpSpPr>
              <a:grpSpLocks/>
            </p:cNvGrpSpPr>
            <p:nvPr/>
          </p:nvGrpSpPr>
          <p:grpSpPr bwMode="auto">
            <a:xfrm>
              <a:off x="3143240" y="4425743"/>
              <a:ext cx="1928826" cy="1146397"/>
              <a:chOff x="5072066" y="2857496"/>
              <a:chExt cx="1928826" cy="1146397"/>
            </a:xfrm>
          </p:grpSpPr>
          <p:grpSp>
            <p:nvGrpSpPr>
              <p:cNvPr id="21515" name="مجموعة 4"/>
              <p:cNvGrpSpPr>
                <a:grpSpLocks/>
              </p:cNvGrpSpPr>
              <p:nvPr/>
            </p:nvGrpSpPr>
            <p:grpSpPr bwMode="auto">
              <a:xfrm>
                <a:off x="5072066" y="2857496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21517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21519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21521" name="مربع نص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7</a:t>
                      </a:r>
                    </a:p>
                  </p:txBody>
                </p:sp>
                <p:cxnSp>
                  <p:nvCxnSpPr>
                    <p:cNvPr id="23" name="رابط مستقيم 22"/>
                    <p:cNvCxnSpPr/>
                    <p:nvPr/>
                  </p:nvCxnSpPr>
                  <p:spPr>
                    <a:xfrm rot="10800000">
                      <a:off x="5214943" y="-1500007"/>
                      <a:ext cx="357189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520" name="مربع نص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8</a:t>
                    </a:r>
                  </a:p>
                </p:txBody>
              </p:sp>
            </p:grpSp>
            <p:sp>
              <p:nvSpPr>
                <p:cNvPr id="21518" name="مربع نص 18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4</a:t>
                  </a:r>
                </a:p>
              </p:txBody>
            </p:sp>
          </p:grpSp>
          <p:sp>
            <p:nvSpPr>
              <p:cNvPr id="21516" name="مربع نص 16"/>
              <p:cNvSpPr txBox="1">
                <a:spLocks noChangeArrowheads="1"/>
              </p:cNvSpPr>
              <p:nvPr/>
            </p:nvSpPr>
            <p:spPr bwMode="auto">
              <a:xfrm>
                <a:off x="6143636" y="3071810"/>
                <a:ext cx="14287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م</a:t>
                </a:r>
              </a:p>
            </p:txBody>
          </p:sp>
        </p:grpSp>
      </p:grpSp>
      <p:sp>
        <p:nvSpPr>
          <p:cNvPr id="25" name="خماسي 24"/>
          <p:cNvSpPr/>
          <p:nvPr/>
        </p:nvSpPr>
        <p:spPr>
          <a:xfrm>
            <a:off x="2428875" y="571500"/>
            <a:ext cx="3929063" cy="92868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21510" name="مربع نص 25"/>
          <p:cNvSpPr txBox="1">
            <a:spLocks noChangeArrowheads="1"/>
          </p:cNvSpPr>
          <p:nvPr/>
        </p:nvSpPr>
        <p:spPr bwMode="auto">
          <a:xfrm>
            <a:off x="1643063" y="714375"/>
            <a:ext cx="428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تقديرُ الأعداد الكسريةِ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1779687-0DB0-4B08-BA63-DAE65EA75509}"/>
              </a:ext>
            </a:extLst>
          </p:cNvPr>
          <p:cNvGrpSpPr>
            <a:grpSpLocks/>
          </p:cNvGrpSpPr>
          <p:nvPr/>
        </p:nvGrpSpPr>
        <p:grpSpPr bwMode="auto">
          <a:xfrm>
            <a:off x="2680617" y="2636912"/>
            <a:ext cx="3782765" cy="1071563"/>
            <a:chOff x="5357818" y="714356"/>
            <a:chExt cx="3429024" cy="107157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7ED6D0D6-43D9-4D81-9AFE-B9594BC639AA}"/>
                </a:ext>
              </a:extLst>
            </p:cNvPr>
            <p:cNvSpPr/>
            <p:nvPr/>
          </p:nvSpPr>
          <p:spPr>
            <a:xfrm>
              <a:off x="5357818" y="714356"/>
              <a:ext cx="2428892" cy="107157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pic>
          <p:nvPicPr>
            <p:cNvPr id="4" name="صورة 3" descr="MR900434665.jpg">
              <a:extLst>
                <a:ext uri="{FF2B5EF4-FFF2-40B4-BE49-F238E27FC236}">
                  <a16:creationId xmlns:a16="http://schemas.microsoft.com/office/drawing/2014/main" id="{56862916-B68F-4D1A-BCE9-9F293FF10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72442" y="785794"/>
              <a:ext cx="9144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7DBDE88-9094-437C-90D2-B3D9FC2C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389" y="2842490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تحقق من فهمك:</a:t>
            </a:r>
          </a:p>
        </p:txBody>
      </p:sp>
    </p:spTree>
    <p:extLst>
      <p:ext uri="{BB962C8B-B14F-4D97-AF65-F5344CB8AC3E}">
        <p14:creationId xmlns:p14="http://schemas.microsoft.com/office/powerpoint/2010/main" val="1354136021"/>
      </p:ext>
    </p:extLst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ستند 5"/>
          <p:cNvSpPr/>
          <p:nvPr/>
        </p:nvSpPr>
        <p:spPr>
          <a:xfrm>
            <a:off x="571500" y="2000250"/>
            <a:ext cx="7929563" cy="4357688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/>
              <a:t> 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642938" y="2428875"/>
            <a:ext cx="7572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ز) </a:t>
            </a:r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تبليط: </a:t>
            </a:r>
            <a:r>
              <a:rPr lang="ar-EG" sz="3600">
                <a:latin typeface="Calibri" pitchFamily="34" charset="0"/>
              </a:rPr>
              <a:t>تمَّ تغطيةُ حافةِ إحدى الساحات بـ          قطعةً من الرخامِ. طولُ كلّ  قطعةٍ منها      م     </a:t>
            </a:r>
          </a:p>
        </p:txBody>
      </p:sp>
      <p:grpSp>
        <p:nvGrpSpPr>
          <p:cNvPr id="4" name="مجموعة 13"/>
          <p:cNvGrpSpPr>
            <a:grpSpLocks/>
          </p:cNvGrpSpPr>
          <p:nvPr/>
        </p:nvGrpSpPr>
        <p:grpSpPr bwMode="auto">
          <a:xfrm>
            <a:off x="-214313" y="2286000"/>
            <a:ext cx="1928813" cy="1146175"/>
            <a:chOff x="5857884" y="2857496"/>
            <a:chExt cx="1928826" cy="1146397"/>
          </a:xfrm>
        </p:grpSpPr>
        <p:grpSp>
          <p:nvGrpSpPr>
            <p:cNvPr id="22547" name="مجموعة 7"/>
            <p:cNvGrpSpPr>
              <a:grpSpLocks/>
            </p:cNvGrpSpPr>
            <p:nvPr/>
          </p:nvGrpSpPr>
          <p:grpSpPr bwMode="auto">
            <a:xfrm>
              <a:off x="5857884" y="2857496"/>
              <a:ext cx="1928826" cy="1146397"/>
              <a:chOff x="3714744" y="-2000288"/>
              <a:chExt cx="1928826" cy="1146397"/>
            </a:xfrm>
          </p:grpSpPr>
          <p:grpSp>
            <p:nvGrpSpPr>
              <p:cNvPr id="22549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22551" name="مربع نص 10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2</a:t>
                  </a:r>
                </a:p>
              </p:txBody>
            </p:sp>
            <p:cxnSp>
              <p:nvCxnSpPr>
                <p:cNvPr id="12" name="رابط مستقيم 11"/>
                <p:cNvCxnSpPr/>
                <p:nvPr/>
              </p:nvCxnSpPr>
              <p:spPr>
                <a:xfrm rot="10800000">
                  <a:off x="5214943" y="-1500128"/>
                  <a:ext cx="357191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550" name="مربع نص 9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22548" name="مربع نص 12"/>
            <p:cNvSpPr txBox="1">
              <a:spLocks noChangeArrowheads="1"/>
            </p:cNvSpPr>
            <p:nvPr/>
          </p:nvSpPr>
          <p:spPr bwMode="auto">
            <a:xfrm>
              <a:off x="6286512" y="3139859"/>
              <a:ext cx="10715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32</a:t>
              </a:r>
            </a:p>
          </p:txBody>
        </p:sp>
      </p:grpSp>
      <p:grpSp>
        <p:nvGrpSpPr>
          <p:cNvPr id="10" name="مجموعة 14"/>
          <p:cNvGrpSpPr>
            <a:grpSpLocks/>
          </p:cNvGrpSpPr>
          <p:nvPr/>
        </p:nvGrpSpPr>
        <p:grpSpPr bwMode="auto">
          <a:xfrm>
            <a:off x="642938" y="2786063"/>
            <a:ext cx="1928812" cy="1146175"/>
            <a:chOff x="5857884" y="2857496"/>
            <a:chExt cx="1928826" cy="1146397"/>
          </a:xfrm>
        </p:grpSpPr>
        <p:grpSp>
          <p:nvGrpSpPr>
            <p:cNvPr id="22541" name="مجموعة 7"/>
            <p:cNvGrpSpPr>
              <a:grpSpLocks/>
            </p:cNvGrpSpPr>
            <p:nvPr/>
          </p:nvGrpSpPr>
          <p:grpSpPr bwMode="auto">
            <a:xfrm>
              <a:off x="5857884" y="2857496"/>
              <a:ext cx="1928826" cy="1146397"/>
              <a:chOff x="3714744" y="-2000288"/>
              <a:chExt cx="1928826" cy="1146397"/>
            </a:xfrm>
          </p:grpSpPr>
          <p:grpSp>
            <p:nvGrpSpPr>
              <p:cNvPr id="22543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22545" name="مربع نص 19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21" name="رابط مستقيم 20"/>
                <p:cNvCxnSpPr/>
                <p:nvPr/>
              </p:nvCxnSpPr>
              <p:spPr>
                <a:xfrm rot="10800000">
                  <a:off x="5214941" y="-1500129"/>
                  <a:ext cx="357191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544" name="مربع نص 18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6</a:t>
                </a:r>
              </a:p>
            </p:txBody>
          </p:sp>
        </p:grpSp>
        <p:sp>
          <p:nvSpPr>
            <p:cNvPr id="22542" name="مربع نص 16"/>
            <p:cNvSpPr txBox="1">
              <a:spLocks noChangeArrowheads="1"/>
            </p:cNvSpPr>
            <p:nvPr/>
          </p:nvSpPr>
          <p:spPr bwMode="auto">
            <a:xfrm>
              <a:off x="6286512" y="3139859"/>
              <a:ext cx="10715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22" name="مربع نص 21"/>
          <p:cNvSpPr txBox="1">
            <a:spLocks noChangeArrowheads="1"/>
          </p:cNvSpPr>
          <p:nvPr/>
        </p:nvSpPr>
        <p:spPr bwMode="auto">
          <a:xfrm>
            <a:off x="428625" y="3571875"/>
            <a:ext cx="764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، أوجدِ الطولَ التقريبيَّ للحافةِ بالأمتارِ.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14546" y="4786322"/>
            <a:ext cx="2428892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solidFill>
                  <a:schemeClr val="bg1"/>
                </a:solidFill>
              </a:rPr>
              <a:t>33 م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CK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3275856" y="1165844"/>
            <a:ext cx="4272751" cy="901709"/>
          </a:xfrm>
          <a:prstGeom prst="flowChartAlternateProcess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3923928" y="1180198"/>
            <a:ext cx="228599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FFFF00"/>
                </a:solidFill>
                <a:latin typeface="Calibri" pitchFamily="34" charset="0"/>
              </a:rPr>
              <a:t>6 ــــ 6</a:t>
            </a:r>
          </a:p>
        </p:txBody>
      </p:sp>
      <p:sp>
        <p:nvSpPr>
          <p:cNvPr id="6" name="تمرير أفقي 5"/>
          <p:cNvSpPr/>
          <p:nvPr/>
        </p:nvSpPr>
        <p:spPr>
          <a:xfrm>
            <a:off x="2079105" y="2492896"/>
            <a:ext cx="5229200" cy="122053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046208" y="2659063"/>
            <a:ext cx="5143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تقديرُ نواتجِ ضربِ الكسورِ </a:t>
            </a:r>
          </a:p>
        </p:txBody>
      </p:sp>
    </p:spTree>
  </p:cSld>
  <p:clrMapOvr>
    <a:masterClrMapping/>
  </p:clrMapOvr>
  <p:transition>
    <p:diamond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357290" y="1785926"/>
            <a:ext cx="5572164" cy="3571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2000250" y="1714500"/>
            <a:ext cx="46434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إرشادات للدراسة</a:t>
            </a: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2500313" y="2571750"/>
            <a:ext cx="4071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مراجعة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2143125" y="34290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يمكنُكَ مراجعةُ تقديرِ الكسورِ في الدرسِ6ــ1.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1779687-0DB0-4B08-BA63-DAE65EA75509}"/>
              </a:ext>
            </a:extLst>
          </p:cNvPr>
          <p:cNvGrpSpPr>
            <a:grpSpLocks/>
          </p:cNvGrpSpPr>
          <p:nvPr/>
        </p:nvGrpSpPr>
        <p:grpSpPr bwMode="auto">
          <a:xfrm>
            <a:off x="2680618" y="2161602"/>
            <a:ext cx="3782764" cy="1944216"/>
            <a:chOff x="5357818" y="714356"/>
            <a:chExt cx="3429023" cy="107157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7ED6D0D6-43D9-4D81-9AFE-B9594BC639AA}"/>
                </a:ext>
              </a:extLst>
            </p:cNvPr>
            <p:cNvSpPr/>
            <p:nvPr/>
          </p:nvSpPr>
          <p:spPr>
            <a:xfrm>
              <a:off x="5357818" y="714356"/>
              <a:ext cx="2428892" cy="107157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" name="صورة 3" descr="MR900434665.jpg">
              <a:extLst>
                <a:ext uri="{FF2B5EF4-FFF2-40B4-BE49-F238E27FC236}">
                  <a16:creationId xmlns:a16="http://schemas.microsoft.com/office/drawing/2014/main" id="{56862916-B68F-4D1A-BCE9-9F293FF10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72441" y="927482"/>
              <a:ext cx="914400" cy="4218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7DBDE88-9094-437C-90D2-B3D9FC2C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43" y="2348880"/>
            <a:ext cx="26794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تحقق من فهمك:</a:t>
            </a:r>
          </a:p>
        </p:txBody>
      </p:sp>
    </p:spTree>
    <p:extLst>
      <p:ext uri="{BB962C8B-B14F-4D97-AF65-F5344CB8AC3E}">
        <p14:creationId xmlns:p14="http://schemas.microsoft.com/office/powerpoint/2010/main" val="3150906969"/>
      </p:ext>
    </p:extLst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48" name="صورة 1" descr="MR900434665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74" y="589793"/>
            <a:ext cx="914394" cy="9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6362999" y="714375"/>
            <a:ext cx="1071562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تأكد</a:t>
            </a: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660797" y="345588"/>
            <a:ext cx="5250656" cy="1071563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85750" y="551831"/>
            <a:ext cx="5500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قدّرْ ناتجَ الضرب في كلًّ ممّا يأتي:</a:t>
            </a: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828730" y="2143125"/>
            <a:ext cx="7911703" cy="4000500"/>
          </a:xfrm>
          <a:prstGeom prst="flowChartAlternateProcess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grpSp>
        <p:nvGrpSpPr>
          <p:cNvPr id="4" name="مجموعة 10"/>
          <p:cNvGrpSpPr>
            <a:grpSpLocks/>
          </p:cNvGrpSpPr>
          <p:nvPr/>
        </p:nvGrpSpPr>
        <p:grpSpPr bwMode="auto">
          <a:xfrm>
            <a:off x="7572375" y="2357438"/>
            <a:ext cx="1000125" cy="788987"/>
            <a:chOff x="7072330" y="2500306"/>
            <a:chExt cx="1143008" cy="789207"/>
          </a:xfrm>
        </p:grpSpPr>
        <p:sp>
          <p:nvSpPr>
            <p:cNvPr id="9" name="شكل بيضاوي 8"/>
            <p:cNvSpPr/>
            <p:nvPr/>
          </p:nvSpPr>
          <p:spPr>
            <a:xfrm>
              <a:off x="7286417" y="2500306"/>
              <a:ext cx="928921" cy="7145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3647" name="مربع نص 9"/>
            <p:cNvSpPr txBox="1">
              <a:spLocks noChangeArrowheads="1"/>
            </p:cNvSpPr>
            <p:nvPr/>
          </p:nvSpPr>
          <p:spPr bwMode="auto">
            <a:xfrm>
              <a:off x="7072330" y="2643182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4714875" y="1568450"/>
            <a:ext cx="3214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الأمثلة1-3</a:t>
            </a:r>
          </a:p>
        </p:txBody>
      </p:sp>
      <p:grpSp>
        <p:nvGrpSpPr>
          <p:cNvPr id="10" name="مجموعة 23"/>
          <p:cNvGrpSpPr>
            <a:grpSpLocks/>
          </p:cNvGrpSpPr>
          <p:nvPr/>
        </p:nvGrpSpPr>
        <p:grpSpPr bwMode="auto">
          <a:xfrm>
            <a:off x="3643313" y="2214563"/>
            <a:ext cx="1071562" cy="788987"/>
            <a:chOff x="7072330" y="2500306"/>
            <a:chExt cx="1143008" cy="789207"/>
          </a:xfrm>
        </p:grpSpPr>
        <p:sp>
          <p:nvSpPr>
            <p:cNvPr id="25" name="شكل بيضاوي 24"/>
            <p:cNvSpPr/>
            <p:nvPr/>
          </p:nvSpPr>
          <p:spPr>
            <a:xfrm>
              <a:off x="7287384" y="2500306"/>
              <a:ext cx="927954" cy="7145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3645" name="مربع نص 25"/>
            <p:cNvSpPr txBox="1">
              <a:spLocks noChangeArrowheads="1"/>
            </p:cNvSpPr>
            <p:nvPr/>
          </p:nvSpPr>
          <p:spPr bwMode="auto">
            <a:xfrm>
              <a:off x="7072330" y="2643182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1" name="مجموعة 63"/>
          <p:cNvGrpSpPr>
            <a:grpSpLocks/>
          </p:cNvGrpSpPr>
          <p:nvPr/>
        </p:nvGrpSpPr>
        <p:grpSpPr bwMode="auto">
          <a:xfrm>
            <a:off x="5000625" y="2139950"/>
            <a:ext cx="2714625" cy="1146175"/>
            <a:chOff x="4857752" y="2357430"/>
            <a:chExt cx="2714644" cy="1146397"/>
          </a:xfrm>
        </p:grpSpPr>
        <p:sp>
          <p:nvSpPr>
            <p:cNvPr id="23633" name="مربع نص 22"/>
            <p:cNvSpPr txBox="1">
              <a:spLocks noChangeArrowheads="1"/>
            </p:cNvSpPr>
            <p:nvPr/>
          </p:nvSpPr>
          <p:spPr bwMode="auto">
            <a:xfrm>
              <a:off x="4857752" y="2643182"/>
              <a:ext cx="11430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 sz="3600">
                <a:latin typeface="Calibri" pitchFamily="34" charset="0"/>
              </a:endParaRPr>
            </a:p>
          </p:txBody>
        </p:sp>
        <p:grpSp>
          <p:nvGrpSpPr>
            <p:cNvPr id="23634" name="مجموعة 58"/>
            <p:cNvGrpSpPr>
              <a:grpSpLocks/>
            </p:cNvGrpSpPr>
            <p:nvPr/>
          </p:nvGrpSpPr>
          <p:grpSpPr bwMode="auto">
            <a:xfrm>
              <a:off x="5072066" y="2357430"/>
              <a:ext cx="2500330" cy="1146397"/>
              <a:chOff x="4929190" y="2357430"/>
              <a:chExt cx="2500330" cy="1146397"/>
            </a:xfrm>
          </p:grpSpPr>
          <p:grpSp>
            <p:nvGrpSpPr>
              <p:cNvPr id="23635" name="مجموعة 13"/>
              <p:cNvGrpSpPr>
                <a:grpSpLocks/>
              </p:cNvGrpSpPr>
              <p:nvPr/>
            </p:nvGrpSpPr>
            <p:grpSpPr bwMode="auto">
              <a:xfrm>
                <a:off x="5500694" y="2357430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23638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23640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23642" name="مربع نص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20" name="رابط مستقيم 19"/>
                    <p:cNvCxnSpPr/>
                    <p:nvPr/>
                  </p:nvCxnSpPr>
                  <p:spPr>
                    <a:xfrm rot="10800000">
                      <a:off x="5214941" y="-1500128"/>
                      <a:ext cx="357191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641" name="مربع نص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8</a:t>
                    </a:r>
                  </a:p>
                </p:txBody>
              </p:sp>
            </p:grpSp>
            <p:sp>
              <p:nvSpPr>
                <p:cNvPr id="23639" name="مربع نص 15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23636" name="مربع نص 20"/>
              <p:cNvSpPr txBox="1">
                <a:spLocks noChangeArrowheads="1"/>
              </p:cNvSpPr>
              <p:nvPr/>
            </p:nvSpPr>
            <p:spPr bwMode="auto">
              <a:xfrm>
                <a:off x="5786446" y="2639793"/>
                <a:ext cx="121444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× 15</a:t>
                </a:r>
              </a:p>
            </p:txBody>
          </p:sp>
          <p:sp>
            <p:nvSpPr>
              <p:cNvPr id="23637" name="مربع نص 34"/>
              <p:cNvSpPr txBox="1">
                <a:spLocks noChangeArrowheads="1"/>
              </p:cNvSpPr>
              <p:nvPr/>
            </p:nvSpPr>
            <p:spPr bwMode="auto">
              <a:xfrm>
                <a:off x="4929190" y="2643182"/>
                <a:ext cx="121444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=</a:t>
                </a:r>
              </a:p>
            </p:txBody>
          </p:sp>
        </p:grpSp>
      </p:grpSp>
      <p:grpSp>
        <p:nvGrpSpPr>
          <p:cNvPr id="17" name="مجموعة 60"/>
          <p:cNvGrpSpPr>
            <a:grpSpLocks/>
          </p:cNvGrpSpPr>
          <p:nvPr/>
        </p:nvGrpSpPr>
        <p:grpSpPr bwMode="auto">
          <a:xfrm>
            <a:off x="857250" y="2211388"/>
            <a:ext cx="3214688" cy="1146175"/>
            <a:chOff x="4500562" y="3500438"/>
            <a:chExt cx="3214710" cy="1146397"/>
          </a:xfrm>
        </p:grpSpPr>
        <p:sp>
          <p:nvSpPr>
            <p:cNvPr id="23622" name="مربع نص 21"/>
            <p:cNvSpPr txBox="1">
              <a:spLocks noChangeArrowheads="1"/>
            </p:cNvSpPr>
            <p:nvPr/>
          </p:nvSpPr>
          <p:spPr bwMode="auto">
            <a:xfrm>
              <a:off x="4929190" y="3714752"/>
              <a:ext cx="12144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=</a:t>
              </a:r>
            </a:p>
          </p:txBody>
        </p:sp>
        <p:grpSp>
          <p:nvGrpSpPr>
            <p:cNvPr id="23623" name="مجموعة 59"/>
            <p:cNvGrpSpPr>
              <a:grpSpLocks/>
            </p:cNvGrpSpPr>
            <p:nvPr/>
          </p:nvGrpSpPr>
          <p:grpSpPr bwMode="auto">
            <a:xfrm>
              <a:off x="4500562" y="3500438"/>
              <a:ext cx="3214710" cy="1146397"/>
              <a:chOff x="4572000" y="3500438"/>
              <a:chExt cx="3214710" cy="1146397"/>
            </a:xfrm>
          </p:grpSpPr>
          <p:grpSp>
            <p:nvGrpSpPr>
              <p:cNvPr id="23624" name="مجموعة 26"/>
              <p:cNvGrpSpPr>
                <a:grpSpLocks/>
              </p:cNvGrpSpPr>
              <p:nvPr/>
            </p:nvGrpSpPr>
            <p:grpSpPr bwMode="auto">
              <a:xfrm>
                <a:off x="5572132" y="3500438"/>
                <a:ext cx="2214578" cy="1146397"/>
                <a:chOff x="5857884" y="2857496"/>
                <a:chExt cx="2214578" cy="1146397"/>
              </a:xfrm>
            </p:grpSpPr>
            <p:grpSp>
              <p:nvGrpSpPr>
                <p:cNvPr id="23627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23629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23631" name="مربع نص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3</a:t>
                      </a:r>
                    </a:p>
                  </p:txBody>
                </p:sp>
                <p:cxnSp>
                  <p:nvCxnSpPr>
                    <p:cNvPr id="33" name="رابط مستقيم 32"/>
                    <p:cNvCxnSpPr/>
                    <p:nvPr/>
                  </p:nvCxnSpPr>
                  <p:spPr>
                    <a:xfrm rot="10800000">
                      <a:off x="5214943" y="-1500129"/>
                      <a:ext cx="357189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630" name="مربع نص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4</a:t>
                    </a:r>
                  </a:p>
                </p:txBody>
              </p:sp>
            </p:grpSp>
            <p:sp>
              <p:nvSpPr>
                <p:cNvPr id="23628" name="مربع نص 28"/>
                <p:cNvSpPr txBox="1">
                  <a:spLocks noChangeArrowheads="1"/>
                </p:cNvSpPr>
                <p:nvPr/>
              </p:nvSpPr>
              <p:spPr bwMode="auto">
                <a:xfrm>
                  <a:off x="700089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23625" name="مربع نص 33"/>
              <p:cNvSpPr txBox="1">
                <a:spLocks noChangeArrowheads="1"/>
              </p:cNvSpPr>
              <p:nvPr/>
            </p:nvSpPr>
            <p:spPr bwMode="auto">
              <a:xfrm>
                <a:off x="5857884" y="3782801"/>
                <a:ext cx="121444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× 21</a:t>
                </a:r>
              </a:p>
            </p:txBody>
          </p:sp>
          <p:sp>
            <p:nvSpPr>
              <p:cNvPr id="23626" name="مربع نص 35"/>
              <p:cNvSpPr txBox="1">
                <a:spLocks noChangeArrowheads="1"/>
              </p:cNvSpPr>
              <p:nvPr/>
            </p:nvSpPr>
            <p:spPr bwMode="auto">
              <a:xfrm>
                <a:off x="4572000" y="3782801"/>
                <a:ext cx="114300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15</a:t>
                </a:r>
              </a:p>
            </p:txBody>
          </p:sp>
        </p:grpSp>
      </p:grpSp>
      <p:grpSp>
        <p:nvGrpSpPr>
          <p:cNvPr id="23" name="مجموعة 36"/>
          <p:cNvGrpSpPr>
            <a:grpSpLocks/>
          </p:cNvGrpSpPr>
          <p:nvPr/>
        </p:nvGrpSpPr>
        <p:grpSpPr bwMode="auto">
          <a:xfrm>
            <a:off x="7774610" y="4013689"/>
            <a:ext cx="1000125" cy="788987"/>
            <a:chOff x="7072330" y="2500306"/>
            <a:chExt cx="1143008" cy="789207"/>
          </a:xfrm>
        </p:grpSpPr>
        <p:sp>
          <p:nvSpPr>
            <p:cNvPr id="38" name="شكل بيضاوي 37"/>
            <p:cNvSpPr/>
            <p:nvPr/>
          </p:nvSpPr>
          <p:spPr>
            <a:xfrm>
              <a:off x="7286417" y="2500306"/>
              <a:ext cx="928921" cy="7145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3621" name="مربع نص 38"/>
            <p:cNvSpPr txBox="1">
              <a:spLocks noChangeArrowheads="1"/>
            </p:cNvSpPr>
            <p:nvPr/>
          </p:nvSpPr>
          <p:spPr bwMode="auto">
            <a:xfrm>
              <a:off x="7072330" y="2643182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24" name="مجموعة 61"/>
          <p:cNvGrpSpPr>
            <a:grpSpLocks/>
          </p:cNvGrpSpPr>
          <p:nvPr/>
        </p:nvGrpSpPr>
        <p:grpSpPr bwMode="auto">
          <a:xfrm>
            <a:off x="5308600" y="3968578"/>
            <a:ext cx="2643188" cy="1146175"/>
            <a:chOff x="4929190" y="4500570"/>
            <a:chExt cx="2643206" cy="1146397"/>
          </a:xfrm>
        </p:grpSpPr>
        <p:grpSp>
          <p:nvGrpSpPr>
            <p:cNvPr id="23612" name="مجموعة 39"/>
            <p:cNvGrpSpPr>
              <a:grpSpLocks/>
            </p:cNvGrpSpPr>
            <p:nvPr/>
          </p:nvGrpSpPr>
          <p:grpSpPr bwMode="auto">
            <a:xfrm>
              <a:off x="5643570" y="4500570"/>
              <a:ext cx="1928826" cy="1146397"/>
              <a:chOff x="5857884" y="2857496"/>
              <a:chExt cx="1928826" cy="1146397"/>
            </a:xfrm>
          </p:grpSpPr>
          <p:grpSp>
            <p:nvGrpSpPr>
              <p:cNvPr id="23614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3616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3618" name="مربع نص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2</a:t>
                    </a:r>
                  </a:p>
                </p:txBody>
              </p:sp>
              <p:cxnSp>
                <p:nvCxnSpPr>
                  <p:cNvPr id="46" name="رابط مستقيم 45"/>
                  <p:cNvCxnSpPr/>
                  <p:nvPr/>
                </p:nvCxnSpPr>
                <p:spPr>
                  <a:xfrm rot="10800000">
                    <a:off x="5214943" y="-1500129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617" name="مربع نص 43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23615" name="مربع نص 41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3613" name="مربع نص 46"/>
            <p:cNvSpPr txBox="1">
              <a:spLocks noChangeArrowheads="1"/>
            </p:cNvSpPr>
            <p:nvPr/>
          </p:nvSpPr>
          <p:spPr bwMode="auto">
            <a:xfrm>
              <a:off x="4929190" y="4640057"/>
              <a:ext cx="21431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dirty="0">
                  <a:latin typeface="Calibri" pitchFamily="34" charset="0"/>
                </a:rPr>
                <a:t>الـ 26= 10</a:t>
              </a:r>
            </a:p>
          </p:txBody>
        </p:sp>
      </p:grpSp>
      <p:grpSp>
        <p:nvGrpSpPr>
          <p:cNvPr id="29" name="مجموعة 47"/>
          <p:cNvGrpSpPr>
            <a:grpSpLocks/>
          </p:cNvGrpSpPr>
          <p:nvPr/>
        </p:nvGrpSpPr>
        <p:grpSpPr bwMode="auto">
          <a:xfrm>
            <a:off x="3786188" y="4425950"/>
            <a:ext cx="928687" cy="788988"/>
            <a:chOff x="7072330" y="2500306"/>
            <a:chExt cx="1143008" cy="789207"/>
          </a:xfrm>
        </p:grpSpPr>
        <p:sp>
          <p:nvSpPr>
            <p:cNvPr id="49" name="شكل بيضاوي 48"/>
            <p:cNvSpPr/>
            <p:nvPr/>
          </p:nvSpPr>
          <p:spPr>
            <a:xfrm>
              <a:off x="7287255" y="2500306"/>
              <a:ext cx="928083" cy="71457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3611" name="مربع نص 49"/>
            <p:cNvSpPr txBox="1">
              <a:spLocks noChangeArrowheads="1"/>
            </p:cNvSpPr>
            <p:nvPr/>
          </p:nvSpPr>
          <p:spPr bwMode="auto">
            <a:xfrm>
              <a:off x="7072330" y="2643182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30" name="مجموعة 62"/>
          <p:cNvGrpSpPr>
            <a:grpSpLocks/>
          </p:cNvGrpSpPr>
          <p:nvPr/>
        </p:nvGrpSpPr>
        <p:grpSpPr bwMode="auto">
          <a:xfrm>
            <a:off x="1143000" y="4497388"/>
            <a:ext cx="2643188" cy="1146175"/>
            <a:chOff x="5081590" y="5425875"/>
            <a:chExt cx="2643206" cy="1146397"/>
          </a:xfrm>
        </p:grpSpPr>
        <p:grpSp>
          <p:nvGrpSpPr>
            <p:cNvPr id="23602" name="مجموعة 50"/>
            <p:cNvGrpSpPr>
              <a:grpSpLocks/>
            </p:cNvGrpSpPr>
            <p:nvPr/>
          </p:nvGrpSpPr>
          <p:grpSpPr bwMode="auto">
            <a:xfrm>
              <a:off x="5795970" y="5425875"/>
              <a:ext cx="1928826" cy="1146397"/>
              <a:chOff x="5857884" y="2857496"/>
              <a:chExt cx="1928826" cy="1146397"/>
            </a:xfrm>
          </p:grpSpPr>
          <p:grpSp>
            <p:nvGrpSpPr>
              <p:cNvPr id="23604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3606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3608" name="مربع نص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57" name="رابط مستقيم 56"/>
                  <p:cNvCxnSpPr/>
                  <p:nvPr/>
                </p:nvCxnSpPr>
                <p:spPr>
                  <a:xfrm rot="10800000">
                    <a:off x="5214943" y="-1500129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607" name="مربع نص 54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10</a:t>
                  </a:r>
                </a:p>
              </p:txBody>
            </p:sp>
          </p:grpSp>
          <p:sp>
            <p:nvSpPr>
              <p:cNvPr id="23605" name="مربع نص 52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3603" name="مربع نص 57"/>
            <p:cNvSpPr txBox="1">
              <a:spLocks noChangeArrowheads="1"/>
            </p:cNvSpPr>
            <p:nvPr/>
          </p:nvSpPr>
          <p:spPr bwMode="auto">
            <a:xfrm>
              <a:off x="5081590" y="5568751"/>
              <a:ext cx="21431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الـ 68=</a:t>
              </a:r>
              <a:endParaRPr lang="ar-EG" sz="360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3554" name="مجموعة 103"/>
          <p:cNvGrpSpPr>
            <a:grpSpLocks/>
          </p:cNvGrpSpPr>
          <p:nvPr/>
        </p:nvGrpSpPr>
        <p:grpSpPr bwMode="auto">
          <a:xfrm>
            <a:off x="5429250" y="2925763"/>
            <a:ext cx="2500313" cy="1146175"/>
            <a:chOff x="5072066" y="2357430"/>
            <a:chExt cx="2500330" cy="1146397"/>
          </a:xfrm>
        </p:grpSpPr>
        <p:sp>
          <p:nvSpPr>
            <p:cNvPr id="23591" name="مربع نص 104"/>
            <p:cNvSpPr txBox="1">
              <a:spLocks noChangeArrowheads="1"/>
            </p:cNvSpPr>
            <p:nvPr/>
          </p:nvSpPr>
          <p:spPr bwMode="auto">
            <a:xfrm>
              <a:off x="5286387" y="2643182"/>
              <a:ext cx="71437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solidFill>
                    <a:srgbClr val="C00000"/>
                  </a:solidFill>
                  <a:latin typeface="Calibri" pitchFamily="34" charset="0"/>
                </a:rPr>
                <a:t>2</a:t>
              </a:r>
            </a:p>
          </p:txBody>
        </p:sp>
        <p:grpSp>
          <p:nvGrpSpPr>
            <p:cNvPr id="23592" name="مجموعة 58"/>
            <p:cNvGrpSpPr>
              <a:grpSpLocks/>
            </p:cNvGrpSpPr>
            <p:nvPr/>
          </p:nvGrpSpPr>
          <p:grpSpPr bwMode="auto">
            <a:xfrm>
              <a:off x="5072066" y="2357430"/>
              <a:ext cx="2500330" cy="1146397"/>
              <a:chOff x="4929190" y="2357430"/>
              <a:chExt cx="2500330" cy="1146397"/>
            </a:xfrm>
          </p:grpSpPr>
          <p:grpSp>
            <p:nvGrpSpPr>
              <p:cNvPr id="23593" name="مجموعة 13"/>
              <p:cNvGrpSpPr>
                <a:grpSpLocks/>
              </p:cNvGrpSpPr>
              <p:nvPr/>
            </p:nvGrpSpPr>
            <p:grpSpPr bwMode="auto">
              <a:xfrm>
                <a:off x="5500694" y="2357430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23596" name="مجموعة 109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23598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23600" name="مربع نص 1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115" name="رابط مستقيم 114"/>
                    <p:cNvCxnSpPr/>
                    <p:nvPr/>
                  </p:nvCxnSpPr>
                  <p:spPr>
                    <a:xfrm rot="10800000">
                      <a:off x="5214943" y="-1500129"/>
                      <a:ext cx="357189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599" name="مربع نص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solidFill>
                          <a:srgbClr val="C00000"/>
                        </a:solidFill>
                        <a:latin typeface="Calibri" pitchFamily="34" charset="0"/>
                      </a:rPr>
                      <a:t>8</a:t>
                    </a:r>
                  </a:p>
                </p:txBody>
              </p:sp>
            </p:grpSp>
            <p:sp>
              <p:nvSpPr>
                <p:cNvPr id="23597" name="مربع نص 110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23594" name="مربع نص 107"/>
              <p:cNvSpPr txBox="1">
                <a:spLocks noChangeArrowheads="1"/>
              </p:cNvSpPr>
              <p:nvPr/>
            </p:nvSpPr>
            <p:spPr bwMode="auto">
              <a:xfrm>
                <a:off x="5715008" y="2639793"/>
                <a:ext cx="121444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solidFill>
                      <a:srgbClr val="C00000"/>
                    </a:solidFill>
                    <a:latin typeface="Calibri" pitchFamily="34" charset="0"/>
                  </a:rPr>
                  <a:t>×</a:t>
                </a:r>
                <a:r>
                  <a:rPr lang="ar-EG" sz="3600">
                    <a:latin typeface="Calibri" pitchFamily="34" charset="0"/>
                  </a:rPr>
                  <a:t> </a:t>
                </a:r>
                <a:r>
                  <a:rPr lang="ar-EG" sz="3600">
                    <a:solidFill>
                      <a:srgbClr val="C00000"/>
                    </a:solidFill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23595" name="مربع نص 108"/>
              <p:cNvSpPr txBox="1">
                <a:spLocks noChangeArrowheads="1"/>
              </p:cNvSpPr>
              <p:nvPr/>
            </p:nvSpPr>
            <p:spPr bwMode="auto">
              <a:xfrm>
                <a:off x="4929190" y="2643182"/>
                <a:ext cx="121444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solidFill>
                      <a:srgbClr val="C00000"/>
                    </a:solidFill>
                    <a:latin typeface="Calibri" pitchFamily="34" charset="0"/>
                  </a:rPr>
                  <a:t>=</a:t>
                </a:r>
              </a:p>
            </p:txBody>
          </p:sp>
        </p:grpSp>
      </p:grpSp>
      <p:grpSp>
        <p:nvGrpSpPr>
          <p:cNvPr id="23559" name="مجموعة 115"/>
          <p:cNvGrpSpPr>
            <a:grpSpLocks/>
          </p:cNvGrpSpPr>
          <p:nvPr/>
        </p:nvGrpSpPr>
        <p:grpSpPr bwMode="auto">
          <a:xfrm>
            <a:off x="1000125" y="3140075"/>
            <a:ext cx="3214688" cy="1146175"/>
            <a:chOff x="4500562" y="3500438"/>
            <a:chExt cx="3214710" cy="1146397"/>
          </a:xfrm>
        </p:grpSpPr>
        <p:sp>
          <p:nvSpPr>
            <p:cNvPr id="23580" name="مربع نص 116"/>
            <p:cNvSpPr txBox="1">
              <a:spLocks noChangeArrowheads="1"/>
            </p:cNvSpPr>
            <p:nvPr/>
          </p:nvSpPr>
          <p:spPr bwMode="auto">
            <a:xfrm>
              <a:off x="4929190" y="3714752"/>
              <a:ext cx="12144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solidFill>
                    <a:srgbClr val="C00000"/>
                  </a:solidFill>
                  <a:latin typeface="Calibri" pitchFamily="34" charset="0"/>
                </a:rPr>
                <a:t>=</a:t>
              </a:r>
            </a:p>
          </p:txBody>
        </p:sp>
        <p:grpSp>
          <p:nvGrpSpPr>
            <p:cNvPr id="23581" name="مجموعة 59"/>
            <p:cNvGrpSpPr>
              <a:grpSpLocks/>
            </p:cNvGrpSpPr>
            <p:nvPr/>
          </p:nvGrpSpPr>
          <p:grpSpPr bwMode="auto">
            <a:xfrm>
              <a:off x="4500562" y="3500438"/>
              <a:ext cx="3214710" cy="1146397"/>
              <a:chOff x="4572000" y="3500438"/>
              <a:chExt cx="3214710" cy="1146397"/>
            </a:xfrm>
          </p:grpSpPr>
          <p:grpSp>
            <p:nvGrpSpPr>
              <p:cNvPr id="23582" name="مجموعة 26"/>
              <p:cNvGrpSpPr>
                <a:grpSpLocks/>
              </p:cNvGrpSpPr>
              <p:nvPr/>
            </p:nvGrpSpPr>
            <p:grpSpPr bwMode="auto">
              <a:xfrm>
                <a:off x="5572132" y="3500438"/>
                <a:ext cx="2214578" cy="1146397"/>
                <a:chOff x="5857884" y="2857496"/>
                <a:chExt cx="2214578" cy="1146397"/>
              </a:xfrm>
            </p:grpSpPr>
            <p:grpSp>
              <p:nvGrpSpPr>
                <p:cNvPr id="23585" name="مجموعة 121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23587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23589" name="مربع نص 1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p:txBody>
                </p:sp>
                <p:cxnSp>
                  <p:nvCxnSpPr>
                    <p:cNvPr id="127" name="رابط مستقيم 126"/>
                    <p:cNvCxnSpPr/>
                    <p:nvPr/>
                  </p:nvCxnSpPr>
                  <p:spPr>
                    <a:xfrm rot="10800000">
                      <a:off x="5214943" y="-1500128"/>
                      <a:ext cx="357189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588" name="مربع نص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solidFill>
                          <a:srgbClr val="C00000"/>
                        </a:solidFill>
                        <a:latin typeface="Calibri" pitchFamily="34" charset="0"/>
                      </a:rPr>
                      <a:t>4</a:t>
                    </a:r>
                  </a:p>
                </p:txBody>
              </p:sp>
            </p:grpSp>
            <p:sp>
              <p:nvSpPr>
                <p:cNvPr id="23586" name="مربع نص 122"/>
                <p:cNvSpPr txBox="1">
                  <a:spLocks noChangeArrowheads="1"/>
                </p:cNvSpPr>
                <p:nvPr/>
              </p:nvSpPr>
              <p:spPr bwMode="auto">
                <a:xfrm>
                  <a:off x="700089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23583" name="مربع نص 119"/>
              <p:cNvSpPr txBox="1">
                <a:spLocks noChangeArrowheads="1"/>
              </p:cNvSpPr>
              <p:nvPr/>
            </p:nvSpPr>
            <p:spPr bwMode="auto">
              <a:xfrm>
                <a:off x="5857884" y="3782801"/>
                <a:ext cx="121444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solidFill>
                      <a:srgbClr val="C00000"/>
                    </a:solidFill>
                    <a:latin typeface="Calibri" pitchFamily="34" charset="0"/>
                  </a:rPr>
                  <a:t>×</a:t>
                </a:r>
                <a:r>
                  <a:rPr lang="ar-EG" sz="3600">
                    <a:latin typeface="Calibri" pitchFamily="34" charset="0"/>
                  </a:rPr>
                  <a:t> </a:t>
                </a:r>
                <a:r>
                  <a:rPr lang="ar-EG" sz="3600">
                    <a:solidFill>
                      <a:srgbClr val="C00000"/>
                    </a:solidFill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23584" name="مربع نص 120"/>
              <p:cNvSpPr txBox="1">
                <a:spLocks noChangeArrowheads="1"/>
              </p:cNvSpPr>
              <p:nvPr/>
            </p:nvSpPr>
            <p:spPr bwMode="auto">
              <a:xfrm>
                <a:off x="4572000" y="3782801"/>
                <a:ext cx="114300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solidFill>
                      <a:srgbClr val="C00000"/>
                    </a:solidFill>
                    <a:latin typeface="Calibri" pitchFamily="34" charset="0"/>
                  </a:rPr>
                  <a:t>15</a:t>
                </a:r>
              </a:p>
            </p:txBody>
          </p:sp>
        </p:grpSp>
      </p:grpSp>
      <p:grpSp>
        <p:nvGrpSpPr>
          <p:cNvPr id="23564" name="مجموعة 130"/>
          <p:cNvGrpSpPr>
            <a:grpSpLocks/>
          </p:cNvGrpSpPr>
          <p:nvPr/>
        </p:nvGrpSpPr>
        <p:grpSpPr bwMode="auto">
          <a:xfrm>
            <a:off x="5357813" y="4786313"/>
            <a:ext cx="2643187" cy="1146175"/>
            <a:chOff x="4929190" y="4500570"/>
            <a:chExt cx="2643206" cy="1146397"/>
          </a:xfrm>
        </p:grpSpPr>
        <p:grpSp>
          <p:nvGrpSpPr>
            <p:cNvPr id="23572" name="مجموعة 39"/>
            <p:cNvGrpSpPr>
              <a:grpSpLocks/>
            </p:cNvGrpSpPr>
            <p:nvPr/>
          </p:nvGrpSpPr>
          <p:grpSpPr bwMode="auto">
            <a:xfrm>
              <a:off x="5643570" y="4500570"/>
              <a:ext cx="1928826" cy="1146397"/>
              <a:chOff x="5857884" y="2857496"/>
              <a:chExt cx="1928826" cy="1146397"/>
            </a:xfrm>
          </p:grpSpPr>
          <p:grpSp>
            <p:nvGrpSpPr>
              <p:cNvPr id="23574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3576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3578" name="مربع نص 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solidFill>
                          <a:srgbClr val="C00000"/>
                        </a:solidFill>
                        <a:latin typeface="Calibri" pitchFamily="34" charset="0"/>
                      </a:rPr>
                      <a:t>2</a:t>
                    </a:r>
                  </a:p>
                </p:txBody>
              </p:sp>
              <p:cxnSp>
                <p:nvCxnSpPr>
                  <p:cNvPr id="139" name="رابط مستقيم 138"/>
                  <p:cNvCxnSpPr/>
                  <p:nvPr/>
                </p:nvCxnSpPr>
                <p:spPr>
                  <a:xfrm rot="10800000">
                    <a:off x="5214941" y="-1500129"/>
                    <a:ext cx="357191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577" name="مربع نص 136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solidFill>
                        <a:srgbClr val="C00000"/>
                      </a:solidFill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23575" name="مربع نص 134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3573" name="مربع نص 132"/>
            <p:cNvSpPr txBox="1">
              <a:spLocks noChangeArrowheads="1"/>
            </p:cNvSpPr>
            <p:nvPr/>
          </p:nvSpPr>
          <p:spPr bwMode="auto">
            <a:xfrm>
              <a:off x="4929190" y="4640057"/>
              <a:ext cx="21431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solidFill>
                    <a:srgbClr val="C00000"/>
                  </a:solidFill>
                  <a:latin typeface="Calibri" pitchFamily="34" charset="0"/>
                </a:rPr>
                <a:t>الـ 25= 10</a:t>
              </a:r>
            </a:p>
          </p:txBody>
        </p:sp>
      </p:grpSp>
      <p:sp>
        <p:nvSpPr>
          <p:cNvPr id="97" name="مربع نص 96"/>
          <p:cNvSpPr txBox="1">
            <a:spLocks noChangeArrowheads="1"/>
          </p:cNvSpPr>
          <p:nvPr/>
        </p:nvSpPr>
        <p:spPr bwMode="auto">
          <a:xfrm>
            <a:off x="1571625" y="5357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rgbClr val="C00000"/>
                </a:solidFill>
                <a:latin typeface="Calibri" pitchFamily="34" charset="0"/>
              </a:rPr>
              <a:t>7</a:t>
            </a:r>
            <a:endParaRPr lang="ar-EG" sz="3600">
              <a:latin typeface="Calibri" pitchFamily="34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3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دل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3" grpId="0"/>
      <p:bldP spid="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785813" y="1857375"/>
            <a:ext cx="7786687" cy="4071938"/>
          </a:xfrm>
          <a:prstGeom prst="flowChartAlternateProcess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grpSp>
        <p:nvGrpSpPr>
          <p:cNvPr id="24579" name="مجموعة 2"/>
          <p:cNvGrpSpPr>
            <a:grpSpLocks/>
          </p:cNvGrpSpPr>
          <p:nvPr/>
        </p:nvGrpSpPr>
        <p:grpSpPr bwMode="auto">
          <a:xfrm>
            <a:off x="6215063" y="357188"/>
            <a:ext cx="2857500" cy="1285875"/>
            <a:chOff x="5929322" y="571480"/>
            <a:chExt cx="2857520" cy="1285884"/>
          </a:xfrm>
        </p:grpSpPr>
        <p:pic>
          <p:nvPicPr>
            <p:cNvPr id="24669" name="صورة 3" descr="MR900434665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72442" y="64291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نجمة مكونة من 12 نقطة 4"/>
            <p:cNvSpPr/>
            <p:nvPr/>
          </p:nvSpPr>
          <p:spPr>
            <a:xfrm>
              <a:off x="5929322" y="571480"/>
              <a:ext cx="2000264" cy="1285884"/>
            </a:xfrm>
            <a:prstGeom prst="star12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24580" name="مربع نص 5"/>
          <p:cNvSpPr txBox="1">
            <a:spLocks noChangeArrowheads="1"/>
          </p:cNvSpPr>
          <p:nvPr/>
        </p:nvSpPr>
        <p:spPr bwMode="auto">
          <a:xfrm>
            <a:off x="6072188" y="785813"/>
            <a:ext cx="1500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تأكد</a:t>
            </a:r>
          </a:p>
        </p:txBody>
      </p:sp>
      <p:grpSp>
        <p:nvGrpSpPr>
          <p:cNvPr id="4" name="مجموعة 6"/>
          <p:cNvGrpSpPr>
            <a:grpSpLocks/>
          </p:cNvGrpSpPr>
          <p:nvPr/>
        </p:nvGrpSpPr>
        <p:grpSpPr bwMode="auto">
          <a:xfrm>
            <a:off x="7572375" y="3425825"/>
            <a:ext cx="1000125" cy="788988"/>
            <a:chOff x="7072330" y="2500306"/>
            <a:chExt cx="1143008" cy="789207"/>
          </a:xfrm>
        </p:grpSpPr>
        <p:sp>
          <p:nvSpPr>
            <p:cNvPr id="8" name="شكل بيضاوي 7"/>
            <p:cNvSpPr/>
            <p:nvPr/>
          </p:nvSpPr>
          <p:spPr>
            <a:xfrm>
              <a:off x="7286417" y="2500306"/>
              <a:ext cx="928921" cy="71457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4668" name="مربع نص 8"/>
            <p:cNvSpPr txBox="1">
              <a:spLocks noChangeArrowheads="1"/>
            </p:cNvSpPr>
            <p:nvPr/>
          </p:nvSpPr>
          <p:spPr bwMode="auto">
            <a:xfrm>
              <a:off x="7072330" y="2643182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7</a:t>
              </a:r>
            </a:p>
          </p:txBody>
        </p:sp>
      </p:grpSp>
      <p:grpSp>
        <p:nvGrpSpPr>
          <p:cNvPr id="6" name="مجموعة 28"/>
          <p:cNvGrpSpPr>
            <a:grpSpLocks/>
          </p:cNvGrpSpPr>
          <p:nvPr/>
        </p:nvGrpSpPr>
        <p:grpSpPr bwMode="auto">
          <a:xfrm>
            <a:off x="4330700" y="4565650"/>
            <a:ext cx="1027113" cy="720725"/>
            <a:chOff x="7041711" y="2500306"/>
            <a:chExt cx="1173627" cy="721158"/>
          </a:xfrm>
        </p:grpSpPr>
        <p:sp>
          <p:nvSpPr>
            <p:cNvPr id="30" name="شكل بيضاوي 29"/>
            <p:cNvSpPr/>
            <p:nvPr/>
          </p:nvSpPr>
          <p:spPr>
            <a:xfrm>
              <a:off x="7286595" y="2500306"/>
              <a:ext cx="928743" cy="71480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4666" name="مربع نص 30"/>
            <p:cNvSpPr txBox="1">
              <a:spLocks noChangeArrowheads="1"/>
            </p:cNvSpPr>
            <p:nvPr/>
          </p:nvSpPr>
          <p:spPr bwMode="auto">
            <a:xfrm>
              <a:off x="7041711" y="2575133"/>
              <a:ext cx="92869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8</a:t>
              </a:r>
            </a:p>
          </p:txBody>
        </p:sp>
      </p:grpSp>
      <p:sp>
        <p:nvSpPr>
          <p:cNvPr id="41" name="مربع نص 40"/>
          <p:cNvSpPr txBox="1">
            <a:spLocks noChangeArrowheads="1"/>
          </p:cNvSpPr>
          <p:nvPr/>
        </p:nvSpPr>
        <p:spPr bwMode="auto">
          <a:xfrm>
            <a:off x="3143250" y="4643438"/>
            <a:ext cx="357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×</a:t>
            </a:r>
          </a:p>
        </p:txBody>
      </p:sp>
      <p:grpSp>
        <p:nvGrpSpPr>
          <p:cNvPr id="7" name="مجموعة 31"/>
          <p:cNvGrpSpPr>
            <a:grpSpLocks/>
          </p:cNvGrpSpPr>
          <p:nvPr/>
        </p:nvGrpSpPr>
        <p:grpSpPr bwMode="auto">
          <a:xfrm>
            <a:off x="2143125" y="4425950"/>
            <a:ext cx="1928813" cy="1146175"/>
            <a:chOff x="5857884" y="1996851"/>
            <a:chExt cx="1928826" cy="1146397"/>
          </a:xfrm>
        </p:grpSpPr>
        <p:grpSp>
          <p:nvGrpSpPr>
            <p:cNvPr id="24657" name="مجموعة 9"/>
            <p:cNvGrpSpPr>
              <a:grpSpLocks/>
            </p:cNvGrpSpPr>
            <p:nvPr/>
          </p:nvGrpSpPr>
          <p:grpSpPr bwMode="auto">
            <a:xfrm>
              <a:off x="5857884" y="1996851"/>
              <a:ext cx="1928826" cy="1146397"/>
              <a:chOff x="5857884" y="2857496"/>
              <a:chExt cx="1928826" cy="1146397"/>
            </a:xfrm>
          </p:grpSpPr>
          <p:grpSp>
            <p:nvGrpSpPr>
              <p:cNvPr id="24659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4661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4663" name="مربع نص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9</a:t>
                    </a:r>
                  </a:p>
                </p:txBody>
              </p:sp>
              <p:cxnSp>
                <p:nvCxnSpPr>
                  <p:cNvPr id="40" name="رابط مستقيم 39"/>
                  <p:cNvCxnSpPr/>
                  <p:nvPr/>
                </p:nvCxnSpPr>
                <p:spPr>
                  <a:xfrm rot="10800000">
                    <a:off x="5214943" y="-1500128"/>
                    <a:ext cx="357189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662" name="مربع نص 37"/>
                <p:cNvSpPr txBox="1">
                  <a:spLocks noChangeArrowheads="1"/>
                </p:cNvSpPr>
                <p:nvPr/>
              </p:nvSpPr>
              <p:spPr bwMode="auto">
                <a:xfrm>
                  <a:off x="4572000" y="-1500222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10</a:t>
                  </a:r>
                </a:p>
              </p:txBody>
            </p:sp>
          </p:grpSp>
          <p:sp>
            <p:nvSpPr>
              <p:cNvPr id="24660" name="مربع نص 35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4658" name="مربع نص 33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11430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 sz="3600">
                <a:latin typeface="Calibri" pitchFamily="34" charset="0"/>
              </a:endParaRPr>
            </a:p>
          </p:txBody>
        </p:sp>
      </p:grpSp>
      <p:grpSp>
        <p:nvGrpSpPr>
          <p:cNvPr id="12" name="مجموعة 41"/>
          <p:cNvGrpSpPr>
            <a:grpSpLocks/>
          </p:cNvGrpSpPr>
          <p:nvPr/>
        </p:nvGrpSpPr>
        <p:grpSpPr bwMode="auto">
          <a:xfrm>
            <a:off x="1143000" y="4425950"/>
            <a:ext cx="1928813" cy="1146175"/>
            <a:chOff x="5857884" y="1996851"/>
            <a:chExt cx="1928826" cy="1146397"/>
          </a:xfrm>
        </p:grpSpPr>
        <p:grpSp>
          <p:nvGrpSpPr>
            <p:cNvPr id="24649" name="مجموعة 9"/>
            <p:cNvGrpSpPr>
              <a:grpSpLocks/>
            </p:cNvGrpSpPr>
            <p:nvPr/>
          </p:nvGrpSpPr>
          <p:grpSpPr bwMode="auto">
            <a:xfrm>
              <a:off x="5857884" y="1996851"/>
              <a:ext cx="1928826" cy="1146397"/>
              <a:chOff x="5857884" y="2857496"/>
              <a:chExt cx="1928826" cy="1146397"/>
            </a:xfrm>
          </p:grpSpPr>
          <p:grpSp>
            <p:nvGrpSpPr>
              <p:cNvPr id="24651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4653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4655" name="مربع نص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3</a:t>
                    </a:r>
                  </a:p>
                </p:txBody>
              </p:sp>
              <p:cxnSp>
                <p:nvCxnSpPr>
                  <p:cNvPr id="50" name="رابط مستقيم 49"/>
                  <p:cNvCxnSpPr/>
                  <p:nvPr/>
                </p:nvCxnSpPr>
                <p:spPr>
                  <a:xfrm rot="10800000">
                    <a:off x="5214943" y="-1500128"/>
                    <a:ext cx="357189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654" name="مربع نص 47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4</a:t>
                  </a:r>
                </a:p>
              </p:txBody>
            </p:sp>
          </p:grpSp>
          <p:sp>
            <p:nvSpPr>
              <p:cNvPr id="3" name="مربع نص 45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9" name="مربع نص 43"/>
            <p:cNvSpPr txBox="1">
              <a:spLocks noChangeArrowheads="1"/>
            </p:cNvSpPr>
            <p:nvPr/>
          </p:nvSpPr>
          <p:spPr bwMode="auto">
            <a:xfrm>
              <a:off x="6286512" y="2214554"/>
              <a:ext cx="11430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10</a:t>
              </a:r>
            </a:p>
          </p:txBody>
        </p:sp>
      </p:grpSp>
      <p:sp>
        <p:nvSpPr>
          <p:cNvPr id="53" name="مربع نص 52"/>
          <p:cNvSpPr txBox="1">
            <a:spLocks noChangeArrowheads="1"/>
          </p:cNvSpPr>
          <p:nvPr/>
        </p:nvSpPr>
        <p:spPr bwMode="auto">
          <a:xfrm>
            <a:off x="642938" y="4643438"/>
            <a:ext cx="135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= </a:t>
            </a:r>
            <a:r>
              <a:rPr lang="ar-EG" sz="3600" b="1">
                <a:latin typeface="Calibri" pitchFamily="34" charset="0"/>
              </a:rPr>
              <a:t>11</a:t>
            </a:r>
          </a:p>
        </p:txBody>
      </p:sp>
      <p:grpSp>
        <p:nvGrpSpPr>
          <p:cNvPr id="17" name="مجموعة 50"/>
          <p:cNvGrpSpPr>
            <a:grpSpLocks/>
          </p:cNvGrpSpPr>
          <p:nvPr/>
        </p:nvGrpSpPr>
        <p:grpSpPr bwMode="auto">
          <a:xfrm>
            <a:off x="4214813" y="3279775"/>
            <a:ext cx="3214687" cy="1149350"/>
            <a:chOff x="4572000" y="1996851"/>
            <a:chExt cx="3214710" cy="1149786"/>
          </a:xfrm>
        </p:grpSpPr>
        <p:grpSp>
          <p:nvGrpSpPr>
            <p:cNvPr id="24630" name="مجموعة 17"/>
            <p:cNvGrpSpPr>
              <a:grpSpLocks/>
            </p:cNvGrpSpPr>
            <p:nvPr/>
          </p:nvGrpSpPr>
          <p:grpSpPr bwMode="auto">
            <a:xfrm>
              <a:off x="5857884" y="1996851"/>
              <a:ext cx="1928826" cy="1146397"/>
              <a:chOff x="5857884" y="1996851"/>
              <a:chExt cx="1928826" cy="1146397"/>
            </a:xfrm>
          </p:grpSpPr>
          <p:grpSp>
            <p:nvGrpSpPr>
              <p:cNvPr id="24641" name="مجموعة 9"/>
              <p:cNvGrpSpPr>
                <a:grpSpLocks/>
              </p:cNvGrpSpPr>
              <p:nvPr/>
            </p:nvGrpSpPr>
            <p:grpSpPr bwMode="auto">
              <a:xfrm>
                <a:off x="5857884" y="1996851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24643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24645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24647" name="مربع نص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2</a:t>
                      </a:r>
                    </a:p>
                  </p:txBody>
                </p:sp>
                <p:cxnSp>
                  <p:nvCxnSpPr>
                    <p:cNvPr id="16" name="رابط مستقيم 15"/>
                    <p:cNvCxnSpPr/>
                    <p:nvPr/>
                  </p:nvCxnSpPr>
                  <p:spPr>
                    <a:xfrm rot="10800000">
                      <a:off x="5214941" y="-1500035"/>
                      <a:ext cx="357191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646" name="مربع نص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24644" name="مربع نص 11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24642" name="مربع نص 16"/>
              <p:cNvSpPr txBox="1">
                <a:spLocks noChangeArrowheads="1"/>
              </p:cNvSpPr>
              <p:nvPr/>
            </p:nvSpPr>
            <p:spPr bwMode="auto">
              <a:xfrm>
                <a:off x="6143636" y="2214554"/>
                <a:ext cx="114300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6</a:t>
                </a:r>
              </a:p>
            </p:txBody>
          </p:sp>
        </p:grpSp>
        <p:sp>
          <p:nvSpPr>
            <p:cNvPr id="24631" name="مربع نص 18"/>
            <p:cNvSpPr txBox="1">
              <a:spLocks noChangeArrowheads="1"/>
            </p:cNvSpPr>
            <p:nvPr/>
          </p:nvSpPr>
          <p:spPr bwMode="auto">
            <a:xfrm>
              <a:off x="5143504" y="2211165"/>
              <a:ext cx="18573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</a:t>
              </a:r>
            </a:p>
          </p:txBody>
        </p:sp>
        <p:grpSp>
          <p:nvGrpSpPr>
            <p:cNvPr id="24632" name="مجموعة 19"/>
            <p:cNvGrpSpPr>
              <a:grpSpLocks/>
            </p:cNvGrpSpPr>
            <p:nvPr/>
          </p:nvGrpSpPr>
          <p:grpSpPr bwMode="auto">
            <a:xfrm>
              <a:off x="4572000" y="2000240"/>
              <a:ext cx="1928826" cy="1146397"/>
              <a:chOff x="5857884" y="1996851"/>
              <a:chExt cx="1928826" cy="1146397"/>
            </a:xfrm>
          </p:grpSpPr>
          <p:grpSp>
            <p:nvGrpSpPr>
              <p:cNvPr id="24633" name="مجموعة 9"/>
              <p:cNvGrpSpPr>
                <a:grpSpLocks/>
              </p:cNvGrpSpPr>
              <p:nvPr/>
            </p:nvGrpSpPr>
            <p:grpSpPr bwMode="auto">
              <a:xfrm>
                <a:off x="5857884" y="1996851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24635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24637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24639" name="مربع نص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28" name="رابط مستقيم 27"/>
                    <p:cNvCxnSpPr/>
                    <p:nvPr/>
                  </p:nvCxnSpPr>
                  <p:spPr>
                    <a:xfrm rot="10800000">
                      <a:off x="5214941" y="-1500248"/>
                      <a:ext cx="357191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638" name="مربع نص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5</a:t>
                    </a:r>
                  </a:p>
                </p:txBody>
              </p:sp>
            </p:grpSp>
            <p:sp>
              <p:nvSpPr>
                <p:cNvPr id="24636" name="مربع نص 23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24634" name="مربع نص 21"/>
              <p:cNvSpPr txBox="1">
                <a:spLocks noChangeArrowheads="1"/>
              </p:cNvSpPr>
              <p:nvPr/>
            </p:nvSpPr>
            <p:spPr bwMode="auto">
              <a:xfrm>
                <a:off x="6143636" y="2214554"/>
                <a:ext cx="114300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4</a:t>
                </a:r>
              </a:p>
            </p:txBody>
          </p:sp>
        </p:grpSp>
      </p:grpSp>
      <p:sp>
        <p:nvSpPr>
          <p:cNvPr id="54" name="مربع نص 53"/>
          <p:cNvSpPr txBox="1">
            <a:spLocks noChangeArrowheads="1"/>
          </p:cNvSpPr>
          <p:nvPr/>
        </p:nvSpPr>
        <p:spPr bwMode="auto">
          <a:xfrm>
            <a:off x="4000500" y="3500438"/>
            <a:ext cx="135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= </a:t>
            </a:r>
            <a:r>
              <a:rPr lang="ar-EG" sz="3600" b="1">
                <a:latin typeface="Calibri" pitchFamily="34" charset="0"/>
              </a:rPr>
              <a:t>28</a:t>
            </a:r>
          </a:p>
        </p:txBody>
      </p:sp>
      <p:grpSp>
        <p:nvGrpSpPr>
          <p:cNvPr id="26" name="مجموعة 54"/>
          <p:cNvGrpSpPr>
            <a:grpSpLocks/>
          </p:cNvGrpSpPr>
          <p:nvPr/>
        </p:nvGrpSpPr>
        <p:grpSpPr bwMode="auto">
          <a:xfrm>
            <a:off x="3571875" y="2282825"/>
            <a:ext cx="1000125" cy="788988"/>
            <a:chOff x="7072330" y="2500306"/>
            <a:chExt cx="1143008" cy="789207"/>
          </a:xfrm>
        </p:grpSpPr>
        <p:sp>
          <p:nvSpPr>
            <p:cNvPr id="56" name="شكل بيضاوي 55"/>
            <p:cNvSpPr/>
            <p:nvPr/>
          </p:nvSpPr>
          <p:spPr>
            <a:xfrm>
              <a:off x="7286417" y="2500306"/>
              <a:ext cx="928921" cy="71457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4629" name="مربع نص 56"/>
            <p:cNvSpPr txBox="1">
              <a:spLocks noChangeArrowheads="1"/>
            </p:cNvSpPr>
            <p:nvPr/>
          </p:nvSpPr>
          <p:spPr bwMode="auto">
            <a:xfrm>
              <a:off x="7072330" y="2643182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6</a:t>
              </a:r>
            </a:p>
          </p:txBody>
        </p:sp>
      </p:grpSp>
      <p:grpSp>
        <p:nvGrpSpPr>
          <p:cNvPr id="27" name="مجموعة 128"/>
          <p:cNvGrpSpPr>
            <a:grpSpLocks/>
          </p:cNvGrpSpPr>
          <p:nvPr/>
        </p:nvGrpSpPr>
        <p:grpSpPr bwMode="auto">
          <a:xfrm>
            <a:off x="785813" y="2000250"/>
            <a:ext cx="2857500" cy="1217613"/>
            <a:chOff x="1214414" y="4714884"/>
            <a:chExt cx="2857520" cy="1217835"/>
          </a:xfrm>
        </p:grpSpPr>
        <p:grpSp>
          <p:nvGrpSpPr>
            <p:cNvPr id="24612" name="مجموعة 127"/>
            <p:cNvGrpSpPr>
              <a:grpSpLocks/>
            </p:cNvGrpSpPr>
            <p:nvPr/>
          </p:nvGrpSpPr>
          <p:grpSpPr bwMode="auto">
            <a:xfrm>
              <a:off x="1500166" y="4714884"/>
              <a:ext cx="2571768" cy="1146397"/>
              <a:chOff x="1500166" y="4714884"/>
              <a:chExt cx="2571768" cy="1146397"/>
            </a:xfrm>
          </p:grpSpPr>
          <p:grpSp>
            <p:nvGrpSpPr>
              <p:cNvPr id="24620" name="مجموعة 86"/>
              <p:cNvGrpSpPr>
                <a:grpSpLocks/>
              </p:cNvGrpSpPr>
              <p:nvPr/>
            </p:nvGrpSpPr>
            <p:grpSpPr bwMode="auto">
              <a:xfrm>
                <a:off x="2143108" y="4714884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24622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24624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24626" name="مربع نص 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5</a:t>
                      </a:r>
                    </a:p>
                  </p:txBody>
                </p:sp>
                <p:cxnSp>
                  <p:nvCxnSpPr>
                    <p:cNvPr id="85" name="رابط مستقيم 84"/>
                    <p:cNvCxnSpPr/>
                    <p:nvPr/>
                  </p:nvCxnSpPr>
                  <p:spPr>
                    <a:xfrm rot="10800000">
                      <a:off x="5214941" y="-1500134"/>
                      <a:ext cx="357189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625" name="مربع نص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8</a:t>
                    </a:r>
                  </a:p>
                </p:txBody>
              </p:sp>
            </p:grpSp>
            <p:sp>
              <p:nvSpPr>
                <p:cNvPr id="24623" name="مربع نص 80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24621" name="مربع نص 78"/>
              <p:cNvSpPr txBox="1">
                <a:spLocks noChangeArrowheads="1"/>
              </p:cNvSpPr>
              <p:nvPr/>
            </p:nvSpPr>
            <p:spPr bwMode="auto">
              <a:xfrm>
                <a:off x="1500166" y="4929198"/>
                <a:ext cx="207170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× </a:t>
                </a:r>
              </a:p>
            </p:txBody>
          </p:sp>
        </p:grpSp>
        <p:grpSp>
          <p:nvGrpSpPr>
            <p:cNvPr id="24613" name="مجموعة 94"/>
            <p:cNvGrpSpPr>
              <a:grpSpLocks/>
            </p:cNvGrpSpPr>
            <p:nvPr/>
          </p:nvGrpSpPr>
          <p:grpSpPr bwMode="auto">
            <a:xfrm>
              <a:off x="1214414" y="4786322"/>
              <a:ext cx="1928826" cy="1146397"/>
              <a:chOff x="5857884" y="2857496"/>
              <a:chExt cx="1928826" cy="1146397"/>
            </a:xfrm>
          </p:grpSpPr>
          <p:grpSp>
            <p:nvGrpSpPr>
              <p:cNvPr id="24614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4616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4618" name="مربع نص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77" name="رابط مستقيم 76"/>
                  <p:cNvCxnSpPr/>
                  <p:nvPr/>
                </p:nvCxnSpPr>
                <p:spPr>
                  <a:xfrm rot="10800000">
                    <a:off x="5214941" y="-1500122"/>
                    <a:ext cx="357191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617" name="مربع نص 74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9</a:t>
                  </a:r>
                </a:p>
              </p:txBody>
            </p:sp>
          </p:grpSp>
          <p:sp>
            <p:nvSpPr>
              <p:cNvPr id="24615" name="مربع نص 72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</p:grpSp>
      <p:sp>
        <p:nvSpPr>
          <p:cNvPr id="69" name="مربع نص 68"/>
          <p:cNvSpPr txBox="1">
            <a:spLocks noChangeArrowheads="1"/>
          </p:cNvSpPr>
          <p:nvPr/>
        </p:nvSpPr>
        <p:spPr bwMode="auto">
          <a:xfrm>
            <a:off x="857250" y="2282825"/>
            <a:ext cx="135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= 0</a:t>
            </a:r>
          </a:p>
        </p:txBody>
      </p:sp>
      <p:grpSp>
        <p:nvGrpSpPr>
          <p:cNvPr id="24650" name="مجموعة 86"/>
          <p:cNvGrpSpPr>
            <a:grpSpLocks/>
          </p:cNvGrpSpPr>
          <p:nvPr/>
        </p:nvGrpSpPr>
        <p:grpSpPr bwMode="auto">
          <a:xfrm>
            <a:off x="7544871" y="2126638"/>
            <a:ext cx="1000125" cy="788987"/>
            <a:chOff x="7072330" y="2500306"/>
            <a:chExt cx="1143008" cy="789207"/>
          </a:xfrm>
        </p:grpSpPr>
        <p:sp>
          <p:nvSpPr>
            <p:cNvPr id="88" name="شكل بيضاوي 87"/>
            <p:cNvSpPr/>
            <p:nvPr/>
          </p:nvSpPr>
          <p:spPr>
            <a:xfrm>
              <a:off x="7286417" y="2500306"/>
              <a:ext cx="928921" cy="7145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4611" name="مربع نص 88"/>
            <p:cNvSpPr txBox="1">
              <a:spLocks noChangeArrowheads="1"/>
            </p:cNvSpPr>
            <p:nvPr/>
          </p:nvSpPr>
          <p:spPr bwMode="auto">
            <a:xfrm>
              <a:off x="7072330" y="2643182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24652" name="مجموعة 89"/>
          <p:cNvGrpSpPr>
            <a:grpSpLocks/>
          </p:cNvGrpSpPr>
          <p:nvPr/>
        </p:nvGrpSpPr>
        <p:grpSpPr bwMode="auto">
          <a:xfrm>
            <a:off x="4572000" y="1857375"/>
            <a:ext cx="3071813" cy="1357313"/>
            <a:chOff x="4857752" y="4640057"/>
            <a:chExt cx="2928958" cy="1221224"/>
          </a:xfrm>
        </p:grpSpPr>
        <p:grpSp>
          <p:nvGrpSpPr>
            <p:cNvPr id="24595" name="مجموعة 67"/>
            <p:cNvGrpSpPr>
              <a:grpSpLocks/>
            </p:cNvGrpSpPr>
            <p:nvPr/>
          </p:nvGrpSpPr>
          <p:grpSpPr bwMode="auto">
            <a:xfrm>
              <a:off x="5857884" y="4640057"/>
              <a:ext cx="1928826" cy="1081593"/>
              <a:chOff x="5857884" y="2857496"/>
              <a:chExt cx="1928826" cy="1081593"/>
            </a:xfrm>
          </p:grpSpPr>
          <p:grpSp>
            <p:nvGrpSpPr>
              <p:cNvPr id="24604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081593"/>
                <a:chOff x="3714744" y="-2000288"/>
                <a:chExt cx="1928826" cy="1081593"/>
              </a:xfrm>
            </p:grpSpPr>
            <p:grpSp>
              <p:nvGrpSpPr>
                <p:cNvPr id="24606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683" cy="581527"/>
                  <a:chOff x="3714744" y="-2000288"/>
                  <a:chExt cx="1857683" cy="581527"/>
                </a:xfrm>
              </p:grpSpPr>
              <p:sp>
                <p:nvSpPr>
                  <p:cNvPr id="24608" name="مربع نص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5815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105" name="رابط مستقيم 104"/>
                  <p:cNvCxnSpPr/>
                  <p:nvPr/>
                </p:nvCxnSpPr>
                <p:spPr>
                  <a:xfrm rot="10800000">
                    <a:off x="5215200" y="-1500372"/>
                    <a:ext cx="357227" cy="285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607" name="مربع نص 102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5815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4</a:t>
                  </a:r>
                </a:p>
              </p:txBody>
            </p:sp>
          </p:grpSp>
          <p:sp>
            <p:nvSpPr>
              <p:cNvPr id="24605" name="مربع نص 100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4596" name="مربع نص 91"/>
            <p:cNvSpPr txBox="1">
              <a:spLocks noChangeArrowheads="1"/>
            </p:cNvSpPr>
            <p:nvPr/>
          </p:nvSpPr>
          <p:spPr bwMode="auto">
            <a:xfrm>
              <a:off x="5143504" y="4857760"/>
              <a:ext cx="20717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</a:t>
              </a:r>
            </a:p>
          </p:txBody>
        </p:sp>
        <p:grpSp>
          <p:nvGrpSpPr>
            <p:cNvPr id="24597" name="مجموعة 75"/>
            <p:cNvGrpSpPr>
              <a:grpSpLocks/>
            </p:cNvGrpSpPr>
            <p:nvPr/>
          </p:nvGrpSpPr>
          <p:grpSpPr bwMode="auto">
            <a:xfrm>
              <a:off x="4857752" y="4714884"/>
              <a:ext cx="1928826" cy="1146397"/>
              <a:chOff x="5857884" y="2857496"/>
              <a:chExt cx="1928826" cy="1146397"/>
            </a:xfrm>
          </p:grpSpPr>
          <p:grpSp>
            <p:nvGrpSpPr>
              <p:cNvPr id="24598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4600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4602" name="مربع نص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8</a:t>
                    </a:r>
                  </a:p>
                </p:txBody>
              </p:sp>
              <p:cxnSp>
                <p:nvCxnSpPr>
                  <p:cNvPr id="99" name="رابط مستقيم 98"/>
                  <p:cNvCxnSpPr/>
                  <p:nvPr/>
                </p:nvCxnSpPr>
                <p:spPr>
                  <a:xfrm rot="10800000">
                    <a:off x="5214795" y="-1500925"/>
                    <a:ext cx="357227" cy="285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601" name="مربع نص 96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9</a:t>
                  </a:r>
                </a:p>
              </p:txBody>
            </p:sp>
          </p:grpSp>
          <p:sp>
            <p:nvSpPr>
              <p:cNvPr id="24599" name="مربع نص 94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</p:grpSp>
      <p:sp>
        <p:nvSpPr>
          <p:cNvPr id="106" name="مربع نص 105"/>
          <p:cNvSpPr txBox="1">
            <a:spLocks noChangeArrowheads="1"/>
          </p:cNvSpPr>
          <p:nvPr/>
        </p:nvSpPr>
        <p:spPr bwMode="auto">
          <a:xfrm>
            <a:off x="4714875" y="2211388"/>
            <a:ext cx="135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= 0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53" grpId="0"/>
      <p:bldP spid="54" grpId="0"/>
      <p:bldP spid="69" grpId="0"/>
      <p:bldP spid="1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3" name="صورة 2" descr="MR90043466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328" y="375828"/>
            <a:ext cx="914394" cy="9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مربع نص 4"/>
          <p:cNvSpPr txBox="1">
            <a:spLocks noChangeArrowheads="1"/>
          </p:cNvSpPr>
          <p:nvPr/>
        </p:nvSpPr>
        <p:spPr bwMode="auto">
          <a:xfrm>
            <a:off x="5883275" y="545219"/>
            <a:ext cx="1500188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تأكد</a:t>
            </a:r>
          </a:p>
        </p:txBody>
      </p:sp>
      <p:sp>
        <p:nvSpPr>
          <p:cNvPr id="6" name="وسيلة شرح مستطيلة مستديرة الزوايا 5"/>
          <p:cNvSpPr/>
          <p:nvPr/>
        </p:nvSpPr>
        <p:spPr>
          <a:xfrm>
            <a:off x="714375" y="1857375"/>
            <a:ext cx="7643813" cy="3286125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grpSp>
        <p:nvGrpSpPr>
          <p:cNvPr id="3" name="مجموعة 6"/>
          <p:cNvGrpSpPr>
            <a:grpSpLocks/>
          </p:cNvGrpSpPr>
          <p:nvPr/>
        </p:nvGrpSpPr>
        <p:grpSpPr bwMode="auto">
          <a:xfrm>
            <a:off x="5166891" y="1200382"/>
            <a:ext cx="1000125" cy="788988"/>
            <a:chOff x="7072330" y="2500306"/>
            <a:chExt cx="1143008" cy="789207"/>
          </a:xfrm>
        </p:grpSpPr>
        <p:sp>
          <p:nvSpPr>
            <p:cNvPr id="8" name="شكل بيضاوي 7"/>
            <p:cNvSpPr/>
            <p:nvPr/>
          </p:nvSpPr>
          <p:spPr>
            <a:xfrm>
              <a:off x="7286417" y="2500306"/>
              <a:ext cx="928921" cy="71457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5622" name="مربع نص 8"/>
            <p:cNvSpPr txBox="1">
              <a:spLocks noChangeArrowheads="1"/>
            </p:cNvSpPr>
            <p:nvPr/>
          </p:nvSpPr>
          <p:spPr bwMode="auto">
            <a:xfrm>
              <a:off x="7072330" y="2643182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071563" y="2000250"/>
            <a:ext cx="6786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 قدّرْ مساحةَ ممرٍّ طولُه </a:t>
            </a:r>
          </a:p>
        </p:txBody>
      </p:sp>
      <p:grpSp>
        <p:nvGrpSpPr>
          <p:cNvPr id="5" name="مجموعة 10"/>
          <p:cNvGrpSpPr>
            <a:grpSpLocks/>
          </p:cNvGrpSpPr>
          <p:nvPr/>
        </p:nvGrpSpPr>
        <p:grpSpPr bwMode="auto">
          <a:xfrm>
            <a:off x="2071688" y="1857375"/>
            <a:ext cx="1928812" cy="1146175"/>
            <a:chOff x="5857884" y="1996851"/>
            <a:chExt cx="1928826" cy="1146397"/>
          </a:xfrm>
        </p:grpSpPr>
        <p:grpSp>
          <p:nvGrpSpPr>
            <p:cNvPr id="25613" name="مجموعة 9"/>
            <p:cNvGrpSpPr>
              <a:grpSpLocks/>
            </p:cNvGrpSpPr>
            <p:nvPr/>
          </p:nvGrpSpPr>
          <p:grpSpPr bwMode="auto">
            <a:xfrm>
              <a:off x="5857884" y="1996851"/>
              <a:ext cx="1928826" cy="1146397"/>
              <a:chOff x="5857884" y="2857496"/>
              <a:chExt cx="1928826" cy="1146397"/>
            </a:xfrm>
          </p:grpSpPr>
          <p:grpSp>
            <p:nvGrpSpPr>
              <p:cNvPr id="25615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5617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5619" name="مربع نص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3</a:t>
                    </a:r>
                  </a:p>
                </p:txBody>
              </p:sp>
              <p:cxnSp>
                <p:nvCxnSpPr>
                  <p:cNvPr id="19" name="رابط مستقيم 18"/>
                  <p:cNvCxnSpPr/>
                  <p:nvPr/>
                </p:nvCxnSpPr>
                <p:spPr>
                  <a:xfrm rot="10800000">
                    <a:off x="5214941" y="-1500128"/>
                    <a:ext cx="357191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618" name="مربع نص 16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4</a:t>
                  </a:r>
                </a:p>
              </p:txBody>
            </p:sp>
          </p:grpSp>
          <p:sp>
            <p:nvSpPr>
              <p:cNvPr id="25616" name="مربع نص 14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5614" name="مربع نص 12"/>
            <p:cNvSpPr txBox="1">
              <a:spLocks noChangeArrowheads="1"/>
            </p:cNvSpPr>
            <p:nvPr/>
          </p:nvSpPr>
          <p:spPr bwMode="auto">
            <a:xfrm>
              <a:off x="6143636" y="2214554"/>
              <a:ext cx="11430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20" name="مربع نص 19"/>
          <p:cNvSpPr txBox="1">
            <a:spLocks noChangeArrowheads="1"/>
          </p:cNvSpPr>
          <p:nvPr/>
        </p:nvSpPr>
        <p:spPr bwMode="auto">
          <a:xfrm>
            <a:off x="2714625" y="2071688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م</a:t>
            </a:r>
          </a:p>
        </p:txBody>
      </p: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571500" y="2068513"/>
            <a:ext cx="2357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وعرضُه 4م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76425" y="3471863"/>
            <a:ext cx="5507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ar-SA" sz="3600" b="1" dirty="0">
                <a:cs typeface="Times New Roman" pitchFamily="18" charset="0"/>
              </a:rPr>
              <a:t>مساحة الممر = </a:t>
            </a:r>
            <a:r>
              <a:rPr lang="ar-SA" sz="3600" b="1" dirty="0">
                <a:solidFill>
                  <a:srgbClr val="FF0000"/>
                </a:solidFill>
                <a:cs typeface="Times New Roman" pitchFamily="18" charset="0"/>
              </a:rPr>
              <a:t>10 × 4 = </a:t>
            </a:r>
            <a:r>
              <a:rPr lang="ar-EG" sz="36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ar-SA" sz="3600" b="1" dirty="0">
                <a:solidFill>
                  <a:srgbClr val="FF0000"/>
                </a:solidFill>
                <a:cs typeface="Times New Roman" pitchFamily="18" charset="0"/>
              </a:rPr>
              <a:t>0 </a:t>
            </a:r>
            <a:r>
              <a:rPr lang="ar-SA" sz="3600" b="1" dirty="0" err="1">
                <a:solidFill>
                  <a:srgbClr val="FF0000"/>
                </a:solidFill>
                <a:cs typeface="Times New Roman" pitchFamily="18" charset="0"/>
              </a:rPr>
              <a:t>م</a:t>
            </a:r>
            <a:r>
              <a:rPr lang="ar-EG" sz="3600" b="1" baseline="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ar-SA" sz="3600" b="1" baseline="30000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>
            <a:spLocks noChangeArrowheads="1"/>
          </p:cNvSpPr>
          <p:nvPr/>
        </p:nvSpPr>
        <p:spPr bwMode="auto">
          <a:xfrm>
            <a:off x="3714750" y="1285875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القياس:  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0" grpId="0"/>
      <p:bldP spid="21" grpId="0"/>
      <p:bldP spid="1025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9" name="صورة 2" descr="MR90043466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6816" y="442739"/>
            <a:ext cx="914394" cy="9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مربع نص 4"/>
          <p:cNvSpPr txBox="1">
            <a:spLocks noChangeArrowheads="1"/>
          </p:cNvSpPr>
          <p:nvPr/>
        </p:nvSpPr>
        <p:spPr bwMode="auto">
          <a:xfrm>
            <a:off x="5500687" y="576879"/>
            <a:ext cx="1500188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تأكد</a:t>
            </a:r>
          </a:p>
        </p:txBody>
      </p:sp>
      <p:sp>
        <p:nvSpPr>
          <p:cNvPr id="6" name="وسيلة شرح مع سهم إلى الأسفل 5"/>
          <p:cNvSpPr/>
          <p:nvPr/>
        </p:nvSpPr>
        <p:spPr>
          <a:xfrm>
            <a:off x="704924" y="2143125"/>
            <a:ext cx="7929563" cy="330789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grpSp>
        <p:nvGrpSpPr>
          <p:cNvPr id="3" name="مجموعة 6"/>
          <p:cNvGrpSpPr>
            <a:grpSpLocks/>
          </p:cNvGrpSpPr>
          <p:nvPr/>
        </p:nvGrpSpPr>
        <p:grpSpPr bwMode="auto">
          <a:xfrm>
            <a:off x="7759701" y="1332195"/>
            <a:ext cx="884237" cy="720725"/>
            <a:chOff x="7205003" y="2500306"/>
            <a:chExt cx="1010335" cy="721158"/>
          </a:xfrm>
        </p:grpSpPr>
        <p:sp>
          <p:nvSpPr>
            <p:cNvPr id="8" name="شكل بيضاوي 7"/>
            <p:cNvSpPr/>
            <p:nvPr/>
          </p:nvSpPr>
          <p:spPr>
            <a:xfrm>
              <a:off x="7286627" y="2500306"/>
              <a:ext cx="928711" cy="71480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6658" name="مربع نص 8"/>
            <p:cNvSpPr txBox="1">
              <a:spLocks noChangeArrowheads="1"/>
            </p:cNvSpPr>
            <p:nvPr/>
          </p:nvSpPr>
          <p:spPr bwMode="auto">
            <a:xfrm>
              <a:off x="7205003" y="2575133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10</a:t>
              </a:r>
            </a:p>
          </p:txBody>
        </p:sp>
      </p:grp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571625" y="2571750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 قدّرْ مساحةَ حديقةٍ مستطيلةِ الشكلِ طولُها </a:t>
            </a:r>
          </a:p>
        </p:txBody>
      </p:sp>
      <p:grpSp>
        <p:nvGrpSpPr>
          <p:cNvPr id="5" name="مجموعة 32"/>
          <p:cNvGrpSpPr>
            <a:grpSpLocks/>
          </p:cNvGrpSpPr>
          <p:nvPr/>
        </p:nvGrpSpPr>
        <p:grpSpPr bwMode="auto">
          <a:xfrm>
            <a:off x="571500" y="2357438"/>
            <a:ext cx="1928813" cy="1146175"/>
            <a:chOff x="-71470" y="2500306"/>
            <a:chExt cx="1928826" cy="1146397"/>
          </a:xfrm>
        </p:grpSpPr>
        <p:grpSp>
          <p:nvGrpSpPr>
            <p:cNvPr id="26647" name="مجموعة 10"/>
            <p:cNvGrpSpPr>
              <a:grpSpLocks/>
            </p:cNvGrpSpPr>
            <p:nvPr/>
          </p:nvGrpSpPr>
          <p:grpSpPr bwMode="auto">
            <a:xfrm>
              <a:off x="-71470" y="2500306"/>
              <a:ext cx="1928826" cy="1146397"/>
              <a:chOff x="5857884" y="1996851"/>
              <a:chExt cx="1928826" cy="1146397"/>
            </a:xfrm>
          </p:grpSpPr>
          <p:grpSp>
            <p:nvGrpSpPr>
              <p:cNvPr id="26649" name="مجموعة 9"/>
              <p:cNvGrpSpPr>
                <a:grpSpLocks/>
              </p:cNvGrpSpPr>
              <p:nvPr/>
            </p:nvGrpSpPr>
            <p:grpSpPr bwMode="auto">
              <a:xfrm>
                <a:off x="5857884" y="1996851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26651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26653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26655" name="مربع نص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19" name="رابط مستقيم 18"/>
                    <p:cNvCxnSpPr/>
                    <p:nvPr/>
                  </p:nvCxnSpPr>
                  <p:spPr>
                    <a:xfrm rot="10800000">
                      <a:off x="5214943" y="-1500129"/>
                      <a:ext cx="357189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654" name="مربع نص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6</a:t>
                    </a:r>
                  </a:p>
                </p:txBody>
              </p:sp>
            </p:grpSp>
            <p:sp>
              <p:nvSpPr>
                <p:cNvPr id="26652" name="مربع نص 14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26650" name="مربع نص 12"/>
              <p:cNvSpPr txBox="1">
                <a:spLocks noChangeArrowheads="1"/>
              </p:cNvSpPr>
              <p:nvPr/>
            </p:nvSpPr>
            <p:spPr bwMode="auto">
              <a:xfrm>
                <a:off x="6143636" y="2214554"/>
                <a:ext cx="114300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24</a:t>
                </a:r>
              </a:p>
            </p:txBody>
          </p:sp>
        </p:grpSp>
        <p:sp>
          <p:nvSpPr>
            <p:cNvPr id="26648" name="مربع نص 19"/>
            <p:cNvSpPr txBox="1">
              <a:spLocks noChangeArrowheads="1"/>
            </p:cNvSpPr>
            <p:nvPr/>
          </p:nvSpPr>
          <p:spPr bwMode="auto">
            <a:xfrm>
              <a:off x="571472" y="2714620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م</a:t>
              </a:r>
            </a:p>
          </p:txBody>
        </p:sp>
      </p:grp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2786063" y="3425825"/>
            <a:ext cx="585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وعرضُها </a:t>
            </a:r>
          </a:p>
        </p:txBody>
      </p:sp>
      <p:grpSp>
        <p:nvGrpSpPr>
          <p:cNvPr id="13" name="مجموعة 33"/>
          <p:cNvGrpSpPr>
            <a:grpSpLocks/>
          </p:cNvGrpSpPr>
          <p:nvPr/>
        </p:nvGrpSpPr>
        <p:grpSpPr bwMode="auto">
          <a:xfrm>
            <a:off x="5286375" y="3214688"/>
            <a:ext cx="1928813" cy="1146175"/>
            <a:chOff x="5286380" y="3214686"/>
            <a:chExt cx="1928826" cy="1146397"/>
          </a:xfrm>
        </p:grpSpPr>
        <p:grpSp>
          <p:nvGrpSpPr>
            <p:cNvPr id="26637" name="مجموعة 21"/>
            <p:cNvGrpSpPr>
              <a:grpSpLocks/>
            </p:cNvGrpSpPr>
            <p:nvPr/>
          </p:nvGrpSpPr>
          <p:grpSpPr bwMode="auto">
            <a:xfrm>
              <a:off x="5286380" y="3214686"/>
              <a:ext cx="1928826" cy="1146397"/>
              <a:chOff x="5857884" y="1996851"/>
              <a:chExt cx="1928826" cy="1146397"/>
            </a:xfrm>
          </p:grpSpPr>
          <p:grpSp>
            <p:nvGrpSpPr>
              <p:cNvPr id="26639" name="مجموعة 9"/>
              <p:cNvGrpSpPr>
                <a:grpSpLocks/>
              </p:cNvGrpSpPr>
              <p:nvPr/>
            </p:nvGrpSpPr>
            <p:grpSpPr bwMode="auto">
              <a:xfrm>
                <a:off x="5857884" y="1996851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26641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26643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26645" name="مربع نص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2</a:t>
                      </a:r>
                    </a:p>
                  </p:txBody>
                </p:sp>
                <p:cxnSp>
                  <p:nvCxnSpPr>
                    <p:cNvPr id="30" name="رابط مستقيم 29"/>
                    <p:cNvCxnSpPr/>
                    <p:nvPr/>
                  </p:nvCxnSpPr>
                  <p:spPr>
                    <a:xfrm rot="10800000">
                      <a:off x="5214943" y="-1500129"/>
                      <a:ext cx="357189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644" name="مربع نص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26642" name="مربع نص 25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26640" name="مربع نص 23"/>
              <p:cNvSpPr txBox="1">
                <a:spLocks noChangeArrowheads="1"/>
              </p:cNvSpPr>
              <p:nvPr/>
            </p:nvSpPr>
            <p:spPr bwMode="auto">
              <a:xfrm>
                <a:off x="6143636" y="2214554"/>
                <a:ext cx="114300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9</a:t>
                </a:r>
              </a:p>
            </p:txBody>
          </p:sp>
        </p:grpSp>
        <p:sp>
          <p:nvSpPr>
            <p:cNvPr id="26638" name="مربع نص 30"/>
            <p:cNvSpPr txBox="1">
              <a:spLocks noChangeArrowheads="1"/>
            </p:cNvSpPr>
            <p:nvPr/>
          </p:nvSpPr>
          <p:spPr bwMode="auto">
            <a:xfrm>
              <a:off x="6143636" y="3429000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م</a:t>
              </a:r>
            </a:p>
          </p:txBody>
        </p:sp>
      </p:grp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65250" y="4257675"/>
            <a:ext cx="6261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ar-SA" sz="3600" b="1">
                <a:cs typeface="Times New Roman" pitchFamily="18" charset="0"/>
              </a:rPr>
              <a:t>مساحة الحديقة = </a:t>
            </a:r>
            <a:r>
              <a:rPr lang="ar-SA" sz="3600" b="1">
                <a:solidFill>
                  <a:srgbClr val="FF0000"/>
                </a:solidFill>
                <a:cs typeface="Times New Roman" pitchFamily="18" charset="0"/>
              </a:rPr>
              <a:t>24 × 10 = </a:t>
            </a:r>
            <a:r>
              <a:rPr lang="ar-EG" sz="3600" b="1">
                <a:solidFill>
                  <a:srgbClr val="FF0000"/>
                </a:solidFill>
                <a:cs typeface="Times New Roman" pitchFamily="18" charset="0"/>
              </a:rPr>
              <a:t> 240 </a:t>
            </a:r>
            <a:r>
              <a:rPr lang="ar-SA" sz="3600" b="1">
                <a:solidFill>
                  <a:srgbClr val="FF0000"/>
                </a:solidFill>
                <a:cs typeface="Times New Roman" pitchFamily="18" charset="0"/>
              </a:rPr>
              <a:t>م</a:t>
            </a:r>
            <a:r>
              <a:rPr lang="ar-EG" sz="3600" b="1" baseline="3000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ar-SA" sz="3600" b="1">
              <a:solidFill>
                <a:srgbClr val="FF0000"/>
              </a:solidFill>
            </a:endParaRPr>
          </a:p>
        </p:txBody>
      </p:sp>
      <p:sp>
        <p:nvSpPr>
          <p:cNvPr id="26636" name="مربع نص 35"/>
          <p:cNvSpPr txBox="1">
            <a:spLocks noChangeArrowheads="1"/>
          </p:cNvSpPr>
          <p:nvPr/>
        </p:nvSpPr>
        <p:spPr bwMode="auto">
          <a:xfrm>
            <a:off x="3714750" y="1285875"/>
            <a:ext cx="1571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000" b="1" dirty="0">
                <a:latin typeface="Calibri" pitchFamily="34" charset="0"/>
              </a:rPr>
              <a:t>القياس:  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1" grpId="0"/>
      <p:bldP spid="348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>
            <a:extLst>
              <a:ext uri="{FF2B5EF4-FFF2-40B4-BE49-F238E27FC236}">
                <a16:creationId xmlns:a16="http://schemas.microsoft.com/office/drawing/2014/main" id="{9CB5AADE-8C03-47D3-9F99-9437229DA7D6}"/>
              </a:ext>
            </a:extLst>
          </p:cNvPr>
          <p:cNvSpPr/>
          <p:nvPr/>
        </p:nvSpPr>
        <p:spPr>
          <a:xfrm>
            <a:off x="2627784" y="2924944"/>
            <a:ext cx="3429000" cy="30243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BB2F63-B863-407C-A333-9D8517F2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939" y="3212976"/>
            <a:ext cx="3636689" cy="21236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FFFF00"/>
                </a:solidFill>
                <a:latin typeface="Calibri" pitchFamily="34" charset="0"/>
              </a:rPr>
              <a:t>تدرب. 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1335044077"/>
      </p:ext>
    </p:extLst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8"/>
          <p:cNvGrpSpPr>
            <a:grpSpLocks/>
          </p:cNvGrpSpPr>
          <p:nvPr/>
        </p:nvGrpSpPr>
        <p:grpSpPr bwMode="auto">
          <a:xfrm>
            <a:off x="2143125" y="2143125"/>
            <a:ext cx="4786313" cy="4000500"/>
            <a:chOff x="2143108" y="2143116"/>
            <a:chExt cx="4786346" cy="4000528"/>
          </a:xfrm>
        </p:grpSpPr>
        <p:sp>
          <p:nvSpPr>
            <p:cNvPr id="4" name="مخطط انسيابي: معالجة 3"/>
            <p:cNvSpPr/>
            <p:nvPr/>
          </p:nvSpPr>
          <p:spPr>
            <a:xfrm>
              <a:off x="2143108" y="2143116"/>
              <a:ext cx="4786346" cy="4000528"/>
            </a:xfrm>
            <a:prstGeom prst="flowChartProcess">
              <a:avLst/>
            </a:prstGeom>
            <a:gradFill>
              <a:gsLst>
                <a:gs pos="0">
                  <a:srgbClr val="FFFF6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cxnSp>
          <p:nvCxnSpPr>
            <p:cNvPr id="6" name="رابط مستقيم 5"/>
            <p:cNvCxnSpPr/>
            <p:nvPr/>
          </p:nvCxnSpPr>
          <p:spPr>
            <a:xfrm rot="10800000">
              <a:off x="2143108" y="3000372"/>
              <a:ext cx="4786346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مربع نص 9"/>
          <p:cNvSpPr txBox="1">
            <a:spLocks noChangeArrowheads="1"/>
          </p:cNvSpPr>
          <p:nvPr/>
        </p:nvSpPr>
        <p:spPr bwMode="auto">
          <a:xfrm rot="-991913">
            <a:off x="5092700" y="2362200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rgbClr val="FF0000"/>
                </a:solidFill>
                <a:latin typeface="Calibri" pitchFamily="34" charset="0"/>
              </a:rPr>
              <a:t>إرشادات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1714500" y="228600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للتمارين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4286250" y="3068638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rgbClr val="FF0000"/>
                </a:solidFill>
                <a:latin typeface="Calibri" pitchFamily="34" charset="0"/>
              </a:rPr>
              <a:t>للتمارين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1785938" y="3071813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rgbClr val="FF0000"/>
                </a:solidFill>
                <a:latin typeface="Calibri" pitchFamily="34" charset="0"/>
              </a:rPr>
              <a:t>انظر الأمثلة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4714875" y="3714750"/>
            <a:ext cx="2214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11ــ 20</a:t>
            </a:r>
          </a:p>
          <a:p>
            <a:r>
              <a:rPr lang="ar-EG" sz="3600">
                <a:latin typeface="Calibri" pitchFamily="34" charset="0"/>
              </a:rPr>
              <a:t>21ــ 24</a:t>
            </a:r>
          </a:p>
          <a:p>
            <a:r>
              <a:rPr lang="ar-EG" sz="3600">
                <a:latin typeface="Calibri" pitchFamily="34" charset="0"/>
              </a:rPr>
              <a:t>25، 26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1785938" y="3643313"/>
            <a:ext cx="2214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1، 2</a:t>
            </a:r>
          </a:p>
          <a:p>
            <a:r>
              <a:rPr lang="ar-EG" sz="3600">
                <a:latin typeface="Calibri" pitchFamily="34" charset="0"/>
              </a:rPr>
              <a:t>3</a:t>
            </a:r>
          </a:p>
          <a:p>
            <a:r>
              <a:rPr lang="ar-EG" sz="3600">
                <a:latin typeface="Calibri" pitchFamily="34" charset="0"/>
              </a:rPr>
              <a:t>4</a:t>
            </a:r>
          </a:p>
        </p:txBody>
      </p:sp>
      <p:sp>
        <p:nvSpPr>
          <p:cNvPr id="17" name="مستطيل مستدير الزوايا 2">
            <a:extLst>
              <a:ext uri="{FF2B5EF4-FFF2-40B4-BE49-F238E27FC236}">
                <a16:creationId xmlns:a16="http://schemas.microsoft.com/office/drawing/2014/main" id="{EEF40E14-3182-4B02-B893-8231E635EC13}"/>
              </a:ext>
            </a:extLst>
          </p:cNvPr>
          <p:cNvSpPr/>
          <p:nvPr/>
        </p:nvSpPr>
        <p:spPr>
          <a:xfrm>
            <a:off x="2857500" y="996156"/>
            <a:ext cx="3429000" cy="7858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8" name="مربع نص 3">
            <a:extLst>
              <a:ext uri="{FF2B5EF4-FFF2-40B4-BE49-F238E27FC236}">
                <a16:creationId xmlns:a16="http://schemas.microsoft.com/office/drawing/2014/main" id="{270B71AC-B0F6-4852-9A65-B7F0FC79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258" y="1074049"/>
            <a:ext cx="3357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solidFill>
                  <a:srgbClr val="FFFF00"/>
                </a:solidFill>
                <a:latin typeface="Calibri" pitchFamily="34" charset="0"/>
              </a:rPr>
              <a:t>تدرب. وحل المسائل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3742555" y="391213"/>
            <a:ext cx="3429000" cy="7858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28676" name="مربع نص 3"/>
          <p:cNvSpPr txBox="1">
            <a:spLocks noChangeArrowheads="1"/>
          </p:cNvSpPr>
          <p:nvPr/>
        </p:nvSpPr>
        <p:spPr bwMode="auto">
          <a:xfrm>
            <a:off x="3643313" y="469106"/>
            <a:ext cx="3357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solidFill>
                  <a:srgbClr val="FFFF00"/>
                </a:solidFill>
                <a:latin typeface="Calibri" pitchFamily="34" charset="0"/>
              </a:rPr>
              <a:t>تدرب. وحل المسائل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928813" y="1571625"/>
            <a:ext cx="600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قدّر ناتجَ الضربِ في كلٍّ ممّا يأتي:</a:t>
            </a:r>
          </a:p>
        </p:txBody>
      </p:sp>
      <p:grpSp>
        <p:nvGrpSpPr>
          <p:cNvPr id="4" name="مجموعة 7"/>
          <p:cNvGrpSpPr>
            <a:grpSpLocks/>
          </p:cNvGrpSpPr>
          <p:nvPr/>
        </p:nvGrpSpPr>
        <p:grpSpPr bwMode="auto">
          <a:xfrm>
            <a:off x="7965282" y="1943378"/>
            <a:ext cx="857250" cy="788988"/>
            <a:chOff x="7286644" y="3214686"/>
            <a:chExt cx="857256" cy="789207"/>
          </a:xfrm>
        </p:grpSpPr>
        <p:sp>
          <p:nvSpPr>
            <p:cNvPr id="6" name="شكل بيضاوي 5"/>
            <p:cNvSpPr/>
            <p:nvPr/>
          </p:nvSpPr>
          <p:spPr>
            <a:xfrm>
              <a:off x="7500957" y="3214686"/>
              <a:ext cx="642943" cy="714573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8763" name="مربع نص 6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11</a:t>
              </a:r>
            </a:p>
          </p:txBody>
        </p:sp>
      </p:grpSp>
      <p:grpSp>
        <p:nvGrpSpPr>
          <p:cNvPr id="7" name="مجموعة 16"/>
          <p:cNvGrpSpPr>
            <a:grpSpLocks/>
          </p:cNvGrpSpPr>
          <p:nvPr/>
        </p:nvGrpSpPr>
        <p:grpSpPr bwMode="auto">
          <a:xfrm>
            <a:off x="5572125" y="1928813"/>
            <a:ext cx="2571750" cy="1146175"/>
            <a:chOff x="4929190" y="2854107"/>
            <a:chExt cx="2571768" cy="1146397"/>
          </a:xfrm>
        </p:grpSpPr>
        <p:grpSp>
          <p:nvGrpSpPr>
            <p:cNvPr id="28754" name="مجموعة 8"/>
            <p:cNvGrpSpPr>
              <a:grpSpLocks/>
            </p:cNvGrpSpPr>
            <p:nvPr/>
          </p:nvGrpSpPr>
          <p:grpSpPr bwMode="auto">
            <a:xfrm>
              <a:off x="5572132" y="2854107"/>
              <a:ext cx="1928826" cy="1146397"/>
              <a:chOff x="5857884" y="2857496"/>
              <a:chExt cx="1928826" cy="1146397"/>
            </a:xfrm>
          </p:grpSpPr>
          <p:grpSp>
            <p:nvGrpSpPr>
              <p:cNvPr id="28756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8758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8760" name="مربع نص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15" name="رابط مستقيم 14"/>
                  <p:cNvCxnSpPr/>
                  <p:nvPr/>
                </p:nvCxnSpPr>
                <p:spPr>
                  <a:xfrm rot="10800000">
                    <a:off x="5214941" y="-1500129"/>
                    <a:ext cx="357191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759" name="مربع نص 12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4</a:t>
                  </a:r>
                </a:p>
              </p:txBody>
            </p:sp>
          </p:grpSp>
          <p:sp>
            <p:nvSpPr>
              <p:cNvPr id="28757" name="مربع نص 10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8755" name="مربع نص 15"/>
            <p:cNvSpPr txBox="1">
              <a:spLocks noChangeArrowheads="1"/>
            </p:cNvSpPr>
            <p:nvPr/>
          </p:nvSpPr>
          <p:spPr bwMode="auto">
            <a:xfrm>
              <a:off x="4929190" y="3068421"/>
              <a:ext cx="20717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21 =</a:t>
              </a:r>
            </a:p>
          </p:txBody>
        </p:sp>
      </p:grp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5357813" y="2997200"/>
            <a:ext cx="1214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grpSp>
        <p:nvGrpSpPr>
          <p:cNvPr id="11" name="مجموعة 18"/>
          <p:cNvGrpSpPr>
            <a:grpSpLocks/>
          </p:cNvGrpSpPr>
          <p:nvPr/>
        </p:nvGrpSpPr>
        <p:grpSpPr bwMode="auto">
          <a:xfrm>
            <a:off x="3571875" y="2214563"/>
            <a:ext cx="857250" cy="788987"/>
            <a:chOff x="7286644" y="3214686"/>
            <a:chExt cx="857256" cy="789207"/>
          </a:xfrm>
        </p:grpSpPr>
        <p:sp>
          <p:nvSpPr>
            <p:cNvPr id="20" name="شكل بيضاوي 19"/>
            <p:cNvSpPr/>
            <p:nvPr/>
          </p:nvSpPr>
          <p:spPr>
            <a:xfrm>
              <a:off x="7500959" y="3214686"/>
              <a:ext cx="642941" cy="714574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8753" name="مربع نص 20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12" name="مجموعة 80"/>
          <p:cNvGrpSpPr>
            <a:grpSpLocks/>
          </p:cNvGrpSpPr>
          <p:nvPr/>
        </p:nvGrpSpPr>
        <p:grpSpPr bwMode="auto">
          <a:xfrm>
            <a:off x="1143000" y="2000250"/>
            <a:ext cx="2571750" cy="1146175"/>
            <a:chOff x="1071538" y="2786058"/>
            <a:chExt cx="2571768" cy="1146397"/>
          </a:xfrm>
        </p:grpSpPr>
        <p:grpSp>
          <p:nvGrpSpPr>
            <p:cNvPr id="28744" name="مجموعة 21"/>
            <p:cNvGrpSpPr>
              <a:grpSpLocks/>
            </p:cNvGrpSpPr>
            <p:nvPr/>
          </p:nvGrpSpPr>
          <p:grpSpPr bwMode="auto">
            <a:xfrm>
              <a:off x="1714480" y="2786058"/>
              <a:ext cx="1928826" cy="1146397"/>
              <a:chOff x="5857884" y="2857496"/>
              <a:chExt cx="1928826" cy="1146397"/>
            </a:xfrm>
          </p:grpSpPr>
          <p:grpSp>
            <p:nvGrpSpPr>
              <p:cNvPr id="28746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8748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8750" name="مربع نص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28" name="رابط مستقيم 27"/>
                  <p:cNvCxnSpPr/>
                  <p:nvPr/>
                </p:nvCxnSpPr>
                <p:spPr>
                  <a:xfrm rot="10800000">
                    <a:off x="5214941" y="-1500128"/>
                    <a:ext cx="357191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749" name="مربع نص 25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28747" name="مربع نص 23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8745" name="مربع نص 35"/>
            <p:cNvSpPr txBox="1">
              <a:spLocks noChangeArrowheads="1"/>
            </p:cNvSpPr>
            <p:nvPr/>
          </p:nvSpPr>
          <p:spPr bwMode="auto">
            <a:xfrm>
              <a:off x="1071538" y="3000372"/>
              <a:ext cx="20002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26 =</a:t>
              </a:r>
              <a:endParaRPr lang="ar-EG" sz="36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مجموعة 36"/>
          <p:cNvGrpSpPr>
            <a:grpSpLocks/>
          </p:cNvGrpSpPr>
          <p:nvPr/>
        </p:nvGrpSpPr>
        <p:grpSpPr bwMode="auto">
          <a:xfrm>
            <a:off x="8001000" y="3571875"/>
            <a:ext cx="857250" cy="788988"/>
            <a:chOff x="7286644" y="3214686"/>
            <a:chExt cx="857256" cy="789207"/>
          </a:xfrm>
        </p:grpSpPr>
        <p:sp>
          <p:nvSpPr>
            <p:cNvPr id="38" name="شكل بيضاوي 37"/>
            <p:cNvSpPr/>
            <p:nvPr/>
          </p:nvSpPr>
          <p:spPr>
            <a:xfrm>
              <a:off x="7500959" y="3214686"/>
              <a:ext cx="642941" cy="714573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8743" name="مربع نص 38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13</a:t>
              </a:r>
            </a:p>
          </p:txBody>
        </p:sp>
      </p:grpSp>
      <p:grpSp>
        <p:nvGrpSpPr>
          <p:cNvPr id="19" name="مجموعة 81"/>
          <p:cNvGrpSpPr>
            <a:grpSpLocks/>
          </p:cNvGrpSpPr>
          <p:nvPr/>
        </p:nvGrpSpPr>
        <p:grpSpPr bwMode="auto">
          <a:xfrm>
            <a:off x="4857750" y="3714750"/>
            <a:ext cx="3143250" cy="1146175"/>
            <a:chOff x="4786314" y="3782801"/>
            <a:chExt cx="3143272" cy="1146397"/>
          </a:xfrm>
        </p:grpSpPr>
        <p:grpSp>
          <p:nvGrpSpPr>
            <p:cNvPr id="28734" name="مجموعة 39"/>
            <p:cNvGrpSpPr>
              <a:grpSpLocks/>
            </p:cNvGrpSpPr>
            <p:nvPr/>
          </p:nvGrpSpPr>
          <p:grpSpPr bwMode="auto">
            <a:xfrm>
              <a:off x="6000760" y="3782801"/>
              <a:ext cx="1928826" cy="1146397"/>
              <a:chOff x="5857884" y="2857496"/>
              <a:chExt cx="1928826" cy="1146397"/>
            </a:xfrm>
          </p:grpSpPr>
          <p:grpSp>
            <p:nvGrpSpPr>
              <p:cNvPr id="28736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8738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8740" name="مربع نص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46" name="رابط مستقيم 45"/>
                  <p:cNvCxnSpPr/>
                  <p:nvPr/>
                </p:nvCxnSpPr>
                <p:spPr>
                  <a:xfrm rot="10800000">
                    <a:off x="5214941" y="-1500128"/>
                    <a:ext cx="357191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739" name="مربع نص 43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28737" name="مربع نص 41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8735" name="مربع نص 46"/>
            <p:cNvSpPr txBox="1">
              <a:spLocks noChangeArrowheads="1"/>
            </p:cNvSpPr>
            <p:nvPr/>
          </p:nvSpPr>
          <p:spPr bwMode="auto">
            <a:xfrm>
              <a:off x="4786314" y="4068553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الـ 41 =</a:t>
              </a:r>
              <a:endParaRPr lang="ar-EG" sz="36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4" name="مجموعة 47"/>
          <p:cNvGrpSpPr>
            <a:grpSpLocks/>
          </p:cNvGrpSpPr>
          <p:nvPr/>
        </p:nvGrpSpPr>
        <p:grpSpPr bwMode="auto">
          <a:xfrm>
            <a:off x="3643313" y="3854450"/>
            <a:ext cx="857250" cy="788988"/>
            <a:chOff x="7286644" y="3214686"/>
            <a:chExt cx="857256" cy="789207"/>
          </a:xfrm>
        </p:grpSpPr>
        <p:sp>
          <p:nvSpPr>
            <p:cNvPr id="49" name="شكل بيضاوي 48"/>
            <p:cNvSpPr/>
            <p:nvPr/>
          </p:nvSpPr>
          <p:spPr>
            <a:xfrm>
              <a:off x="7500957" y="3214686"/>
              <a:ext cx="642943" cy="714573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8733" name="مربع نص 49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14</a:t>
              </a:r>
            </a:p>
          </p:txBody>
        </p:sp>
      </p:grpSp>
      <p:grpSp>
        <p:nvGrpSpPr>
          <p:cNvPr id="25" name="مجموعة 82"/>
          <p:cNvGrpSpPr>
            <a:grpSpLocks/>
          </p:cNvGrpSpPr>
          <p:nvPr/>
        </p:nvGrpSpPr>
        <p:grpSpPr bwMode="auto">
          <a:xfrm>
            <a:off x="642938" y="3711575"/>
            <a:ext cx="3000375" cy="1146175"/>
            <a:chOff x="857224" y="3643314"/>
            <a:chExt cx="3000396" cy="1146397"/>
          </a:xfrm>
        </p:grpSpPr>
        <p:grpSp>
          <p:nvGrpSpPr>
            <p:cNvPr id="28724" name="مجموعة 50"/>
            <p:cNvGrpSpPr>
              <a:grpSpLocks/>
            </p:cNvGrpSpPr>
            <p:nvPr/>
          </p:nvGrpSpPr>
          <p:grpSpPr bwMode="auto">
            <a:xfrm>
              <a:off x="1928794" y="3643314"/>
              <a:ext cx="1928826" cy="1146397"/>
              <a:chOff x="5857884" y="2857496"/>
              <a:chExt cx="1928826" cy="1146397"/>
            </a:xfrm>
          </p:grpSpPr>
          <p:grpSp>
            <p:nvGrpSpPr>
              <p:cNvPr id="28726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8728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8730" name="مربع نص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57" name="رابط مستقيم 56"/>
                  <p:cNvCxnSpPr/>
                  <p:nvPr/>
                </p:nvCxnSpPr>
                <p:spPr>
                  <a:xfrm rot="10800000">
                    <a:off x="5214941" y="-1500128"/>
                    <a:ext cx="357189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729" name="مربع نص 54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6</a:t>
                  </a:r>
                </a:p>
              </p:txBody>
            </p:sp>
          </p:grpSp>
          <p:sp>
            <p:nvSpPr>
              <p:cNvPr id="28727" name="مربع نص 52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8725" name="مربع نص 57"/>
            <p:cNvSpPr txBox="1">
              <a:spLocks noChangeArrowheads="1"/>
            </p:cNvSpPr>
            <p:nvPr/>
          </p:nvSpPr>
          <p:spPr bwMode="auto">
            <a:xfrm>
              <a:off x="857224" y="3925677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الـ 17 =</a:t>
              </a:r>
              <a:endParaRPr lang="ar-EG" sz="36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0" name="مجموعة 85"/>
          <p:cNvGrpSpPr>
            <a:grpSpLocks/>
          </p:cNvGrpSpPr>
          <p:nvPr/>
        </p:nvGrpSpPr>
        <p:grpSpPr bwMode="auto">
          <a:xfrm>
            <a:off x="5929313" y="2711450"/>
            <a:ext cx="2500312" cy="1146175"/>
            <a:chOff x="5000628" y="2854107"/>
            <a:chExt cx="2500330" cy="1146397"/>
          </a:xfrm>
        </p:grpSpPr>
        <p:grpSp>
          <p:nvGrpSpPr>
            <p:cNvPr id="28716" name="مجموعة 8"/>
            <p:cNvGrpSpPr>
              <a:grpSpLocks/>
            </p:cNvGrpSpPr>
            <p:nvPr/>
          </p:nvGrpSpPr>
          <p:grpSpPr bwMode="auto">
            <a:xfrm>
              <a:off x="5572132" y="2854107"/>
              <a:ext cx="1928826" cy="1146397"/>
              <a:chOff x="5857884" y="2857496"/>
              <a:chExt cx="1928826" cy="1146397"/>
            </a:xfrm>
          </p:grpSpPr>
          <p:grpSp>
            <p:nvGrpSpPr>
              <p:cNvPr id="28718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8720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8722" name="مربع نص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94" name="رابط مستقيم 93"/>
                  <p:cNvCxnSpPr/>
                  <p:nvPr/>
                </p:nvCxnSpPr>
                <p:spPr>
                  <a:xfrm rot="10800000">
                    <a:off x="5214941" y="-1500128"/>
                    <a:ext cx="357191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721" name="مربع نص 91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4</a:t>
                  </a:r>
                </a:p>
              </p:txBody>
            </p:sp>
          </p:grpSp>
          <p:sp>
            <p:nvSpPr>
              <p:cNvPr id="28719" name="مربع نص 89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8717" name="مربع نص 87"/>
            <p:cNvSpPr txBox="1">
              <a:spLocks noChangeArrowheads="1"/>
            </p:cNvSpPr>
            <p:nvPr/>
          </p:nvSpPr>
          <p:spPr bwMode="auto">
            <a:xfrm>
              <a:off x="5000628" y="3068421"/>
              <a:ext cx="20717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20 =</a:t>
              </a:r>
            </a:p>
          </p:txBody>
        </p:sp>
      </p:grpSp>
      <p:grpSp>
        <p:nvGrpSpPr>
          <p:cNvPr id="28674" name="مجموعة 94"/>
          <p:cNvGrpSpPr>
            <a:grpSpLocks/>
          </p:cNvGrpSpPr>
          <p:nvPr/>
        </p:nvGrpSpPr>
        <p:grpSpPr bwMode="auto">
          <a:xfrm>
            <a:off x="1143000" y="2854325"/>
            <a:ext cx="2571750" cy="1146175"/>
            <a:chOff x="1071538" y="2786058"/>
            <a:chExt cx="2571768" cy="1146397"/>
          </a:xfrm>
        </p:grpSpPr>
        <p:grpSp>
          <p:nvGrpSpPr>
            <p:cNvPr id="28708" name="مجموعة 21"/>
            <p:cNvGrpSpPr>
              <a:grpSpLocks/>
            </p:cNvGrpSpPr>
            <p:nvPr/>
          </p:nvGrpSpPr>
          <p:grpSpPr bwMode="auto">
            <a:xfrm>
              <a:off x="1714480" y="2786058"/>
              <a:ext cx="1928826" cy="1146397"/>
              <a:chOff x="5857884" y="2857496"/>
              <a:chExt cx="1928826" cy="1146397"/>
            </a:xfrm>
          </p:grpSpPr>
          <p:grpSp>
            <p:nvGrpSpPr>
              <p:cNvPr id="28710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8712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8714" name="مربع نص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103" name="رابط مستقيم 102"/>
                  <p:cNvCxnSpPr/>
                  <p:nvPr/>
                </p:nvCxnSpPr>
                <p:spPr>
                  <a:xfrm rot="10800000">
                    <a:off x="5214941" y="-1500128"/>
                    <a:ext cx="357191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713" name="مربع نص 100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28711" name="مربع نص 98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8709" name="مربع نص 96"/>
            <p:cNvSpPr txBox="1">
              <a:spLocks noChangeArrowheads="1"/>
            </p:cNvSpPr>
            <p:nvPr/>
          </p:nvSpPr>
          <p:spPr bwMode="auto">
            <a:xfrm>
              <a:off x="1071538" y="3000372"/>
              <a:ext cx="20002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25 = </a:t>
              </a:r>
              <a:r>
                <a:rPr lang="ar-EG" sz="3600">
                  <a:solidFill>
                    <a:srgbClr val="FF0000"/>
                  </a:solidFill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28679" name="مجموعة 103"/>
          <p:cNvGrpSpPr>
            <a:grpSpLocks/>
          </p:cNvGrpSpPr>
          <p:nvPr/>
        </p:nvGrpSpPr>
        <p:grpSpPr bwMode="auto">
          <a:xfrm>
            <a:off x="5143500" y="4568825"/>
            <a:ext cx="3143250" cy="1146175"/>
            <a:chOff x="4786314" y="3782801"/>
            <a:chExt cx="3143272" cy="1146397"/>
          </a:xfrm>
        </p:grpSpPr>
        <p:grpSp>
          <p:nvGrpSpPr>
            <p:cNvPr id="28700" name="مجموعة 39"/>
            <p:cNvGrpSpPr>
              <a:grpSpLocks/>
            </p:cNvGrpSpPr>
            <p:nvPr/>
          </p:nvGrpSpPr>
          <p:grpSpPr bwMode="auto">
            <a:xfrm>
              <a:off x="6000760" y="3782801"/>
              <a:ext cx="1928826" cy="1146397"/>
              <a:chOff x="5857884" y="2857496"/>
              <a:chExt cx="1928826" cy="1146397"/>
            </a:xfrm>
          </p:grpSpPr>
          <p:grpSp>
            <p:nvGrpSpPr>
              <p:cNvPr id="28702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8704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8706" name="مربع نص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112" name="رابط مستقيم 111"/>
                  <p:cNvCxnSpPr/>
                  <p:nvPr/>
                </p:nvCxnSpPr>
                <p:spPr>
                  <a:xfrm rot="10800000">
                    <a:off x="5214941" y="-1500128"/>
                    <a:ext cx="357191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705" name="مربع نص 109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2</a:t>
                  </a:r>
                </a:p>
              </p:txBody>
            </p:sp>
          </p:grpSp>
          <p:sp>
            <p:nvSpPr>
              <p:cNvPr id="28703" name="مربع نص 107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8701" name="مربع نص 105"/>
            <p:cNvSpPr txBox="1">
              <a:spLocks noChangeArrowheads="1"/>
            </p:cNvSpPr>
            <p:nvPr/>
          </p:nvSpPr>
          <p:spPr bwMode="auto">
            <a:xfrm>
              <a:off x="4786314" y="4068553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الـ 42 = </a:t>
              </a:r>
              <a:r>
                <a:rPr lang="ar-EG" sz="3600">
                  <a:solidFill>
                    <a:srgbClr val="FF0000"/>
                  </a:solidFill>
                  <a:latin typeface="Calibri" pitchFamily="34" charset="0"/>
                </a:rPr>
                <a:t>14</a:t>
              </a:r>
            </a:p>
          </p:txBody>
        </p:sp>
      </p:grpSp>
      <p:grpSp>
        <p:nvGrpSpPr>
          <p:cNvPr id="28683" name="مجموعة 112"/>
          <p:cNvGrpSpPr>
            <a:grpSpLocks/>
          </p:cNvGrpSpPr>
          <p:nvPr/>
        </p:nvGrpSpPr>
        <p:grpSpPr bwMode="auto">
          <a:xfrm>
            <a:off x="928688" y="4640263"/>
            <a:ext cx="3000375" cy="1146175"/>
            <a:chOff x="857224" y="3643314"/>
            <a:chExt cx="3000396" cy="1146397"/>
          </a:xfrm>
        </p:grpSpPr>
        <p:grpSp>
          <p:nvGrpSpPr>
            <p:cNvPr id="28692" name="مجموعة 50"/>
            <p:cNvGrpSpPr>
              <a:grpSpLocks/>
            </p:cNvGrpSpPr>
            <p:nvPr/>
          </p:nvGrpSpPr>
          <p:grpSpPr bwMode="auto">
            <a:xfrm>
              <a:off x="1928794" y="3643314"/>
              <a:ext cx="1928826" cy="1146397"/>
              <a:chOff x="5857884" y="2857496"/>
              <a:chExt cx="1928826" cy="1146397"/>
            </a:xfrm>
          </p:grpSpPr>
          <p:grpSp>
            <p:nvGrpSpPr>
              <p:cNvPr id="28694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8696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8698" name="مربع نص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121" name="رابط مستقيم 120"/>
                  <p:cNvCxnSpPr/>
                  <p:nvPr/>
                </p:nvCxnSpPr>
                <p:spPr>
                  <a:xfrm rot="10800000">
                    <a:off x="5214941" y="-1500129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697" name="مربع نص 118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6</a:t>
                  </a:r>
                </a:p>
              </p:txBody>
            </p:sp>
          </p:grpSp>
          <p:sp>
            <p:nvSpPr>
              <p:cNvPr id="28695" name="مربع نص 116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8693" name="مربع نص 114"/>
            <p:cNvSpPr txBox="1">
              <a:spLocks noChangeArrowheads="1"/>
            </p:cNvSpPr>
            <p:nvPr/>
          </p:nvSpPr>
          <p:spPr bwMode="auto">
            <a:xfrm>
              <a:off x="857224" y="3925677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18 = </a:t>
              </a:r>
              <a:r>
                <a:rPr lang="ar-EG" sz="3600">
                  <a:solidFill>
                    <a:srgbClr val="FF0000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2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2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2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92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92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92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92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دل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دل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476259" y="863719"/>
            <a:ext cx="3429000" cy="7858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29699" name="مربع نص 2"/>
          <p:cNvSpPr txBox="1">
            <a:spLocks noChangeArrowheads="1"/>
          </p:cNvSpPr>
          <p:nvPr/>
        </p:nvSpPr>
        <p:spPr bwMode="auto">
          <a:xfrm>
            <a:off x="3429000" y="959597"/>
            <a:ext cx="3357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solidFill>
                  <a:srgbClr val="FFFF00"/>
                </a:solidFill>
                <a:latin typeface="Calibri" pitchFamily="34" charset="0"/>
              </a:rPr>
              <a:t>تدرب. وحل المسائل</a:t>
            </a:r>
          </a:p>
        </p:txBody>
      </p:sp>
      <p:grpSp>
        <p:nvGrpSpPr>
          <p:cNvPr id="3" name="مجموعة 4"/>
          <p:cNvGrpSpPr>
            <a:grpSpLocks/>
          </p:cNvGrpSpPr>
          <p:nvPr/>
        </p:nvGrpSpPr>
        <p:grpSpPr bwMode="auto">
          <a:xfrm>
            <a:off x="7286625" y="4068763"/>
            <a:ext cx="857250" cy="788987"/>
            <a:chOff x="7286644" y="3214686"/>
            <a:chExt cx="857256" cy="789207"/>
          </a:xfrm>
        </p:grpSpPr>
        <p:sp>
          <p:nvSpPr>
            <p:cNvPr id="6" name="شكل بيضاوي 5"/>
            <p:cNvSpPr/>
            <p:nvPr/>
          </p:nvSpPr>
          <p:spPr>
            <a:xfrm>
              <a:off x="7500959" y="3214686"/>
              <a:ext cx="642941" cy="714574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9784" name="مربع نص 6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17</a:t>
              </a:r>
            </a:p>
          </p:txBody>
        </p:sp>
      </p:grpSp>
      <p:grpSp>
        <p:nvGrpSpPr>
          <p:cNvPr id="5" name="مجموعة 26"/>
          <p:cNvGrpSpPr>
            <a:grpSpLocks/>
          </p:cNvGrpSpPr>
          <p:nvPr/>
        </p:nvGrpSpPr>
        <p:grpSpPr bwMode="auto">
          <a:xfrm>
            <a:off x="4357688" y="3925888"/>
            <a:ext cx="3071812" cy="1146175"/>
            <a:chOff x="4357686" y="2211165"/>
            <a:chExt cx="3071834" cy="1146397"/>
          </a:xfrm>
        </p:grpSpPr>
        <p:grpSp>
          <p:nvGrpSpPr>
            <p:cNvPr id="29775" name="مجموعة 7"/>
            <p:cNvGrpSpPr>
              <a:grpSpLocks/>
            </p:cNvGrpSpPr>
            <p:nvPr/>
          </p:nvGrpSpPr>
          <p:grpSpPr bwMode="auto">
            <a:xfrm>
              <a:off x="5500694" y="2211165"/>
              <a:ext cx="1928826" cy="1146397"/>
              <a:chOff x="5857884" y="2857496"/>
              <a:chExt cx="1928826" cy="1146397"/>
            </a:xfrm>
          </p:grpSpPr>
          <p:grpSp>
            <p:nvGrpSpPr>
              <p:cNvPr id="29777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9779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9781" name="مربع نص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2</a:t>
                    </a:r>
                  </a:p>
                </p:txBody>
              </p:sp>
              <p:cxnSp>
                <p:nvCxnSpPr>
                  <p:cNvPr id="14" name="رابط مستقيم 13"/>
                  <p:cNvCxnSpPr/>
                  <p:nvPr/>
                </p:nvCxnSpPr>
                <p:spPr>
                  <a:xfrm rot="10800000">
                    <a:off x="5214941" y="-1500129"/>
                    <a:ext cx="357191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780" name="مربع نص 11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29778" name="مربع نص 9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9776" name="مربع نص 14"/>
            <p:cNvSpPr txBox="1">
              <a:spLocks noChangeArrowheads="1"/>
            </p:cNvSpPr>
            <p:nvPr/>
          </p:nvSpPr>
          <p:spPr bwMode="auto">
            <a:xfrm>
              <a:off x="4357686" y="2496917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الـ 10 =</a:t>
              </a:r>
              <a:endParaRPr lang="ar-EG" sz="36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مجموعة 15"/>
          <p:cNvGrpSpPr>
            <a:grpSpLocks/>
          </p:cNvGrpSpPr>
          <p:nvPr/>
        </p:nvGrpSpPr>
        <p:grpSpPr bwMode="auto">
          <a:xfrm>
            <a:off x="3071813" y="4286250"/>
            <a:ext cx="857250" cy="788988"/>
            <a:chOff x="7286644" y="3214686"/>
            <a:chExt cx="857256" cy="789207"/>
          </a:xfrm>
        </p:grpSpPr>
        <p:sp>
          <p:nvSpPr>
            <p:cNvPr id="17" name="شكل بيضاوي 16"/>
            <p:cNvSpPr/>
            <p:nvPr/>
          </p:nvSpPr>
          <p:spPr>
            <a:xfrm>
              <a:off x="7500957" y="3214686"/>
              <a:ext cx="642943" cy="714573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9774" name="مربع نص 17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18</a:t>
              </a:r>
            </a:p>
          </p:txBody>
        </p:sp>
      </p:grpSp>
      <p:grpSp>
        <p:nvGrpSpPr>
          <p:cNvPr id="11" name="مجموعة 27"/>
          <p:cNvGrpSpPr>
            <a:grpSpLocks/>
          </p:cNvGrpSpPr>
          <p:nvPr/>
        </p:nvGrpSpPr>
        <p:grpSpPr bwMode="auto">
          <a:xfrm>
            <a:off x="0" y="4211638"/>
            <a:ext cx="3071813" cy="1146175"/>
            <a:chOff x="1285852" y="3571876"/>
            <a:chExt cx="3071834" cy="1146397"/>
          </a:xfrm>
        </p:grpSpPr>
        <p:grpSp>
          <p:nvGrpSpPr>
            <p:cNvPr id="29765" name="مجموعة 18"/>
            <p:cNvGrpSpPr>
              <a:grpSpLocks/>
            </p:cNvGrpSpPr>
            <p:nvPr/>
          </p:nvGrpSpPr>
          <p:grpSpPr bwMode="auto">
            <a:xfrm>
              <a:off x="2428860" y="3571876"/>
              <a:ext cx="1928826" cy="1146397"/>
              <a:chOff x="5857884" y="2857496"/>
              <a:chExt cx="1928826" cy="1146397"/>
            </a:xfrm>
          </p:grpSpPr>
          <p:grpSp>
            <p:nvGrpSpPr>
              <p:cNvPr id="29767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9769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9771" name="مربع نص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3</a:t>
                    </a:r>
                  </a:p>
                </p:txBody>
              </p:sp>
              <p:cxnSp>
                <p:nvCxnSpPr>
                  <p:cNvPr id="25" name="رابط مستقيم 24"/>
                  <p:cNvCxnSpPr/>
                  <p:nvPr/>
                </p:nvCxnSpPr>
                <p:spPr>
                  <a:xfrm rot="10800000">
                    <a:off x="5214943" y="-1500129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770" name="مربع نص 22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8</a:t>
                  </a:r>
                </a:p>
              </p:txBody>
            </p:sp>
          </p:grpSp>
          <p:sp>
            <p:nvSpPr>
              <p:cNvPr id="29768" name="مربع نص 20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9766" name="مربع نص 25"/>
            <p:cNvSpPr txBox="1">
              <a:spLocks noChangeArrowheads="1"/>
            </p:cNvSpPr>
            <p:nvPr/>
          </p:nvSpPr>
          <p:spPr bwMode="auto">
            <a:xfrm>
              <a:off x="1285852" y="3854239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4 =</a:t>
              </a:r>
              <a:endParaRPr lang="ar-EG" sz="36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مجموعة 28"/>
          <p:cNvGrpSpPr>
            <a:grpSpLocks/>
          </p:cNvGrpSpPr>
          <p:nvPr/>
        </p:nvGrpSpPr>
        <p:grpSpPr bwMode="auto">
          <a:xfrm>
            <a:off x="214313" y="5068888"/>
            <a:ext cx="3071812" cy="1146175"/>
            <a:chOff x="1285852" y="3571876"/>
            <a:chExt cx="3071834" cy="1146397"/>
          </a:xfrm>
        </p:grpSpPr>
        <p:grpSp>
          <p:nvGrpSpPr>
            <p:cNvPr id="29757" name="مجموعة 18"/>
            <p:cNvGrpSpPr>
              <a:grpSpLocks/>
            </p:cNvGrpSpPr>
            <p:nvPr/>
          </p:nvGrpSpPr>
          <p:grpSpPr bwMode="auto">
            <a:xfrm>
              <a:off x="2428860" y="3571876"/>
              <a:ext cx="1928826" cy="1146397"/>
              <a:chOff x="5857884" y="2857496"/>
              <a:chExt cx="1928826" cy="1146397"/>
            </a:xfrm>
          </p:grpSpPr>
          <p:grpSp>
            <p:nvGrpSpPr>
              <p:cNvPr id="29759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9761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9763" name="مربع نص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37" name="رابط مستقيم 36"/>
                  <p:cNvCxnSpPr/>
                  <p:nvPr/>
                </p:nvCxnSpPr>
                <p:spPr>
                  <a:xfrm rot="10800000">
                    <a:off x="5214941" y="-1500129"/>
                    <a:ext cx="357191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762" name="مربع نص 34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2</a:t>
                  </a:r>
                </a:p>
              </p:txBody>
            </p:sp>
          </p:grpSp>
          <p:sp>
            <p:nvSpPr>
              <p:cNvPr id="29760" name="مربع نص 32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9758" name="مربع نص 30"/>
            <p:cNvSpPr txBox="1">
              <a:spLocks noChangeArrowheads="1"/>
            </p:cNvSpPr>
            <p:nvPr/>
          </p:nvSpPr>
          <p:spPr bwMode="auto">
            <a:xfrm>
              <a:off x="1285852" y="3854239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4 = </a:t>
              </a:r>
              <a:r>
                <a:rPr lang="ar-EG" sz="36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1" name="مجموعة 37"/>
          <p:cNvGrpSpPr>
            <a:grpSpLocks/>
          </p:cNvGrpSpPr>
          <p:nvPr/>
        </p:nvGrpSpPr>
        <p:grpSpPr bwMode="auto">
          <a:xfrm>
            <a:off x="4429125" y="4854575"/>
            <a:ext cx="3071813" cy="1146175"/>
            <a:chOff x="4357686" y="2211165"/>
            <a:chExt cx="3071834" cy="1146397"/>
          </a:xfrm>
        </p:grpSpPr>
        <p:grpSp>
          <p:nvGrpSpPr>
            <p:cNvPr id="29749" name="مجموعة 7"/>
            <p:cNvGrpSpPr>
              <a:grpSpLocks/>
            </p:cNvGrpSpPr>
            <p:nvPr/>
          </p:nvGrpSpPr>
          <p:grpSpPr bwMode="auto">
            <a:xfrm>
              <a:off x="5500694" y="2211165"/>
              <a:ext cx="1928826" cy="1146397"/>
              <a:chOff x="5857884" y="2857496"/>
              <a:chExt cx="1928826" cy="1146397"/>
            </a:xfrm>
          </p:grpSpPr>
          <p:grpSp>
            <p:nvGrpSpPr>
              <p:cNvPr id="29751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9753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9755" name="مربع نص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2</a:t>
                    </a:r>
                  </a:p>
                </p:txBody>
              </p:sp>
              <p:cxnSp>
                <p:nvCxnSpPr>
                  <p:cNvPr id="46" name="رابط مستقيم 45"/>
                  <p:cNvCxnSpPr/>
                  <p:nvPr/>
                </p:nvCxnSpPr>
                <p:spPr>
                  <a:xfrm rot="10800000">
                    <a:off x="5214943" y="-1500128"/>
                    <a:ext cx="357189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754" name="مربع نص 43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29752" name="مربع نص 41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9750" name="مربع نص 39"/>
            <p:cNvSpPr txBox="1">
              <a:spLocks noChangeArrowheads="1"/>
            </p:cNvSpPr>
            <p:nvPr/>
          </p:nvSpPr>
          <p:spPr bwMode="auto">
            <a:xfrm>
              <a:off x="4357686" y="2496917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9 = </a:t>
              </a:r>
              <a:r>
                <a:rPr lang="ar-EG" sz="3600">
                  <a:solidFill>
                    <a:srgbClr val="FF0000"/>
                  </a:solidFill>
                  <a:latin typeface="Calibri" pitchFamily="34" charset="0"/>
                </a:rPr>
                <a:t>6</a:t>
              </a:r>
            </a:p>
          </p:txBody>
        </p:sp>
      </p:grpSp>
      <p:grpSp>
        <p:nvGrpSpPr>
          <p:cNvPr id="26" name="مجموعة 46"/>
          <p:cNvGrpSpPr>
            <a:grpSpLocks/>
          </p:cNvGrpSpPr>
          <p:nvPr/>
        </p:nvGrpSpPr>
        <p:grpSpPr bwMode="auto">
          <a:xfrm>
            <a:off x="7358063" y="2143125"/>
            <a:ext cx="857250" cy="788988"/>
            <a:chOff x="7286644" y="3214686"/>
            <a:chExt cx="857256" cy="789207"/>
          </a:xfrm>
        </p:grpSpPr>
        <p:sp>
          <p:nvSpPr>
            <p:cNvPr id="48" name="شكل بيضاوي 47"/>
            <p:cNvSpPr/>
            <p:nvPr/>
          </p:nvSpPr>
          <p:spPr>
            <a:xfrm>
              <a:off x="7500957" y="3214686"/>
              <a:ext cx="642943" cy="714573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9748" name="مربع نص 48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15</a:t>
              </a:r>
            </a:p>
          </p:txBody>
        </p:sp>
      </p:grpSp>
      <p:grpSp>
        <p:nvGrpSpPr>
          <p:cNvPr id="27" name="مجموعة 49"/>
          <p:cNvGrpSpPr>
            <a:grpSpLocks/>
          </p:cNvGrpSpPr>
          <p:nvPr/>
        </p:nvGrpSpPr>
        <p:grpSpPr bwMode="auto">
          <a:xfrm>
            <a:off x="4357688" y="2143125"/>
            <a:ext cx="3071812" cy="1146175"/>
            <a:chOff x="4857752" y="4997247"/>
            <a:chExt cx="3071834" cy="1146397"/>
          </a:xfrm>
        </p:grpSpPr>
        <p:grpSp>
          <p:nvGrpSpPr>
            <p:cNvPr id="29739" name="مجموعة 61"/>
            <p:cNvGrpSpPr>
              <a:grpSpLocks/>
            </p:cNvGrpSpPr>
            <p:nvPr/>
          </p:nvGrpSpPr>
          <p:grpSpPr bwMode="auto">
            <a:xfrm>
              <a:off x="6000760" y="4997247"/>
              <a:ext cx="1928826" cy="1146397"/>
              <a:chOff x="5857884" y="2857496"/>
              <a:chExt cx="1928826" cy="1146397"/>
            </a:xfrm>
          </p:grpSpPr>
          <p:grpSp>
            <p:nvGrpSpPr>
              <p:cNvPr id="29741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9743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9745" name="مربع نص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5</a:t>
                    </a:r>
                  </a:p>
                </p:txBody>
              </p:sp>
              <p:cxnSp>
                <p:nvCxnSpPr>
                  <p:cNvPr id="58" name="رابط مستقيم 57"/>
                  <p:cNvCxnSpPr/>
                  <p:nvPr/>
                </p:nvCxnSpPr>
                <p:spPr>
                  <a:xfrm rot="10800000">
                    <a:off x="5214941" y="-1500128"/>
                    <a:ext cx="357191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744" name="مربع نص 55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7</a:t>
                  </a:r>
                </a:p>
              </p:txBody>
            </p:sp>
          </p:grpSp>
          <p:sp>
            <p:nvSpPr>
              <p:cNvPr id="29742" name="مربع نص 53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9740" name="مربع نص 51"/>
            <p:cNvSpPr txBox="1">
              <a:spLocks noChangeArrowheads="1"/>
            </p:cNvSpPr>
            <p:nvPr/>
          </p:nvSpPr>
          <p:spPr bwMode="auto">
            <a:xfrm>
              <a:off x="4857752" y="5140123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الـ22 =</a:t>
              </a:r>
              <a:endParaRPr lang="ar-EG" sz="36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1" name="مجموعة 58"/>
          <p:cNvGrpSpPr>
            <a:grpSpLocks/>
          </p:cNvGrpSpPr>
          <p:nvPr/>
        </p:nvGrpSpPr>
        <p:grpSpPr bwMode="auto">
          <a:xfrm>
            <a:off x="4500563" y="3068638"/>
            <a:ext cx="3071812" cy="1003300"/>
            <a:chOff x="4857752" y="4997247"/>
            <a:chExt cx="3071834" cy="1003521"/>
          </a:xfrm>
        </p:grpSpPr>
        <p:grpSp>
          <p:nvGrpSpPr>
            <p:cNvPr id="29731" name="مجموعة 61"/>
            <p:cNvGrpSpPr>
              <a:grpSpLocks/>
            </p:cNvGrpSpPr>
            <p:nvPr/>
          </p:nvGrpSpPr>
          <p:grpSpPr bwMode="auto">
            <a:xfrm>
              <a:off x="6000760" y="4997247"/>
              <a:ext cx="1928826" cy="1003521"/>
              <a:chOff x="5857884" y="2857496"/>
              <a:chExt cx="1928826" cy="1003521"/>
            </a:xfrm>
          </p:grpSpPr>
          <p:grpSp>
            <p:nvGrpSpPr>
              <p:cNvPr id="29733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003521"/>
                <a:chOff x="3714744" y="-2000288"/>
                <a:chExt cx="1928826" cy="1003521"/>
              </a:xfrm>
            </p:grpSpPr>
            <p:grpSp>
              <p:nvGrpSpPr>
                <p:cNvPr id="29735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9737" name="مربع نص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67" name="رابط مستقيم 66"/>
                  <p:cNvCxnSpPr/>
                  <p:nvPr/>
                </p:nvCxnSpPr>
                <p:spPr>
                  <a:xfrm rot="10800000">
                    <a:off x="5214941" y="-1500116"/>
                    <a:ext cx="357191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736" name="مربع نص 64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643098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7</a:t>
                  </a:r>
                </a:p>
              </p:txBody>
            </p:sp>
          </p:grpSp>
          <p:sp>
            <p:nvSpPr>
              <p:cNvPr id="29734" name="مربع نص 62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9732" name="مربع نص 60"/>
            <p:cNvSpPr txBox="1">
              <a:spLocks noChangeArrowheads="1"/>
            </p:cNvSpPr>
            <p:nvPr/>
          </p:nvSpPr>
          <p:spPr bwMode="auto">
            <a:xfrm>
              <a:off x="4857752" y="5140123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21 = </a:t>
              </a:r>
              <a:r>
                <a:rPr lang="ar-EG" sz="3600">
                  <a:solidFill>
                    <a:srgbClr val="FF0000"/>
                  </a:solidFill>
                  <a:latin typeface="Calibri" pitchFamily="34" charset="0"/>
                </a:rPr>
                <a:t>15</a:t>
              </a:r>
            </a:p>
          </p:txBody>
        </p:sp>
      </p:grpSp>
      <p:grpSp>
        <p:nvGrpSpPr>
          <p:cNvPr id="35" name="مجموعة 67"/>
          <p:cNvGrpSpPr>
            <a:grpSpLocks/>
          </p:cNvGrpSpPr>
          <p:nvPr/>
        </p:nvGrpSpPr>
        <p:grpSpPr bwMode="auto">
          <a:xfrm>
            <a:off x="3214688" y="2286000"/>
            <a:ext cx="857250" cy="788988"/>
            <a:chOff x="7286644" y="3214686"/>
            <a:chExt cx="857256" cy="789207"/>
          </a:xfrm>
        </p:grpSpPr>
        <p:sp>
          <p:nvSpPr>
            <p:cNvPr id="69" name="شكل بيضاوي 68"/>
            <p:cNvSpPr/>
            <p:nvPr/>
          </p:nvSpPr>
          <p:spPr>
            <a:xfrm>
              <a:off x="7500957" y="3214686"/>
              <a:ext cx="642943" cy="714573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9730" name="مربع نص 69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16</a:t>
              </a:r>
            </a:p>
          </p:txBody>
        </p:sp>
      </p:grpSp>
      <p:grpSp>
        <p:nvGrpSpPr>
          <p:cNvPr id="36" name="مجموعة 70"/>
          <p:cNvGrpSpPr>
            <a:grpSpLocks/>
          </p:cNvGrpSpPr>
          <p:nvPr/>
        </p:nvGrpSpPr>
        <p:grpSpPr bwMode="auto">
          <a:xfrm>
            <a:off x="142875" y="2282825"/>
            <a:ext cx="3000375" cy="1146175"/>
            <a:chOff x="785786" y="4929198"/>
            <a:chExt cx="3000396" cy="1146397"/>
          </a:xfrm>
        </p:grpSpPr>
        <p:grpSp>
          <p:nvGrpSpPr>
            <p:cNvPr id="29721" name="مجموعة 72"/>
            <p:cNvGrpSpPr>
              <a:grpSpLocks/>
            </p:cNvGrpSpPr>
            <p:nvPr/>
          </p:nvGrpSpPr>
          <p:grpSpPr bwMode="auto">
            <a:xfrm>
              <a:off x="1857356" y="4929198"/>
              <a:ext cx="1928826" cy="1146397"/>
              <a:chOff x="5857884" y="2857496"/>
              <a:chExt cx="1928826" cy="1146397"/>
            </a:xfrm>
          </p:grpSpPr>
          <p:grpSp>
            <p:nvGrpSpPr>
              <p:cNvPr id="29723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29725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9727" name="مربع نص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2</a:t>
                    </a:r>
                  </a:p>
                </p:txBody>
              </p:sp>
              <p:cxnSp>
                <p:nvCxnSpPr>
                  <p:cNvPr id="79" name="رابط مستقيم 78"/>
                  <p:cNvCxnSpPr/>
                  <p:nvPr/>
                </p:nvCxnSpPr>
                <p:spPr>
                  <a:xfrm rot="10800000">
                    <a:off x="5214941" y="-1500128"/>
                    <a:ext cx="357191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726" name="مربع نص 76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9</a:t>
                  </a:r>
                </a:p>
              </p:txBody>
            </p:sp>
          </p:grpSp>
          <p:sp>
            <p:nvSpPr>
              <p:cNvPr id="29724" name="مربع نص 74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9722" name="مربع نص 72"/>
            <p:cNvSpPr txBox="1">
              <a:spLocks noChangeArrowheads="1"/>
            </p:cNvSpPr>
            <p:nvPr/>
          </p:nvSpPr>
          <p:spPr bwMode="auto">
            <a:xfrm>
              <a:off x="785786" y="5140123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الـ 88 =</a:t>
              </a:r>
              <a:endParaRPr lang="ar-EG" sz="36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1" name="مجموعة 79"/>
          <p:cNvGrpSpPr>
            <a:grpSpLocks/>
          </p:cNvGrpSpPr>
          <p:nvPr/>
        </p:nvGrpSpPr>
        <p:grpSpPr bwMode="auto">
          <a:xfrm>
            <a:off x="214313" y="3214688"/>
            <a:ext cx="3000375" cy="1143000"/>
            <a:chOff x="785786" y="4929198"/>
            <a:chExt cx="3000396" cy="1143008"/>
          </a:xfrm>
        </p:grpSpPr>
        <p:grpSp>
          <p:nvGrpSpPr>
            <p:cNvPr id="29713" name="مجموعة 72"/>
            <p:cNvGrpSpPr>
              <a:grpSpLocks/>
            </p:cNvGrpSpPr>
            <p:nvPr/>
          </p:nvGrpSpPr>
          <p:grpSpPr bwMode="auto">
            <a:xfrm>
              <a:off x="1857356" y="4929198"/>
              <a:ext cx="1928826" cy="1143008"/>
              <a:chOff x="5857884" y="2857496"/>
              <a:chExt cx="1928826" cy="1143008"/>
            </a:xfrm>
          </p:grpSpPr>
          <p:grpSp>
            <p:nvGrpSpPr>
              <p:cNvPr id="29715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3008"/>
                <a:chOff x="3714744" y="-2000288"/>
                <a:chExt cx="1928826" cy="1143008"/>
              </a:xfrm>
            </p:grpSpPr>
            <p:grpSp>
              <p:nvGrpSpPr>
                <p:cNvPr id="29717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29719" name="مربع نص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2</a:t>
                    </a:r>
                  </a:p>
                </p:txBody>
              </p:sp>
              <p:cxnSp>
                <p:nvCxnSpPr>
                  <p:cNvPr id="88" name="رابط مستقيم 87"/>
                  <p:cNvCxnSpPr/>
                  <p:nvPr/>
                </p:nvCxnSpPr>
                <p:spPr>
                  <a:xfrm rot="10800000">
                    <a:off x="5214941" y="-1500222"/>
                    <a:ext cx="357189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718" name="مربع نص 85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3611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9</a:t>
                  </a:r>
                </a:p>
              </p:txBody>
            </p:sp>
          </p:grpSp>
          <p:sp>
            <p:nvSpPr>
              <p:cNvPr id="29716" name="مربع نص 83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29714" name="مربع نص 81"/>
            <p:cNvSpPr txBox="1">
              <a:spLocks noChangeArrowheads="1"/>
            </p:cNvSpPr>
            <p:nvPr/>
          </p:nvSpPr>
          <p:spPr bwMode="auto">
            <a:xfrm>
              <a:off x="785786" y="5140123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 90= </a:t>
              </a:r>
              <a:r>
                <a:rPr lang="ar-EG" sz="3600">
                  <a:solidFill>
                    <a:srgbClr val="FF0000"/>
                  </a:solidFill>
                  <a:latin typeface="Calibri" pitchFamily="34" charset="0"/>
                </a:rPr>
                <a:t>20</a:t>
              </a:r>
            </a:p>
          </p:txBody>
        </p:sp>
      </p:grp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دل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ج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355976" y="1108869"/>
            <a:ext cx="3357562" cy="1143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565153" y="1086717"/>
            <a:ext cx="3148385" cy="92333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5400" b="1" dirty="0">
                <a:latin typeface="Calibri" pitchFamily="34" charset="0"/>
              </a:rPr>
              <a:t>فكرة الدرس: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21531" y="2786041"/>
            <a:ext cx="7500938" cy="200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838226" y="2705725"/>
            <a:ext cx="70365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أُقدّرُ نواتجَ ضربِ الكسورِ باستعمالِ الأعدادِ المتناغمةِ والتقريبِ.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429125" y="642938"/>
            <a:ext cx="3429000" cy="7858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0723" name="مربع نص 2"/>
          <p:cNvSpPr txBox="1">
            <a:spLocks noChangeArrowheads="1"/>
          </p:cNvSpPr>
          <p:nvPr/>
        </p:nvSpPr>
        <p:spPr bwMode="auto">
          <a:xfrm>
            <a:off x="4357688" y="714375"/>
            <a:ext cx="3357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FFFF00"/>
                </a:solidFill>
                <a:latin typeface="Calibri" pitchFamily="34" charset="0"/>
              </a:rPr>
              <a:t>تدرب. وحل المسائل</a:t>
            </a:r>
          </a:p>
        </p:txBody>
      </p:sp>
      <p:grpSp>
        <p:nvGrpSpPr>
          <p:cNvPr id="3" name="مجموعة 4"/>
          <p:cNvGrpSpPr>
            <a:grpSpLocks/>
          </p:cNvGrpSpPr>
          <p:nvPr/>
        </p:nvGrpSpPr>
        <p:grpSpPr bwMode="auto">
          <a:xfrm>
            <a:off x="2786063" y="714375"/>
            <a:ext cx="857250" cy="788988"/>
            <a:chOff x="7286644" y="3214686"/>
            <a:chExt cx="857256" cy="789207"/>
          </a:xfrm>
        </p:grpSpPr>
        <p:sp>
          <p:nvSpPr>
            <p:cNvPr id="6" name="شكل بيضاوي 5"/>
            <p:cNvSpPr/>
            <p:nvPr/>
          </p:nvSpPr>
          <p:spPr>
            <a:xfrm>
              <a:off x="7500957" y="3214686"/>
              <a:ext cx="642943" cy="714573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0745" name="مربع نص 6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19</a:t>
              </a:r>
            </a:p>
          </p:txBody>
        </p:sp>
      </p:grp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00063" y="2643188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solidFill>
                  <a:srgbClr val="CC00CC"/>
                </a:solidFill>
                <a:latin typeface="Calibri" pitchFamily="34" charset="0"/>
              </a:rPr>
              <a:t> </a:t>
            </a:r>
            <a:r>
              <a:rPr lang="ar-EG" sz="3600">
                <a:latin typeface="Calibri" pitchFamily="34" charset="0"/>
              </a:rPr>
              <a:t>تعدُّ فاطمةُ شطائرَ دائرية لـ 11 صديقةً لها بحيثُ تخصّصُ    شطيرةٍ لكلِّ واحدةٍ. أوجدْ بصورةٍ تقريبيةٍ عددَ قطَعِ الشطائرِ التي ستعدها فاطمة لصديقاتها. </a:t>
            </a:r>
          </a:p>
        </p:txBody>
      </p:sp>
      <p:grpSp>
        <p:nvGrpSpPr>
          <p:cNvPr id="5" name="مجموعة 8"/>
          <p:cNvGrpSpPr>
            <a:grpSpLocks/>
          </p:cNvGrpSpPr>
          <p:nvPr/>
        </p:nvGrpSpPr>
        <p:grpSpPr bwMode="auto">
          <a:xfrm>
            <a:off x="3143250" y="2997200"/>
            <a:ext cx="1928813" cy="1146175"/>
            <a:chOff x="5857884" y="2857496"/>
            <a:chExt cx="1928826" cy="1146397"/>
          </a:xfrm>
        </p:grpSpPr>
        <p:grpSp>
          <p:nvGrpSpPr>
            <p:cNvPr id="30738" name="مجموعة 7"/>
            <p:cNvGrpSpPr>
              <a:grpSpLocks/>
            </p:cNvGrpSpPr>
            <p:nvPr/>
          </p:nvGrpSpPr>
          <p:grpSpPr bwMode="auto">
            <a:xfrm>
              <a:off x="5857884" y="2857496"/>
              <a:ext cx="1928826" cy="1146397"/>
              <a:chOff x="3714744" y="-2000288"/>
              <a:chExt cx="1928826" cy="1146397"/>
            </a:xfrm>
          </p:grpSpPr>
          <p:grpSp>
            <p:nvGrpSpPr>
              <p:cNvPr id="30740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30742" name="مربع نص 13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15" name="رابط مستقيم 14"/>
                <p:cNvCxnSpPr/>
                <p:nvPr/>
              </p:nvCxnSpPr>
              <p:spPr>
                <a:xfrm rot="10800000">
                  <a:off x="5214943" y="-1500128"/>
                  <a:ext cx="357189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741" name="مربع نص 12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4 </a:t>
                </a:r>
              </a:p>
            </p:txBody>
          </p:sp>
        </p:grpSp>
        <p:sp>
          <p:nvSpPr>
            <p:cNvPr id="30739" name="مربع نص 10"/>
            <p:cNvSpPr txBox="1">
              <a:spLocks noChangeArrowheads="1"/>
            </p:cNvSpPr>
            <p:nvPr/>
          </p:nvSpPr>
          <p:spPr bwMode="auto">
            <a:xfrm>
              <a:off x="6286512" y="3139859"/>
              <a:ext cx="10715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 sz="3600">
                <a:latin typeface="Calibri" pitchFamily="34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50" y="4800600"/>
            <a:ext cx="5929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571500" algn="l"/>
              </a:tabLst>
            </a:pPr>
            <a:r>
              <a:rPr lang="ar-SA" sz="3600">
                <a:solidFill>
                  <a:srgbClr val="FF0000"/>
                </a:solidFill>
                <a:cs typeface="Times New Roman" pitchFamily="18" charset="0"/>
              </a:rPr>
              <a:t>عدد قطع الشطائر التي يتطلبها الأعداد </a:t>
            </a:r>
            <a:r>
              <a:rPr lang="ar-EG" sz="3600">
                <a:solidFill>
                  <a:srgbClr val="FF0000"/>
                </a:solidFill>
                <a:cs typeface="Times New Roman" pitchFamily="18" charset="0"/>
              </a:rPr>
              <a:t>  </a:t>
            </a:r>
            <a:br>
              <a:rPr lang="ar-EG" sz="3600">
                <a:solidFill>
                  <a:srgbClr val="FF0000"/>
                </a:solidFill>
                <a:cs typeface="Times New Roman" pitchFamily="18" charset="0"/>
              </a:rPr>
            </a:br>
            <a:r>
              <a:rPr lang="ar-EG" sz="3600">
                <a:solidFill>
                  <a:srgbClr val="FF0000"/>
                </a:solidFill>
                <a:cs typeface="Times New Roman" pitchFamily="18" charset="0"/>
              </a:rPr>
              <a:t>                    </a:t>
            </a:r>
            <a:r>
              <a:rPr lang="ar-SA" sz="3600">
                <a:cs typeface="Times New Roman" pitchFamily="18" charset="0"/>
              </a:rPr>
              <a:t>= </a:t>
            </a:r>
            <a:r>
              <a:rPr lang="ar-SA" sz="3600" b="1">
                <a:solidFill>
                  <a:srgbClr val="0000FF"/>
                </a:solidFill>
                <a:cs typeface="Times New Roman" pitchFamily="18" charset="0"/>
              </a:rPr>
              <a:t>12×</a:t>
            </a:r>
            <a:r>
              <a:rPr lang="ar-EG" sz="3600" b="1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ar-SA" sz="3600" b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ar-EG" sz="3600" b="1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ar-SA" sz="3600" b="1">
                <a:solidFill>
                  <a:srgbClr val="0000FF"/>
                </a:solidFill>
                <a:cs typeface="Times New Roman" pitchFamily="18" charset="0"/>
              </a:rPr>
              <a:t>= </a:t>
            </a:r>
            <a:r>
              <a:rPr lang="ar-EG" sz="3600" b="1">
                <a:solidFill>
                  <a:srgbClr val="0000FF"/>
                </a:solidFill>
                <a:cs typeface="Times New Roman" pitchFamily="18" charset="0"/>
              </a:rPr>
              <a:t>3 شطائر</a:t>
            </a:r>
            <a:endParaRPr lang="ar-SA" sz="3600" b="1"/>
          </a:p>
        </p:txBody>
      </p:sp>
      <p:grpSp>
        <p:nvGrpSpPr>
          <p:cNvPr id="10" name="مجموعة 16"/>
          <p:cNvGrpSpPr>
            <a:grpSpLocks/>
          </p:cNvGrpSpPr>
          <p:nvPr/>
        </p:nvGrpSpPr>
        <p:grpSpPr bwMode="auto">
          <a:xfrm>
            <a:off x="1928813" y="5143500"/>
            <a:ext cx="1857375" cy="1146175"/>
            <a:chOff x="5929336" y="2857496"/>
            <a:chExt cx="1857388" cy="1146397"/>
          </a:xfrm>
        </p:grpSpPr>
        <p:grpSp>
          <p:nvGrpSpPr>
            <p:cNvPr id="30732" name="مجموعة 7"/>
            <p:cNvGrpSpPr>
              <a:grpSpLocks/>
            </p:cNvGrpSpPr>
            <p:nvPr/>
          </p:nvGrpSpPr>
          <p:grpSpPr bwMode="auto">
            <a:xfrm>
              <a:off x="5929336" y="2857496"/>
              <a:ext cx="1857388" cy="1146397"/>
              <a:chOff x="3786196" y="-2000288"/>
              <a:chExt cx="1857388" cy="1146397"/>
            </a:xfrm>
          </p:grpSpPr>
          <p:grpSp>
            <p:nvGrpSpPr>
              <p:cNvPr id="30734" name="مجموعة 37"/>
              <p:cNvGrpSpPr>
                <a:grpSpLocks/>
              </p:cNvGrpSpPr>
              <p:nvPr/>
            </p:nvGrpSpPr>
            <p:grpSpPr bwMode="auto">
              <a:xfrm>
                <a:off x="3786196" y="-2000288"/>
                <a:ext cx="1857388" cy="646331"/>
                <a:chOff x="3786196" y="-2000288"/>
                <a:chExt cx="1857388" cy="646331"/>
              </a:xfrm>
            </p:grpSpPr>
            <p:sp>
              <p:nvSpPr>
                <p:cNvPr id="30736" name="مربع نص 21"/>
                <p:cNvSpPr txBox="1">
                  <a:spLocks noChangeArrowheads="1"/>
                </p:cNvSpPr>
                <p:nvPr/>
              </p:nvSpPr>
              <p:spPr bwMode="auto">
                <a:xfrm>
                  <a:off x="3786196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 b="1">
                      <a:solidFill>
                        <a:srgbClr val="0070C0"/>
                      </a:solidFill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23" name="رابط مستقيم 22"/>
                <p:cNvCxnSpPr/>
                <p:nvPr/>
              </p:nvCxnSpPr>
              <p:spPr>
                <a:xfrm rot="10800000">
                  <a:off x="5214956" y="-1500128"/>
                  <a:ext cx="357189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735" name="مربع نص 20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 b="1">
                    <a:solidFill>
                      <a:srgbClr val="0070C0"/>
                    </a:solidFill>
                    <a:latin typeface="Calibri" pitchFamily="34" charset="0"/>
                  </a:rPr>
                  <a:t>4</a:t>
                </a:r>
                <a:r>
                  <a:rPr lang="ar-EG" sz="3600" b="1">
                    <a:latin typeface="Calibri" pitchFamily="34" charset="0"/>
                  </a:rPr>
                  <a:t> </a:t>
                </a:r>
              </a:p>
            </p:txBody>
          </p:sp>
        </p:grpSp>
        <p:sp>
          <p:nvSpPr>
            <p:cNvPr id="30733" name="مربع نص 18"/>
            <p:cNvSpPr txBox="1">
              <a:spLocks noChangeArrowheads="1"/>
            </p:cNvSpPr>
            <p:nvPr/>
          </p:nvSpPr>
          <p:spPr bwMode="auto">
            <a:xfrm>
              <a:off x="6286512" y="3139859"/>
              <a:ext cx="10715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 sz="3600">
                <a:latin typeface="Calibri" pitchFamily="34" charset="0"/>
              </a:endParaRPr>
            </a:p>
          </p:txBody>
        </p:sp>
      </p:grpSp>
      <p:sp>
        <p:nvSpPr>
          <p:cNvPr id="25" name="مربع نص 24"/>
          <p:cNvSpPr txBox="1">
            <a:spLocks noChangeArrowheads="1"/>
          </p:cNvSpPr>
          <p:nvPr/>
        </p:nvSpPr>
        <p:spPr bwMode="auto">
          <a:xfrm>
            <a:off x="1643063" y="1425575"/>
            <a:ext cx="2295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solidFill>
                  <a:srgbClr val="CC00CC"/>
                </a:solidFill>
                <a:latin typeface="Calibri" pitchFamily="34" charset="0"/>
              </a:rPr>
              <a:t>شطائر: </a:t>
            </a:r>
            <a:endParaRPr lang="ar-EG" sz="3600">
              <a:latin typeface="Calibri" pitchFamily="34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3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25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00" y="675443"/>
            <a:ext cx="3429000" cy="7858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1747" name="مربع نص 2"/>
          <p:cNvSpPr txBox="1">
            <a:spLocks noChangeArrowheads="1"/>
          </p:cNvSpPr>
          <p:nvPr/>
        </p:nvSpPr>
        <p:spPr bwMode="auto">
          <a:xfrm>
            <a:off x="4357688" y="714375"/>
            <a:ext cx="3357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FFFF00"/>
                </a:solidFill>
                <a:latin typeface="Calibri" pitchFamily="34" charset="0"/>
              </a:rPr>
              <a:t>تدرب. وحل المسائل</a:t>
            </a:r>
          </a:p>
        </p:txBody>
      </p:sp>
      <p:grpSp>
        <p:nvGrpSpPr>
          <p:cNvPr id="3" name="مجموعة 3"/>
          <p:cNvGrpSpPr>
            <a:grpSpLocks/>
          </p:cNvGrpSpPr>
          <p:nvPr/>
        </p:nvGrpSpPr>
        <p:grpSpPr bwMode="auto">
          <a:xfrm>
            <a:off x="3571875" y="925513"/>
            <a:ext cx="857250" cy="788987"/>
            <a:chOff x="7286644" y="3214686"/>
            <a:chExt cx="857256" cy="789207"/>
          </a:xfrm>
        </p:grpSpPr>
        <p:sp>
          <p:nvSpPr>
            <p:cNvPr id="5" name="شكل بيضاوي 4"/>
            <p:cNvSpPr/>
            <p:nvPr/>
          </p:nvSpPr>
          <p:spPr>
            <a:xfrm>
              <a:off x="7500959" y="3214686"/>
              <a:ext cx="642941" cy="714574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1771" name="مربع نص 5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20</a:t>
              </a:r>
            </a:p>
          </p:txBody>
        </p:sp>
      </p:grp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714375" y="2214563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يود طلال أنْ ينهي قراءةَ      أحدِ الكتبِ قبلَ الجمعةِ القادمِ. فإذا كانَ عددُ صفحاتِ الكتابِ 203، فأوجدْ عددَ الصفحاتِ التقريبيَّ الذي يتعينُ عليه قراءتُها قبلَ يومِ الجمعةِ؟</a:t>
            </a:r>
          </a:p>
        </p:txBody>
      </p:sp>
      <p:grpSp>
        <p:nvGrpSpPr>
          <p:cNvPr id="6" name="مجموعة 10"/>
          <p:cNvGrpSpPr>
            <a:grpSpLocks/>
          </p:cNvGrpSpPr>
          <p:nvPr/>
        </p:nvGrpSpPr>
        <p:grpSpPr bwMode="auto">
          <a:xfrm>
            <a:off x="1857375" y="2071688"/>
            <a:ext cx="1857375" cy="1146175"/>
            <a:chOff x="5857884" y="2857496"/>
            <a:chExt cx="1857388" cy="1146397"/>
          </a:xfrm>
        </p:grpSpPr>
        <p:grpSp>
          <p:nvGrpSpPr>
            <p:cNvPr id="31762" name="مجموعة 7"/>
            <p:cNvGrpSpPr>
              <a:grpSpLocks/>
            </p:cNvGrpSpPr>
            <p:nvPr/>
          </p:nvGrpSpPr>
          <p:grpSpPr bwMode="auto">
            <a:xfrm>
              <a:off x="5857884" y="2857496"/>
              <a:ext cx="1857388" cy="1146397"/>
              <a:chOff x="3714744" y="-2000288"/>
              <a:chExt cx="1857388" cy="1146397"/>
            </a:xfrm>
          </p:grpSpPr>
          <p:grpSp>
            <p:nvGrpSpPr>
              <p:cNvPr id="31764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31766" name="مربع نص 15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2</a:t>
                  </a:r>
                </a:p>
              </p:txBody>
            </p:sp>
            <p:cxnSp>
              <p:nvCxnSpPr>
                <p:cNvPr id="17" name="رابط مستقيم 16"/>
                <p:cNvCxnSpPr/>
                <p:nvPr/>
              </p:nvCxnSpPr>
              <p:spPr>
                <a:xfrm rot="10800000">
                  <a:off x="5214943" y="-1500129"/>
                  <a:ext cx="357189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765" name="مربع نص 14"/>
              <p:cNvSpPr txBox="1">
                <a:spLocks noChangeArrowheads="1"/>
              </p:cNvSpPr>
              <p:nvPr/>
            </p:nvSpPr>
            <p:spPr bwMode="auto">
              <a:xfrm>
                <a:off x="4714861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5 </a:t>
                </a:r>
              </a:p>
            </p:txBody>
          </p:sp>
        </p:grpSp>
        <p:sp>
          <p:nvSpPr>
            <p:cNvPr id="31763" name="مربع نص 12"/>
            <p:cNvSpPr txBox="1">
              <a:spLocks noChangeArrowheads="1"/>
            </p:cNvSpPr>
            <p:nvPr/>
          </p:nvSpPr>
          <p:spPr bwMode="auto">
            <a:xfrm>
              <a:off x="6286512" y="3139859"/>
              <a:ext cx="10715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 sz="3600">
                <a:latin typeface="Calibri" pitchFamily="34" charset="0"/>
              </a:endParaRPr>
            </a:p>
          </p:txBody>
        </p:sp>
      </p:grp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90663" y="4714875"/>
            <a:ext cx="7153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Tx/>
              <a:buChar char="•"/>
              <a:tabLst>
                <a:tab pos="571500" algn="l"/>
              </a:tabLst>
            </a:pPr>
            <a:r>
              <a:rPr lang="ar-SA" sz="3600">
                <a:cs typeface="Times New Roman" pitchFamily="18" charset="0"/>
              </a:rPr>
              <a:t>عدد الصفحات التقريبي </a:t>
            </a:r>
            <a:r>
              <a:rPr lang="ar-SA" sz="3600">
                <a:solidFill>
                  <a:srgbClr val="0000FF"/>
                </a:solidFill>
                <a:cs typeface="Times New Roman" pitchFamily="18" charset="0"/>
              </a:rPr>
              <a:t>= </a:t>
            </a:r>
            <a:r>
              <a:rPr lang="ar-EG" sz="3600">
                <a:solidFill>
                  <a:srgbClr val="0000FF"/>
                </a:solidFill>
                <a:cs typeface="Times New Roman" pitchFamily="18" charset="0"/>
              </a:rPr>
              <a:t>    </a:t>
            </a:r>
            <a:r>
              <a:rPr lang="ar-SA" sz="3600">
                <a:solidFill>
                  <a:srgbClr val="0000FF"/>
                </a:solidFill>
                <a:cs typeface="Times New Roman" pitchFamily="18" charset="0"/>
              </a:rPr>
              <a:t>× 20</a:t>
            </a:r>
            <a:r>
              <a:rPr lang="ar-EG" sz="360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ar-SA" sz="3600">
                <a:solidFill>
                  <a:srgbClr val="0000FF"/>
                </a:solidFill>
                <a:cs typeface="Times New Roman" pitchFamily="18" charset="0"/>
              </a:rPr>
              <a:t> = 80</a:t>
            </a:r>
            <a:endParaRPr lang="ar-SA" sz="3600"/>
          </a:p>
        </p:txBody>
      </p:sp>
      <p:grpSp>
        <p:nvGrpSpPr>
          <p:cNvPr id="12" name="مجموعة 18"/>
          <p:cNvGrpSpPr>
            <a:grpSpLocks/>
          </p:cNvGrpSpPr>
          <p:nvPr/>
        </p:nvGrpSpPr>
        <p:grpSpPr bwMode="auto">
          <a:xfrm>
            <a:off x="2286000" y="4568825"/>
            <a:ext cx="1928813" cy="1146175"/>
            <a:chOff x="5857884" y="2857496"/>
            <a:chExt cx="1928826" cy="1146397"/>
          </a:xfrm>
        </p:grpSpPr>
        <p:grpSp>
          <p:nvGrpSpPr>
            <p:cNvPr id="31756" name="مجموعة 7"/>
            <p:cNvGrpSpPr>
              <a:grpSpLocks/>
            </p:cNvGrpSpPr>
            <p:nvPr/>
          </p:nvGrpSpPr>
          <p:grpSpPr bwMode="auto">
            <a:xfrm>
              <a:off x="5857884" y="2857496"/>
              <a:ext cx="1928826" cy="1146397"/>
              <a:chOff x="3714744" y="-2000288"/>
              <a:chExt cx="1928826" cy="1146397"/>
            </a:xfrm>
          </p:grpSpPr>
          <p:grpSp>
            <p:nvGrpSpPr>
              <p:cNvPr id="31758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31760" name="مربع نص 23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solidFill>
                        <a:srgbClr val="0070C0"/>
                      </a:solidFill>
                      <a:latin typeface="Calibri" pitchFamily="34" charset="0"/>
                    </a:rPr>
                    <a:t>2</a:t>
                  </a:r>
                </a:p>
              </p:txBody>
            </p:sp>
            <p:cxnSp>
              <p:nvCxnSpPr>
                <p:cNvPr id="25" name="رابط مستقيم 24"/>
                <p:cNvCxnSpPr/>
                <p:nvPr/>
              </p:nvCxnSpPr>
              <p:spPr>
                <a:xfrm rot="10800000">
                  <a:off x="5214943" y="-1500128"/>
                  <a:ext cx="357189" cy="158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759" name="مربع نص 22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solidFill>
                      <a:srgbClr val="0070C0"/>
                    </a:solidFill>
                    <a:latin typeface="Calibri" pitchFamily="34" charset="0"/>
                  </a:rPr>
                  <a:t>5</a:t>
                </a:r>
                <a:r>
                  <a:rPr lang="ar-EG" sz="3600">
                    <a:latin typeface="Calibri" pitchFamily="34" charset="0"/>
                  </a:rPr>
                  <a:t> </a:t>
                </a:r>
              </a:p>
            </p:txBody>
          </p:sp>
        </p:grpSp>
        <p:sp>
          <p:nvSpPr>
            <p:cNvPr id="31757" name="مربع نص 20"/>
            <p:cNvSpPr txBox="1">
              <a:spLocks noChangeArrowheads="1"/>
            </p:cNvSpPr>
            <p:nvPr/>
          </p:nvSpPr>
          <p:spPr bwMode="auto">
            <a:xfrm>
              <a:off x="6286512" y="3139859"/>
              <a:ext cx="10715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 sz="3600">
                <a:latin typeface="Calibri" pitchFamily="34" charset="0"/>
              </a:endParaRPr>
            </a:p>
          </p:txBody>
        </p:sp>
      </p:grpSp>
      <p:pic>
        <p:nvPicPr>
          <p:cNvPr id="29" name="صورة 28" descr="127004828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8538" y="642938"/>
            <a:ext cx="143033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مربع نص 26"/>
          <p:cNvSpPr txBox="1">
            <a:spLocks noChangeArrowheads="1"/>
          </p:cNvSpPr>
          <p:nvPr/>
        </p:nvSpPr>
        <p:spPr bwMode="auto">
          <a:xfrm>
            <a:off x="633413" y="1139825"/>
            <a:ext cx="2938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Calibri" pitchFamily="34" charset="0"/>
              </a:rPr>
              <a:t>كتب:</a:t>
            </a:r>
            <a:endParaRPr lang="ar-EG" sz="3600">
              <a:latin typeface="Calibri" pitchFamily="34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نير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985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429125" y="642938"/>
            <a:ext cx="3429000" cy="7858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2771" name="مربع نص 2"/>
          <p:cNvSpPr txBox="1">
            <a:spLocks noChangeArrowheads="1"/>
          </p:cNvSpPr>
          <p:nvPr/>
        </p:nvSpPr>
        <p:spPr bwMode="auto">
          <a:xfrm>
            <a:off x="4357688" y="714375"/>
            <a:ext cx="3357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FFFF00"/>
                </a:solidFill>
                <a:latin typeface="Calibri" pitchFamily="34" charset="0"/>
              </a:rPr>
              <a:t>تدرب. وحل المسائل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951428" y="1771559"/>
            <a:ext cx="600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قدّر ناتجَ الضربِ في كلٍّ ممّا يأتي:</a:t>
            </a:r>
          </a:p>
        </p:txBody>
      </p:sp>
      <p:grpSp>
        <p:nvGrpSpPr>
          <p:cNvPr id="3" name="مجموعة 23"/>
          <p:cNvGrpSpPr>
            <a:grpSpLocks/>
          </p:cNvGrpSpPr>
          <p:nvPr/>
        </p:nvGrpSpPr>
        <p:grpSpPr bwMode="auto">
          <a:xfrm>
            <a:off x="3143250" y="2786063"/>
            <a:ext cx="857250" cy="788987"/>
            <a:chOff x="7286644" y="3214686"/>
            <a:chExt cx="857256" cy="789207"/>
          </a:xfrm>
        </p:grpSpPr>
        <p:sp>
          <p:nvSpPr>
            <p:cNvPr id="25" name="شكل بيضاوي 24"/>
            <p:cNvSpPr/>
            <p:nvPr/>
          </p:nvSpPr>
          <p:spPr>
            <a:xfrm>
              <a:off x="7500959" y="3214686"/>
              <a:ext cx="642941" cy="714574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2918" name="مربع نص 25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22</a:t>
              </a:r>
            </a:p>
          </p:txBody>
        </p:sp>
      </p:grpSp>
      <p:grpSp>
        <p:nvGrpSpPr>
          <p:cNvPr id="6" name="مجموعة 41"/>
          <p:cNvGrpSpPr>
            <a:grpSpLocks/>
          </p:cNvGrpSpPr>
          <p:nvPr/>
        </p:nvGrpSpPr>
        <p:grpSpPr bwMode="auto">
          <a:xfrm>
            <a:off x="7286625" y="4497388"/>
            <a:ext cx="857250" cy="788987"/>
            <a:chOff x="7286644" y="3214686"/>
            <a:chExt cx="857256" cy="789207"/>
          </a:xfrm>
        </p:grpSpPr>
        <p:sp>
          <p:nvSpPr>
            <p:cNvPr id="43" name="شكل بيضاوي 42"/>
            <p:cNvSpPr/>
            <p:nvPr/>
          </p:nvSpPr>
          <p:spPr>
            <a:xfrm>
              <a:off x="7500959" y="3214686"/>
              <a:ext cx="642941" cy="714574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2916" name="مربع نص 43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23</a:t>
              </a:r>
            </a:p>
          </p:txBody>
        </p:sp>
      </p:grpSp>
      <p:grpSp>
        <p:nvGrpSpPr>
          <p:cNvPr id="7" name="مجموعة 110"/>
          <p:cNvGrpSpPr>
            <a:grpSpLocks/>
          </p:cNvGrpSpPr>
          <p:nvPr/>
        </p:nvGrpSpPr>
        <p:grpSpPr bwMode="auto">
          <a:xfrm>
            <a:off x="3286125" y="4783138"/>
            <a:ext cx="857250" cy="788987"/>
            <a:chOff x="4071934" y="4357694"/>
            <a:chExt cx="857256" cy="789207"/>
          </a:xfrm>
        </p:grpSpPr>
        <p:sp>
          <p:nvSpPr>
            <p:cNvPr id="65" name="شكل بيضاوي 64"/>
            <p:cNvSpPr/>
            <p:nvPr/>
          </p:nvSpPr>
          <p:spPr>
            <a:xfrm>
              <a:off x="4286249" y="4357694"/>
              <a:ext cx="642941" cy="714574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2914" name="مربع نص 65"/>
            <p:cNvSpPr txBox="1">
              <a:spLocks noChangeArrowheads="1"/>
            </p:cNvSpPr>
            <p:nvPr/>
          </p:nvSpPr>
          <p:spPr bwMode="auto">
            <a:xfrm>
              <a:off x="4071934" y="4500570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24</a:t>
              </a:r>
            </a:p>
          </p:txBody>
        </p:sp>
      </p:grpSp>
      <p:grpSp>
        <p:nvGrpSpPr>
          <p:cNvPr id="8" name="مجموعة 105"/>
          <p:cNvGrpSpPr>
            <a:grpSpLocks/>
          </p:cNvGrpSpPr>
          <p:nvPr/>
        </p:nvGrpSpPr>
        <p:grpSpPr bwMode="auto">
          <a:xfrm>
            <a:off x="4429125" y="2643188"/>
            <a:ext cx="3071813" cy="1285875"/>
            <a:chOff x="4572000" y="2643182"/>
            <a:chExt cx="3071834" cy="1285884"/>
          </a:xfrm>
        </p:grpSpPr>
        <p:grpSp>
          <p:nvGrpSpPr>
            <p:cNvPr id="32895" name="مجموعة 104"/>
            <p:cNvGrpSpPr>
              <a:grpSpLocks/>
            </p:cNvGrpSpPr>
            <p:nvPr/>
          </p:nvGrpSpPr>
          <p:grpSpPr bwMode="auto">
            <a:xfrm>
              <a:off x="4572000" y="2643182"/>
              <a:ext cx="3071834" cy="1285884"/>
              <a:chOff x="4429124" y="2643182"/>
              <a:chExt cx="3071834" cy="1285884"/>
            </a:xfrm>
          </p:grpSpPr>
          <p:sp>
            <p:nvSpPr>
              <p:cNvPr id="32897" name="مربع نص 15"/>
              <p:cNvSpPr txBox="1">
                <a:spLocks noChangeArrowheads="1"/>
              </p:cNvSpPr>
              <p:nvPr/>
            </p:nvSpPr>
            <p:spPr bwMode="auto">
              <a:xfrm>
                <a:off x="5286380" y="2786058"/>
                <a:ext cx="171451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×</a:t>
                </a:r>
              </a:p>
            </p:txBody>
          </p:sp>
          <p:grpSp>
            <p:nvGrpSpPr>
              <p:cNvPr id="32898" name="مجموعة 103"/>
              <p:cNvGrpSpPr>
                <a:grpSpLocks/>
              </p:cNvGrpSpPr>
              <p:nvPr/>
            </p:nvGrpSpPr>
            <p:grpSpPr bwMode="auto">
              <a:xfrm>
                <a:off x="4429124" y="2643182"/>
                <a:ext cx="3071834" cy="1285884"/>
                <a:chOff x="4429124" y="2643182"/>
                <a:chExt cx="3071834" cy="1285884"/>
              </a:xfrm>
            </p:grpSpPr>
            <p:grpSp>
              <p:nvGrpSpPr>
                <p:cNvPr id="32899" name="مجموعة 5"/>
                <p:cNvGrpSpPr>
                  <a:grpSpLocks/>
                </p:cNvGrpSpPr>
                <p:nvPr/>
              </p:nvGrpSpPr>
              <p:grpSpPr bwMode="auto">
                <a:xfrm>
                  <a:off x="5572132" y="2643182"/>
                  <a:ext cx="1928826" cy="1146397"/>
                  <a:chOff x="5857884" y="2857496"/>
                  <a:chExt cx="1928826" cy="1146397"/>
                </a:xfrm>
              </p:grpSpPr>
              <p:grpSp>
                <p:nvGrpSpPr>
                  <p:cNvPr id="32907" name="مجموعة 7"/>
                  <p:cNvGrpSpPr>
                    <a:grpSpLocks/>
                  </p:cNvGrpSpPr>
                  <p:nvPr/>
                </p:nvGrpSpPr>
                <p:grpSpPr bwMode="auto">
                  <a:xfrm>
                    <a:off x="5857884" y="2857496"/>
                    <a:ext cx="1928826" cy="1146397"/>
                    <a:chOff x="3714744" y="-2000288"/>
                    <a:chExt cx="1928826" cy="1146397"/>
                  </a:xfrm>
                </p:grpSpPr>
                <p:grpSp>
                  <p:nvGrpSpPr>
                    <p:cNvPr id="32909" name="مجموعة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4744" y="-2000288"/>
                      <a:ext cx="1857388" cy="646331"/>
                      <a:chOff x="3714744" y="-2000288"/>
                      <a:chExt cx="1857388" cy="646331"/>
                    </a:xfrm>
                  </p:grpSpPr>
                  <p:sp>
                    <p:nvSpPr>
                      <p:cNvPr id="32911" name="مربع نص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14744" y="-2000288"/>
                        <a:ext cx="1857388" cy="6463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3600">
                            <a:latin typeface="Calibri" pitchFamily="34" charset="0"/>
                          </a:rPr>
                          <a:t>5</a:t>
                        </a:r>
                      </a:p>
                    </p:txBody>
                  </p:sp>
                  <p:cxnSp>
                    <p:nvCxnSpPr>
                      <p:cNvPr id="12" name="رابط مستقيم 11"/>
                      <p:cNvCxnSpPr/>
                      <p:nvPr/>
                    </p:nvCxnSpPr>
                    <p:spPr>
                      <a:xfrm rot="10800000">
                        <a:off x="5214943" y="-1500222"/>
                        <a:ext cx="357189" cy="1588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910" name="مربع نص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6314" y="-1500222"/>
                      <a:ext cx="857256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7 </a:t>
                      </a:r>
                    </a:p>
                  </p:txBody>
                </p:sp>
              </p:grpSp>
              <p:sp>
                <p:nvSpPr>
                  <p:cNvPr id="32908" name="مربع نص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86512" y="3139859"/>
                    <a:ext cx="1071570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ar-SA" sz="36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2900" name="مجموعة 16"/>
                <p:cNvGrpSpPr>
                  <a:grpSpLocks/>
                </p:cNvGrpSpPr>
                <p:nvPr/>
              </p:nvGrpSpPr>
              <p:grpSpPr bwMode="auto">
                <a:xfrm>
                  <a:off x="4429124" y="2643182"/>
                  <a:ext cx="2071702" cy="1285884"/>
                  <a:chOff x="5857884" y="2857496"/>
                  <a:chExt cx="1928826" cy="1146397"/>
                </a:xfrm>
              </p:grpSpPr>
              <p:grpSp>
                <p:nvGrpSpPr>
                  <p:cNvPr id="32901" name="مجموعة 7"/>
                  <p:cNvGrpSpPr>
                    <a:grpSpLocks/>
                  </p:cNvGrpSpPr>
                  <p:nvPr/>
                </p:nvGrpSpPr>
                <p:grpSpPr bwMode="auto">
                  <a:xfrm>
                    <a:off x="5857884" y="2857496"/>
                    <a:ext cx="1928826" cy="1146397"/>
                    <a:chOff x="3714744" y="-2000288"/>
                    <a:chExt cx="1928826" cy="1146397"/>
                  </a:xfrm>
                </p:grpSpPr>
                <p:grpSp>
                  <p:nvGrpSpPr>
                    <p:cNvPr id="32903" name="مجموعة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4744" y="-2000288"/>
                      <a:ext cx="1857388" cy="646331"/>
                      <a:chOff x="3714744" y="-2000288"/>
                      <a:chExt cx="1857388" cy="646331"/>
                    </a:xfrm>
                  </p:grpSpPr>
                  <p:sp>
                    <p:nvSpPr>
                      <p:cNvPr id="32905" name="مربع نص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14744" y="-2000288"/>
                        <a:ext cx="1857388" cy="6463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3600">
                            <a:latin typeface="Calibri" pitchFamily="34" charset="0"/>
                          </a:rPr>
                          <a:t>1</a:t>
                        </a:r>
                      </a:p>
                    </p:txBody>
                  </p:sp>
                  <p:cxnSp>
                    <p:nvCxnSpPr>
                      <p:cNvPr id="23" name="رابط مستقيم 22"/>
                      <p:cNvCxnSpPr/>
                      <p:nvPr/>
                    </p:nvCxnSpPr>
                    <p:spPr>
                      <a:xfrm rot="10800000">
                        <a:off x="5214942" y="-1499270"/>
                        <a:ext cx="357683" cy="14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904" name="مربع نص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6314" y="-1500222"/>
                      <a:ext cx="857256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9 </a:t>
                      </a:r>
                    </a:p>
                  </p:txBody>
                </p:sp>
              </p:grpSp>
              <p:sp>
                <p:nvSpPr>
                  <p:cNvPr id="32902" name="مربع نص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86512" y="3139859"/>
                    <a:ext cx="1071570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ar-SA" sz="3600">
                      <a:latin typeface="Calibri" pitchFamily="34" charset="0"/>
                    </a:endParaRPr>
                  </a:p>
                </p:txBody>
              </p:sp>
            </p:grpSp>
          </p:grpSp>
        </p:grpSp>
        <p:sp>
          <p:nvSpPr>
            <p:cNvPr id="32896" name="مربع نص 85"/>
            <p:cNvSpPr txBox="1">
              <a:spLocks noChangeArrowheads="1"/>
            </p:cNvSpPr>
            <p:nvPr/>
          </p:nvSpPr>
          <p:spPr bwMode="auto">
            <a:xfrm>
              <a:off x="4572000" y="2928934"/>
              <a:ext cx="1571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=</a:t>
              </a:r>
              <a:endParaRPr lang="ar-EG" sz="36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مجموعة 107"/>
          <p:cNvGrpSpPr>
            <a:grpSpLocks/>
          </p:cNvGrpSpPr>
          <p:nvPr/>
        </p:nvGrpSpPr>
        <p:grpSpPr bwMode="auto">
          <a:xfrm>
            <a:off x="-71438" y="2554059"/>
            <a:ext cx="3514929" cy="1204890"/>
            <a:chOff x="-658850" y="2736965"/>
            <a:chExt cx="3794834" cy="1205095"/>
          </a:xfrm>
        </p:grpSpPr>
        <p:sp>
          <p:nvSpPr>
            <p:cNvPr id="32871" name="مربع نص 33"/>
            <p:cNvSpPr txBox="1">
              <a:spLocks noChangeArrowheads="1"/>
            </p:cNvSpPr>
            <p:nvPr/>
          </p:nvSpPr>
          <p:spPr bwMode="auto">
            <a:xfrm>
              <a:off x="714348" y="2928934"/>
              <a:ext cx="17145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</a:t>
              </a:r>
            </a:p>
          </p:txBody>
        </p:sp>
        <p:sp>
          <p:nvSpPr>
            <p:cNvPr id="32872" name="مربع نص 86"/>
            <p:cNvSpPr txBox="1">
              <a:spLocks noChangeArrowheads="1"/>
            </p:cNvSpPr>
            <p:nvPr/>
          </p:nvSpPr>
          <p:spPr bwMode="auto">
            <a:xfrm>
              <a:off x="-71470" y="3000372"/>
              <a:ext cx="1571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=</a:t>
              </a:r>
            </a:p>
          </p:txBody>
        </p:sp>
        <p:grpSp>
          <p:nvGrpSpPr>
            <p:cNvPr id="32873" name="مجموعة 106"/>
            <p:cNvGrpSpPr>
              <a:grpSpLocks/>
            </p:cNvGrpSpPr>
            <p:nvPr/>
          </p:nvGrpSpPr>
          <p:grpSpPr bwMode="auto">
            <a:xfrm>
              <a:off x="-658850" y="2736965"/>
              <a:ext cx="3794834" cy="1205095"/>
              <a:chOff x="-658850" y="2736965"/>
              <a:chExt cx="3794834" cy="1205095"/>
            </a:xfrm>
          </p:grpSpPr>
          <p:grpSp>
            <p:nvGrpSpPr>
              <p:cNvPr id="32874" name="مجموعة 26"/>
              <p:cNvGrpSpPr>
                <a:grpSpLocks/>
              </p:cNvGrpSpPr>
              <p:nvPr/>
            </p:nvGrpSpPr>
            <p:grpSpPr bwMode="auto">
              <a:xfrm>
                <a:off x="1221669" y="2781499"/>
                <a:ext cx="1914315" cy="1160561"/>
                <a:chOff x="6008015" y="2843413"/>
                <a:chExt cx="1914315" cy="1160561"/>
              </a:xfrm>
            </p:grpSpPr>
            <p:grpSp>
              <p:nvGrpSpPr>
                <p:cNvPr id="32889" name="مجموعة 7"/>
                <p:cNvGrpSpPr>
                  <a:grpSpLocks/>
                </p:cNvGrpSpPr>
                <p:nvPr/>
              </p:nvGrpSpPr>
              <p:grpSpPr bwMode="auto">
                <a:xfrm>
                  <a:off x="6008015" y="2843413"/>
                  <a:ext cx="1914315" cy="1160561"/>
                  <a:chOff x="3864875" y="-2014371"/>
                  <a:chExt cx="1914315" cy="1160561"/>
                </a:xfrm>
              </p:grpSpPr>
              <p:grpSp>
                <p:nvGrpSpPr>
                  <p:cNvPr id="32891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864875" y="-2014371"/>
                    <a:ext cx="1857388" cy="646331"/>
                    <a:chOff x="3864875" y="-2014371"/>
                    <a:chExt cx="1857388" cy="646331"/>
                  </a:xfrm>
                </p:grpSpPr>
                <p:sp>
                  <p:nvSpPr>
                    <p:cNvPr id="32893" name="مربع نص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64875" y="-2014371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 dirty="0">
                          <a:latin typeface="Calibri" pitchFamily="34" charset="0"/>
                        </a:rPr>
                        <a:t>11</a:t>
                      </a:r>
                    </a:p>
                  </p:txBody>
                </p:sp>
                <p:cxnSp>
                  <p:nvCxnSpPr>
                    <p:cNvPr id="33" name="رابط مستقيم 32"/>
                    <p:cNvCxnSpPr/>
                    <p:nvPr/>
                  </p:nvCxnSpPr>
                  <p:spPr>
                    <a:xfrm rot="10800000">
                      <a:off x="5214943" y="-1500140"/>
                      <a:ext cx="357189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892" name="مربع نص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934" y="-1500141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 dirty="0">
                        <a:latin typeface="Calibri" pitchFamily="34" charset="0"/>
                      </a:rPr>
                      <a:t>12 </a:t>
                    </a:r>
                  </a:p>
                </p:txBody>
              </p:sp>
            </p:grpSp>
            <p:sp>
              <p:nvSpPr>
                <p:cNvPr id="32890" name="مربع نص 28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2875" name="مجموعة 34"/>
              <p:cNvGrpSpPr>
                <a:grpSpLocks/>
              </p:cNvGrpSpPr>
              <p:nvPr/>
            </p:nvGrpSpPr>
            <p:grpSpPr bwMode="auto">
              <a:xfrm>
                <a:off x="126969" y="2741275"/>
                <a:ext cx="1873263" cy="1173646"/>
                <a:chOff x="5913447" y="2744664"/>
                <a:chExt cx="1873263" cy="1173646"/>
              </a:xfrm>
            </p:grpSpPr>
            <p:grpSp>
              <p:nvGrpSpPr>
                <p:cNvPr id="32883" name="مجموعة 7"/>
                <p:cNvGrpSpPr>
                  <a:grpSpLocks/>
                </p:cNvGrpSpPr>
                <p:nvPr/>
              </p:nvGrpSpPr>
              <p:grpSpPr bwMode="auto">
                <a:xfrm>
                  <a:off x="5913447" y="2744664"/>
                  <a:ext cx="1873263" cy="1173646"/>
                  <a:chOff x="3770307" y="-2113120"/>
                  <a:chExt cx="1873263" cy="1173646"/>
                </a:xfrm>
              </p:grpSpPr>
              <p:grpSp>
                <p:nvGrpSpPr>
                  <p:cNvPr id="32885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70307" y="-2113120"/>
                    <a:ext cx="1857388" cy="646331"/>
                    <a:chOff x="3770307" y="-2113120"/>
                    <a:chExt cx="1857388" cy="646331"/>
                  </a:xfrm>
                </p:grpSpPr>
                <p:sp>
                  <p:nvSpPr>
                    <p:cNvPr id="32887" name="مربع نص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0307" y="-2113120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 dirty="0">
                          <a:latin typeface="Calibri" pitchFamily="34" charset="0"/>
                        </a:rPr>
                        <a:t>3</a:t>
                      </a:r>
                    </a:p>
                  </p:txBody>
                </p:sp>
                <p:cxnSp>
                  <p:nvCxnSpPr>
                    <p:cNvPr id="41" name="رابط مستقيم 40"/>
                    <p:cNvCxnSpPr/>
                    <p:nvPr/>
                  </p:nvCxnSpPr>
                  <p:spPr>
                    <a:xfrm rot="10800000">
                      <a:off x="5214943" y="-1499917"/>
                      <a:ext cx="357189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886" name="مربع نص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85805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 dirty="0">
                        <a:latin typeface="Calibri" pitchFamily="34" charset="0"/>
                      </a:rPr>
                      <a:t>8 </a:t>
                    </a:r>
                  </a:p>
                </p:txBody>
              </p:sp>
            </p:grpSp>
            <p:sp>
              <p:nvSpPr>
                <p:cNvPr id="32884" name="مربع نص 36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2877" name="مجموعة 7"/>
              <p:cNvGrpSpPr>
                <a:grpSpLocks/>
              </p:cNvGrpSpPr>
              <p:nvPr/>
            </p:nvGrpSpPr>
            <p:grpSpPr bwMode="auto">
              <a:xfrm>
                <a:off x="-658850" y="2736965"/>
                <a:ext cx="1857388" cy="1144965"/>
                <a:chOff x="3770306" y="-2211305"/>
                <a:chExt cx="1857388" cy="1144965"/>
              </a:xfrm>
            </p:grpSpPr>
            <p:grpSp>
              <p:nvGrpSpPr>
                <p:cNvPr id="32879" name="مجموعة 37"/>
                <p:cNvGrpSpPr>
                  <a:grpSpLocks/>
                </p:cNvGrpSpPr>
                <p:nvPr/>
              </p:nvGrpSpPr>
              <p:grpSpPr bwMode="auto">
                <a:xfrm>
                  <a:off x="3770306" y="-2211305"/>
                  <a:ext cx="1857388" cy="646331"/>
                  <a:chOff x="3770306" y="-2211305"/>
                  <a:chExt cx="1857388" cy="646331"/>
                </a:xfrm>
              </p:grpSpPr>
              <p:sp>
                <p:nvSpPr>
                  <p:cNvPr id="32881" name="مربع نص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0306" y="-2211305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 dirty="0">
                        <a:solidFill>
                          <a:srgbClr val="FF0000"/>
                        </a:solidFill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94" name="رابط مستقيم 93"/>
                  <p:cNvCxnSpPr/>
                  <p:nvPr/>
                </p:nvCxnSpPr>
                <p:spPr>
                  <a:xfrm rot="10800000">
                    <a:off x="5139380" y="-1640126"/>
                    <a:ext cx="357191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880" name="مربع نص 91"/>
                <p:cNvSpPr txBox="1">
                  <a:spLocks noChangeArrowheads="1"/>
                </p:cNvSpPr>
                <p:nvPr/>
              </p:nvSpPr>
              <p:spPr bwMode="auto">
                <a:xfrm>
                  <a:off x="4737258" y="-1712671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 dirty="0">
                      <a:solidFill>
                        <a:srgbClr val="FF0000"/>
                      </a:solidFill>
                      <a:latin typeface="Calibri" pitchFamily="34" charset="0"/>
                    </a:rPr>
                    <a:t>2</a:t>
                  </a:r>
                  <a:r>
                    <a:rPr lang="ar-EG" sz="3600" dirty="0">
                      <a:latin typeface="Calibri" pitchFamily="34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32" name="مجموعة 172"/>
          <p:cNvGrpSpPr>
            <a:grpSpLocks/>
          </p:cNvGrpSpPr>
          <p:nvPr/>
        </p:nvGrpSpPr>
        <p:grpSpPr bwMode="auto">
          <a:xfrm>
            <a:off x="4143375" y="4354513"/>
            <a:ext cx="3286125" cy="1646237"/>
            <a:chOff x="4429124" y="4357693"/>
            <a:chExt cx="3286148" cy="1646464"/>
          </a:xfrm>
        </p:grpSpPr>
        <p:grpSp>
          <p:nvGrpSpPr>
            <p:cNvPr id="32850" name="مجموعة 54"/>
            <p:cNvGrpSpPr>
              <a:grpSpLocks/>
            </p:cNvGrpSpPr>
            <p:nvPr/>
          </p:nvGrpSpPr>
          <p:grpSpPr bwMode="auto">
            <a:xfrm>
              <a:off x="4429124" y="4436336"/>
              <a:ext cx="2071702" cy="1207242"/>
              <a:chOff x="5500694" y="4357693"/>
              <a:chExt cx="2071702" cy="1207242"/>
            </a:xfrm>
          </p:grpSpPr>
          <p:grpSp>
            <p:nvGrpSpPr>
              <p:cNvPr id="32863" name="مجموعة 44"/>
              <p:cNvGrpSpPr>
                <a:grpSpLocks/>
              </p:cNvGrpSpPr>
              <p:nvPr/>
            </p:nvGrpSpPr>
            <p:grpSpPr bwMode="auto">
              <a:xfrm>
                <a:off x="5500694" y="4357693"/>
                <a:ext cx="2071702" cy="1207242"/>
                <a:chOff x="5857884" y="2857496"/>
                <a:chExt cx="1928826" cy="1076286"/>
              </a:xfrm>
            </p:grpSpPr>
            <p:grpSp>
              <p:nvGrpSpPr>
                <p:cNvPr id="32865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076286"/>
                  <a:chOff x="3714744" y="-2000288"/>
                  <a:chExt cx="1928826" cy="1076286"/>
                </a:xfrm>
              </p:grpSpPr>
              <p:grpSp>
                <p:nvGrpSpPr>
                  <p:cNvPr id="32867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576220"/>
                    <a:chOff x="3714744" y="-2000288"/>
                    <a:chExt cx="1857388" cy="576220"/>
                  </a:xfrm>
                </p:grpSpPr>
                <p:sp>
                  <p:nvSpPr>
                    <p:cNvPr id="32869" name="مربع نص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576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3</a:t>
                      </a:r>
                    </a:p>
                  </p:txBody>
                </p:sp>
                <p:cxnSp>
                  <p:nvCxnSpPr>
                    <p:cNvPr id="63" name="رابط مستقيم 62"/>
                    <p:cNvCxnSpPr/>
                    <p:nvPr/>
                  </p:nvCxnSpPr>
                  <p:spPr>
                    <a:xfrm rot="10800000">
                      <a:off x="5214942" y="-1499958"/>
                      <a:ext cx="357683" cy="1416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868" name="مربع نص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576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4 </a:t>
                    </a:r>
                  </a:p>
                </p:txBody>
              </p:sp>
            </p:grpSp>
            <p:sp>
              <p:nvSpPr>
                <p:cNvPr id="32866" name="مربع نص 58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32864" name="مربع نص 56"/>
              <p:cNvSpPr txBox="1">
                <a:spLocks noChangeArrowheads="1"/>
              </p:cNvSpPr>
              <p:nvPr/>
            </p:nvSpPr>
            <p:spPr bwMode="auto">
              <a:xfrm>
                <a:off x="6215074" y="4640057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32851" name="مجموعة 108"/>
            <p:cNvGrpSpPr>
              <a:grpSpLocks/>
            </p:cNvGrpSpPr>
            <p:nvPr/>
          </p:nvGrpSpPr>
          <p:grpSpPr bwMode="auto">
            <a:xfrm>
              <a:off x="5286380" y="4357693"/>
              <a:ext cx="2428892" cy="1646464"/>
              <a:chOff x="5143504" y="4357693"/>
              <a:chExt cx="2428892" cy="1646464"/>
            </a:xfrm>
          </p:grpSpPr>
          <p:grpSp>
            <p:nvGrpSpPr>
              <p:cNvPr id="32852" name="مجموعة 52"/>
              <p:cNvGrpSpPr>
                <a:grpSpLocks/>
              </p:cNvGrpSpPr>
              <p:nvPr/>
            </p:nvGrpSpPr>
            <p:grpSpPr bwMode="auto">
              <a:xfrm>
                <a:off x="5500694" y="4357693"/>
                <a:ext cx="2071702" cy="1207242"/>
                <a:chOff x="5500694" y="4357693"/>
                <a:chExt cx="2071702" cy="1207242"/>
              </a:xfrm>
            </p:grpSpPr>
            <p:grpSp>
              <p:nvGrpSpPr>
                <p:cNvPr id="32855" name="مجموعة 44"/>
                <p:cNvGrpSpPr>
                  <a:grpSpLocks/>
                </p:cNvGrpSpPr>
                <p:nvPr/>
              </p:nvGrpSpPr>
              <p:grpSpPr bwMode="auto">
                <a:xfrm>
                  <a:off x="5500694" y="4357693"/>
                  <a:ext cx="2071702" cy="1207242"/>
                  <a:chOff x="5857884" y="2857496"/>
                  <a:chExt cx="1928826" cy="1076286"/>
                </a:xfrm>
              </p:grpSpPr>
              <p:grpSp>
                <p:nvGrpSpPr>
                  <p:cNvPr id="32857" name="مجموعة 7"/>
                  <p:cNvGrpSpPr>
                    <a:grpSpLocks/>
                  </p:cNvGrpSpPr>
                  <p:nvPr/>
                </p:nvGrpSpPr>
                <p:grpSpPr bwMode="auto">
                  <a:xfrm>
                    <a:off x="5857884" y="2857496"/>
                    <a:ext cx="1928826" cy="1076286"/>
                    <a:chOff x="3714744" y="-2000288"/>
                    <a:chExt cx="1928826" cy="1076286"/>
                  </a:xfrm>
                </p:grpSpPr>
                <p:grpSp>
                  <p:nvGrpSpPr>
                    <p:cNvPr id="32859" name="مجموعة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4744" y="-2000288"/>
                      <a:ext cx="1857388" cy="646331"/>
                      <a:chOff x="3714744" y="-2000288"/>
                      <a:chExt cx="1857388" cy="646331"/>
                    </a:xfrm>
                  </p:grpSpPr>
                  <p:sp>
                    <p:nvSpPr>
                      <p:cNvPr id="32861" name="مربع نص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14744" y="-2000288"/>
                        <a:ext cx="1857388" cy="6463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3600">
                            <a:latin typeface="Calibri" pitchFamily="34" charset="0"/>
                          </a:rPr>
                          <a:t>1</a:t>
                        </a:r>
                      </a:p>
                    </p:txBody>
                  </p:sp>
                  <p:cxnSp>
                    <p:nvCxnSpPr>
                      <p:cNvPr id="51" name="رابط مستقيم 50"/>
                      <p:cNvCxnSpPr/>
                      <p:nvPr/>
                    </p:nvCxnSpPr>
                    <p:spPr>
                      <a:xfrm rot="10800000">
                        <a:off x="5214941" y="-1500620"/>
                        <a:ext cx="357683" cy="1416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860" name="مربع نص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6314" y="-1500222"/>
                      <a:ext cx="857256" cy="576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3 </a:t>
                      </a:r>
                    </a:p>
                  </p:txBody>
                </p:sp>
              </p:grpSp>
              <p:sp>
                <p:nvSpPr>
                  <p:cNvPr id="32858" name="مربع نص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86512" y="3139859"/>
                    <a:ext cx="1071570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ar-SA" sz="36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32856" name="مربع نص 51"/>
                <p:cNvSpPr txBox="1">
                  <a:spLocks noChangeArrowheads="1"/>
                </p:cNvSpPr>
                <p:nvPr/>
              </p:nvSpPr>
              <p:spPr bwMode="auto">
                <a:xfrm>
                  <a:off x="6286512" y="4640057"/>
                  <a:ext cx="928694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4</a:t>
                  </a:r>
                </a:p>
              </p:txBody>
            </p:sp>
          </p:grpSp>
          <p:sp>
            <p:nvSpPr>
              <p:cNvPr id="32853" name="مربع نص 53"/>
              <p:cNvSpPr txBox="1">
                <a:spLocks noChangeArrowheads="1"/>
              </p:cNvSpPr>
              <p:nvPr/>
            </p:nvSpPr>
            <p:spPr bwMode="auto">
              <a:xfrm>
                <a:off x="5143504" y="4643446"/>
                <a:ext cx="171451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×</a:t>
                </a:r>
              </a:p>
            </p:txBody>
          </p:sp>
          <p:sp>
            <p:nvSpPr>
              <p:cNvPr id="32854" name="مربع نص 101"/>
              <p:cNvSpPr txBox="1">
                <a:spLocks noChangeArrowheads="1"/>
              </p:cNvSpPr>
              <p:nvPr/>
            </p:nvSpPr>
            <p:spPr bwMode="auto">
              <a:xfrm>
                <a:off x="5786446" y="5357826"/>
                <a:ext cx="157163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45" name="مجموعة 112"/>
          <p:cNvGrpSpPr>
            <a:grpSpLocks/>
          </p:cNvGrpSpPr>
          <p:nvPr/>
        </p:nvGrpSpPr>
        <p:grpSpPr bwMode="auto">
          <a:xfrm>
            <a:off x="214313" y="4702175"/>
            <a:ext cx="3214687" cy="1798638"/>
            <a:chOff x="642910" y="4357694"/>
            <a:chExt cx="3214710" cy="1798863"/>
          </a:xfrm>
        </p:grpSpPr>
        <p:grpSp>
          <p:nvGrpSpPr>
            <p:cNvPr id="32829" name="مجموعة 111"/>
            <p:cNvGrpSpPr>
              <a:grpSpLocks/>
            </p:cNvGrpSpPr>
            <p:nvPr/>
          </p:nvGrpSpPr>
          <p:grpSpPr bwMode="auto">
            <a:xfrm>
              <a:off x="642910" y="4357694"/>
              <a:ext cx="3214710" cy="1278680"/>
              <a:chOff x="642910" y="4357694"/>
              <a:chExt cx="3214710" cy="1278680"/>
            </a:xfrm>
          </p:grpSpPr>
          <p:grpSp>
            <p:nvGrpSpPr>
              <p:cNvPr id="32831" name="مجموعة 66"/>
              <p:cNvGrpSpPr>
                <a:grpSpLocks/>
              </p:cNvGrpSpPr>
              <p:nvPr/>
            </p:nvGrpSpPr>
            <p:grpSpPr bwMode="auto">
              <a:xfrm>
                <a:off x="1785918" y="4357694"/>
                <a:ext cx="2071702" cy="1207242"/>
                <a:chOff x="5500694" y="4357693"/>
                <a:chExt cx="2071702" cy="1207242"/>
              </a:xfrm>
            </p:grpSpPr>
            <p:grpSp>
              <p:nvGrpSpPr>
                <p:cNvPr id="32842" name="مجموعة 44"/>
                <p:cNvGrpSpPr>
                  <a:grpSpLocks/>
                </p:cNvGrpSpPr>
                <p:nvPr/>
              </p:nvGrpSpPr>
              <p:grpSpPr bwMode="auto">
                <a:xfrm>
                  <a:off x="5500694" y="4357693"/>
                  <a:ext cx="2071702" cy="1207242"/>
                  <a:chOff x="5857884" y="2857496"/>
                  <a:chExt cx="1928826" cy="1076286"/>
                </a:xfrm>
              </p:grpSpPr>
              <p:grpSp>
                <p:nvGrpSpPr>
                  <p:cNvPr id="32844" name="مجموعة 7"/>
                  <p:cNvGrpSpPr>
                    <a:grpSpLocks/>
                  </p:cNvGrpSpPr>
                  <p:nvPr/>
                </p:nvGrpSpPr>
                <p:grpSpPr bwMode="auto">
                  <a:xfrm>
                    <a:off x="5857884" y="2857496"/>
                    <a:ext cx="1928826" cy="1076286"/>
                    <a:chOff x="3714744" y="-2000288"/>
                    <a:chExt cx="1928826" cy="1076286"/>
                  </a:xfrm>
                </p:grpSpPr>
                <p:grpSp>
                  <p:nvGrpSpPr>
                    <p:cNvPr id="32846" name="مجموعة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4744" y="-2000288"/>
                      <a:ext cx="1857388" cy="646331"/>
                      <a:chOff x="3714744" y="-2000288"/>
                      <a:chExt cx="1857388" cy="646331"/>
                    </a:xfrm>
                  </p:grpSpPr>
                  <p:sp>
                    <p:nvSpPr>
                      <p:cNvPr id="32848" name="مربع نص 7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14744" y="-2000288"/>
                        <a:ext cx="1857388" cy="6463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3600">
                            <a:latin typeface="Calibri" pitchFamily="34" charset="0"/>
                          </a:rPr>
                          <a:t>1</a:t>
                        </a:r>
                      </a:p>
                    </p:txBody>
                  </p:sp>
                  <p:cxnSp>
                    <p:nvCxnSpPr>
                      <p:cNvPr id="75" name="رابط مستقيم 74"/>
                      <p:cNvCxnSpPr/>
                      <p:nvPr/>
                    </p:nvCxnSpPr>
                    <p:spPr>
                      <a:xfrm rot="10800000">
                        <a:off x="5214942" y="-1500626"/>
                        <a:ext cx="357683" cy="14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847" name="مربع نص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6314" y="-1500222"/>
                      <a:ext cx="857256" cy="576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8 </a:t>
                      </a:r>
                    </a:p>
                  </p:txBody>
                </p:sp>
              </p:grpSp>
              <p:sp>
                <p:nvSpPr>
                  <p:cNvPr id="32845" name="مربع نص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86512" y="3139859"/>
                    <a:ext cx="1071570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ar-SA" sz="36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32843" name="مربع نص 68"/>
                <p:cNvSpPr txBox="1">
                  <a:spLocks noChangeArrowheads="1"/>
                </p:cNvSpPr>
                <p:nvPr/>
              </p:nvSpPr>
              <p:spPr bwMode="auto">
                <a:xfrm>
                  <a:off x="6143636" y="4640057"/>
                  <a:ext cx="928694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32832" name="مربع نص 75"/>
              <p:cNvSpPr txBox="1">
                <a:spLocks noChangeArrowheads="1"/>
              </p:cNvSpPr>
              <p:nvPr/>
            </p:nvSpPr>
            <p:spPr bwMode="auto">
              <a:xfrm>
                <a:off x="1357290" y="4643446"/>
                <a:ext cx="171451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×</a:t>
                </a:r>
              </a:p>
            </p:txBody>
          </p:sp>
          <p:grpSp>
            <p:nvGrpSpPr>
              <p:cNvPr id="32833" name="مجموعة 76"/>
              <p:cNvGrpSpPr>
                <a:grpSpLocks/>
              </p:cNvGrpSpPr>
              <p:nvPr/>
            </p:nvGrpSpPr>
            <p:grpSpPr bwMode="auto">
              <a:xfrm>
                <a:off x="642910" y="4429132"/>
                <a:ext cx="2071702" cy="1207242"/>
                <a:chOff x="5500694" y="4357693"/>
                <a:chExt cx="2071702" cy="1207242"/>
              </a:xfrm>
            </p:grpSpPr>
            <p:grpSp>
              <p:nvGrpSpPr>
                <p:cNvPr id="32834" name="مجموعة 44"/>
                <p:cNvGrpSpPr>
                  <a:grpSpLocks/>
                </p:cNvGrpSpPr>
                <p:nvPr/>
              </p:nvGrpSpPr>
              <p:grpSpPr bwMode="auto">
                <a:xfrm>
                  <a:off x="5500694" y="4357693"/>
                  <a:ext cx="2071702" cy="1207242"/>
                  <a:chOff x="5857884" y="2857496"/>
                  <a:chExt cx="1928826" cy="1076286"/>
                </a:xfrm>
              </p:grpSpPr>
              <p:grpSp>
                <p:nvGrpSpPr>
                  <p:cNvPr id="32836" name="مجموعة 7"/>
                  <p:cNvGrpSpPr>
                    <a:grpSpLocks/>
                  </p:cNvGrpSpPr>
                  <p:nvPr/>
                </p:nvGrpSpPr>
                <p:grpSpPr bwMode="auto">
                  <a:xfrm>
                    <a:off x="5857884" y="2857496"/>
                    <a:ext cx="1928826" cy="1076286"/>
                    <a:chOff x="3714744" y="-2000288"/>
                    <a:chExt cx="1928826" cy="1076286"/>
                  </a:xfrm>
                </p:grpSpPr>
                <p:grpSp>
                  <p:nvGrpSpPr>
                    <p:cNvPr id="32838" name="مجموعة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4744" y="-2000288"/>
                      <a:ext cx="1857388" cy="576220"/>
                      <a:chOff x="3714744" y="-2000288"/>
                      <a:chExt cx="1857388" cy="576220"/>
                    </a:xfrm>
                  </p:grpSpPr>
                  <p:sp>
                    <p:nvSpPr>
                      <p:cNvPr id="32840" name="مربع نص 8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14744" y="-2000288"/>
                        <a:ext cx="1857388" cy="576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3600">
                            <a:latin typeface="Calibri" pitchFamily="34" charset="0"/>
                          </a:rPr>
                          <a:t>1</a:t>
                        </a:r>
                      </a:p>
                    </p:txBody>
                  </p:sp>
                  <p:cxnSp>
                    <p:nvCxnSpPr>
                      <p:cNvPr id="85" name="رابط مستقيم 84"/>
                      <p:cNvCxnSpPr/>
                      <p:nvPr/>
                    </p:nvCxnSpPr>
                    <p:spPr>
                      <a:xfrm rot="10800000">
                        <a:off x="5214942" y="-1500619"/>
                        <a:ext cx="357683" cy="1416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839" name="مربع نص 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6314" y="-1500222"/>
                      <a:ext cx="857256" cy="576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12 </a:t>
                      </a:r>
                    </a:p>
                  </p:txBody>
                </p:sp>
              </p:grpSp>
              <p:sp>
                <p:nvSpPr>
                  <p:cNvPr id="32837" name="مربع نص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86512" y="3139859"/>
                    <a:ext cx="1071570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ar-SA" sz="36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32835" name="مربع نص 78"/>
                <p:cNvSpPr txBox="1">
                  <a:spLocks noChangeArrowheads="1"/>
                </p:cNvSpPr>
                <p:nvPr/>
              </p:nvSpPr>
              <p:spPr bwMode="auto">
                <a:xfrm>
                  <a:off x="6143636" y="4640057"/>
                  <a:ext cx="928694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9</a:t>
                  </a:r>
                </a:p>
              </p:txBody>
            </p:sp>
          </p:grpSp>
        </p:grpSp>
        <p:sp>
          <p:nvSpPr>
            <p:cNvPr id="32830" name="مربع نص 102"/>
            <p:cNvSpPr txBox="1">
              <a:spLocks noChangeArrowheads="1"/>
            </p:cNvSpPr>
            <p:nvPr/>
          </p:nvSpPr>
          <p:spPr bwMode="auto">
            <a:xfrm>
              <a:off x="1785918" y="5510226"/>
              <a:ext cx="1571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 sz="36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مجموعة 12"/>
          <p:cNvGrpSpPr>
            <a:grpSpLocks/>
          </p:cNvGrpSpPr>
          <p:nvPr/>
        </p:nvGrpSpPr>
        <p:grpSpPr bwMode="auto">
          <a:xfrm>
            <a:off x="7286625" y="2571750"/>
            <a:ext cx="857250" cy="788988"/>
            <a:chOff x="7286644" y="3214686"/>
            <a:chExt cx="857256" cy="789207"/>
          </a:xfrm>
        </p:grpSpPr>
        <p:sp>
          <p:nvSpPr>
            <p:cNvPr id="14" name="شكل بيضاوي 13"/>
            <p:cNvSpPr/>
            <p:nvPr/>
          </p:nvSpPr>
          <p:spPr>
            <a:xfrm>
              <a:off x="7500959" y="3214686"/>
              <a:ext cx="642941" cy="714573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2828" name="مربع نص 14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21</a:t>
              </a:r>
            </a:p>
          </p:txBody>
        </p:sp>
      </p:grpSp>
      <p:grpSp>
        <p:nvGrpSpPr>
          <p:cNvPr id="57" name="مجموعة 159"/>
          <p:cNvGrpSpPr>
            <a:grpSpLocks/>
          </p:cNvGrpSpPr>
          <p:nvPr/>
        </p:nvGrpSpPr>
        <p:grpSpPr bwMode="auto">
          <a:xfrm>
            <a:off x="4857750" y="3429000"/>
            <a:ext cx="2714625" cy="2000250"/>
            <a:chOff x="4786314" y="3500438"/>
            <a:chExt cx="2714644" cy="2000264"/>
          </a:xfrm>
        </p:grpSpPr>
        <p:grpSp>
          <p:nvGrpSpPr>
            <p:cNvPr id="32811" name="مجموعة 109"/>
            <p:cNvGrpSpPr>
              <a:grpSpLocks/>
            </p:cNvGrpSpPr>
            <p:nvPr/>
          </p:nvGrpSpPr>
          <p:grpSpPr bwMode="auto">
            <a:xfrm>
              <a:off x="4786314" y="3500438"/>
              <a:ext cx="2714644" cy="2000264"/>
              <a:chOff x="4929190" y="2643182"/>
              <a:chExt cx="2714644" cy="2000264"/>
            </a:xfrm>
          </p:grpSpPr>
          <p:grpSp>
            <p:nvGrpSpPr>
              <p:cNvPr id="32813" name="مجموعة 104"/>
              <p:cNvGrpSpPr>
                <a:grpSpLocks/>
              </p:cNvGrpSpPr>
              <p:nvPr/>
            </p:nvGrpSpPr>
            <p:grpSpPr bwMode="auto">
              <a:xfrm>
                <a:off x="5032379" y="2643182"/>
                <a:ext cx="2611455" cy="2000264"/>
                <a:chOff x="4889503" y="2643182"/>
                <a:chExt cx="2611455" cy="2000264"/>
              </a:xfrm>
            </p:grpSpPr>
            <p:sp>
              <p:nvSpPr>
                <p:cNvPr id="32815" name="مربع نص 115"/>
                <p:cNvSpPr txBox="1">
                  <a:spLocks noChangeArrowheads="1"/>
                </p:cNvSpPr>
                <p:nvPr/>
              </p:nvSpPr>
              <p:spPr bwMode="auto">
                <a:xfrm>
                  <a:off x="5286380" y="2786058"/>
                  <a:ext cx="171451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×</a:t>
                  </a:r>
                </a:p>
              </p:txBody>
            </p:sp>
            <p:grpSp>
              <p:nvGrpSpPr>
                <p:cNvPr id="32816" name="مجموعة 103"/>
                <p:cNvGrpSpPr>
                  <a:grpSpLocks/>
                </p:cNvGrpSpPr>
                <p:nvPr/>
              </p:nvGrpSpPr>
              <p:grpSpPr bwMode="auto">
                <a:xfrm>
                  <a:off x="4889503" y="2643182"/>
                  <a:ext cx="2611455" cy="2000264"/>
                  <a:chOff x="4889503" y="2643182"/>
                  <a:chExt cx="2611455" cy="2000264"/>
                </a:xfrm>
              </p:grpSpPr>
              <p:grpSp>
                <p:nvGrpSpPr>
                  <p:cNvPr id="32817" name="مجموعة 5"/>
                  <p:cNvGrpSpPr>
                    <a:grpSpLocks/>
                  </p:cNvGrpSpPr>
                  <p:nvPr/>
                </p:nvGrpSpPr>
                <p:grpSpPr bwMode="auto">
                  <a:xfrm>
                    <a:off x="5572132" y="2643182"/>
                    <a:ext cx="1928826" cy="1074959"/>
                    <a:chOff x="5857884" y="2857496"/>
                    <a:chExt cx="1928826" cy="1074959"/>
                  </a:xfrm>
                </p:grpSpPr>
                <p:grpSp>
                  <p:nvGrpSpPr>
                    <p:cNvPr id="32821" name="مجموعة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57884" y="2857496"/>
                      <a:ext cx="1928826" cy="1074959"/>
                      <a:chOff x="3714744" y="-2000288"/>
                      <a:chExt cx="1928826" cy="1074959"/>
                    </a:xfrm>
                  </p:grpSpPr>
                  <p:grpSp>
                    <p:nvGrpSpPr>
                      <p:cNvPr id="32823" name="مجموعة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14744" y="-2000288"/>
                        <a:ext cx="1857388" cy="646331"/>
                        <a:chOff x="3714744" y="-2000288"/>
                        <a:chExt cx="1857388" cy="646331"/>
                      </a:xfrm>
                    </p:grpSpPr>
                    <p:sp>
                      <p:nvSpPr>
                        <p:cNvPr id="32825" name="مربع نص 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14744" y="-2000288"/>
                          <a:ext cx="1857388" cy="6463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ar-EG" sz="3600">
                              <a:solidFill>
                                <a:srgbClr val="FF0000"/>
                              </a:solidFill>
                              <a:latin typeface="Calibri" pitchFamily="34" charset="0"/>
                            </a:rPr>
                            <a:t>1</a:t>
                          </a:r>
                        </a:p>
                      </p:txBody>
                    </p:sp>
                    <p:cxnSp>
                      <p:nvCxnSpPr>
                        <p:cNvPr id="131" name="رابط مستقيم 130"/>
                        <p:cNvCxnSpPr/>
                        <p:nvPr/>
                      </p:nvCxnSpPr>
                      <p:spPr>
                        <a:xfrm rot="10800000">
                          <a:off x="5214943" y="-1500221"/>
                          <a:ext cx="357191" cy="1587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2"/>
                        </a:lnRef>
                        <a:fillRef idx="0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2824" name="مربع نص 1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86314" y="-1571660"/>
                        <a:ext cx="857256" cy="6463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3600">
                            <a:solidFill>
                              <a:srgbClr val="FF0000"/>
                            </a:solidFill>
                            <a:latin typeface="Calibri" pitchFamily="34" charset="0"/>
                          </a:rPr>
                          <a:t>2</a:t>
                        </a:r>
                        <a:r>
                          <a:rPr lang="ar-EG" sz="3600">
                            <a:latin typeface="Calibri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32822" name="مربع نص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86512" y="3139859"/>
                      <a:ext cx="1071570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ar-SA" sz="360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2818" name="مجموعة 16"/>
                  <p:cNvGrpSpPr>
                    <a:grpSpLocks/>
                  </p:cNvGrpSpPr>
                  <p:nvPr/>
                </p:nvGrpSpPr>
                <p:grpSpPr bwMode="auto">
                  <a:xfrm>
                    <a:off x="4889503" y="2959893"/>
                    <a:ext cx="1611323" cy="1683553"/>
                    <a:chOff x="6286512" y="3139859"/>
                    <a:chExt cx="1500197" cy="1500932"/>
                  </a:xfrm>
                </p:grpSpPr>
                <p:sp>
                  <p:nvSpPr>
                    <p:cNvPr id="32819" name="مربع نص 1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29454" y="4064570"/>
                      <a:ext cx="857255" cy="57622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32820" name="مربع نص 1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86512" y="3139859"/>
                      <a:ext cx="1071570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ar-SA" sz="3600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2814" name="مربع نص 114"/>
              <p:cNvSpPr txBox="1">
                <a:spLocks noChangeArrowheads="1"/>
              </p:cNvSpPr>
              <p:nvPr/>
            </p:nvSpPr>
            <p:spPr bwMode="auto">
              <a:xfrm>
                <a:off x="4929190" y="2786058"/>
                <a:ext cx="157163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= </a:t>
                </a:r>
                <a:r>
                  <a:rPr lang="ar-EG" sz="3600">
                    <a:solidFill>
                      <a:srgbClr val="FF0000"/>
                    </a:solidFill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32812" name="مربع نص 131"/>
            <p:cNvSpPr txBox="1">
              <a:spLocks noChangeArrowheads="1"/>
            </p:cNvSpPr>
            <p:nvPr/>
          </p:nvSpPr>
          <p:spPr bwMode="auto">
            <a:xfrm>
              <a:off x="6072198" y="3643314"/>
              <a:ext cx="6429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solidFill>
                    <a:srgbClr val="FF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67" name="مجموعة 132"/>
          <p:cNvGrpSpPr>
            <a:grpSpLocks/>
          </p:cNvGrpSpPr>
          <p:nvPr/>
        </p:nvGrpSpPr>
        <p:grpSpPr bwMode="auto">
          <a:xfrm>
            <a:off x="-71438" y="3729550"/>
            <a:ext cx="2988194" cy="1157269"/>
            <a:chOff x="-1007679" y="2796095"/>
            <a:chExt cx="4089130" cy="1157671"/>
          </a:xfrm>
        </p:grpSpPr>
        <p:sp>
          <p:nvSpPr>
            <p:cNvPr id="32787" name="مربع نص 133"/>
            <p:cNvSpPr txBox="1">
              <a:spLocks noChangeArrowheads="1"/>
            </p:cNvSpPr>
            <p:nvPr/>
          </p:nvSpPr>
          <p:spPr bwMode="auto">
            <a:xfrm>
              <a:off x="714348" y="2928934"/>
              <a:ext cx="17145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×</a:t>
              </a:r>
            </a:p>
          </p:txBody>
        </p:sp>
        <p:sp>
          <p:nvSpPr>
            <p:cNvPr id="32788" name="مربع نص 134"/>
            <p:cNvSpPr txBox="1">
              <a:spLocks noChangeArrowheads="1"/>
            </p:cNvSpPr>
            <p:nvPr/>
          </p:nvSpPr>
          <p:spPr bwMode="auto">
            <a:xfrm>
              <a:off x="67646" y="3063828"/>
              <a:ext cx="1571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=</a:t>
              </a:r>
            </a:p>
          </p:txBody>
        </p:sp>
        <p:grpSp>
          <p:nvGrpSpPr>
            <p:cNvPr id="32789" name="مجموعة 106"/>
            <p:cNvGrpSpPr>
              <a:grpSpLocks/>
            </p:cNvGrpSpPr>
            <p:nvPr/>
          </p:nvGrpSpPr>
          <p:grpSpPr bwMode="auto">
            <a:xfrm>
              <a:off x="-1007679" y="2796095"/>
              <a:ext cx="4089130" cy="1157671"/>
              <a:chOff x="-1007679" y="2796095"/>
              <a:chExt cx="4089130" cy="1157671"/>
            </a:xfrm>
          </p:grpSpPr>
          <p:grpSp>
            <p:nvGrpSpPr>
              <p:cNvPr id="32790" name="مجموعة 26"/>
              <p:cNvGrpSpPr>
                <a:grpSpLocks/>
              </p:cNvGrpSpPr>
              <p:nvPr/>
            </p:nvGrpSpPr>
            <p:grpSpPr bwMode="auto">
              <a:xfrm>
                <a:off x="1224063" y="2796095"/>
                <a:ext cx="1857388" cy="1157671"/>
                <a:chOff x="6010409" y="2858009"/>
                <a:chExt cx="1857388" cy="1157671"/>
              </a:xfrm>
            </p:grpSpPr>
            <p:grpSp>
              <p:nvGrpSpPr>
                <p:cNvPr id="32805" name="مجموعة 7"/>
                <p:cNvGrpSpPr>
                  <a:grpSpLocks/>
                </p:cNvGrpSpPr>
                <p:nvPr/>
              </p:nvGrpSpPr>
              <p:grpSpPr bwMode="auto">
                <a:xfrm>
                  <a:off x="6010409" y="2858009"/>
                  <a:ext cx="1857388" cy="1157671"/>
                  <a:chOff x="3867269" y="-1999775"/>
                  <a:chExt cx="1857388" cy="1157671"/>
                </a:xfrm>
              </p:grpSpPr>
              <p:grpSp>
                <p:nvGrpSpPr>
                  <p:cNvPr id="32807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867269" y="-1999775"/>
                    <a:ext cx="1857388" cy="646331"/>
                    <a:chOff x="3867269" y="-1999775"/>
                    <a:chExt cx="1857388" cy="646331"/>
                  </a:xfrm>
                </p:grpSpPr>
                <p:sp>
                  <p:nvSpPr>
                    <p:cNvPr id="32809" name="مربع نص 1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67269" y="-1999775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157" name="رابط مستقيم 156"/>
                    <p:cNvCxnSpPr/>
                    <p:nvPr/>
                  </p:nvCxnSpPr>
                  <p:spPr>
                    <a:xfrm rot="10800000">
                      <a:off x="5215612" y="-1500053"/>
                      <a:ext cx="356271" cy="158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808" name="مربع نص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6017" y="-1488435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 dirty="0">
                        <a:solidFill>
                          <a:srgbClr val="FF0000"/>
                        </a:solidFill>
                        <a:latin typeface="Calibri" pitchFamily="34" charset="0"/>
                      </a:rPr>
                      <a:t>1</a:t>
                    </a:r>
                    <a:endParaRPr lang="ar-EG" sz="3600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32806" name="مربع نص 152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2791" name="مجموعة 34"/>
              <p:cNvGrpSpPr>
                <a:grpSpLocks/>
              </p:cNvGrpSpPr>
              <p:nvPr/>
            </p:nvGrpSpPr>
            <p:grpSpPr bwMode="auto">
              <a:xfrm>
                <a:off x="71406" y="2854107"/>
                <a:ext cx="1928827" cy="1073755"/>
                <a:chOff x="5857884" y="2857496"/>
                <a:chExt cx="1928827" cy="1073755"/>
              </a:xfrm>
            </p:grpSpPr>
            <p:grpSp>
              <p:nvGrpSpPr>
                <p:cNvPr id="32799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7" cy="1073755"/>
                  <a:chOff x="3714744" y="-2000288"/>
                  <a:chExt cx="1928827" cy="1073755"/>
                </a:xfrm>
              </p:grpSpPr>
              <p:grpSp>
                <p:nvGrpSpPr>
                  <p:cNvPr id="32801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32803" name="مربع نص 1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151" name="رابط مستقيم 150"/>
                    <p:cNvCxnSpPr/>
                    <p:nvPr/>
                  </p:nvCxnSpPr>
                  <p:spPr>
                    <a:xfrm rot="10800000">
                      <a:off x="5216449" y="-1499819"/>
                      <a:ext cx="356271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802" name="مربع نص 1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6" y="-1572864"/>
                    <a:ext cx="857255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solidFill>
                          <a:srgbClr val="FF0000"/>
                        </a:solidFill>
                        <a:latin typeface="Calibri" pitchFamily="34" charset="0"/>
                      </a:rPr>
                      <a:t>2</a:t>
                    </a:r>
                    <a:r>
                      <a:rPr lang="ar-EG" sz="3600">
                        <a:latin typeface="Calibri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32800" name="مربع نص 146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2792" name="مجموعة 87"/>
              <p:cNvGrpSpPr>
                <a:grpSpLocks/>
              </p:cNvGrpSpPr>
              <p:nvPr/>
            </p:nvGrpSpPr>
            <p:grpSpPr bwMode="auto">
              <a:xfrm>
                <a:off x="-1007679" y="2852903"/>
                <a:ext cx="1932582" cy="1074959"/>
                <a:chOff x="5564617" y="2762417"/>
                <a:chExt cx="1932582" cy="1074959"/>
              </a:xfrm>
            </p:grpSpPr>
            <p:grpSp>
              <p:nvGrpSpPr>
                <p:cNvPr id="32793" name="مجموعة 7"/>
                <p:cNvGrpSpPr>
                  <a:grpSpLocks/>
                </p:cNvGrpSpPr>
                <p:nvPr/>
              </p:nvGrpSpPr>
              <p:grpSpPr bwMode="auto">
                <a:xfrm>
                  <a:off x="5564617" y="2762417"/>
                  <a:ext cx="1932582" cy="1074959"/>
                  <a:chOff x="3421477" y="-2095367"/>
                  <a:chExt cx="1932582" cy="1074959"/>
                </a:xfrm>
              </p:grpSpPr>
              <p:grpSp>
                <p:nvGrpSpPr>
                  <p:cNvPr id="32795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421477" y="-2095367"/>
                    <a:ext cx="1857387" cy="646331"/>
                    <a:chOff x="3421477" y="-2095367"/>
                    <a:chExt cx="1857387" cy="646331"/>
                  </a:xfrm>
                </p:grpSpPr>
                <p:sp>
                  <p:nvSpPr>
                    <p:cNvPr id="32797" name="مربع نص 1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1477" y="-2095367"/>
                      <a:ext cx="1857387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145" name="رابط مستقيم 144"/>
                    <p:cNvCxnSpPr/>
                    <p:nvPr/>
                  </p:nvCxnSpPr>
                  <p:spPr>
                    <a:xfrm rot="10800000">
                      <a:off x="4922593" y="-1595283"/>
                      <a:ext cx="356271" cy="158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796" name="مربع نص 1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6805" y="-1666739"/>
                    <a:ext cx="857254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solidFill>
                          <a:srgbClr val="FF0000"/>
                        </a:solidFill>
                        <a:latin typeface="Calibri" pitchFamily="34" charset="0"/>
                      </a:rPr>
                      <a:t>2</a:t>
                    </a:r>
                    <a:r>
                      <a:rPr lang="ar-EG" sz="3600">
                        <a:latin typeface="Calibri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32794" name="مربع نص 140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189" name="مربع نص 188"/>
          <p:cNvSpPr txBox="1">
            <a:spLocks noChangeArrowheads="1"/>
          </p:cNvSpPr>
          <p:nvPr/>
        </p:nvSpPr>
        <p:spPr bwMode="auto">
          <a:xfrm>
            <a:off x="4206875" y="5806736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solidFill>
                  <a:srgbClr val="FF0000"/>
                </a:solidFill>
                <a:latin typeface="Calibri" pitchFamily="34" charset="0"/>
              </a:rPr>
              <a:t>4× 3= 12</a:t>
            </a:r>
          </a:p>
        </p:txBody>
      </p:sp>
      <p:sp>
        <p:nvSpPr>
          <p:cNvPr id="190" name="مربع نص 189"/>
          <p:cNvSpPr txBox="1">
            <a:spLocks noChangeArrowheads="1"/>
          </p:cNvSpPr>
          <p:nvPr/>
        </p:nvSpPr>
        <p:spPr bwMode="auto">
          <a:xfrm>
            <a:off x="928688" y="5711825"/>
            <a:ext cx="2500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rgbClr val="FF0000"/>
                </a:solidFill>
                <a:latin typeface="Calibri" pitchFamily="34" charset="0"/>
              </a:rPr>
              <a:t>5× 9= 45</a:t>
            </a:r>
          </a:p>
        </p:txBody>
      </p:sp>
    </p:spTree>
  </p:cSld>
  <p:clrMapOvr>
    <a:masterClrMapping/>
  </p:clrMapOvr>
  <p:transition>
    <p:strips dir="ld"/>
    <p:sndAc>
      <p:stSnd>
        <p:snd r:embed="rId3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9" grpId="0"/>
      <p:bldP spid="19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072063" y="142875"/>
            <a:ext cx="3429000" cy="785813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3795" name="مربع نص 2"/>
          <p:cNvSpPr txBox="1">
            <a:spLocks noChangeArrowheads="1"/>
          </p:cNvSpPr>
          <p:nvPr/>
        </p:nvSpPr>
        <p:spPr bwMode="auto">
          <a:xfrm>
            <a:off x="4929188" y="214313"/>
            <a:ext cx="3357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تدرب. وحل المسائل</a:t>
            </a: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2214563" y="1071563"/>
            <a:ext cx="6072187" cy="928687"/>
          </a:xfrm>
          <a:prstGeom prst="flowChartTerminator">
            <a:avLst/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500188" y="1211263"/>
            <a:ext cx="6143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قدّرْ مساحةَ كلِّ مستطيلٍ ممّا يأتي:</a:t>
            </a:r>
          </a:p>
        </p:txBody>
      </p:sp>
      <p:grpSp>
        <p:nvGrpSpPr>
          <p:cNvPr id="3" name="مجموعة 6"/>
          <p:cNvGrpSpPr>
            <a:grpSpLocks/>
          </p:cNvGrpSpPr>
          <p:nvPr/>
        </p:nvGrpSpPr>
        <p:grpSpPr bwMode="auto">
          <a:xfrm>
            <a:off x="8001000" y="1643063"/>
            <a:ext cx="857250" cy="788987"/>
            <a:chOff x="7286644" y="3214686"/>
            <a:chExt cx="857256" cy="789207"/>
          </a:xfrm>
        </p:grpSpPr>
        <p:sp>
          <p:nvSpPr>
            <p:cNvPr id="8" name="شكل بيضاوي 7"/>
            <p:cNvSpPr/>
            <p:nvPr/>
          </p:nvSpPr>
          <p:spPr>
            <a:xfrm>
              <a:off x="7500959" y="3214686"/>
              <a:ext cx="642941" cy="714574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3847" name="مربع نص 8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25</a:t>
              </a:r>
            </a:p>
          </p:txBody>
        </p:sp>
      </p:grpSp>
      <p:grpSp>
        <p:nvGrpSpPr>
          <p:cNvPr id="7" name="مجموعة 54"/>
          <p:cNvGrpSpPr>
            <a:grpSpLocks/>
          </p:cNvGrpSpPr>
          <p:nvPr/>
        </p:nvGrpSpPr>
        <p:grpSpPr bwMode="auto">
          <a:xfrm>
            <a:off x="5143501" y="2428876"/>
            <a:ext cx="3214688" cy="2432050"/>
            <a:chOff x="4857752" y="2857496"/>
            <a:chExt cx="3929090" cy="2860909"/>
          </a:xfrm>
        </p:grpSpPr>
        <p:sp>
          <p:nvSpPr>
            <p:cNvPr id="6" name="مستطيل 5"/>
            <p:cNvSpPr/>
            <p:nvPr/>
          </p:nvSpPr>
          <p:spPr>
            <a:xfrm>
              <a:off x="4857752" y="2857496"/>
              <a:ext cx="2571768" cy="1857527"/>
            </a:xfrm>
            <a:prstGeom prst="rect">
              <a:avLst/>
            </a:prstGeom>
            <a:solidFill>
              <a:srgbClr val="F2C91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grpSp>
          <p:nvGrpSpPr>
            <p:cNvPr id="33828" name="مجموعة 17"/>
            <p:cNvGrpSpPr>
              <a:grpSpLocks/>
            </p:cNvGrpSpPr>
            <p:nvPr/>
          </p:nvGrpSpPr>
          <p:grpSpPr bwMode="auto">
            <a:xfrm>
              <a:off x="6858016" y="3068421"/>
              <a:ext cx="1928826" cy="1146397"/>
              <a:chOff x="6429388" y="2996983"/>
              <a:chExt cx="1928826" cy="1146397"/>
            </a:xfrm>
          </p:grpSpPr>
          <p:grpSp>
            <p:nvGrpSpPr>
              <p:cNvPr id="33838" name="مجموعة 9"/>
              <p:cNvGrpSpPr>
                <a:grpSpLocks/>
              </p:cNvGrpSpPr>
              <p:nvPr/>
            </p:nvGrpSpPr>
            <p:grpSpPr bwMode="auto">
              <a:xfrm>
                <a:off x="6429388" y="2996983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33840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33842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33844" name="مربع نص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3</a:t>
                      </a:r>
                    </a:p>
                  </p:txBody>
                </p:sp>
                <p:cxnSp>
                  <p:nvCxnSpPr>
                    <p:cNvPr id="16" name="رابط مستقيم 15"/>
                    <p:cNvCxnSpPr/>
                    <p:nvPr/>
                  </p:nvCxnSpPr>
                  <p:spPr>
                    <a:xfrm rot="10800000">
                      <a:off x="5214943" y="-1499955"/>
                      <a:ext cx="357189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843" name="مربع نص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4 </a:t>
                    </a:r>
                  </a:p>
                </p:txBody>
              </p:sp>
            </p:grpSp>
            <p:sp>
              <p:nvSpPr>
                <p:cNvPr id="33841" name="مربع نص 11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33839" name="مربع نص 16"/>
              <p:cNvSpPr txBox="1">
                <a:spLocks noChangeArrowheads="1"/>
              </p:cNvSpPr>
              <p:nvPr/>
            </p:nvSpPr>
            <p:spPr bwMode="auto">
              <a:xfrm>
                <a:off x="6429388" y="3143248"/>
                <a:ext cx="15001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5 سم</a:t>
                </a:r>
              </a:p>
            </p:txBody>
          </p:sp>
        </p:grpSp>
        <p:grpSp>
          <p:nvGrpSpPr>
            <p:cNvPr id="33829" name="مجموعة 18"/>
            <p:cNvGrpSpPr>
              <a:grpSpLocks/>
            </p:cNvGrpSpPr>
            <p:nvPr/>
          </p:nvGrpSpPr>
          <p:grpSpPr bwMode="auto">
            <a:xfrm>
              <a:off x="4857752" y="4572008"/>
              <a:ext cx="1928826" cy="1146397"/>
              <a:chOff x="6429388" y="2996983"/>
              <a:chExt cx="1928826" cy="1146397"/>
            </a:xfrm>
          </p:grpSpPr>
          <p:grpSp>
            <p:nvGrpSpPr>
              <p:cNvPr id="33830" name="مجموعة 9"/>
              <p:cNvGrpSpPr>
                <a:grpSpLocks/>
              </p:cNvGrpSpPr>
              <p:nvPr/>
            </p:nvGrpSpPr>
            <p:grpSpPr bwMode="auto">
              <a:xfrm>
                <a:off x="6429388" y="2996983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33832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33834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33836" name="مربع نص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27" name="رابط مستقيم 26"/>
                    <p:cNvCxnSpPr/>
                    <p:nvPr/>
                  </p:nvCxnSpPr>
                  <p:spPr>
                    <a:xfrm rot="10800000">
                      <a:off x="5214943" y="-1500056"/>
                      <a:ext cx="357189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835" name="مربع نص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8 </a:t>
                    </a:r>
                  </a:p>
                </p:txBody>
              </p:sp>
            </p:grpSp>
            <p:sp>
              <p:nvSpPr>
                <p:cNvPr id="33833" name="مربع نص 22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33831" name="مربع نص 20"/>
              <p:cNvSpPr txBox="1">
                <a:spLocks noChangeArrowheads="1"/>
              </p:cNvSpPr>
              <p:nvPr/>
            </p:nvSpPr>
            <p:spPr bwMode="auto">
              <a:xfrm>
                <a:off x="6429388" y="3143248"/>
                <a:ext cx="15001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8 سم</a:t>
                </a:r>
              </a:p>
            </p:txBody>
          </p:sp>
        </p:grpSp>
      </p:grpSp>
      <p:grpSp>
        <p:nvGrpSpPr>
          <p:cNvPr id="18" name="مجموعة 56"/>
          <p:cNvGrpSpPr>
            <a:grpSpLocks/>
          </p:cNvGrpSpPr>
          <p:nvPr/>
        </p:nvGrpSpPr>
        <p:grpSpPr bwMode="auto">
          <a:xfrm>
            <a:off x="611559" y="2714625"/>
            <a:ext cx="3817565" cy="2146300"/>
            <a:chOff x="214282" y="2714620"/>
            <a:chExt cx="4214842" cy="2146529"/>
          </a:xfrm>
        </p:grpSpPr>
        <p:sp>
          <p:nvSpPr>
            <p:cNvPr id="28" name="مستطيل 27"/>
            <p:cNvSpPr/>
            <p:nvPr/>
          </p:nvSpPr>
          <p:spPr>
            <a:xfrm>
              <a:off x="214282" y="2714620"/>
              <a:ext cx="3143272" cy="1214568"/>
            </a:xfrm>
            <a:prstGeom prst="rect">
              <a:avLst/>
            </a:prstGeom>
            <a:solidFill>
              <a:srgbClr val="F2C91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grpSp>
          <p:nvGrpSpPr>
            <p:cNvPr id="33809" name="مجموعة 28"/>
            <p:cNvGrpSpPr>
              <a:grpSpLocks/>
            </p:cNvGrpSpPr>
            <p:nvPr/>
          </p:nvGrpSpPr>
          <p:grpSpPr bwMode="auto">
            <a:xfrm>
              <a:off x="500034" y="3786190"/>
              <a:ext cx="1857388" cy="1074959"/>
              <a:chOff x="6429388" y="2996983"/>
              <a:chExt cx="1857388" cy="1074959"/>
            </a:xfrm>
          </p:grpSpPr>
          <p:grpSp>
            <p:nvGrpSpPr>
              <p:cNvPr id="33819" name="مجموعة 9"/>
              <p:cNvGrpSpPr>
                <a:grpSpLocks/>
              </p:cNvGrpSpPr>
              <p:nvPr/>
            </p:nvGrpSpPr>
            <p:grpSpPr bwMode="auto">
              <a:xfrm>
                <a:off x="6429388" y="2996983"/>
                <a:ext cx="1857388" cy="1074959"/>
                <a:chOff x="5857884" y="2857496"/>
                <a:chExt cx="1857388" cy="1074959"/>
              </a:xfrm>
            </p:grpSpPr>
            <p:grpSp>
              <p:nvGrpSpPr>
                <p:cNvPr id="33821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857388" cy="1074959"/>
                  <a:chOff x="3714744" y="-2000288"/>
                  <a:chExt cx="1857388" cy="1074959"/>
                </a:xfrm>
              </p:grpSpPr>
              <p:grpSp>
                <p:nvGrpSpPr>
                  <p:cNvPr id="33823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33825" name="مربع نص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5</a:t>
                      </a:r>
                    </a:p>
                  </p:txBody>
                </p:sp>
                <p:cxnSp>
                  <p:nvCxnSpPr>
                    <p:cNvPr id="37" name="رابط مستقيم 36"/>
                    <p:cNvCxnSpPr/>
                    <p:nvPr/>
                  </p:nvCxnSpPr>
                  <p:spPr>
                    <a:xfrm rot="10800000">
                      <a:off x="5214941" y="-1500066"/>
                      <a:ext cx="357191" cy="158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824" name="مربع نص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4876" y="-1571660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8 </a:t>
                    </a:r>
                  </a:p>
                </p:txBody>
              </p:sp>
            </p:grpSp>
            <p:sp>
              <p:nvSpPr>
                <p:cNvPr id="33822" name="مربع نص 32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33820" name="مربع نص 30"/>
              <p:cNvSpPr txBox="1">
                <a:spLocks noChangeArrowheads="1"/>
              </p:cNvSpPr>
              <p:nvPr/>
            </p:nvSpPr>
            <p:spPr bwMode="auto">
              <a:xfrm>
                <a:off x="6429388" y="3143248"/>
                <a:ext cx="15001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9 م</a:t>
                </a:r>
              </a:p>
            </p:txBody>
          </p:sp>
        </p:grpSp>
        <p:grpSp>
          <p:nvGrpSpPr>
            <p:cNvPr id="33810" name="مجموعة 37"/>
            <p:cNvGrpSpPr>
              <a:grpSpLocks/>
            </p:cNvGrpSpPr>
            <p:nvPr/>
          </p:nvGrpSpPr>
          <p:grpSpPr bwMode="auto">
            <a:xfrm>
              <a:off x="2500298" y="2863631"/>
              <a:ext cx="1928826" cy="1146397"/>
              <a:chOff x="6429388" y="2996983"/>
              <a:chExt cx="1928826" cy="1146397"/>
            </a:xfrm>
          </p:grpSpPr>
          <p:grpSp>
            <p:nvGrpSpPr>
              <p:cNvPr id="33811" name="مجموعة 9"/>
              <p:cNvGrpSpPr>
                <a:grpSpLocks/>
              </p:cNvGrpSpPr>
              <p:nvPr/>
            </p:nvGrpSpPr>
            <p:grpSpPr bwMode="auto">
              <a:xfrm>
                <a:off x="6429388" y="2996983"/>
                <a:ext cx="1928826" cy="1146397"/>
                <a:chOff x="5857884" y="2857496"/>
                <a:chExt cx="1928826" cy="1146397"/>
              </a:xfrm>
            </p:grpSpPr>
            <p:grpSp>
              <p:nvGrpSpPr>
                <p:cNvPr id="33813" name="مجموعة 7"/>
                <p:cNvGrpSpPr>
                  <a:grpSpLocks/>
                </p:cNvGrpSpPr>
                <p:nvPr/>
              </p:nvGrpSpPr>
              <p:grpSpPr bwMode="auto">
                <a:xfrm>
                  <a:off x="5857884" y="2857496"/>
                  <a:ext cx="1928826" cy="1146397"/>
                  <a:chOff x="3714744" y="-2000288"/>
                  <a:chExt cx="1928826" cy="1146397"/>
                </a:xfrm>
              </p:grpSpPr>
              <p:grpSp>
                <p:nvGrpSpPr>
                  <p:cNvPr id="33815" name="مجموعة 37"/>
                  <p:cNvGrpSpPr>
                    <a:grpSpLocks/>
                  </p:cNvGrpSpPr>
                  <p:nvPr/>
                </p:nvGrpSpPr>
                <p:grpSpPr bwMode="auto">
                  <a:xfrm>
                    <a:off x="3714744" y="-2000288"/>
                    <a:ext cx="1857388" cy="646331"/>
                    <a:chOff x="3714744" y="-2000288"/>
                    <a:chExt cx="1857388" cy="646331"/>
                  </a:xfrm>
                </p:grpSpPr>
                <p:sp>
                  <p:nvSpPr>
                    <p:cNvPr id="33817" name="مربع نص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4744" y="-2000288"/>
                      <a:ext cx="1857388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ar-EG" sz="3600">
                          <a:latin typeface="Calibri" pitchFamily="34" charset="0"/>
                        </a:rPr>
                        <a:t>1</a:t>
                      </a:r>
                    </a:p>
                  </p:txBody>
                </p:sp>
                <p:cxnSp>
                  <p:nvCxnSpPr>
                    <p:cNvPr id="46" name="رابط مستقيم 45"/>
                    <p:cNvCxnSpPr/>
                    <p:nvPr/>
                  </p:nvCxnSpPr>
                  <p:spPr>
                    <a:xfrm rot="10800000">
                      <a:off x="5214941" y="-1499942"/>
                      <a:ext cx="357191" cy="158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816" name="مربع نص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6314" y="-1500222"/>
                    <a:ext cx="85725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4 </a:t>
                    </a:r>
                  </a:p>
                </p:txBody>
              </p:sp>
            </p:grpSp>
            <p:sp>
              <p:nvSpPr>
                <p:cNvPr id="33814" name="مربع نص 41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139859"/>
                  <a:ext cx="107157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ar-SA" sz="3600">
                    <a:latin typeface="Calibri" pitchFamily="34" charset="0"/>
                  </a:endParaRPr>
                </a:p>
              </p:txBody>
            </p:sp>
          </p:grpSp>
          <p:sp>
            <p:nvSpPr>
              <p:cNvPr id="33812" name="مربع نص 39"/>
              <p:cNvSpPr txBox="1">
                <a:spLocks noChangeArrowheads="1"/>
              </p:cNvSpPr>
              <p:nvPr/>
            </p:nvSpPr>
            <p:spPr bwMode="auto">
              <a:xfrm>
                <a:off x="6429388" y="3143248"/>
                <a:ext cx="15001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3 م</a:t>
                </a:r>
              </a:p>
            </p:txBody>
          </p:sp>
        </p:grpSp>
      </p:grpSp>
      <p:grpSp>
        <p:nvGrpSpPr>
          <p:cNvPr id="29" name="مجموعة 46"/>
          <p:cNvGrpSpPr>
            <a:grpSpLocks/>
          </p:cNvGrpSpPr>
          <p:nvPr/>
        </p:nvGrpSpPr>
        <p:grpSpPr bwMode="auto">
          <a:xfrm>
            <a:off x="928688" y="1643063"/>
            <a:ext cx="857250" cy="788987"/>
            <a:chOff x="7286644" y="3214686"/>
            <a:chExt cx="857256" cy="789207"/>
          </a:xfrm>
        </p:grpSpPr>
        <p:sp>
          <p:nvSpPr>
            <p:cNvPr id="48" name="شكل بيضاوي 47"/>
            <p:cNvSpPr/>
            <p:nvPr/>
          </p:nvSpPr>
          <p:spPr>
            <a:xfrm>
              <a:off x="7500957" y="3214686"/>
              <a:ext cx="642943" cy="714574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3807" name="مربع نص 48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26</a:t>
              </a:r>
            </a:p>
          </p:txBody>
        </p:sp>
      </p:grpSp>
      <p:sp>
        <p:nvSpPr>
          <p:cNvPr id="50" name="مستطيل 49"/>
          <p:cNvSpPr/>
          <p:nvPr/>
        </p:nvSpPr>
        <p:spPr>
          <a:xfrm>
            <a:off x="6118417" y="5119984"/>
            <a:ext cx="2357438" cy="107156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099367" y="5405734"/>
            <a:ext cx="2019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71500" algn="l"/>
              </a:tabLst>
            </a:pPr>
            <a:r>
              <a:rPr lang="ar-SA" sz="3600">
                <a:cs typeface="Times New Roman" pitchFamily="18" charset="0"/>
              </a:rPr>
              <a:t>6×8 = </a:t>
            </a:r>
            <a:r>
              <a:rPr lang="ar-SA" sz="3600">
                <a:solidFill>
                  <a:srgbClr val="0000FF"/>
                </a:solidFill>
                <a:cs typeface="Times New Roman" pitchFamily="18" charset="0"/>
              </a:rPr>
              <a:t>48</a:t>
            </a:r>
            <a:endParaRPr lang="ar-SA" sz="3600"/>
          </a:p>
        </p:txBody>
      </p:sp>
      <p:sp>
        <p:nvSpPr>
          <p:cNvPr id="53" name="مستطيل 52"/>
          <p:cNvSpPr/>
          <p:nvPr/>
        </p:nvSpPr>
        <p:spPr>
          <a:xfrm>
            <a:off x="699998" y="5119984"/>
            <a:ext cx="2928937" cy="100012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82805" y="5334296"/>
            <a:ext cx="2535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71500" algn="l"/>
              </a:tabLst>
            </a:pPr>
            <a:r>
              <a:rPr lang="ar-SA" sz="3600" b="1" dirty="0">
                <a:cs typeface="Times New Roman" pitchFamily="18" charset="0"/>
              </a:rPr>
              <a:t>10</a:t>
            </a:r>
            <a:r>
              <a:rPr lang="ar-SA" sz="3600" dirty="0">
                <a:cs typeface="Times New Roman" pitchFamily="18" charset="0"/>
              </a:rPr>
              <a:t> × 3 = </a:t>
            </a:r>
            <a:r>
              <a:rPr lang="ar-SA" sz="3600" dirty="0">
                <a:solidFill>
                  <a:srgbClr val="0000FF"/>
                </a:solidFill>
                <a:cs typeface="Times New Roman" pitchFamily="18" charset="0"/>
              </a:rPr>
              <a:t>30</a:t>
            </a:r>
            <a:endParaRPr lang="ar-SA" sz="3600" dirty="0"/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دل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0" grpId="0" animBg="1"/>
      <p:bldP spid="43009" grpId="0"/>
      <p:bldP spid="53" grpId="0" animBg="1"/>
      <p:bldP spid="430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صورة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905" y="4046769"/>
            <a:ext cx="3674081" cy="255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مستدير الزوايا 1"/>
          <p:cNvSpPr/>
          <p:nvPr/>
        </p:nvSpPr>
        <p:spPr>
          <a:xfrm>
            <a:off x="4975260" y="310231"/>
            <a:ext cx="3429000" cy="785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4819" name="مربع نص 2"/>
          <p:cNvSpPr txBox="1">
            <a:spLocks noChangeArrowheads="1"/>
          </p:cNvSpPr>
          <p:nvPr/>
        </p:nvSpPr>
        <p:spPr bwMode="auto">
          <a:xfrm>
            <a:off x="4947566" y="354106"/>
            <a:ext cx="3357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FFFF00"/>
                </a:solidFill>
                <a:latin typeface="Calibri" pitchFamily="34" charset="0"/>
              </a:rPr>
              <a:t>تدرب. وحل المسائل</a:t>
            </a:r>
          </a:p>
        </p:txBody>
      </p:sp>
      <p:sp>
        <p:nvSpPr>
          <p:cNvPr id="4" name="وسيلة شرح مستطيلة 3"/>
          <p:cNvSpPr/>
          <p:nvPr/>
        </p:nvSpPr>
        <p:spPr>
          <a:xfrm>
            <a:off x="1535906" y="1182199"/>
            <a:ext cx="6643687" cy="171450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500188" y="1217879"/>
            <a:ext cx="6429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 استعمل معلوماتِ الشكل المجاور للمقادير التي استعملَتْها سفيان في عمل الكعكةِ لحلِّ السؤالينِ 27، 28:</a:t>
            </a:r>
          </a:p>
        </p:txBody>
      </p:sp>
      <p:sp>
        <p:nvSpPr>
          <p:cNvPr id="7" name="مخطط انسيابي: محطة طرفية 6"/>
          <p:cNvSpPr/>
          <p:nvPr/>
        </p:nvSpPr>
        <p:spPr bwMode="auto">
          <a:xfrm>
            <a:off x="1000125" y="3071813"/>
            <a:ext cx="4857750" cy="928687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857250" y="3201988"/>
            <a:ext cx="464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latin typeface="Calibri" pitchFamily="34" charset="0"/>
              </a:rPr>
              <a:t>مقادير عمل الكعكة الدائرية</a:t>
            </a:r>
          </a:p>
        </p:txBody>
      </p:sp>
      <p:grpSp>
        <p:nvGrpSpPr>
          <p:cNvPr id="3" name="مجموعة 38"/>
          <p:cNvGrpSpPr>
            <a:grpSpLocks/>
          </p:cNvGrpSpPr>
          <p:nvPr/>
        </p:nvGrpSpPr>
        <p:grpSpPr bwMode="auto">
          <a:xfrm>
            <a:off x="5802883" y="2913379"/>
            <a:ext cx="2643187" cy="1146175"/>
            <a:chOff x="5929322" y="3282735"/>
            <a:chExt cx="2643206" cy="1146397"/>
          </a:xfrm>
        </p:grpSpPr>
        <p:grpSp>
          <p:nvGrpSpPr>
            <p:cNvPr id="34848" name="مجموعة 12"/>
            <p:cNvGrpSpPr>
              <a:grpSpLocks/>
            </p:cNvGrpSpPr>
            <p:nvPr/>
          </p:nvGrpSpPr>
          <p:grpSpPr bwMode="auto">
            <a:xfrm>
              <a:off x="6643702" y="3282735"/>
              <a:ext cx="1928826" cy="1146397"/>
              <a:chOff x="5857884" y="2857496"/>
              <a:chExt cx="1928826" cy="1146397"/>
            </a:xfrm>
          </p:grpSpPr>
          <p:grpSp>
            <p:nvGrpSpPr>
              <p:cNvPr id="34850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34852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34854" name="مربع نص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3</a:t>
                    </a:r>
                  </a:p>
                </p:txBody>
              </p:sp>
              <p:cxnSp>
                <p:nvCxnSpPr>
                  <p:cNvPr id="19" name="رابط مستقيم 18"/>
                  <p:cNvCxnSpPr/>
                  <p:nvPr/>
                </p:nvCxnSpPr>
                <p:spPr>
                  <a:xfrm rot="10800000">
                    <a:off x="5214941" y="-1500128"/>
                    <a:ext cx="357191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853" name="مربع نص 16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4</a:t>
                  </a:r>
                </a:p>
              </p:txBody>
            </p:sp>
          </p:grpSp>
          <p:sp>
            <p:nvSpPr>
              <p:cNvPr id="34851" name="مربع نص 14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1</a:t>
                </a:r>
              </a:p>
            </p:txBody>
          </p:sp>
        </p:grpSp>
        <p:sp>
          <p:nvSpPr>
            <p:cNvPr id="34849" name="مربع نص 19"/>
            <p:cNvSpPr txBox="1">
              <a:spLocks noChangeArrowheads="1"/>
            </p:cNvSpPr>
            <p:nvPr/>
          </p:nvSpPr>
          <p:spPr bwMode="auto">
            <a:xfrm>
              <a:off x="5929322" y="3500438"/>
              <a:ext cx="192882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200" dirty="0">
                  <a:latin typeface="Calibri" pitchFamily="34" charset="0"/>
                </a:rPr>
                <a:t>كوبِ حليبِ</a:t>
              </a:r>
            </a:p>
          </p:txBody>
        </p:sp>
      </p:grpSp>
      <p:grpSp>
        <p:nvGrpSpPr>
          <p:cNvPr id="12" name="مجموعة 39"/>
          <p:cNvGrpSpPr>
            <a:grpSpLocks/>
          </p:cNvGrpSpPr>
          <p:nvPr/>
        </p:nvGrpSpPr>
        <p:grpSpPr bwMode="auto">
          <a:xfrm>
            <a:off x="5867041" y="3770952"/>
            <a:ext cx="2643188" cy="1146175"/>
            <a:chOff x="5929322" y="4139991"/>
            <a:chExt cx="2643206" cy="1146397"/>
          </a:xfrm>
        </p:grpSpPr>
        <p:grpSp>
          <p:nvGrpSpPr>
            <p:cNvPr id="34840" name="مجموعة 20"/>
            <p:cNvGrpSpPr>
              <a:grpSpLocks/>
            </p:cNvGrpSpPr>
            <p:nvPr/>
          </p:nvGrpSpPr>
          <p:grpSpPr bwMode="auto">
            <a:xfrm>
              <a:off x="6643702" y="4139991"/>
              <a:ext cx="1928826" cy="1146397"/>
              <a:chOff x="5857884" y="2857496"/>
              <a:chExt cx="1928826" cy="1146397"/>
            </a:xfrm>
          </p:grpSpPr>
          <p:grpSp>
            <p:nvGrpSpPr>
              <p:cNvPr id="34842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34844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34846" name="مربع نص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27" name="رابط مستقيم 26"/>
                  <p:cNvCxnSpPr/>
                  <p:nvPr/>
                </p:nvCxnSpPr>
                <p:spPr>
                  <a:xfrm rot="10800000">
                    <a:off x="5214943" y="-1500128"/>
                    <a:ext cx="357189" cy="1587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845" name="مربع نص 24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2</a:t>
                  </a:r>
                </a:p>
              </p:txBody>
            </p:sp>
          </p:grpSp>
          <p:sp>
            <p:nvSpPr>
              <p:cNvPr id="34843" name="مربع نص 22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34841" name="مربع نص 27"/>
            <p:cNvSpPr txBox="1">
              <a:spLocks noChangeArrowheads="1"/>
            </p:cNvSpPr>
            <p:nvPr/>
          </p:nvSpPr>
          <p:spPr bwMode="auto">
            <a:xfrm>
              <a:off x="5929322" y="4415861"/>
              <a:ext cx="192882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200" dirty="0">
                  <a:latin typeface="Calibri" pitchFamily="34" charset="0"/>
                </a:rPr>
                <a:t>أكواب طحين</a:t>
              </a:r>
            </a:p>
          </p:txBody>
        </p:sp>
      </p:grpSp>
      <p:sp>
        <p:nvSpPr>
          <p:cNvPr id="34837" name="مربع نص 28"/>
          <p:cNvSpPr txBox="1">
            <a:spLocks noChangeArrowheads="1"/>
          </p:cNvSpPr>
          <p:nvPr/>
        </p:nvSpPr>
        <p:spPr bwMode="auto">
          <a:xfrm>
            <a:off x="5581292" y="4753578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dirty="0">
                <a:latin typeface="Calibri" pitchFamily="34" charset="0"/>
              </a:rPr>
              <a:t>2كوب من شوكولاتة</a:t>
            </a:r>
          </a:p>
        </p:txBody>
      </p:sp>
      <p:sp>
        <p:nvSpPr>
          <p:cNvPr id="34838" name="مربع نص 29"/>
          <p:cNvSpPr txBox="1">
            <a:spLocks noChangeArrowheads="1"/>
          </p:cNvSpPr>
          <p:nvPr/>
        </p:nvSpPr>
        <p:spPr bwMode="auto">
          <a:xfrm>
            <a:off x="4975260" y="5327986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latin typeface="Calibri" pitchFamily="34" charset="0"/>
              </a:rPr>
              <a:t>1 كوب كراميل</a:t>
            </a:r>
          </a:p>
        </p:txBody>
      </p:sp>
      <p:grpSp>
        <p:nvGrpSpPr>
          <p:cNvPr id="16" name="مجموعة 41"/>
          <p:cNvGrpSpPr>
            <a:grpSpLocks/>
          </p:cNvGrpSpPr>
          <p:nvPr/>
        </p:nvGrpSpPr>
        <p:grpSpPr bwMode="auto">
          <a:xfrm>
            <a:off x="6009917" y="5640121"/>
            <a:ext cx="2500312" cy="1146175"/>
            <a:chOff x="6143636" y="5854503"/>
            <a:chExt cx="2500330" cy="1146397"/>
          </a:xfrm>
        </p:grpSpPr>
        <p:grpSp>
          <p:nvGrpSpPr>
            <p:cNvPr id="34832" name="مجموعة 30"/>
            <p:cNvGrpSpPr>
              <a:grpSpLocks/>
            </p:cNvGrpSpPr>
            <p:nvPr/>
          </p:nvGrpSpPr>
          <p:grpSpPr bwMode="auto">
            <a:xfrm>
              <a:off x="6715140" y="5854503"/>
              <a:ext cx="1928826" cy="1146397"/>
              <a:chOff x="5857884" y="2857496"/>
              <a:chExt cx="1928826" cy="1146397"/>
            </a:xfrm>
          </p:grpSpPr>
          <p:grpSp>
            <p:nvGrpSpPr>
              <p:cNvPr id="34834" name="مجموعة 7"/>
              <p:cNvGrpSpPr>
                <a:grpSpLocks/>
              </p:cNvGrpSpPr>
              <p:nvPr/>
            </p:nvGrpSpPr>
            <p:grpSpPr bwMode="auto">
              <a:xfrm>
                <a:off x="5857884" y="2857496"/>
                <a:ext cx="1928826" cy="1146397"/>
                <a:chOff x="3714744" y="-2000288"/>
                <a:chExt cx="1928826" cy="1146397"/>
              </a:xfrm>
            </p:grpSpPr>
            <p:grpSp>
              <p:nvGrpSpPr>
                <p:cNvPr id="34836" name="مجموعة 37"/>
                <p:cNvGrpSpPr>
                  <a:grpSpLocks/>
                </p:cNvGrpSpPr>
                <p:nvPr/>
              </p:nvGrpSpPr>
              <p:grpSpPr bwMode="auto">
                <a:xfrm>
                  <a:off x="3714744" y="-2000288"/>
                  <a:ext cx="1857388" cy="646331"/>
                  <a:chOff x="3714744" y="-2000288"/>
                  <a:chExt cx="1857388" cy="646331"/>
                </a:xfrm>
              </p:grpSpPr>
              <p:sp>
                <p:nvSpPr>
                  <p:cNvPr id="6" name="مربع نص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37" name="رابط مستقيم 36"/>
                  <p:cNvCxnSpPr/>
                  <p:nvPr/>
                </p:nvCxnSpPr>
                <p:spPr>
                  <a:xfrm rot="10800000">
                    <a:off x="5214941" y="-1500129"/>
                    <a:ext cx="357191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مربع نص 34"/>
                <p:cNvSpPr txBox="1">
                  <a:spLocks noChangeArrowheads="1"/>
                </p:cNvSpPr>
                <p:nvPr/>
              </p:nvSpPr>
              <p:spPr bwMode="auto">
                <a:xfrm>
                  <a:off x="4786314" y="-1500222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34835" name="مربع نص 32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34833" name="مربع نص 37"/>
            <p:cNvSpPr txBox="1">
              <a:spLocks noChangeArrowheads="1"/>
            </p:cNvSpPr>
            <p:nvPr/>
          </p:nvSpPr>
          <p:spPr bwMode="auto">
            <a:xfrm>
              <a:off x="6143636" y="6215082"/>
              <a:ext cx="18573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200">
                  <a:latin typeface="Calibri" pitchFamily="34" charset="0"/>
                </a:rPr>
                <a:t>كوب جوز</a:t>
              </a:r>
            </a:p>
          </p:txBody>
        </p:sp>
      </p:grpSp>
      <p:sp>
        <p:nvSpPr>
          <p:cNvPr id="41" name="مربع نص 40"/>
          <p:cNvSpPr txBox="1">
            <a:spLocks noChangeArrowheads="1"/>
          </p:cNvSpPr>
          <p:nvPr/>
        </p:nvSpPr>
        <p:spPr bwMode="auto">
          <a:xfrm>
            <a:off x="3305080" y="408971"/>
            <a:ext cx="1402159" cy="642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طبخ: </a:t>
            </a:r>
          </a:p>
        </p:txBody>
      </p:sp>
    </p:spTree>
  </p:cSld>
  <p:clrMapOvr>
    <a:masterClrMapping/>
  </p:clrMapOvr>
  <p:transition>
    <p:strips dir="ld"/>
    <p:sndAc>
      <p:stSnd>
        <p:snd r:embed="rId3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9" grpId="0"/>
      <p:bldP spid="34837" grpId="0"/>
      <p:bldP spid="34838" grpId="0"/>
      <p:bldP spid="4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635896" y="394493"/>
            <a:ext cx="3429000" cy="7858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5843" name="مربع نص 7"/>
          <p:cNvSpPr txBox="1">
            <a:spLocks noChangeArrowheads="1"/>
          </p:cNvSpPr>
          <p:nvPr/>
        </p:nvSpPr>
        <p:spPr bwMode="auto">
          <a:xfrm>
            <a:off x="3635896" y="464343"/>
            <a:ext cx="3357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تدرب. وحل المسائل</a:t>
            </a:r>
          </a:p>
        </p:txBody>
      </p:sp>
      <p:grpSp>
        <p:nvGrpSpPr>
          <p:cNvPr id="2" name="مجموعة 9"/>
          <p:cNvGrpSpPr>
            <a:grpSpLocks/>
          </p:cNvGrpSpPr>
          <p:nvPr/>
        </p:nvGrpSpPr>
        <p:grpSpPr bwMode="auto">
          <a:xfrm>
            <a:off x="7572375" y="2068513"/>
            <a:ext cx="857250" cy="788987"/>
            <a:chOff x="7286644" y="3214686"/>
            <a:chExt cx="857256" cy="789207"/>
          </a:xfrm>
        </p:grpSpPr>
        <p:sp>
          <p:nvSpPr>
            <p:cNvPr id="11" name="شكل بيضاوي 10"/>
            <p:cNvSpPr/>
            <p:nvPr/>
          </p:nvSpPr>
          <p:spPr>
            <a:xfrm>
              <a:off x="7500959" y="3214686"/>
              <a:ext cx="642941" cy="714574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5850" name="مربع نص 11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27</a:t>
              </a:r>
            </a:p>
          </p:txBody>
        </p:sp>
      </p:grp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1071563" y="2071688"/>
            <a:ext cx="664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إذا كانت كتلة كوب الجوز 242 جم، فكم جرامًا من الجوز في المقادير تقريبًا؟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285875" y="3471863"/>
            <a:ext cx="6286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71500" algn="l"/>
              </a:tabLst>
            </a:pPr>
            <a:r>
              <a:rPr lang="ar-SA" sz="3600" dirty="0">
                <a:cs typeface="Times New Roman" pitchFamily="18" charset="0"/>
              </a:rPr>
              <a:t>عدد جرامات </a:t>
            </a:r>
            <a:r>
              <a:rPr lang="ar-SA" sz="3600" dirty="0" err="1">
                <a:cs typeface="Times New Roman" pitchFamily="18" charset="0"/>
              </a:rPr>
              <a:t>الجوز</a:t>
            </a:r>
            <a:r>
              <a:rPr lang="ar-SA" sz="3600" dirty="0">
                <a:cs typeface="Times New Roman" pitchFamily="18" charset="0"/>
              </a:rPr>
              <a:t> = 24</a:t>
            </a:r>
            <a:r>
              <a:rPr lang="ar-EG" sz="3600" dirty="0">
                <a:cs typeface="Times New Roman" pitchFamily="18" charset="0"/>
              </a:rPr>
              <a:t>3</a:t>
            </a:r>
            <a:r>
              <a:rPr lang="ar-SA" sz="3600" dirty="0">
                <a:cs typeface="Times New Roman" pitchFamily="18" charset="0"/>
              </a:rPr>
              <a:t> ×</a:t>
            </a:r>
            <a:r>
              <a:rPr lang="ar-SA" sz="3600" u="sng" dirty="0">
                <a:cs typeface="Times New Roman" pitchFamily="18" charset="0"/>
              </a:rPr>
              <a:t> 1</a:t>
            </a:r>
            <a:r>
              <a:rPr lang="ar-SA" sz="3600" dirty="0">
                <a:cs typeface="Times New Roman" pitchFamily="18" charset="0"/>
              </a:rPr>
              <a:t> =</a:t>
            </a:r>
          </a:p>
          <a:p>
            <a:pPr>
              <a:tabLst>
                <a:tab pos="571500" algn="l"/>
              </a:tabLst>
            </a:pPr>
            <a:r>
              <a:rPr lang="ar-SA" sz="3600" dirty="0">
                <a:cs typeface="Times New Roman" pitchFamily="18" charset="0"/>
              </a:rPr>
              <a:t>                                 </a:t>
            </a:r>
            <a:r>
              <a:rPr lang="ar-EG" sz="3600" dirty="0">
                <a:cs typeface="Times New Roman" pitchFamily="18" charset="0"/>
              </a:rPr>
              <a:t>   </a:t>
            </a:r>
            <a:r>
              <a:rPr lang="ar-SA" sz="3600" dirty="0">
                <a:cs typeface="Times New Roman" pitchFamily="18" charset="0"/>
              </a:rPr>
              <a:t>   3</a:t>
            </a:r>
            <a:r>
              <a:rPr lang="ar-EG" sz="3600" dirty="0">
                <a:cs typeface="Times New Roman" pitchFamily="18" charset="0"/>
              </a:rPr>
              <a:t>  </a:t>
            </a:r>
            <a:r>
              <a:rPr lang="ar-SA" sz="3600" dirty="0">
                <a:cs typeface="Times New Roman" pitchFamily="18" charset="0"/>
              </a:rPr>
              <a:t> </a:t>
            </a:r>
          </a:p>
          <a:p>
            <a:pPr>
              <a:tabLst>
                <a:tab pos="571500" algn="l"/>
              </a:tabLst>
            </a:pPr>
            <a:r>
              <a:rPr lang="ar-EG" sz="3600" dirty="0">
                <a:solidFill>
                  <a:srgbClr val="FF0000"/>
                </a:solidFill>
                <a:cs typeface="Times New Roman" pitchFamily="18" charset="0"/>
              </a:rPr>
              <a:t>                   </a:t>
            </a:r>
            <a:r>
              <a:rPr lang="ar-EG" sz="4800" b="1" dirty="0">
                <a:solidFill>
                  <a:srgbClr val="FF0000"/>
                </a:solidFill>
                <a:cs typeface="Times New Roman" pitchFamily="18" charset="0"/>
              </a:rPr>
              <a:t>81</a:t>
            </a:r>
            <a:r>
              <a:rPr lang="ar-SA" sz="4800" b="1" dirty="0">
                <a:solidFill>
                  <a:srgbClr val="FF0000"/>
                </a:solidFill>
                <a:cs typeface="Times New Roman" pitchFamily="18" charset="0"/>
              </a:rPr>
              <a:t> جم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 descr="17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1680" y="537369"/>
            <a:ext cx="12668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5057" grpId="0"/>
      <p:bldP spid="45057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786883" y="410939"/>
            <a:ext cx="3429000" cy="7858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6867" name="مربع نص 2"/>
          <p:cNvSpPr txBox="1">
            <a:spLocks noChangeArrowheads="1"/>
          </p:cNvSpPr>
          <p:nvPr/>
        </p:nvSpPr>
        <p:spPr bwMode="auto">
          <a:xfrm>
            <a:off x="4644008" y="482377"/>
            <a:ext cx="3357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تدرب. وحل المسائل</a:t>
            </a:r>
          </a:p>
        </p:txBody>
      </p:sp>
      <p:grpSp>
        <p:nvGrpSpPr>
          <p:cNvPr id="3" name="مجموعة 4"/>
          <p:cNvGrpSpPr>
            <a:grpSpLocks/>
          </p:cNvGrpSpPr>
          <p:nvPr/>
        </p:nvGrpSpPr>
        <p:grpSpPr bwMode="auto">
          <a:xfrm>
            <a:off x="7572375" y="2068513"/>
            <a:ext cx="857250" cy="788987"/>
            <a:chOff x="7286644" y="3214686"/>
            <a:chExt cx="857256" cy="789207"/>
          </a:xfrm>
        </p:grpSpPr>
        <p:sp>
          <p:nvSpPr>
            <p:cNvPr id="6" name="شكل بيضاوي 5"/>
            <p:cNvSpPr/>
            <p:nvPr/>
          </p:nvSpPr>
          <p:spPr>
            <a:xfrm>
              <a:off x="7500959" y="3214686"/>
              <a:ext cx="642941" cy="714574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6874" name="مربع نص 6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28</a:t>
              </a:r>
            </a:p>
          </p:txBody>
        </p:sp>
      </p:grp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428750" y="2000250"/>
            <a:ext cx="600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إذا أرادَ سفيان تجهيزَ 3 كعكاتٍ، فكم كوبا من الحليبِ تحتاجُ تقريبًا؟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27919" y="3829050"/>
            <a:ext cx="66159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571500" algn="l"/>
              </a:tabLst>
            </a:pPr>
            <a:r>
              <a:rPr lang="ar-SA" sz="3600" dirty="0">
                <a:cs typeface="Times New Roman" pitchFamily="18" charset="0"/>
              </a:rPr>
              <a:t>عدد </a:t>
            </a:r>
            <a:r>
              <a:rPr lang="ar-EG" sz="3600" dirty="0">
                <a:cs typeface="Times New Roman" pitchFamily="18" charset="0"/>
              </a:rPr>
              <a:t>أكواب</a:t>
            </a:r>
            <a:r>
              <a:rPr lang="ar-SA" sz="3600" dirty="0">
                <a:cs typeface="Times New Roman" pitchFamily="18" charset="0"/>
              </a:rPr>
              <a:t> الحليب = 3 ×2 =</a:t>
            </a:r>
            <a:r>
              <a:rPr lang="ar-EG" sz="360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ar-EG" sz="3600" dirty="0">
                <a:cs typeface="Times New Roman" pitchFamily="18" charset="0"/>
              </a:rPr>
              <a:t> </a:t>
            </a:r>
            <a:r>
              <a:rPr lang="ar-SA" sz="4800" dirty="0">
                <a:solidFill>
                  <a:schemeClr val="bg1"/>
                </a:solidFill>
                <a:cs typeface="Times New Roman" pitchFamily="18" charset="0"/>
              </a:rPr>
              <a:t>6</a:t>
            </a:r>
            <a:r>
              <a:rPr lang="ar-EG" sz="4800" dirty="0">
                <a:solidFill>
                  <a:srgbClr val="FF0000"/>
                </a:solidFill>
                <a:cs typeface="Times New Roman" pitchFamily="18" charset="0"/>
              </a:rPr>
              <a:t>أكواب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10" name="صورة 9" descr="Milk_glass-3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482377"/>
            <a:ext cx="17287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1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خدوش من كلا الطرفين 1">
            <a:extLst>
              <a:ext uri="{FF2B5EF4-FFF2-40B4-BE49-F238E27FC236}">
                <a16:creationId xmlns:a16="http://schemas.microsoft.com/office/drawing/2014/main" id="{1CF8D858-6B29-4364-B015-CDE22366EC4F}"/>
              </a:ext>
            </a:extLst>
          </p:cNvPr>
          <p:cNvSpPr/>
          <p:nvPr/>
        </p:nvSpPr>
        <p:spPr>
          <a:xfrm>
            <a:off x="3886496" y="1340768"/>
            <a:ext cx="4500562" cy="3026948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5C2199-0D95-4384-B0B3-CE31C984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3" y="1700808"/>
            <a:ext cx="485774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6000" dirty="0">
                <a:latin typeface="Calibri" pitchFamily="34" charset="0"/>
              </a:rPr>
              <a:t> </a:t>
            </a:r>
            <a:r>
              <a:rPr lang="ar-EG" sz="6000" b="1" dirty="0">
                <a:solidFill>
                  <a:srgbClr val="FF0000"/>
                </a:solidFill>
                <a:latin typeface="Calibri" pitchFamily="34" charset="0"/>
              </a:rPr>
              <a:t>مسائل مهارات التفكير العليا</a:t>
            </a:r>
          </a:p>
        </p:txBody>
      </p:sp>
    </p:spTree>
    <p:extLst>
      <p:ext uri="{BB962C8B-B14F-4D97-AF65-F5344CB8AC3E}">
        <p14:creationId xmlns:p14="http://schemas.microsoft.com/office/powerpoint/2010/main" val="1479190657"/>
      </p:ext>
    </p:extLst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خدوش من كلا الطرفين 1"/>
          <p:cNvSpPr/>
          <p:nvPr/>
        </p:nvSpPr>
        <p:spPr>
          <a:xfrm>
            <a:off x="2848334" y="462756"/>
            <a:ext cx="4500562" cy="1000125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2571750" y="646567"/>
            <a:ext cx="4857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 مسائل مهارات التفكير العليا</a:t>
            </a:r>
          </a:p>
        </p:txBody>
      </p:sp>
      <p:grpSp>
        <p:nvGrpSpPr>
          <p:cNvPr id="7" name="مجموعة 6"/>
          <p:cNvGrpSpPr>
            <a:grpSpLocks/>
          </p:cNvGrpSpPr>
          <p:nvPr/>
        </p:nvGrpSpPr>
        <p:grpSpPr bwMode="auto">
          <a:xfrm>
            <a:off x="7858125" y="1068388"/>
            <a:ext cx="857250" cy="788987"/>
            <a:chOff x="7286644" y="3214686"/>
            <a:chExt cx="857256" cy="789207"/>
          </a:xfrm>
        </p:grpSpPr>
        <p:sp>
          <p:nvSpPr>
            <p:cNvPr id="8" name="شكل بيضاوي 7"/>
            <p:cNvSpPr/>
            <p:nvPr/>
          </p:nvSpPr>
          <p:spPr>
            <a:xfrm>
              <a:off x="7500959" y="3214686"/>
              <a:ext cx="642941" cy="714574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7922" name="مربع نص 8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29</a:t>
              </a:r>
            </a:p>
          </p:txBody>
        </p:sp>
      </p:grp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3286125" y="1701800"/>
            <a:ext cx="464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>
                <a:solidFill>
                  <a:srgbClr val="0000CC"/>
                </a:solidFill>
                <a:latin typeface="Calibri" pitchFamily="34" charset="0"/>
              </a:rPr>
              <a:t>اختر طريقة:</a:t>
            </a:r>
            <a:endParaRPr lang="ar-EG" sz="3200">
              <a:latin typeface="Calibri" pitchFamily="34" charset="0"/>
            </a:endParaRPr>
          </a:p>
        </p:txBody>
      </p:sp>
      <p:grpSp>
        <p:nvGrpSpPr>
          <p:cNvPr id="9" name="مجموعة 18"/>
          <p:cNvGrpSpPr>
            <a:grpSpLocks/>
          </p:cNvGrpSpPr>
          <p:nvPr/>
        </p:nvGrpSpPr>
        <p:grpSpPr bwMode="auto">
          <a:xfrm>
            <a:off x="3000375" y="3494088"/>
            <a:ext cx="1928813" cy="1149350"/>
            <a:chOff x="1714480" y="4425743"/>
            <a:chExt cx="1928826" cy="1149786"/>
          </a:xfrm>
        </p:grpSpPr>
        <p:grpSp>
          <p:nvGrpSpPr>
            <p:cNvPr id="37913" name="مجموعة 10"/>
            <p:cNvGrpSpPr>
              <a:grpSpLocks/>
            </p:cNvGrpSpPr>
            <p:nvPr/>
          </p:nvGrpSpPr>
          <p:grpSpPr bwMode="auto">
            <a:xfrm>
              <a:off x="1714480" y="4425743"/>
              <a:ext cx="1928826" cy="1149786"/>
              <a:chOff x="5929322" y="2857496"/>
              <a:chExt cx="1928826" cy="1149786"/>
            </a:xfrm>
          </p:grpSpPr>
          <p:grpSp>
            <p:nvGrpSpPr>
              <p:cNvPr id="37915" name="مجموعة 7"/>
              <p:cNvGrpSpPr>
                <a:grpSpLocks/>
              </p:cNvGrpSpPr>
              <p:nvPr/>
            </p:nvGrpSpPr>
            <p:grpSpPr bwMode="auto">
              <a:xfrm>
                <a:off x="5929322" y="2857496"/>
                <a:ext cx="1928826" cy="1149786"/>
                <a:chOff x="3786182" y="-2000288"/>
                <a:chExt cx="1928826" cy="1149786"/>
              </a:xfrm>
            </p:grpSpPr>
            <p:grpSp>
              <p:nvGrpSpPr>
                <p:cNvPr id="37917" name="مجموعة 37"/>
                <p:cNvGrpSpPr>
                  <a:grpSpLocks/>
                </p:cNvGrpSpPr>
                <p:nvPr/>
              </p:nvGrpSpPr>
              <p:grpSpPr bwMode="auto">
                <a:xfrm>
                  <a:off x="3786182" y="-2000288"/>
                  <a:ext cx="1857388" cy="646331"/>
                  <a:chOff x="3786182" y="-2000288"/>
                  <a:chExt cx="1857388" cy="646331"/>
                </a:xfrm>
              </p:grpSpPr>
              <p:sp>
                <p:nvSpPr>
                  <p:cNvPr id="37919" name="مربع نص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6182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10</a:t>
                    </a:r>
                  </a:p>
                </p:txBody>
              </p:sp>
              <p:cxnSp>
                <p:nvCxnSpPr>
                  <p:cNvPr id="17" name="رابط مستقيم 16"/>
                  <p:cNvCxnSpPr/>
                  <p:nvPr/>
                </p:nvCxnSpPr>
                <p:spPr>
                  <a:xfrm rot="10800000">
                    <a:off x="5214942" y="-1500036"/>
                    <a:ext cx="357191" cy="1589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918" name="مربع نص 14"/>
                <p:cNvSpPr txBox="1">
                  <a:spLocks noChangeArrowheads="1"/>
                </p:cNvSpPr>
                <p:nvPr/>
              </p:nvSpPr>
              <p:spPr bwMode="auto">
                <a:xfrm>
                  <a:off x="4857752" y="-1496833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11 </a:t>
                  </a:r>
                </a:p>
              </p:txBody>
            </p:sp>
          </p:grpSp>
          <p:sp>
            <p:nvSpPr>
              <p:cNvPr id="37916" name="مربع نص 12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37914" name="مربع نص 17"/>
            <p:cNvSpPr txBox="1">
              <a:spLocks noChangeArrowheads="1"/>
            </p:cNvSpPr>
            <p:nvPr/>
          </p:nvSpPr>
          <p:spPr bwMode="auto">
            <a:xfrm>
              <a:off x="2786050" y="4643446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14" name="مجموعة 19"/>
          <p:cNvGrpSpPr>
            <a:grpSpLocks/>
          </p:cNvGrpSpPr>
          <p:nvPr/>
        </p:nvGrpSpPr>
        <p:grpSpPr bwMode="auto">
          <a:xfrm>
            <a:off x="2571750" y="3571875"/>
            <a:ext cx="1428750" cy="1006475"/>
            <a:chOff x="2071670" y="4493792"/>
            <a:chExt cx="1428760" cy="1006910"/>
          </a:xfrm>
        </p:grpSpPr>
        <p:grpSp>
          <p:nvGrpSpPr>
            <p:cNvPr id="37905" name="مجموعة 10"/>
            <p:cNvGrpSpPr>
              <a:grpSpLocks/>
            </p:cNvGrpSpPr>
            <p:nvPr/>
          </p:nvGrpSpPr>
          <p:grpSpPr bwMode="auto">
            <a:xfrm>
              <a:off x="2071670" y="4493792"/>
              <a:ext cx="1428760" cy="1006910"/>
              <a:chOff x="6286512" y="2925545"/>
              <a:chExt cx="1428760" cy="1006910"/>
            </a:xfrm>
          </p:grpSpPr>
          <p:grpSp>
            <p:nvGrpSpPr>
              <p:cNvPr id="37907" name="مجموعة 7"/>
              <p:cNvGrpSpPr>
                <a:grpSpLocks/>
              </p:cNvGrpSpPr>
              <p:nvPr/>
            </p:nvGrpSpPr>
            <p:grpSpPr bwMode="auto">
              <a:xfrm>
                <a:off x="6858016" y="2925545"/>
                <a:ext cx="857256" cy="1006910"/>
                <a:chOff x="4714876" y="-1932239"/>
                <a:chExt cx="857256" cy="1006910"/>
              </a:xfrm>
            </p:grpSpPr>
            <p:grpSp>
              <p:nvGrpSpPr>
                <p:cNvPr id="37909" name="مجموعة 37"/>
                <p:cNvGrpSpPr>
                  <a:grpSpLocks/>
                </p:cNvGrpSpPr>
                <p:nvPr/>
              </p:nvGrpSpPr>
              <p:grpSpPr bwMode="auto">
                <a:xfrm>
                  <a:off x="4929190" y="-1932239"/>
                  <a:ext cx="571504" cy="646331"/>
                  <a:chOff x="4929190" y="-1932239"/>
                  <a:chExt cx="571504" cy="646331"/>
                </a:xfrm>
              </p:grpSpPr>
              <p:sp>
                <p:nvSpPr>
                  <p:cNvPr id="37911" name="مربع نص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9190" y="-1932239"/>
                    <a:ext cx="571504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28" name="رابط مستقيم 27"/>
                  <p:cNvCxnSpPr/>
                  <p:nvPr/>
                </p:nvCxnSpPr>
                <p:spPr>
                  <a:xfrm rot="10800000">
                    <a:off x="5072066" y="-1500253"/>
                    <a:ext cx="357189" cy="1589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910" name="مربع نص 25"/>
                <p:cNvSpPr txBox="1">
                  <a:spLocks noChangeArrowheads="1"/>
                </p:cNvSpPr>
                <p:nvPr/>
              </p:nvSpPr>
              <p:spPr bwMode="auto">
                <a:xfrm>
                  <a:off x="4714876" y="-1571660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13 </a:t>
                  </a:r>
                </a:p>
              </p:txBody>
            </p:sp>
          </p:grpSp>
          <p:sp>
            <p:nvSpPr>
              <p:cNvPr id="37908" name="مربع نص 23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37906" name="مربع نص 21"/>
            <p:cNvSpPr txBox="1">
              <a:spLocks noChangeArrowheads="1"/>
            </p:cNvSpPr>
            <p:nvPr/>
          </p:nvSpPr>
          <p:spPr bwMode="auto">
            <a:xfrm>
              <a:off x="2714612" y="4643446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7</a:t>
              </a:r>
            </a:p>
          </p:txBody>
        </p:sp>
      </p:grpSp>
      <p:sp>
        <p:nvSpPr>
          <p:cNvPr id="29" name="مستطيل 28"/>
          <p:cNvSpPr/>
          <p:nvPr/>
        </p:nvSpPr>
        <p:spPr>
          <a:xfrm>
            <a:off x="4714875" y="4929188"/>
            <a:ext cx="2286000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30" name="مربع نص 29"/>
          <p:cNvSpPr txBox="1">
            <a:spLocks noChangeArrowheads="1"/>
          </p:cNvSpPr>
          <p:nvPr/>
        </p:nvSpPr>
        <p:spPr bwMode="auto">
          <a:xfrm>
            <a:off x="4143375" y="4926013"/>
            <a:ext cx="2928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الحساب الذهني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428750" y="4929188"/>
            <a:ext cx="2500313" cy="7858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2" name="مستطيل 31"/>
          <p:cNvSpPr/>
          <p:nvPr/>
        </p:nvSpPr>
        <p:spPr>
          <a:xfrm>
            <a:off x="3071813" y="5786438"/>
            <a:ext cx="2286000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3" name="مربع نص 32"/>
          <p:cNvSpPr txBox="1">
            <a:spLocks noChangeArrowheads="1"/>
          </p:cNvSpPr>
          <p:nvPr/>
        </p:nvSpPr>
        <p:spPr bwMode="auto">
          <a:xfrm>
            <a:off x="928688" y="4926013"/>
            <a:ext cx="2928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استعمال النماذج</a:t>
            </a:r>
          </a:p>
        </p:txBody>
      </p:sp>
      <p:sp>
        <p:nvSpPr>
          <p:cNvPr id="34" name="مربع نص 33"/>
          <p:cNvSpPr txBox="1">
            <a:spLocks noChangeArrowheads="1"/>
          </p:cNvSpPr>
          <p:nvPr/>
        </p:nvSpPr>
        <p:spPr bwMode="auto">
          <a:xfrm>
            <a:off x="1928813" y="5786438"/>
            <a:ext cx="2928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التقديرُ</a:t>
            </a:r>
          </a:p>
        </p:txBody>
      </p:sp>
      <p:sp>
        <p:nvSpPr>
          <p:cNvPr id="36" name="مربع نص 35"/>
          <p:cNvSpPr txBox="1">
            <a:spLocks noChangeArrowheads="1"/>
          </p:cNvSpPr>
          <p:nvPr/>
        </p:nvSpPr>
        <p:spPr bwMode="auto">
          <a:xfrm>
            <a:off x="1857375" y="2795588"/>
            <a:ext cx="46434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dirty="0">
                <a:latin typeface="Calibri" pitchFamily="34" charset="0"/>
              </a:rPr>
              <a:t>أيُّ الطرقِ الآتيةِ يمكنُكُ استعمالُها لتحدّدَ بسهولةٍ معقوليةَ الجوابِ لناتجِ ضربِ      ×       ؟ فسّرْ إجابتكَ.</a:t>
            </a: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9" grpId="0" animBg="1"/>
      <p:bldP spid="30" grpId="0"/>
      <p:bldP spid="31" grpId="0" animBg="1"/>
      <p:bldP spid="32" grpId="0" animBg="1"/>
      <p:bldP spid="33" grpId="0"/>
      <p:bldP spid="34" grpId="0"/>
      <p:bldP spid="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357313" y="4157663"/>
            <a:ext cx="585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solidFill>
                  <a:srgbClr val="0000FF"/>
                </a:solidFill>
              </a:rPr>
              <a:t>التقدير هي الطريقة الأنسب =</a:t>
            </a:r>
            <a:br>
              <a:rPr lang="ar-EG" sz="3600" b="1">
                <a:solidFill>
                  <a:srgbClr val="0000FF"/>
                </a:solidFill>
              </a:rPr>
            </a:br>
            <a:r>
              <a:rPr lang="ar-SA" sz="3600" b="1">
                <a:solidFill>
                  <a:srgbClr val="0000FF"/>
                </a:solidFill>
              </a:rPr>
              <a:t> 5×7 = 35.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6" name="مستطيل مخدوش من كلا الطرفين 5"/>
          <p:cNvSpPr/>
          <p:nvPr/>
        </p:nvSpPr>
        <p:spPr>
          <a:xfrm>
            <a:off x="3214688" y="428625"/>
            <a:ext cx="4500562" cy="1000125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8917" name="مربع نص 6"/>
          <p:cNvSpPr txBox="1">
            <a:spLocks noChangeArrowheads="1"/>
          </p:cNvSpPr>
          <p:nvPr/>
        </p:nvSpPr>
        <p:spPr bwMode="auto">
          <a:xfrm>
            <a:off x="3071813" y="642938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مسائل مهارات التفكير العليا</a:t>
            </a:r>
          </a:p>
        </p:txBody>
      </p:sp>
      <p:sp>
        <p:nvSpPr>
          <p:cNvPr id="38918" name="مربع نص 7"/>
          <p:cNvSpPr txBox="1">
            <a:spLocks noChangeArrowheads="1"/>
          </p:cNvSpPr>
          <p:nvPr/>
        </p:nvSpPr>
        <p:spPr bwMode="auto">
          <a:xfrm>
            <a:off x="1643063" y="2216150"/>
            <a:ext cx="5357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latin typeface="Calibri" pitchFamily="34" charset="0"/>
              </a:rPr>
              <a:t>اختر طريقة: أيُّ الطرقِ الآتيةِ يمكنُكُ استعمالُها لتحدّدَ بسهولةٍ معقوليةَ الجوابِ لناتجِ ضربِ      ×       ؟ فسّرْ إجابتكَ.</a:t>
            </a:r>
          </a:p>
        </p:txBody>
      </p:sp>
      <p:grpSp>
        <p:nvGrpSpPr>
          <p:cNvPr id="38919" name="مجموعة 8"/>
          <p:cNvGrpSpPr>
            <a:grpSpLocks/>
          </p:cNvGrpSpPr>
          <p:nvPr/>
        </p:nvGrpSpPr>
        <p:grpSpPr bwMode="auto">
          <a:xfrm>
            <a:off x="3571875" y="2994025"/>
            <a:ext cx="1928813" cy="1149350"/>
            <a:chOff x="1714480" y="4425743"/>
            <a:chExt cx="1928826" cy="1149786"/>
          </a:xfrm>
        </p:grpSpPr>
        <p:grpSp>
          <p:nvGrpSpPr>
            <p:cNvPr id="38929" name="مجموعة 10"/>
            <p:cNvGrpSpPr>
              <a:grpSpLocks/>
            </p:cNvGrpSpPr>
            <p:nvPr/>
          </p:nvGrpSpPr>
          <p:grpSpPr bwMode="auto">
            <a:xfrm>
              <a:off x="1714480" y="4425743"/>
              <a:ext cx="1928826" cy="1149786"/>
              <a:chOff x="5929322" y="2857496"/>
              <a:chExt cx="1928826" cy="1149786"/>
            </a:xfrm>
          </p:grpSpPr>
          <p:grpSp>
            <p:nvGrpSpPr>
              <p:cNvPr id="38931" name="مجموعة 7"/>
              <p:cNvGrpSpPr>
                <a:grpSpLocks/>
              </p:cNvGrpSpPr>
              <p:nvPr/>
            </p:nvGrpSpPr>
            <p:grpSpPr bwMode="auto">
              <a:xfrm>
                <a:off x="5929322" y="2857496"/>
                <a:ext cx="1928826" cy="1149786"/>
                <a:chOff x="3786182" y="-2000288"/>
                <a:chExt cx="1928826" cy="1149786"/>
              </a:xfrm>
            </p:grpSpPr>
            <p:grpSp>
              <p:nvGrpSpPr>
                <p:cNvPr id="38933" name="مجموعة 37"/>
                <p:cNvGrpSpPr>
                  <a:grpSpLocks/>
                </p:cNvGrpSpPr>
                <p:nvPr/>
              </p:nvGrpSpPr>
              <p:grpSpPr bwMode="auto">
                <a:xfrm>
                  <a:off x="3786182" y="-2000288"/>
                  <a:ext cx="1857388" cy="646331"/>
                  <a:chOff x="3786182" y="-2000288"/>
                  <a:chExt cx="1857388" cy="646331"/>
                </a:xfrm>
              </p:grpSpPr>
              <p:sp>
                <p:nvSpPr>
                  <p:cNvPr id="38935" name="مربع نص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6182" y="-2000288"/>
                    <a:ext cx="185738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10</a:t>
                    </a:r>
                  </a:p>
                </p:txBody>
              </p:sp>
              <p:cxnSp>
                <p:nvCxnSpPr>
                  <p:cNvPr id="17" name="رابط مستقيم 16"/>
                  <p:cNvCxnSpPr/>
                  <p:nvPr/>
                </p:nvCxnSpPr>
                <p:spPr>
                  <a:xfrm rot="10800000">
                    <a:off x="5214942" y="-1500035"/>
                    <a:ext cx="357191" cy="158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934" name="مربع نص 14"/>
                <p:cNvSpPr txBox="1">
                  <a:spLocks noChangeArrowheads="1"/>
                </p:cNvSpPr>
                <p:nvPr/>
              </p:nvSpPr>
              <p:spPr bwMode="auto">
                <a:xfrm>
                  <a:off x="4857752" y="-1496833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11 </a:t>
                  </a:r>
                </a:p>
              </p:txBody>
            </p:sp>
          </p:grpSp>
          <p:sp>
            <p:nvSpPr>
              <p:cNvPr id="38932" name="مربع نص 12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38930" name="مربع نص 10"/>
            <p:cNvSpPr txBox="1">
              <a:spLocks noChangeArrowheads="1"/>
            </p:cNvSpPr>
            <p:nvPr/>
          </p:nvSpPr>
          <p:spPr bwMode="auto">
            <a:xfrm>
              <a:off x="2786050" y="4643446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38920" name="مجموعة 17"/>
          <p:cNvGrpSpPr>
            <a:grpSpLocks/>
          </p:cNvGrpSpPr>
          <p:nvPr/>
        </p:nvGrpSpPr>
        <p:grpSpPr bwMode="auto">
          <a:xfrm>
            <a:off x="3071813" y="3000375"/>
            <a:ext cx="1428750" cy="1006475"/>
            <a:chOff x="2071670" y="4493792"/>
            <a:chExt cx="1428760" cy="1006910"/>
          </a:xfrm>
        </p:grpSpPr>
        <p:grpSp>
          <p:nvGrpSpPr>
            <p:cNvPr id="38921" name="مجموعة 10"/>
            <p:cNvGrpSpPr>
              <a:grpSpLocks/>
            </p:cNvGrpSpPr>
            <p:nvPr/>
          </p:nvGrpSpPr>
          <p:grpSpPr bwMode="auto">
            <a:xfrm>
              <a:off x="2071670" y="4493792"/>
              <a:ext cx="1428760" cy="1006910"/>
              <a:chOff x="6286512" y="2925545"/>
              <a:chExt cx="1428760" cy="1006910"/>
            </a:xfrm>
          </p:grpSpPr>
          <p:grpSp>
            <p:nvGrpSpPr>
              <p:cNvPr id="38923" name="مجموعة 7"/>
              <p:cNvGrpSpPr>
                <a:grpSpLocks/>
              </p:cNvGrpSpPr>
              <p:nvPr/>
            </p:nvGrpSpPr>
            <p:grpSpPr bwMode="auto">
              <a:xfrm>
                <a:off x="6858016" y="2925545"/>
                <a:ext cx="857256" cy="1006910"/>
                <a:chOff x="4714876" y="-1932239"/>
                <a:chExt cx="857256" cy="1006910"/>
              </a:xfrm>
            </p:grpSpPr>
            <p:grpSp>
              <p:nvGrpSpPr>
                <p:cNvPr id="38925" name="مجموعة 37"/>
                <p:cNvGrpSpPr>
                  <a:grpSpLocks/>
                </p:cNvGrpSpPr>
                <p:nvPr/>
              </p:nvGrpSpPr>
              <p:grpSpPr bwMode="auto">
                <a:xfrm>
                  <a:off x="4929190" y="-1932239"/>
                  <a:ext cx="571504" cy="646331"/>
                  <a:chOff x="4929190" y="-1932239"/>
                  <a:chExt cx="571504" cy="646331"/>
                </a:xfrm>
              </p:grpSpPr>
              <p:sp>
                <p:nvSpPr>
                  <p:cNvPr id="38927" name="مربع نص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9190" y="-1932239"/>
                    <a:ext cx="571504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ar-EG" sz="3600">
                        <a:latin typeface="Calibri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26" name="رابط مستقيم 25"/>
                  <p:cNvCxnSpPr/>
                  <p:nvPr/>
                </p:nvCxnSpPr>
                <p:spPr>
                  <a:xfrm rot="10800000">
                    <a:off x="5072065" y="-1500253"/>
                    <a:ext cx="357191" cy="1589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926" name="مربع نص 23"/>
                <p:cNvSpPr txBox="1">
                  <a:spLocks noChangeArrowheads="1"/>
                </p:cNvSpPr>
                <p:nvPr/>
              </p:nvSpPr>
              <p:spPr bwMode="auto">
                <a:xfrm>
                  <a:off x="4714876" y="-1571660"/>
                  <a:ext cx="857256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13 </a:t>
                  </a:r>
                </a:p>
              </p:txBody>
            </p:sp>
          </p:grpSp>
          <p:sp>
            <p:nvSpPr>
              <p:cNvPr id="38924" name="مربع نص 21"/>
              <p:cNvSpPr txBox="1">
                <a:spLocks noChangeArrowheads="1"/>
              </p:cNvSpPr>
              <p:nvPr/>
            </p:nvSpPr>
            <p:spPr bwMode="auto">
              <a:xfrm>
                <a:off x="6286512" y="3139859"/>
                <a:ext cx="107157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ar-SA" sz="3600">
                  <a:latin typeface="Calibri" pitchFamily="34" charset="0"/>
                </a:endParaRPr>
              </a:p>
            </p:txBody>
          </p:sp>
        </p:grpSp>
        <p:sp>
          <p:nvSpPr>
            <p:cNvPr id="38922" name="مربع نص 19"/>
            <p:cNvSpPr txBox="1">
              <a:spLocks noChangeArrowheads="1"/>
            </p:cNvSpPr>
            <p:nvPr/>
          </p:nvSpPr>
          <p:spPr bwMode="auto">
            <a:xfrm>
              <a:off x="2714612" y="4643446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7</a:t>
              </a:r>
            </a:p>
          </p:txBody>
        </p:sp>
      </p:grp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0" y="1084423"/>
            <a:ext cx="3512010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المفردات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Group 13"/>
          <p:cNvGrpSpPr/>
          <p:nvPr/>
        </p:nvGrpSpPr>
        <p:grpSpPr>
          <a:xfrm>
            <a:off x="2267744" y="2399677"/>
            <a:ext cx="5616624" cy="1691768"/>
            <a:chOff x="1571604" y="1285860"/>
            <a:chExt cx="6715172" cy="1285884"/>
          </a:xfrm>
          <a:effectLst>
            <a:reflection blurRad="6350" stA="50000" endA="300" endPos="55000" dir="5400000" sy="-100000" algn="bl" rotWithShape="0"/>
          </a:effectLst>
          <a:scene3d>
            <a:camera prst="isometricOffAxis2Left"/>
            <a:lightRig rig="flood" dir="t">
              <a:rot lat="0" lon="0" rev="13800000"/>
            </a:lightRig>
          </a:scene3d>
        </p:grpSpPr>
        <p:sp>
          <p:nvSpPr>
            <p:cNvPr id="15" name="Plaque 14"/>
            <p:cNvSpPr/>
            <p:nvPr/>
          </p:nvSpPr>
          <p:spPr>
            <a:xfrm>
              <a:off x="1571604" y="1285860"/>
              <a:ext cx="6715172" cy="1285884"/>
            </a:xfrm>
            <a:prstGeom prst="plaqu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77663" y="1535382"/>
              <a:ext cx="5786478" cy="701807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ar-EG" sz="5400" b="1" dirty="0"/>
                <a:t>الأعداد المتناغمة</a:t>
              </a:r>
            </a:p>
          </p:txBody>
        </p:sp>
      </p:grp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CK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7715250" y="818356"/>
            <a:ext cx="857250" cy="788988"/>
            <a:chOff x="7286644" y="3214686"/>
            <a:chExt cx="857256" cy="789207"/>
          </a:xfrm>
        </p:grpSpPr>
        <p:sp>
          <p:nvSpPr>
            <p:cNvPr id="3" name="شكل بيضاوي 2"/>
            <p:cNvSpPr/>
            <p:nvPr/>
          </p:nvSpPr>
          <p:spPr>
            <a:xfrm>
              <a:off x="7500957" y="3214686"/>
              <a:ext cx="642943" cy="714573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9980" name="مربع نص 3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>
                  <a:latin typeface="Calibri" pitchFamily="34" charset="0"/>
                </a:rPr>
                <a:t>30</a:t>
              </a:r>
            </a:p>
          </p:txBody>
        </p:sp>
      </p:grpSp>
      <p:sp>
        <p:nvSpPr>
          <p:cNvPr id="5" name="مستطيل مخدوش من كلا الطرفين 4"/>
          <p:cNvSpPr/>
          <p:nvPr/>
        </p:nvSpPr>
        <p:spPr>
          <a:xfrm>
            <a:off x="3214688" y="428625"/>
            <a:ext cx="4500562" cy="1000125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9940" name="مربع نص 5"/>
          <p:cNvSpPr txBox="1">
            <a:spLocks noChangeArrowheads="1"/>
          </p:cNvSpPr>
          <p:nvPr/>
        </p:nvSpPr>
        <p:spPr bwMode="auto">
          <a:xfrm>
            <a:off x="3071813" y="642938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FFFF00"/>
                </a:solidFill>
                <a:latin typeface="Calibri" pitchFamily="34" charset="0"/>
              </a:rPr>
              <a:t>مسائل مهارات التفكير العليا</a:t>
            </a:r>
          </a:p>
        </p:txBody>
      </p:sp>
      <p:sp>
        <p:nvSpPr>
          <p:cNvPr id="7" name="زاوية مطوية 6"/>
          <p:cNvSpPr/>
          <p:nvPr/>
        </p:nvSpPr>
        <p:spPr>
          <a:xfrm>
            <a:off x="1000125" y="1785938"/>
            <a:ext cx="6858000" cy="421481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143000" y="1928813"/>
            <a:ext cx="6286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rgbClr val="0000CC"/>
                </a:solidFill>
                <a:latin typeface="Calibri" pitchFamily="34" charset="0"/>
              </a:rPr>
              <a:t>تحدّ: </a:t>
            </a:r>
            <a:r>
              <a:rPr lang="ar-EG" sz="3600">
                <a:latin typeface="Calibri" pitchFamily="34" charset="0"/>
              </a:rPr>
              <a:t>حدّدِ على خطِّ الأعدادِ النقطةَ التي يمكنُ أنْ تمثلَ ناتجَ ضربِ العددينِ اللذينِ تمثّلُهما النقطتانِ د، هـ وضّحْ إجابتكَ.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857250" y="4572000"/>
            <a:ext cx="6215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71500" algn="l"/>
              </a:tabLst>
            </a:pPr>
            <a:r>
              <a:rPr lang="ar-SA" sz="3600">
                <a:solidFill>
                  <a:srgbClr val="FF0000"/>
                </a:solidFill>
                <a:cs typeface="Times New Roman" pitchFamily="18" charset="0"/>
              </a:rPr>
              <a:t>النقطة ج حيث </a:t>
            </a:r>
            <a:r>
              <a:rPr lang="ar-SA" sz="3600" u="sng">
                <a:solidFill>
                  <a:srgbClr val="FF0000"/>
                </a:solidFill>
                <a:cs typeface="Times New Roman" pitchFamily="18" charset="0"/>
              </a:rPr>
              <a:t>6 </a:t>
            </a:r>
            <a:r>
              <a:rPr lang="ar-SA" sz="3600">
                <a:solidFill>
                  <a:srgbClr val="FF0000"/>
                </a:solidFill>
                <a:cs typeface="Times New Roman" pitchFamily="18" charset="0"/>
              </a:rPr>
              <a:t>× </a:t>
            </a:r>
            <a:r>
              <a:rPr lang="ar-SA" sz="3600" u="sng">
                <a:solidFill>
                  <a:srgbClr val="FF0000"/>
                </a:solidFill>
                <a:cs typeface="Times New Roman" pitchFamily="18" charset="0"/>
              </a:rPr>
              <a:t>8</a:t>
            </a:r>
            <a:r>
              <a:rPr lang="ar-SA" sz="3600">
                <a:solidFill>
                  <a:srgbClr val="FF0000"/>
                </a:solidFill>
                <a:cs typeface="Times New Roman" pitchFamily="18" charset="0"/>
              </a:rPr>
              <a:t> =  </a:t>
            </a:r>
            <a:r>
              <a:rPr lang="ar-EG" sz="3600" u="sng">
                <a:solidFill>
                  <a:srgbClr val="FF0000"/>
                </a:solidFill>
                <a:cs typeface="Times New Roman" pitchFamily="18" charset="0"/>
              </a:rPr>
              <a:t>5 </a:t>
            </a:r>
            <a:endParaRPr lang="ar-SA" sz="3600" u="sng">
              <a:solidFill>
                <a:srgbClr val="FF0000"/>
              </a:solidFill>
              <a:cs typeface="Times New Roman" pitchFamily="18" charset="0"/>
            </a:endParaRPr>
          </a:p>
          <a:p>
            <a:pPr>
              <a:tabLst>
                <a:tab pos="571500" algn="l"/>
              </a:tabLst>
            </a:pPr>
            <a:r>
              <a:rPr lang="ar-SA" sz="3600">
                <a:solidFill>
                  <a:srgbClr val="FF0000"/>
                </a:solidFill>
              </a:rPr>
              <a:t>                10   10   10</a:t>
            </a:r>
          </a:p>
        </p:txBody>
      </p:sp>
      <p:grpSp>
        <p:nvGrpSpPr>
          <p:cNvPr id="4" name="مجموعة 45"/>
          <p:cNvGrpSpPr>
            <a:grpSpLocks/>
          </p:cNvGrpSpPr>
          <p:nvPr/>
        </p:nvGrpSpPr>
        <p:grpSpPr bwMode="auto">
          <a:xfrm>
            <a:off x="2286000" y="3643313"/>
            <a:ext cx="4786313" cy="962025"/>
            <a:chOff x="2285984" y="3643314"/>
            <a:chExt cx="4786346" cy="961372"/>
          </a:xfrm>
        </p:grpSpPr>
        <p:sp>
          <p:nvSpPr>
            <p:cNvPr id="39945" name="مربع نص 30"/>
            <p:cNvSpPr txBox="1">
              <a:spLocks noChangeArrowheads="1"/>
            </p:cNvSpPr>
            <p:nvPr/>
          </p:nvSpPr>
          <p:spPr bwMode="auto">
            <a:xfrm>
              <a:off x="6072198" y="392906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2800">
                  <a:latin typeface="Calibri" pitchFamily="34" charset="0"/>
                </a:rPr>
                <a:t>و</a:t>
              </a:r>
            </a:p>
          </p:txBody>
        </p:sp>
        <p:grpSp>
          <p:nvGrpSpPr>
            <p:cNvPr id="39946" name="مجموعة 44"/>
            <p:cNvGrpSpPr>
              <a:grpSpLocks/>
            </p:cNvGrpSpPr>
            <p:nvPr/>
          </p:nvGrpSpPr>
          <p:grpSpPr bwMode="auto">
            <a:xfrm>
              <a:off x="2285984" y="3643314"/>
              <a:ext cx="4786346" cy="961372"/>
              <a:chOff x="2285984" y="3643314"/>
              <a:chExt cx="4786346" cy="961372"/>
            </a:xfrm>
          </p:grpSpPr>
          <p:grpSp>
            <p:nvGrpSpPr>
              <p:cNvPr id="39947" name="مجموعة 43"/>
              <p:cNvGrpSpPr>
                <a:grpSpLocks/>
              </p:cNvGrpSpPr>
              <p:nvPr/>
            </p:nvGrpSpPr>
            <p:grpSpPr bwMode="auto">
              <a:xfrm>
                <a:off x="2285984" y="3643314"/>
                <a:ext cx="4786346" cy="961372"/>
                <a:chOff x="2285984" y="3643314"/>
                <a:chExt cx="4786346" cy="961372"/>
              </a:xfrm>
            </p:grpSpPr>
            <p:cxnSp>
              <p:nvCxnSpPr>
                <p:cNvPr id="19" name="رابط مستقيم 18"/>
                <p:cNvCxnSpPr/>
                <p:nvPr/>
              </p:nvCxnSpPr>
              <p:spPr>
                <a:xfrm rot="5400000">
                  <a:off x="4537197" y="3820993"/>
                  <a:ext cx="356945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رابط مستقيم 19"/>
                <p:cNvCxnSpPr/>
                <p:nvPr/>
              </p:nvCxnSpPr>
              <p:spPr>
                <a:xfrm rot="5400000">
                  <a:off x="4178420" y="3820993"/>
                  <a:ext cx="356945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9951" name="مجموعة 42"/>
                <p:cNvGrpSpPr>
                  <a:grpSpLocks/>
                </p:cNvGrpSpPr>
                <p:nvPr/>
              </p:nvGrpSpPr>
              <p:grpSpPr bwMode="auto">
                <a:xfrm>
                  <a:off x="2285984" y="3643314"/>
                  <a:ext cx="4786346" cy="961372"/>
                  <a:chOff x="2285984" y="3643314"/>
                  <a:chExt cx="4786346" cy="961372"/>
                </a:xfrm>
              </p:grpSpPr>
              <p:cxnSp>
                <p:nvCxnSpPr>
                  <p:cNvPr id="21" name="رابط مستقيم 20"/>
                  <p:cNvCxnSpPr/>
                  <p:nvPr/>
                </p:nvCxnSpPr>
                <p:spPr>
                  <a:xfrm rot="5400000">
                    <a:off x="3821230" y="3820993"/>
                    <a:ext cx="356945" cy="1587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953" name="مجموعة 41"/>
                  <p:cNvGrpSpPr>
                    <a:grpSpLocks/>
                  </p:cNvGrpSpPr>
                  <p:nvPr/>
                </p:nvGrpSpPr>
                <p:grpSpPr bwMode="auto">
                  <a:xfrm>
                    <a:off x="2285984" y="3643314"/>
                    <a:ext cx="4786346" cy="961372"/>
                    <a:chOff x="2285984" y="3643314"/>
                    <a:chExt cx="4786346" cy="961372"/>
                  </a:xfrm>
                </p:grpSpPr>
                <p:cxnSp>
                  <p:nvCxnSpPr>
                    <p:cNvPr id="23" name="رابط مستقيم 22"/>
                    <p:cNvCxnSpPr/>
                    <p:nvPr/>
                  </p:nvCxnSpPr>
                  <p:spPr>
                    <a:xfrm rot="5400000">
                      <a:off x="3037000" y="3820993"/>
                      <a:ext cx="356945" cy="158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9955" name="مجموعة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5984" y="3643314"/>
                      <a:ext cx="4786346" cy="961372"/>
                      <a:chOff x="2285984" y="3643314"/>
                      <a:chExt cx="4786346" cy="961372"/>
                    </a:xfrm>
                  </p:grpSpPr>
                  <p:cxnSp>
                    <p:nvCxnSpPr>
                      <p:cNvPr id="16" name="رابط مستقيم 15"/>
                      <p:cNvCxnSpPr/>
                      <p:nvPr/>
                    </p:nvCxnSpPr>
                    <p:spPr>
                      <a:xfrm rot="5400000">
                        <a:off x="5537329" y="3820993"/>
                        <a:ext cx="356945" cy="1588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رابط مستقيم 16"/>
                      <p:cNvCxnSpPr/>
                      <p:nvPr/>
                    </p:nvCxnSpPr>
                    <p:spPr>
                      <a:xfrm rot="5400000">
                        <a:off x="5249990" y="3820993"/>
                        <a:ext cx="356945" cy="1587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رابط مستقيم 17"/>
                      <p:cNvCxnSpPr/>
                      <p:nvPr/>
                    </p:nvCxnSpPr>
                    <p:spPr>
                      <a:xfrm rot="5400000">
                        <a:off x="4894387" y="3820993"/>
                        <a:ext cx="356945" cy="1587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رابط مستقيم 21"/>
                      <p:cNvCxnSpPr/>
                      <p:nvPr/>
                    </p:nvCxnSpPr>
                    <p:spPr>
                      <a:xfrm rot="5400000">
                        <a:off x="3465628" y="3820993"/>
                        <a:ext cx="356945" cy="1587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9960" name="مجموعة 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85984" y="3643314"/>
                        <a:ext cx="4786346" cy="357984"/>
                        <a:chOff x="2285984" y="3643314"/>
                        <a:chExt cx="4786346" cy="357984"/>
                      </a:xfrm>
                    </p:grpSpPr>
                    <p:cxnSp>
                      <p:nvCxnSpPr>
                        <p:cNvPr id="15" name="رابط مستقيم 14"/>
                        <p:cNvCxnSpPr/>
                        <p:nvPr/>
                      </p:nvCxnSpPr>
                      <p:spPr>
                        <a:xfrm rot="5400000">
                          <a:off x="5821494" y="3820993"/>
                          <a:ext cx="356945" cy="158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39972" name="مجموعة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85984" y="3643314"/>
                          <a:ext cx="4786346" cy="357984"/>
                          <a:chOff x="2285984" y="3643314"/>
                          <a:chExt cx="4786346" cy="357984"/>
                        </a:xfrm>
                      </p:grpSpPr>
                      <p:grpSp>
                        <p:nvGrpSpPr>
                          <p:cNvPr id="39974" name="مجموعة 3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85984" y="3644108"/>
                            <a:ext cx="4786346" cy="357190"/>
                            <a:chOff x="2285984" y="3644108"/>
                            <a:chExt cx="4786346" cy="357190"/>
                          </a:xfrm>
                        </p:grpSpPr>
                        <p:cxnSp>
                          <p:nvCxnSpPr>
                            <p:cNvPr id="12" name="رابط كسهم مستقيم 11"/>
                            <p:cNvCxnSpPr/>
                            <p:nvPr/>
                          </p:nvCxnSpPr>
                          <p:spPr>
                            <a:xfrm rot="10800000" flipV="1">
                              <a:off x="2285984" y="3857480"/>
                              <a:ext cx="4786346" cy="71390"/>
                            </a:xfrm>
                            <a:prstGeom prst="straightConnector1">
                              <a:avLst/>
                            </a:prstGeom>
                            <a:ln>
                              <a:headEnd type="arrow"/>
                              <a:tailEnd type="arrow"/>
                            </a:ln>
                          </p:spPr>
                          <p:style>
                            <a:lnRef idx="3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2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" name="رابط مستقيم 12"/>
                            <p:cNvCxnSpPr/>
                            <p:nvPr/>
                          </p:nvCxnSpPr>
                          <p:spPr>
                            <a:xfrm rot="5400000">
                              <a:off x="6393791" y="3821785"/>
                              <a:ext cx="356946" cy="3175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4" name="رابط مستقيم 13"/>
                          <p:cNvCxnSpPr/>
                          <p:nvPr/>
                        </p:nvCxnSpPr>
                        <p:spPr>
                          <a:xfrm rot="5400000">
                            <a:off x="6108833" y="3820993"/>
                            <a:ext cx="356945" cy="1588"/>
                          </a:xfrm>
                          <a:prstGeom prst="line">
                            <a:avLst/>
                          </a:prstGeom>
                        </p:spPr>
                        <p:style>
                          <a:lnRef idx="3">
                            <a:schemeClr val="dk1"/>
                          </a:lnRef>
                          <a:fillRef idx="0">
                            <a:schemeClr val="dk1"/>
                          </a:fillRef>
                          <a:effectRef idx="2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4" name="شكل بيضاوي 23"/>
                          <p:cNvSpPr/>
                          <p:nvPr/>
                        </p:nvSpPr>
                        <p:spPr>
                          <a:xfrm>
                            <a:off x="6215074" y="3786092"/>
                            <a:ext cx="142876" cy="71389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ar-EG"/>
                          </a:p>
                        </p:txBody>
                      </p:sp>
                    </p:grpSp>
                    <p:sp>
                      <p:nvSpPr>
                        <p:cNvPr id="25" name="شكل بيضاوي 24"/>
                        <p:cNvSpPr/>
                        <p:nvPr/>
                      </p:nvSpPr>
                      <p:spPr>
                        <a:xfrm>
                          <a:off x="5929322" y="3786092"/>
                          <a:ext cx="142876" cy="71389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ar-EG"/>
                        </a:p>
                      </p:txBody>
                    </p:sp>
                  </p:grpSp>
                  <p:sp>
                    <p:nvSpPr>
                      <p:cNvPr id="26" name="شكل بيضاوي 25"/>
                      <p:cNvSpPr/>
                      <p:nvPr/>
                    </p:nvSpPr>
                    <p:spPr>
                      <a:xfrm>
                        <a:off x="5000628" y="3786092"/>
                        <a:ext cx="142876" cy="7138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EG"/>
                      </a:p>
                    </p:txBody>
                  </p:sp>
                  <p:sp>
                    <p:nvSpPr>
                      <p:cNvPr id="27" name="شكل بيضاوي 26"/>
                      <p:cNvSpPr/>
                      <p:nvPr/>
                    </p:nvSpPr>
                    <p:spPr>
                      <a:xfrm>
                        <a:off x="4643438" y="3786092"/>
                        <a:ext cx="142876" cy="7138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EG"/>
                      </a:p>
                    </p:txBody>
                  </p:sp>
                  <p:sp>
                    <p:nvSpPr>
                      <p:cNvPr id="29" name="شكل بيضاوي 28"/>
                      <p:cNvSpPr/>
                      <p:nvPr/>
                    </p:nvSpPr>
                    <p:spPr>
                      <a:xfrm>
                        <a:off x="5357818" y="3786092"/>
                        <a:ext cx="142876" cy="7138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EG"/>
                      </a:p>
                    </p:txBody>
                  </p:sp>
                  <p:sp>
                    <p:nvSpPr>
                      <p:cNvPr id="39964" name="مربع نص 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57950" y="3929066"/>
                        <a:ext cx="357190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2800">
                            <a:latin typeface="Calibri" pitchFamily="34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39965" name="مربع نص 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43570" y="3929066"/>
                        <a:ext cx="571504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2800">
                            <a:latin typeface="Calibri" pitchFamily="34" charset="0"/>
                          </a:rPr>
                          <a:t>هـ</a:t>
                        </a:r>
                      </a:p>
                    </p:txBody>
                  </p:sp>
                  <p:sp>
                    <p:nvSpPr>
                      <p:cNvPr id="39966" name="مربع نص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14942" y="4000504"/>
                        <a:ext cx="357190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2800">
                            <a:latin typeface="Calibri" pitchFamily="34" charset="0"/>
                          </a:rPr>
                          <a:t>د</a:t>
                        </a:r>
                      </a:p>
                    </p:txBody>
                  </p:sp>
                  <p:sp>
                    <p:nvSpPr>
                      <p:cNvPr id="39967" name="مربع نص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14876" y="3977350"/>
                        <a:ext cx="642942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2800">
                            <a:latin typeface="Calibri" pitchFamily="34" charset="0"/>
                          </a:rPr>
                          <a:t>جـ</a:t>
                        </a:r>
                      </a:p>
                    </p:txBody>
                  </p:sp>
                  <p:sp>
                    <p:nvSpPr>
                      <p:cNvPr id="39968" name="مربع نص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00562" y="4000504"/>
                        <a:ext cx="357190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2800">
                            <a:latin typeface="Calibri" pitchFamily="34" charset="0"/>
                          </a:rPr>
                          <a:t>ب</a:t>
                        </a:r>
                      </a:p>
                    </p:txBody>
                  </p:sp>
                  <p:sp>
                    <p:nvSpPr>
                      <p:cNvPr id="39969" name="مربع نص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57620" y="4081466"/>
                        <a:ext cx="357190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2800">
                            <a:latin typeface="Calibri" pitchFamily="34" charset="0"/>
                          </a:rPr>
                          <a:t>أ</a:t>
                        </a:r>
                      </a:p>
                    </p:txBody>
                  </p:sp>
                  <p:sp>
                    <p:nvSpPr>
                      <p:cNvPr id="39970" name="مربع نص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71802" y="4000504"/>
                        <a:ext cx="357190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ar-EG" sz="2800">
                            <a:latin typeface="Calibri" pitchFamily="34" charset="0"/>
                          </a:rPr>
                          <a:t>0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28" name="شكل بيضاوي 27"/>
              <p:cNvSpPr/>
              <p:nvPr/>
            </p:nvSpPr>
            <p:spPr>
              <a:xfrm>
                <a:off x="3929058" y="3786092"/>
                <a:ext cx="142876" cy="713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</p:grp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ج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915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خدوش من كلا الطرفين 2"/>
          <p:cNvSpPr/>
          <p:nvPr/>
        </p:nvSpPr>
        <p:spPr>
          <a:xfrm>
            <a:off x="4031493" y="354012"/>
            <a:ext cx="4500563" cy="785813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0963" name="مربع نص 3"/>
          <p:cNvSpPr txBox="1">
            <a:spLocks noChangeArrowheads="1"/>
          </p:cNvSpPr>
          <p:nvPr/>
        </p:nvSpPr>
        <p:spPr bwMode="auto">
          <a:xfrm>
            <a:off x="3989071" y="414337"/>
            <a:ext cx="44001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مسائل مهارات التفكير العليا</a:t>
            </a:r>
          </a:p>
        </p:txBody>
      </p:sp>
      <p:grpSp>
        <p:nvGrpSpPr>
          <p:cNvPr id="2" name="مجموعة 4"/>
          <p:cNvGrpSpPr>
            <a:grpSpLocks/>
          </p:cNvGrpSpPr>
          <p:nvPr/>
        </p:nvGrpSpPr>
        <p:grpSpPr bwMode="auto">
          <a:xfrm>
            <a:off x="7960556" y="1323975"/>
            <a:ext cx="857250" cy="788988"/>
            <a:chOff x="7286644" y="3214686"/>
            <a:chExt cx="857256" cy="789207"/>
          </a:xfrm>
        </p:grpSpPr>
        <p:sp>
          <p:nvSpPr>
            <p:cNvPr id="6" name="شكل بيضاوي 5"/>
            <p:cNvSpPr/>
            <p:nvPr/>
          </p:nvSpPr>
          <p:spPr>
            <a:xfrm>
              <a:off x="7500959" y="3214686"/>
              <a:ext cx="642941" cy="714573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0984" name="مربع نص 6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dirty="0">
                  <a:latin typeface="Calibri" pitchFamily="34" charset="0"/>
                </a:rPr>
                <a:t>31</a:t>
              </a:r>
            </a:p>
          </p:txBody>
        </p:sp>
      </p:grpSp>
      <p:sp>
        <p:nvSpPr>
          <p:cNvPr id="40982" name="مربع نص 7"/>
          <p:cNvSpPr txBox="1">
            <a:spLocks noChangeArrowheads="1"/>
          </p:cNvSpPr>
          <p:nvPr/>
        </p:nvSpPr>
        <p:spPr bwMode="auto">
          <a:xfrm>
            <a:off x="1369104" y="350619"/>
            <a:ext cx="171413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اكتب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3143250" y="1571625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مسألةً من واقعِ الحياةِ يمكنُ حلُّها بتقديرِ ناتجِ</a:t>
            </a:r>
          </a:p>
        </p:txBody>
      </p:sp>
      <p:grpSp>
        <p:nvGrpSpPr>
          <p:cNvPr id="5" name="مجموعة 11"/>
          <p:cNvGrpSpPr>
            <a:grpSpLocks/>
          </p:cNvGrpSpPr>
          <p:nvPr/>
        </p:nvGrpSpPr>
        <p:grpSpPr bwMode="auto">
          <a:xfrm>
            <a:off x="4643438" y="2071688"/>
            <a:ext cx="1928812" cy="1146175"/>
            <a:chOff x="5857884" y="2857496"/>
            <a:chExt cx="1928826" cy="1146397"/>
          </a:xfrm>
        </p:grpSpPr>
        <p:grpSp>
          <p:nvGrpSpPr>
            <p:cNvPr id="40975" name="مجموعة 7"/>
            <p:cNvGrpSpPr>
              <a:grpSpLocks/>
            </p:cNvGrpSpPr>
            <p:nvPr/>
          </p:nvGrpSpPr>
          <p:grpSpPr bwMode="auto">
            <a:xfrm>
              <a:off x="5857884" y="2857496"/>
              <a:ext cx="1928826" cy="1146397"/>
              <a:chOff x="3714744" y="-2000288"/>
              <a:chExt cx="1928826" cy="1146397"/>
            </a:xfrm>
          </p:grpSpPr>
          <p:grpSp>
            <p:nvGrpSpPr>
              <p:cNvPr id="40977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40979" name="مربع نص 16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3</a:t>
                  </a:r>
                </a:p>
              </p:txBody>
            </p:sp>
            <p:cxnSp>
              <p:nvCxnSpPr>
                <p:cNvPr id="18" name="رابط مستقيم 17"/>
                <p:cNvCxnSpPr/>
                <p:nvPr/>
              </p:nvCxnSpPr>
              <p:spPr>
                <a:xfrm rot="10800000">
                  <a:off x="5214941" y="-1500129"/>
                  <a:ext cx="357191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978" name="مربع نص 15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40976" name="مربع نص 13"/>
            <p:cNvSpPr txBox="1">
              <a:spLocks noChangeArrowheads="1"/>
            </p:cNvSpPr>
            <p:nvPr/>
          </p:nvSpPr>
          <p:spPr bwMode="auto">
            <a:xfrm>
              <a:off x="6286512" y="3139859"/>
              <a:ext cx="10715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 sz="3600">
                <a:latin typeface="Calibri" pitchFamily="34" charset="0"/>
              </a:endParaRPr>
            </a:p>
          </p:txBody>
        </p:sp>
      </p:grp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571500" y="2143125"/>
            <a:ext cx="5500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× 21، ثم حُلَّها باستعمالِ الأعدادِ المتناغمةِ.</a:t>
            </a: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43000" y="3929063"/>
            <a:ext cx="71437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4400" b="1">
                <a:solidFill>
                  <a:srgbClr val="0000FF"/>
                </a:solidFill>
              </a:rPr>
              <a:t>استخدمت هناء       كوب لبن لعمل فطيرة. كم تستخدم لعمل 21 فطيرة؟</a:t>
            </a:r>
            <a:endParaRPr lang="en-US" sz="4400">
              <a:solidFill>
                <a:srgbClr val="0000FF"/>
              </a:solidFill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286250" y="3714750"/>
            <a:ext cx="785813" cy="1357313"/>
            <a:chOff x="1214414" y="3000372"/>
            <a:chExt cx="785818" cy="1357322"/>
          </a:xfrm>
        </p:grpSpPr>
        <p:sp>
          <p:nvSpPr>
            <p:cNvPr id="40972" name="TextBox 26"/>
            <p:cNvSpPr txBox="1">
              <a:spLocks noChangeArrowheads="1"/>
            </p:cNvSpPr>
            <p:nvPr/>
          </p:nvSpPr>
          <p:spPr bwMode="auto">
            <a:xfrm>
              <a:off x="1214414" y="3000372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40973" name="TextBox 27"/>
            <p:cNvSpPr txBox="1">
              <a:spLocks noChangeArrowheads="1"/>
            </p:cNvSpPr>
            <p:nvPr/>
          </p:nvSpPr>
          <p:spPr bwMode="auto">
            <a:xfrm>
              <a:off x="1214414" y="3588253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solidFill>
                    <a:srgbClr val="0000FF"/>
                  </a:solidFill>
                </a:rPr>
                <a:t>5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0800000">
              <a:off x="1357290" y="3643314"/>
              <a:ext cx="571504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22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خدوش من كلا الطرفين 2"/>
          <p:cNvSpPr/>
          <p:nvPr/>
        </p:nvSpPr>
        <p:spPr>
          <a:xfrm>
            <a:off x="4044801" y="363601"/>
            <a:ext cx="4500563" cy="785813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1987" name="مربع نص 3"/>
          <p:cNvSpPr txBox="1">
            <a:spLocks noChangeArrowheads="1"/>
          </p:cNvSpPr>
          <p:nvPr/>
        </p:nvSpPr>
        <p:spPr bwMode="auto">
          <a:xfrm>
            <a:off x="4010959" y="357188"/>
            <a:ext cx="43915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مسائل مهارات التفكير العليا</a:t>
            </a:r>
          </a:p>
        </p:txBody>
      </p:sp>
      <p:grpSp>
        <p:nvGrpSpPr>
          <p:cNvPr id="41989" name="مجموعة 4"/>
          <p:cNvGrpSpPr>
            <a:grpSpLocks/>
          </p:cNvGrpSpPr>
          <p:nvPr/>
        </p:nvGrpSpPr>
        <p:grpSpPr bwMode="auto">
          <a:xfrm>
            <a:off x="7929563" y="1305646"/>
            <a:ext cx="857250" cy="788988"/>
            <a:chOff x="7286644" y="3214686"/>
            <a:chExt cx="857256" cy="789207"/>
          </a:xfrm>
        </p:grpSpPr>
        <p:sp>
          <p:nvSpPr>
            <p:cNvPr id="6" name="شكل بيضاوي 5"/>
            <p:cNvSpPr/>
            <p:nvPr/>
          </p:nvSpPr>
          <p:spPr>
            <a:xfrm>
              <a:off x="7500959" y="3214686"/>
              <a:ext cx="642941" cy="714573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2012" name="مربع نص 6"/>
            <p:cNvSpPr txBox="1">
              <a:spLocks noChangeArrowheads="1"/>
            </p:cNvSpPr>
            <p:nvPr/>
          </p:nvSpPr>
          <p:spPr bwMode="auto">
            <a:xfrm>
              <a:off x="7286644" y="3357562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dirty="0">
                  <a:latin typeface="Calibri" pitchFamily="34" charset="0"/>
                </a:rPr>
                <a:t>31</a:t>
              </a:r>
            </a:p>
          </p:txBody>
        </p:sp>
      </p:grpSp>
      <p:sp>
        <p:nvSpPr>
          <p:cNvPr id="42010" name="مربع نص 7"/>
          <p:cNvSpPr txBox="1">
            <a:spLocks noChangeArrowheads="1"/>
          </p:cNvSpPr>
          <p:nvPr/>
        </p:nvSpPr>
        <p:spPr bwMode="auto">
          <a:xfrm>
            <a:off x="1508297" y="449020"/>
            <a:ext cx="14311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اكتب</a:t>
            </a:r>
          </a:p>
        </p:txBody>
      </p:sp>
      <p:sp>
        <p:nvSpPr>
          <p:cNvPr id="41991" name="مربع نص 10"/>
          <p:cNvSpPr txBox="1">
            <a:spLocks noChangeArrowheads="1"/>
          </p:cNvSpPr>
          <p:nvPr/>
        </p:nvSpPr>
        <p:spPr bwMode="auto">
          <a:xfrm>
            <a:off x="3143250" y="1571625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مسألةً من واقعِ الحياةِ يمكنُ حلُّها بتقديرِ ناتجِ</a:t>
            </a:r>
          </a:p>
        </p:txBody>
      </p:sp>
      <p:grpSp>
        <p:nvGrpSpPr>
          <p:cNvPr id="41992" name="مجموعة 11"/>
          <p:cNvGrpSpPr>
            <a:grpSpLocks/>
          </p:cNvGrpSpPr>
          <p:nvPr/>
        </p:nvGrpSpPr>
        <p:grpSpPr bwMode="auto">
          <a:xfrm>
            <a:off x="4643438" y="2071688"/>
            <a:ext cx="1928812" cy="1146175"/>
            <a:chOff x="5857884" y="2857496"/>
            <a:chExt cx="1928826" cy="1146397"/>
          </a:xfrm>
        </p:grpSpPr>
        <p:grpSp>
          <p:nvGrpSpPr>
            <p:cNvPr id="42003" name="مجموعة 7"/>
            <p:cNvGrpSpPr>
              <a:grpSpLocks/>
            </p:cNvGrpSpPr>
            <p:nvPr/>
          </p:nvGrpSpPr>
          <p:grpSpPr bwMode="auto">
            <a:xfrm>
              <a:off x="5857884" y="2857496"/>
              <a:ext cx="1928826" cy="1146397"/>
              <a:chOff x="3714744" y="-2000288"/>
              <a:chExt cx="1928826" cy="1146397"/>
            </a:xfrm>
          </p:grpSpPr>
          <p:grpSp>
            <p:nvGrpSpPr>
              <p:cNvPr id="42005" name="مجموعة 37"/>
              <p:cNvGrpSpPr>
                <a:grpSpLocks/>
              </p:cNvGrpSpPr>
              <p:nvPr/>
            </p:nvGrpSpPr>
            <p:grpSpPr bwMode="auto">
              <a:xfrm>
                <a:off x="3714744" y="-2000288"/>
                <a:ext cx="1857388" cy="646331"/>
                <a:chOff x="3714744" y="-2000288"/>
                <a:chExt cx="1857388" cy="646331"/>
              </a:xfrm>
            </p:grpSpPr>
            <p:sp>
              <p:nvSpPr>
                <p:cNvPr id="42007" name="مربع نص 16"/>
                <p:cNvSpPr txBox="1">
                  <a:spLocks noChangeArrowheads="1"/>
                </p:cNvSpPr>
                <p:nvPr/>
              </p:nvSpPr>
              <p:spPr bwMode="auto">
                <a:xfrm>
                  <a:off x="3714744" y="-2000288"/>
                  <a:ext cx="1857388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EG" sz="3600">
                      <a:latin typeface="Calibri" pitchFamily="34" charset="0"/>
                    </a:rPr>
                    <a:t>3</a:t>
                  </a:r>
                </a:p>
              </p:txBody>
            </p:sp>
            <p:cxnSp>
              <p:nvCxnSpPr>
                <p:cNvPr id="18" name="رابط مستقيم 17"/>
                <p:cNvCxnSpPr/>
                <p:nvPr/>
              </p:nvCxnSpPr>
              <p:spPr>
                <a:xfrm rot="10800000">
                  <a:off x="5214941" y="-1500129"/>
                  <a:ext cx="357191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006" name="مربع نص 15"/>
              <p:cNvSpPr txBox="1">
                <a:spLocks noChangeArrowheads="1"/>
              </p:cNvSpPr>
              <p:nvPr/>
            </p:nvSpPr>
            <p:spPr bwMode="auto">
              <a:xfrm>
                <a:off x="4786314" y="-1500222"/>
                <a:ext cx="8572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ar-EG" sz="360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42004" name="مربع نص 13"/>
            <p:cNvSpPr txBox="1">
              <a:spLocks noChangeArrowheads="1"/>
            </p:cNvSpPr>
            <p:nvPr/>
          </p:nvSpPr>
          <p:spPr bwMode="auto">
            <a:xfrm>
              <a:off x="6286512" y="3139859"/>
              <a:ext cx="10715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 sz="3600">
                <a:latin typeface="Calibri" pitchFamily="34" charset="0"/>
              </a:endParaRPr>
            </a:p>
          </p:txBody>
        </p:sp>
      </p:grpSp>
      <p:sp>
        <p:nvSpPr>
          <p:cNvPr id="41993" name="مربع نص 18"/>
          <p:cNvSpPr txBox="1">
            <a:spLocks noChangeArrowheads="1"/>
          </p:cNvSpPr>
          <p:nvPr/>
        </p:nvSpPr>
        <p:spPr bwMode="auto">
          <a:xfrm>
            <a:off x="571500" y="2143125"/>
            <a:ext cx="5500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Calibri" pitchFamily="34" charset="0"/>
              </a:rPr>
              <a:t>× 21، ثم حُلَّها باستعمالِ الأعدادِ المتناغمةِ.</a:t>
            </a: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785813" y="4286250"/>
            <a:ext cx="7143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ar-EG" sz="4400" b="1">
                <a:solidFill>
                  <a:srgbClr val="FF0000"/>
                </a:solidFill>
              </a:rPr>
              <a:t> × 21  =      × 20 = 12 كوب</a:t>
            </a:r>
            <a:endParaRPr lang="ar-SA" sz="4400" b="1">
              <a:solidFill>
                <a:srgbClr val="FF0000"/>
              </a:solidFill>
            </a:endParaRP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215188" y="4000500"/>
            <a:ext cx="785812" cy="1357313"/>
            <a:chOff x="1214414" y="3000372"/>
            <a:chExt cx="785818" cy="1357322"/>
          </a:xfrm>
        </p:grpSpPr>
        <p:sp>
          <p:nvSpPr>
            <p:cNvPr id="42000" name="TextBox 22"/>
            <p:cNvSpPr txBox="1">
              <a:spLocks noChangeArrowheads="1"/>
            </p:cNvSpPr>
            <p:nvPr/>
          </p:nvSpPr>
          <p:spPr bwMode="auto">
            <a:xfrm>
              <a:off x="1214414" y="3000372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42001" name="TextBox 23"/>
            <p:cNvSpPr txBox="1">
              <a:spLocks noChangeArrowheads="1"/>
            </p:cNvSpPr>
            <p:nvPr/>
          </p:nvSpPr>
          <p:spPr bwMode="auto">
            <a:xfrm>
              <a:off x="1214414" y="3588253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solidFill>
                    <a:srgbClr val="0000FF"/>
                  </a:solidFill>
                </a:rPr>
                <a:t>5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>
              <a:off x="1357290" y="3643314"/>
              <a:ext cx="571504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4572000" y="4000500"/>
            <a:ext cx="785813" cy="1357313"/>
            <a:chOff x="1214414" y="3000372"/>
            <a:chExt cx="785818" cy="1357322"/>
          </a:xfrm>
        </p:grpSpPr>
        <p:sp>
          <p:nvSpPr>
            <p:cNvPr id="41997" name="TextBox 26"/>
            <p:cNvSpPr txBox="1">
              <a:spLocks noChangeArrowheads="1"/>
            </p:cNvSpPr>
            <p:nvPr/>
          </p:nvSpPr>
          <p:spPr bwMode="auto">
            <a:xfrm>
              <a:off x="1214414" y="3000372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41998" name="TextBox 27"/>
            <p:cNvSpPr txBox="1">
              <a:spLocks noChangeArrowheads="1"/>
            </p:cNvSpPr>
            <p:nvPr/>
          </p:nvSpPr>
          <p:spPr bwMode="auto">
            <a:xfrm>
              <a:off x="1214414" y="3588253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solidFill>
                    <a:srgbClr val="0000FF"/>
                  </a:solidFill>
                </a:rPr>
                <a:t>5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0800000">
              <a:off x="1357290" y="3643314"/>
              <a:ext cx="571504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50206" y="1556792"/>
            <a:ext cx="6243588" cy="3046988"/>
          </a:xfrm>
          <a:prstGeom prst="rect">
            <a:avLst/>
          </a:prstGeom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تدريب على اختبار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23" y="648209"/>
            <a:ext cx="785815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32) ما أفضل تقريب لمساحة المستطيل أدناه؟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1747" y="1484240"/>
            <a:ext cx="3895658" cy="243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مربع نص 28"/>
          <p:cNvSpPr txBox="1"/>
          <p:nvPr/>
        </p:nvSpPr>
        <p:spPr>
          <a:xfrm>
            <a:off x="2143108" y="3643314"/>
            <a:ext cx="607223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أ) 2 سم</a:t>
            </a:r>
            <a:r>
              <a:rPr kumimoji="0" lang="ar-EG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ب) 3 سم</a:t>
            </a:r>
            <a:r>
              <a:rPr kumimoji="0" lang="ar-EG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جـ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4 سم</a:t>
            </a:r>
            <a:r>
              <a:rPr kumimoji="0" lang="ar-EG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د) 6 سم</a:t>
            </a:r>
            <a:r>
              <a:rPr kumimoji="0" lang="ar-EG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شكل بيضاوي 29"/>
          <p:cNvSpPr/>
          <p:nvPr/>
        </p:nvSpPr>
        <p:spPr>
          <a:xfrm>
            <a:off x="5857884" y="4857760"/>
            <a:ext cx="2571768" cy="785818"/>
          </a:xfrm>
          <a:prstGeom prst="ellipse">
            <a:avLst/>
          </a:prstGeom>
          <a:noFill/>
          <a:ln w="762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325 - 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325 - 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325 - 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325 - 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6" y="435098"/>
            <a:ext cx="7858154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33) ذهب 33 طالباً في رحلة مدرسية. إذا أحضر نصف إلى ثلاثة أرباع الطلاب معهم حلويات، فأي مما يأتي يقدر عدد الطلاب الذين أحضروا حلويات؟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035951" y="3573016"/>
            <a:ext cx="607223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أ) </a:t>
            </a:r>
            <a:r>
              <a:rPr kumimoji="0" lang="ar-E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أ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قل من 16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ب) </a:t>
            </a:r>
            <a:r>
              <a:rPr kumimoji="0" lang="ar-E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ب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ين 16و 25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جـ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بين 25 و30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د) أكثر من 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شكل بيضاوي 29"/>
          <p:cNvSpPr/>
          <p:nvPr/>
        </p:nvSpPr>
        <p:spPr>
          <a:xfrm>
            <a:off x="5072066" y="4214818"/>
            <a:ext cx="3286148" cy="785818"/>
          </a:xfrm>
          <a:prstGeom prst="ellipse">
            <a:avLst/>
          </a:prstGeom>
          <a:noFill/>
          <a:ln w="762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25 - 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25 - 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25 - 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25 - 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763187">
            <a:off x="1347959" y="2904701"/>
            <a:ext cx="5938893" cy="2118320"/>
            <a:chOff x="1201961" y="1658817"/>
            <a:chExt cx="7858180" cy="4357718"/>
          </a:xfrm>
          <a:solidFill>
            <a:srgbClr val="FFFF66"/>
          </a:solidFill>
        </p:grpSpPr>
        <p:sp>
          <p:nvSpPr>
            <p:cNvPr id="10" name="Round Same Side Corner Rectangle 2"/>
            <p:cNvSpPr/>
            <p:nvPr/>
          </p:nvSpPr>
          <p:spPr bwMode="auto">
            <a:xfrm>
              <a:off x="1201961" y="1658817"/>
              <a:ext cx="7858180" cy="4357718"/>
            </a:xfrm>
            <a:prstGeom prst="round2Same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4" name="TextBox 4"/>
            <p:cNvSpPr txBox="1">
              <a:spLocks noChangeArrowheads="1"/>
            </p:cNvSpPr>
            <p:nvPr/>
          </p:nvSpPr>
          <p:spPr bwMode="auto">
            <a:xfrm>
              <a:off x="2051628" y="2513786"/>
              <a:ext cx="6667521" cy="246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مراجعة تراكمية 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00100" y="1146394"/>
            <a:ext cx="7143799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34) الجبر: استعملت سميرة        1كيلوجرام من اللحم، و        كيلوجرام من الجبن في إعداد وجبة طعام. كم تزيد كمية اللحم على كمية الجبن؟ (الدرس 6- 5)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977441" y="5750773"/>
            <a:ext cx="53578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مقدار الزيادة=</a:t>
            </a:r>
          </a:p>
        </p:txBody>
      </p:sp>
      <p:grpSp>
        <p:nvGrpSpPr>
          <p:cNvPr id="13" name="مجموعة 12"/>
          <p:cNvGrpSpPr/>
          <p:nvPr/>
        </p:nvGrpSpPr>
        <p:grpSpPr>
          <a:xfrm>
            <a:off x="2982068" y="1058275"/>
            <a:ext cx="804114" cy="1084840"/>
            <a:chOff x="3339258" y="1844094"/>
            <a:chExt cx="804114" cy="1084840"/>
          </a:xfrm>
        </p:grpSpPr>
        <p:sp>
          <p:nvSpPr>
            <p:cNvPr id="14" name="مربع نص 13"/>
            <p:cNvSpPr txBox="1"/>
            <p:nvPr/>
          </p:nvSpPr>
          <p:spPr>
            <a:xfrm>
              <a:off x="3339258" y="1844094"/>
              <a:ext cx="78581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3357554" y="2344159"/>
              <a:ext cx="78581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cxnSp>
          <p:nvCxnSpPr>
            <p:cNvPr id="16" name="رابط مستقيم 15"/>
            <p:cNvCxnSpPr/>
            <p:nvPr/>
          </p:nvCxnSpPr>
          <p:spPr>
            <a:xfrm flipH="1">
              <a:off x="3357554" y="2355842"/>
              <a:ext cx="785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مجموعة 16"/>
          <p:cNvGrpSpPr/>
          <p:nvPr/>
        </p:nvGrpSpPr>
        <p:grpSpPr>
          <a:xfrm>
            <a:off x="5357818" y="1643050"/>
            <a:ext cx="785818" cy="1000131"/>
            <a:chOff x="3357554" y="1928803"/>
            <a:chExt cx="785818" cy="1000131"/>
          </a:xfrm>
        </p:grpSpPr>
        <p:sp>
          <p:nvSpPr>
            <p:cNvPr id="18" name="مربع نص 17"/>
            <p:cNvSpPr txBox="1"/>
            <p:nvPr/>
          </p:nvSpPr>
          <p:spPr>
            <a:xfrm>
              <a:off x="3357554" y="1928803"/>
              <a:ext cx="78581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3357554" y="2344159"/>
              <a:ext cx="78581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  <p:cxnSp>
          <p:nvCxnSpPr>
            <p:cNvPr id="20" name="رابط مستقيم 19"/>
            <p:cNvCxnSpPr/>
            <p:nvPr/>
          </p:nvCxnSpPr>
          <p:spPr>
            <a:xfrm flipH="1">
              <a:off x="3357554" y="2355842"/>
              <a:ext cx="785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7698" y="-70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EF63CE73-1F93-4AD5-880D-2CD3480EBF09}"/>
                  </a:ext>
                </a:extLst>
              </p:cNvPr>
              <p:cNvSpPr txBox="1"/>
              <p:nvPr/>
            </p:nvSpPr>
            <p:spPr>
              <a:xfrm>
                <a:off x="4649698" y="3555011"/>
                <a:ext cx="3410975" cy="8542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1-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kumimoji="0" lang="ar-EG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−</m:t>
                    </m:r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kumimoji="0" lang="ar-E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EF63CE73-1F93-4AD5-880D-2CD3480E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98" y="3555011"/>
                <a:ext cx="3410975" cy="854273"/>
              </a:xfrm>
              <a:prstGeom prst="rect">
                <a:avLst/>
              </a:prstGeom>
              <a:blipFill>
                <a:blip r:embed="rId5"/>
                <a:stretch>
                  <a:fillRect b="-642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529DD26-67E1-49BC-8DBA-47489C750E99}"/>
                  </a:ext>
                </a:extLst>
              </p:cNvPr>
              <p:cNvSpPr txBox="1"/>
              <p:nvPr/>
            </p:nvSpPr>
            <p:spPr>
              <a:xfrm>
                <a:off x="4045239" y="4465068"/>
                <a:ext cx="3410975" cy="8542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12</m:t>
                            </m:r>
                          </m:den>
                        </m:f>
                      </m:e>
                    </m:box>
                    <m:r>
                      <a:rPr kumimoji="0" lang="ar-EG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−</m:t>
                    </m:r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endParaRPr kumimoji="0" lang="ar-E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529DD26-67E1-49BC-8DBA-47489C750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39" y="4465068"/>
                <a:ext cx="3410975" cy="854273"/>
              </a:xfrm>
              <a:prstGeom prst="rect">
                <a:avLst/>
              </a:prstGeom>
              <a:blipFill>
                <a:blip r:embed="rId6"/>
                <a:stretch>
                  <a:fillRect r="-4472" b="-567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D7CDCF7C-FFA7-4F16-8AF7-E2CAC7A553C4}"/>
                  </a:ext>
                </a:extLst>
              </p:cNvPr>
              <p:cNvSpPr txBox="1"/>
              <p:nvPr/>
            </p:nvSpPr>
            <p:spPr>
              <a:xfrm>
                <a:off x="3393273" y="5697659"/>
                <a:ext cx="3410975" cy="8542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ar-EG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ar-EG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ar-EG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Arial" charset="0"/>
                                  <a:ea typeface="+mn-ea"/>
                                  <a:cs typeface="Arial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0" lang="ar-EG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Arial" charset="0"/>
                                  <a:ea typeface="+mn-ea"/>
                                  <a:cs typeface="Arial" charset="0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ar-E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D7CDCF7C-FFA7-4F16-8AF7-E2CAC7A55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73" y="5697659"/>
                <a:ext cx="3410975" cy="854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2" grpId="0"/>
      <p:bldP spid="21" grpId="0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62" y="500042"/>
            <a:ext cx="74295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أوجد ناتج جمع أو طرح كل مما يأتي في أبسط صورة: (الدرس 6- 4)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00100" y="2285992"/>
            <a:ext cx="73581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35)            + </a:t>
            </a:r>
            <a:endParaRPr kumimoji="0" lang="ar-EG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6000760" y="2000240"/>
            <a:ext cx="785818" cy="1460667"/>
            <a:chOff x="3357554" y="1714489"/>
            <a:chExt cx="785818" cy="1460667"/>
          </a:xfrm>
        </p:grpSpPr>
        <p:sp>
          <p:nvSpPr>
            <p:cNvPr id="22" name="مربع نص 21"/>
            <p:cNvSpPr txBox="1"/>
            <p:nvPr/>
          </p:nvSpPr>
          <p:spPr>
            <a:xfrm>
              <a:off x="3357554" y="171448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3357554" y="234415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  <p:cxnSp>
          <p:nvCxnSpPr>
            <p:cNvPr id="24" name="رابط مستقيم 23"/>
            <p:cNvCxnSpPr/>
            <p:nvPr/>
          </p:nvCxnSpPr>
          <p:spPr>
            <a:xfrm flipH="1">
              <a:off x="3357554" y="2355842"/>
              <a:ext cx="785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مجموعة 24"/>
          <p:cNvGrpSpPr/>
          <p:nvPr/>
        </p:nvGrpSpPr>
        <p:grpSpPr>
          <a:xfrm>
            <a:off x="4071934" y="2000240"/>
            <a:ext cx="785818" cy="1460667"/>
            <a:chOff x="3357554" y="1714489"/>
            <a:chExt cx="785818" cy="1460667"/>
          </a:xfrm>
        </p:grpSpPr>
        <p:sp>
          <p:nvSpPr>
            <p:cNvPr id="26" name="مربع نص 25"/>
            <p:cNvSpPr txBox="1"/>
            <p:nvPr/>
          </p:nvSpPr>
          <p:spPr>
            <a:xfrm>
              <a:off x="3357554" y="171448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3357554" y="234415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5</a:t>
              </a:r>
            </a:p>
          </p:txBody>
        </p:sp>
        <p:cxnSp>
          <p:nvCxnSpPr>
            <p:cNvPr id="28" name="رابط مستقيم 27"/>
            <p:cNvCxnSpPr/>
            <p:nvPr/>
          </p:nvCxnSpPr>
          <p:spPr>
            <a:xfrm flipH="1">
              <a:off x="3357554" y="2355842"/>
              <a:ext cx="785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ACE903D0-EFB0-4850-BA5C-41731FCC897C}"/>
                  </a:ext>
                </a:extLst>
              </p:cNvPr>
              <p:cNvSpPr txBox="1"/>
              <p:nvPr/>
            </p:nvSpPr>
            <p:spPr>
              <a:xfrm>
                <a:off x="4464843" y="3807949"/>
                <a:ext cx="3410975" cy="8542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ar-EG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22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endParaRPr kumimoji="0" lang="ar-E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ACE903D0-EFB0-4850-BA5C-41731FCC8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843" y="3807949"/>
                <a:ext cx="3410975" cy="854273"/>
              </a:xfrm>
              <a:prstGeom prst="rect">
                <a:avLst/>
              </a:prstGeom>
              <a:blipFill>
                <a:blip r:embed="rId5"/>
                <a:stretch>
                  <a:fillRect b="-642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7" grpId="0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62" y="500042"/>
            <a:ext cx="74295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أوجد ناتج جمع أو طرح كل مما يأتي في أبسط صورة: (الدرس 6- 4)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00100" y="2285992"/>
            <a:ext cx="73581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36)            -</a:t>
            </a:r>
            <a:endParaRPr kumimoji="0" lang="ar-EG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4" name="مجموعة 20"/>
          <p:cNvGrpSpPr/>
          <p:nvPr/>
        </p:nvGrpSpPr>
        <p:grpSpPr>
          <a:xfrm>
            <a:off x="6000760" y="2000240"/>
            <a:ext cx="785818" cy="1460667"/>
            <a:chOff x="3357554" y="1714489"/>
            <a:chExt cx="785818" cy="1460667"/>
          </a:xfrm>
        </p:grpSpPr>
        <p:sp>
          <p:nvSpPr>
            <p:cNvPr id="22" name="مربع نص 21"/>
            <p:cNvSpPr txBox="1"/>
            <p:nvPr/>
          </p:nvSpPr>
          <p:spPr>
            <a:xfrm>
              <a:off x="3357554" y="171448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3357554" y="234415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9</a:t>
              </a:r>
            </a:p>
          </p:txBody>
        </p:sp>
        <p:cxnSp>
          <p:nvCxnSpPr>
            <p:cNvPr id="24" name="رابط مستقيم 23"/>
            <p:cNvCxnSpPr/>
            <p:nvPr/>
          </p:nvCxnSpPr>
          <p:spPr>
            <a:xfrm flipH="1">
              <a:off x="3357554" y="2355842"/>
              <a:ext cx="785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مجموعة 24"/>
          <p:cNvGrpSpPr/>
          <p:nvPr/>
        </p:nvGrpSpPr>
        <p:grpSpPr>
          <a:xfrm>
            <a:off x="4071934" y="2000240"/>
            <a:ext cx="785818" cy="1460667"/>
            <a:chOff x="3357554" y="1714489"/>
            <a:chExt cx="785818" cy="1460667"/>
          </a:xfrm>
        </p:grpSpPr>
        <p:sp>
          <p:nvSpPr>
            <p:cNvPr id="26" name="مربع نص 25"/>
            <p:cNvSpPr txBox="1"/>
            <p:nvPr/>
          </p:nvSpPr>
          <p:spPr>
            <a:xfrm>
              <a:off x="3357554" y="171448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3357554" y="234415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  <p:cxnSp>
          <p:nvCxnSpPr>
            <p:cNvPr id="28" name="رابط مستقيم 27"/>
            <p:cNvCxnSpPr/>
            <p:nvPr/>
          </p:nvCxnSpPr>
          <p:spPr>
            <a:xfrm flipH="1">
              <a:off x="3357554" y="2355842"/>
              <a:ext cx="785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CC5017F5-D072-4BAB-BBDC-08D832CF5512}"/>
                  </a:ext>
                </a:extLst>
              </p:cNvPr>
              <p:cNvSpPr txBox="1"/>
              <p:nvPr/>
            </p:nvSpPr>
            <p:spPr>
              <a:xfrm>
                <a:off x="4071934" y="3823012"/>
                <a:ext cx="4262478" cy="10538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40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24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40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27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ar-EG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-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40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40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27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ar-EG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40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40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9</m:t>
                            </m:r>
                          </m:den>
                        </m:f>
                      </m:e>
                    </m:box>
                    <m:r>
                      <a:rPr kumimoji="0" lang="ar-EG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−</m:t>
                    </m:r>
                    <m:box>
                      <m:boxPr>
                        <m:ctrlPr>
                          <a:rPr kumimoji="0" lang="ar-EG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40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40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27</m:t>
                            </m:r>
                          </m:den>
                        </m:f>
                      </m:e>
                    </m:box>
                  </m:oMath>
                </a14:m>
                <a:endParaRPr kumimoji="0" lang="ar-E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CC5017F5-D072-4BAB-BBDC-08D832CF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34" y="3823012"/>
                <a:ext cx="4262478" cy="1053815"/>
              </a:xfrm>
              <a:prstGeom prst="rect">
                <a:avLst/>
              </a:prstGeom>
              <a:blipFill>
                <a:blip r:embed="rId4"/>
                <a:stretch>
                  <a:fillRect b="-693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54A36C4-05AC-454A-9646-735C357A6778}"/>
              </a:ext>
            </a:extLst>
          </p:cNvPr>
          <p:cNvSpPr txBox="1"/>
          <p:nvPr/>
        </p:nvSpPr>
        <p:spPr>
          <a:xfrm>
            <a:off x="1979712" y="4149080"/>
            <a:ext cx="4279912" cy="221599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3800" b="1" dirty="0">
                <a:solidFill>
                  <a:srgbClr val="7030A0"/>
                </a:solidFill>
                <a:latin typeface="+mn-lt"/>
                <a:cs typeface="+mn-cs"/>
              </a:rPr>
              <a:t>استعد </a:t>
            </a:r>
          </a:p>
        </p:txBody>
      </p:sp>
    </p:spTree>
    <p:extLst>
      <p:ext uri="{BB962C8B-B14F-4D97-AF65-F5344CB8AC3E}">
        <p14:creationId xmlns:p14="http://schemas.microsoft.com/office/powerpoint/2010/main" val="573929101"/>
      </p:ext>
    </p:extLst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62" y="500042"/>
            <a:ext cx="74295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أوجد ناتج جمع أو طرح كل مما يأتي في أبسط صورة: (الدرس 6- 4)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00100" y="2285992"/>
            <a:ext cx="73581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37)            +</a:t>
            </a:r>
            <a:endParaRPr kumimoji="0" lang="ar-EG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" name="مجموعة 20"/>
          <p:cNvGrpSpPr/>
          <p:nvPr/>
        </p:nvGrpSpPr>
        <p:grpSpPr>
          <a:xfrm>
            <a:off x="6000760" y="2000240"/>
            <a:ext cx="785818" cy="1460667"/>
            <a:chOff x="3357554" y="1714489"/>
            <a:chExt cx="785818" cy="1460667"/>
          </a:xfrm>
        </p:grpSpPr>
        <p:sp>
          <p:nvSpPr>
            <p:cNvPr id="22" name="مربع نص 21"/>
            <p:cNvSpPr txBox="1"/>
            <p:nvPr/>
          </p:nvSpPr>
          <p:spPr>
            <a:xfrm>
              <a:off x="3357554" y="171448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3357554" y="234415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cxnSp>
          <p:nvCxnSpPr>
            <p:cNvPr id="24" name="رابط مستقيم 23"/>
            <p:cNvCxnSpPr/>
            <p:nvPr/>
          </p:nvCxnSpPr>
          <p:spPr>
            <a:xfrm flipH="1">
              <a:off x="3357554" y="2355842"/>
              <a:ext cx="785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مجموعة 24"/>
          <p:cNvGrpSpPr/>
          <p:nvPr/>
        </p:nvGrpSpPr>
        <p:grpSpPr>
          <a:xfrm>
            <a:off x="4071934" y="2000240"/>
            <a:ext cx="928694" cy="1460667"/>
            <a:chOff x="3357554" y="1714489"/>
            <a:chExt cx="928694" cy="1460667"/>
          </a:xfrm>
        </p:grpSpPr>
        <p:sp>
          <p:nvSpPr>
            <p:cNvPr id="26" name="مربع نص 25"/>
            <p:cNvSpPr txBox="1"/>
            <p:nvPr/>
          </p:nvSpPr>
          <p:spPr>
            <a:xfrm>
              <a:off x="3357554" y="171448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3357554" y="2344159"/>
              <a:ext cx="92869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12</a:t>
              </a:r>
            </a:p>
          </p:txBody>
        </p:sp>
        <p:cxnSp>
          <p:nvCxnSpPr>
            <p:cNvPr id="28" name="رابط مستقيم 27"/>
            <p:cNvCxnSpPr/>
            <p:nvPr/>
          </p:nvCxnSpPr>
          <p:spPr>
            <a:xfrm flipH="1">
              <a:off x="3357554" y="2355842"/>
              <a:ext cx="785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406DB3B9-4278-44E4-8F41-362873C15F9E}"/>
                  </a:ext>
                </a:extLst>
              </p:cNvPr>
              <p:cNvSpPr txBox="1"/>
              <p:nvPr/>
            </p:nvSpPr>
            <p:spPr>
              <a:xfrm>
                <a:off x="2966391" y="3802568"/>
                <a:ext cx="3820187" cy="25372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r>
                          <m:rPr>
                            <m:nor/>
                          </m:rPr>
                          <a:rPr kumimoji="0" lang="ar-EG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Arial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kumimoji="0" lang="ar-EG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Arial" charset="0"/>
                          </a:rPr>
                          <m:t> </m:t>
                        </m:r>
                        <m:box>
                          <m:boxPr>
                            <m:ctrlPr>
                              <a:rPr kumimoji="0" lang="ar-EG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kumimoji="0" lang="ar-EG" sz="3200" b="1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kumimoji="0" lang="ar-EG" sz="3200" b="1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Arial" charset="0"/>
                                    <a:ea typeface="+mn-ea"/>
                                    <a:cs typeface="Arial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kumimoji="0" lang="ar-EG" sz="3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Arial" charset="0"/>
                                    <a:ea typeface="+mn-ea"/>
                                    <a:cs typeface="Arial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kumimoji="0" lang="ar-EG" sz="3200" b="1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Arial" charset="0"/>
                                    <a:ea typeface="+mn-ea"/>
                                    <a:cs typeface="Arial" charset="0"/>
                                  </a:rPr>
                                  <m:t>12</m:t>
                                </m:r>
                                <m:r>
                                  <m:rPr>
                                    <m:nor/>
                                  </m:rPr>
                                  <a:rPr kumimoji="0" lang="ar-EG" sz="3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Arial" charset="0"/>
                                    <a:ea typeface="+mn-ea"/>
                                    <a:cs typeface="Arial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e>
                    </m:box>
                    <m:r>
                      <m:rPr>
                        <m:nor/>
                      </m:rPr>
                      <a:rPr kumimoji="0" lang="ar-EG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rPr>
                      <m:t>=</m:t>
                    </m:r>
                    <m:r>
                      <m:rPr>
                        <m:nor/>
                      </m:rPr>
                      <a:rPr kumimoji="0" lang="ar-EG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rPr>
                      <m:t> </m:t>
                    </m:r>
                    <m:box>
                      <m:boxPr>
                        <m:ctrlPr>
                          <a:rPr kumimoji="0" lang="ar-EG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f>
                          <m:fPr>
                            <m:ctrlPr>
                              <a:rPr kumimoji="0" lang="ar-EG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15</m:t>
                            </m:r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kumimoji="0" lang="ar-EG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kumimoji="0" lang="ar-EG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406DB3B9-4278-44E4-8F41-362873C15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391" y="3802568"/>
                <a:ext cx="3820187" cy="2537233"/>
              </a:xfrm>
              <a:prstGeom prst="rect">
                <a:avLst/>
              </a:prstGeom>
              <a:blipFill>
                <a:blip r:embed="rId4"/>
                <a:stretch>
                  <a:fillRect r="-415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62" y="500042"/>
            <a:ext cx="74295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أوجد ناتج جمع أو طرح كل مما يأتي في أبسط صورة: (الدرس 6- 4)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10559" y="2176808"/>
            <a:ext cx="73581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38)            -</a:t>
            </a:r>
            <a:endParaRPr kumimoji="0" lang="ar-EG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" name="مجموعة 20"/>
          <p:cNvGrpSpPr/>
          <p:nvPr/>
        </p:nvGrpSpPr>
        <p:grpSpPr>
          <a:xfrm>
            <a:off x="6000760" y="2000240"/>
            <a:ext cx="1071570" cy="1460667"/>
            <a:chOff x="3357554" y="1714489"/>
            <a:chExt cx="1071570" cy="1460667"/>
          </a:xfrm>
        </p:grpSpPr>
        <p:sp>
          <p:nvSpPr>
            <p:cNvPr id="22" name="مربع نص 21"/>
            <p:cNvSpPr txBox="1"/>
            <p:nvPr/>
          </p:nvSpPr>
          <p:spPr>
            <a:xfrm>
              <a:off x="3357554" y="171448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9</a:t>
              </a: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3357554" y="2344159"/>
              <a:ext cx="107157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24" name="رابط مستقيم 23"/>
            <p:cNvCxnSpPr/>
            <p:nvPr/>
          </p:nvCxnSpPr>
          <p:spPr>
            <a:xfrm flipH="1">
              <a:off x="3357554" y="2355842"/>
              <a:ext cx="785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مجموعة 24"/>
          <p:cNvGrpSpPr/>
          <p:nvPr/>
        </p:nvGrpSpPr>
        <p:grpSpPr>
          <a:xfrm>
            <a:off x="4071934" y="2000240"/>
            <a:ext cx="928694" cy="1460667"/>
            <a:chOff x="3357554" y="1714489"/>
            <a:chExt cx="928694" cy="1460667"/>
          </a:xfrm>
        </p:grpSpPr>
        <p:sp>
          <p:nvSpPr>
            <p:cNvPr id="26" name="مربع نص 25"/>
            <p:cNvSpPr txBox="1"/>
            <p:nvPr/>
          </p:nvSpPr>
          <p:spPr>
            <a:xfrm>
              <a:off x="3357554" y="1714489"/>
              <a:ext cx="78581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3357554" y="2344159"/>
              <a:ext cx="92869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cxnSp>
          <p:nvCxnSpPr>
            <p:cNvPr id="28" name="رابط مستقيم 27"/>
            <p:cNvCxnSpPr/>
            <p:nvPr/>
          </p:nvCxnSpPr>
          <p:spPr>
            <a:xfrm flipH="1">
              <a:off x="3357554" y="2355842"/>
              <a:ext cx="785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2BB3ACC-CA62-47A4-A678-166759DB9056}"/>
                  </a:ext>
                </a:extLst>
              </p:cNvPr>
              <p:cNvSpPr txBox="1"/>
              <p:nvPr/>
            </p:nvSpPr>
            <p:spPr>
              <a:xfrm>
                <a:off x="4464843" y="3577260"/>
                <a:ext cx="3820187" cy="24384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-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ar-EG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EG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ar-EG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r>
                          <m:rPr>
                            <m:nor/>
                          </m:rPr>
                          <a:rPr kumimoji="0" lang="ar-EG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Arial" charset="0"/>
                          </a:rPr>
                          <m:t> </m:t>
                        </m:r>
                        <m:box>
                          <m:boxPr>
                            <m:ctrlPr>
                              <a:rPr kumimoji="0" lang="ar-EG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kumimoji="0" lang="ar-EG" sz="3200" b="1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kumimoji="0" lang="ar-EG" sz="3200" b="1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Arial" charset="0"/>
                                    <a:ea typeface="+mn-ea"/>
                                    <a:cs typeface="Arial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kumimoji="0" lang="ar-EG" sz="3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Arial" charset="0"/>
                                    <a:ea typeface="+mn-ea"/>
                                    <a:cs typeface="Arial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kumimoji="0" lang="ar-EG" sz="3200" b="1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Arial" charset="0"/>
                                    <a:ea typeface="+mn-ea"/>
                                    <a:cs typeface="Arial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kumimoji="0" lang="ar-EG" sz="3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Arial" charset="0"/>
                                    <a:ea typeface="+mn-ea"/>
                                    <a:cs typeface="Arial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e>
                    </m:box>
                    <m:r>
                      <m:rPr>
                        <m:nor/>
                      </m:rPr>
                      <a:rPr kumimoji="0" lang="ar-EG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rPr>
                      <m:t>=</m:t>
                    </m:r>
                    <m:r>
                      <m:rPr>
                        <m:nor/>
                      </m:rPr>
                      <a:rPr kumimoji="0" lang="ar-EG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rPr>
                      <m:t> </m:t>
                    </m:r>
                    <m:box>
                      <m:boxPr>
                        <m:ctrlPr>
                          <a:rPr kumimoji="0" lang="ar-EG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boxPr>
                      <m:e>
                        <m:f>
                          <m:fPr>
                            <m:ctrlPr>
                              <a:rPr kumimoji="0" lang="ar-EG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ar-EG" sz="32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Arial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kumimoji="0" lang="ar-EG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2BB3ACC-CA62-47A4-A678-166759DB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843" y="3577260"/>
                <a:ext cx="3820187" cy="2438488"/>
              </a:xfrm>
              <a:prstGeom prst="rect">
                <a:avLst/>
              </a:prstGeom>
              <a:blipFill>
                <a:blip r:embed="rId4"/>
                <a:stretch>
                  <a:fillRect r="-414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89206" y="5157192"/>
            <a:ext cx="7433262" cy="1470248"/>
            <a:chOff x="571472" y="1214422"/>
            <a:chExt cx="7858180" cy="4357718"/>
          </a:xfrm>
        </p:grpSpPr>
        <p:sp>
          <p:nvSpPr>
            <p:cNvPr id="10" name="Round Same Side Corner Rectangle 2"/>
            <p:cNvSpPr/>
            <p:nvPr/>
          </p:nvSpPr>
          <p:spPr bwMode="auto">
            <a:xfrm>
              <a:off x="571472" y="1214422"/>
              <a:ext cx="7858180" cy="4357718"/>
            </a:xfrm>
            <a:prstGeom prst="round2Same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4" name="TextBox 4"/>
            <p:cNvSpPr txBox="1">
              <a:spLocks noChangeArrowheads="1"/>
            </p:cNvSpPr>
            <p:nvPr/>
          </p:nvSpPr>
          <p:spPr bwMode="auto">
            <a:xfrm>
              <a:off x="600078" y="1614432"/>
              <a:ext cx="7723515" cy="355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الاستعداد للدرس اللاحق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E9A96F73-2DC0-412C-8718-668C6FEA6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8680"/>
            <a:ext cx="2988443" cy="365918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9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62" y="500042"/>
            <a:ext cx="74295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مهارة سابقة: أوجد القاسم المشترك الأكبر لكل مما يأتي: (الدرس 4- 1)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411760" y="2269028"/>
            <a:ext cx="53578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39) 6، 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862207" y="3612204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القاسم المشترك الأكبر = 18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53 - aluminum can rolls bon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7" grpId="0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71600" y="535515"/>
            <a:ext cx="74295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مهارة سابقة: أوجد القاسم المشترك الأكبر لكل مما يأتي: (الدرس 4- 1)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857488" y="2571744"/>
            <a:ext cx="53578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40) 4، 10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357290" y="4214818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القاسم المشترك الأكبر = 20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3 - aluminum can rolls bon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62" y="500042"/>
            <a:ext cx="74295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مهارة سابقة: أوجد القاسم المشترك الأكبر لكل مما يأتي: (الدرس 4- 1)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857488" y="2571744"/>
            <a:ext cx="53578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41) 9، 15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357290" y="4214818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القاسم المشترك الأكبر = 45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3 - aluminum can rolls bon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62" y="500042"/>
            <a:ext cx="74295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مهارة سابقة: أوجد القاسم المشترك الأكبر لكل مما يأتي: (الدرس 4- 1)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857488" y="2571744"/>
            <a:ext cx="53578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42) 16، 24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357290" y="4214818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القاسم المشترك الأكبر </a:t>
            </a:r>
            <a:r>
              <a:rPr kumimoji="0" lang="ar-SA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48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0026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3 - aluminum can rolls bon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413106" y="1361143"/>
            <a:ext cx="823083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محميات: يوجدُ 16 نمرًا في محميةٍ للحيواناتِ البرية.    هذهِ النمورِ منَ الذكورِ. استعملْ 16 قطعةَ عدًّ لتمثيلِ 16 نمرًا.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51520" y="1187312"/>
            <a:ext cx="823913" cy="1050925"/>
            <a:chOff x="1017" y="3569"/>
            <a:chExt cx="317" cy="527"/>
          </a:xfrm>
        </p:grpSpPr>
        <p:sp>
          <p:nvSpPr>
            <p:cNvPr id="5127" name="Text Box 23"/>
            <p:cNvSpPr txBox="1">
              <a:spLocks noChangeArrowheads="1"/>
            </p:cNvSpPr>
            <p:nvPr/>
          </p:nvSpPr>
          <p:spPr bwMode="auto">
            <a:xfrm>
              <a:off x="1075" y="3569"/>
              <a:ext cx="204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EG" sz="40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0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28" name="Group 24"/>
            <p:cNvGrpSpPr>
              <a:grpSpLocks/>
            </p:cNvGrpSpPr>
            <p:nvPr/>
          </p:nvGrpSpPr>
          <p:grpSpPr bwMode="auto">
            <a:xfrm>
              <a:off x="1017" y="3803"/>
              <a:ext cx="317" cy="293"/>
              <a:chOff x="1017" y="3803"/>
              <a:chExt cx="317" cy="293"/>
            </a:xfrm>
          </p:grpSpPr>
          <p:sp>
            <p:nvSpPr>
              <p:cNvPr id="5129" name="Text Box 25"/>
              <p:cNvSpPr txBox="1">
                <a:spLocks noChangeArrowheads="1"/>
              </p:cNvSpPr>
              <p:nvPr/>
            </p:nvSpPr>
            <p:spPr bwMode="auto">
              <a:xfrm>
                <a:off x="1017" y="3803"/>
                <a:ext cx="317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EG" sz="3200" b="1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0" name="Line 26"/>
              <p:cNvSpPr>
                <a:spLocks noChangeShapeType="1"/>
              </p:cNvSpPr>
              <p:nvPr/>
            </p:nvSpPr>
            <p:spPr bwMode="auto">
              <a:xfrm flipH="1">
                <a:off x="1066" y="3838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</p:grpSp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3468639"/>
            <a:ext cx="3805250" cy="288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>
    <p:strips dir="ld"/>
    <p:sndAc>
      <p:stSnd>
        <p:snd r:embed="rId3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683568" y="1043350"/>
            <a:ext cx="7250906" cy="1754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هلْ يمكنكَ أن توزّعَ قطعَ العدِّ إلى ثلاثِ مجموعاتٍ, بحيث تحتوي كلٌّ منها على العددِ نفسِه من القطعِ؟ فسّرْ إجابتَكَ.</a:t>
            </a:r>
          </a:p>
        </p:txBody>
      </p:sp>
      <p:sp>
        <p:nvSpPr>
          <p:cNvPr id="6151" name="مربع نص 6"/>
          <p:cNvSpPr txBox="1">
            <a:spLocks noChangeArrowheads="1"/>
          </p:cNvSpPr>
          <p:nvPr/>
        </p:nvSpPr>
        <p:spPr bwMode="auto">
          <a:xfrm>
            <a:off x="8044445" y="588918"/>
            <a:ext cx="500062" cy="90886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3600" dirty="0">
                <a:latin typeface="Calibri" pitchFamily="34" charset="0"/>
              </a:rPr>
              <a:t>1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201490" y="3284984"/>
            <a:ext cx="6215062" cy="2124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ar-SA" sz="4400" b="1" dirty="0">
                <a:solidFill>
                  <a:srgbClr val="0000FF"/>
                </a:solidFill>
              </a:rPr>
              <a:t>لا يمكن توزيع العدد إلي ثلاث مجموعات تحتوي كل منها على العدد نفسه. لأن 3 × 8 = 24.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83 - arcade gam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8"/>
          <p:cNvGrpSpPr>
            <a:grpSpLocks/>
          </p:cNvGrpSpPr>
          <p:nvPr/>
        </p:nvGrpSpPr>
        <p:grpSpPr bwMode="auto">
          <a:xfrm>
            <a:off x="8028384" y="1209382"/>
            <a:ext cx="500062" cy="908864"/>
            <a:chOff x="8572528" y="2257001"/>
            <a:chExt cx="500066" cy="909141"/>
          </a:xfrm>
        </p:grpSpPr>
        <p:sp>
          <p:nvSpPr>
            <p:cNvPr id="10" name="نجمة ذات 32 نقطة 9"/>
            <p:cNvSpPr/>
            <p:nvPr/>
          </p:nvSpPr>
          <p:spPr>
            <a:xfrm>
              <a:off x="8572528" y="2285992"/>
              <a:ext cx="500066" cy="64313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7175" name="مربع نص 10"/>
            <p:cNvSpPr txBox="1">
              <a:spLocks noChangeArrowheads="1"/>
            </p:cNvSpPr>
            <p:nvPr/>
          </p:nvSpPr>
          <p:spPr bwMode="auto">
            <a:xfrm>
              <a:off x="8822561" y="2257001"/>
              <a:ext cx="214314" cy="909141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dirty="0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12" name="مربع نص 11"/>
          <p:cNvSpPr txBox="1"/>
          <p:nvPr/>
        </p:nvSpPr>
        <p:spPr>
          <a:xfrm>
            <a:off x="1285875" y="1289050"/>
            <a:ext cx="657225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FF0000"/>
                </a:solidFill>
                <a:latin typeface="+mn-lt"/>
                <a:cs typeface="+mn-cs"/>
              </a:rPr>
              <a:t>ما مضاعفُ العددِ 3 القريبِ من 16؟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357313" y="2786063"/>
            <a:ext cx="6215062" cy="19383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ar-SA" sz="6000" b="1" dirty="0">
                <a:solidFill>
                  <a:srgbClr val="0000FF"/>
                </a:solidFill>
              </a:rPr>
              <a:t>هو العدد</a:t>
            </a:r>
            <a:r>
              <a:rPr lang="ar-EG" sz="6000" b="1" dirty="0">
                <a:solidFill>
                  <a:srgbClr val="0000FF"/>
                </a:solidFill>
              </a:rPr>
              <a:t> 15</a:t>
            </a:r>
            <a:br>
              <a:rPr lang="ar-EG" sz="6000" b="1" dirty="0">
                <a:solidFill>
                  <a:srgbClr val="0000FF"/>
                </a:solidFill>
              </a:rPr>
            </a:br>
            <a:r>
              <a:rPr lang="ar-SA" sz="6000" b="1" dirty="0">
                <a:solidFill>
                  <a:srgbClr val="0000FF"/>
                </a:solidFill>
              </a:rPr>
              <a:t> لأن 3 × 5 = 15.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 dir="ld"/>
    <p:sndAc>
      <p:stSnd>
        <p:snd r:embed="rId2" name="cached_war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3 - arcade gam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</p:bldLst>
  </p:timing>
</p:sld>
</file>

<file path=ppt/theme/theme1.xml><?xml version="1.0" encoding="utf-8"?>
<a:theme xmlns:a="http://schemas.openxmlformats.org/drawingml/2006/main" name="نسق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E6C81E1F-38FC-42FC-9E52-5A67E63D6498}" vid="{9755B69A-7FCE-4FCA-9CBA-144FD89E6B7E}"/>
    </a:ext>
  </a:extLst>
</a:theme>
</file>

<file path=ppt/theme/theme2.xml><?xml version="1.0" encoding="utf-8"?>
<a:theme xmlns:a="http://schemas.openxmlformats.org/drawingml/2006/main" name="1_نسق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E6C81E1F-38FC-42FC-9E52-5A67E63D6498}" vid="{9755B69A-7FCE-4FCA-9CBA-144FD89E6B7E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نسق1</Template>
  <TotalTime>2066</TotalTime>
  <Words>1738</Words>
  <Application>Microsoft Office PowerPoint</Application>
  <PresentationFormat>عرض على الشاشة (4:3)</PresentationFormat>
  <Paragraphs>635</Paragraphs>
  <Slides>66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66</vt:i4>
      </vt:variant>
    </vt:vector>
  </HeadingPairs>
  <TitlesOfParts>
    <vt:vector size="72" baseType="lpstr">
      <vt:lpstr>Arial</vt:lpstr>
      <vt:lpstr>Calibri</vt:lpstr>
      <vt:lpstr>Cambria Math</vt:lpstr>
      <vt:lpstr>Times New Roman</vt:lpstr>
      <vt:lpstr>نسق1</vt:lpstr>
      <vt:lpstr>1_نسق1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6ب - الفصل السادس</dc:title>
  <dc:subject>6-6  تقديرُ نواتجِ ضربِ الكسورِ</dc:subject>
  <dc:creator>أ/بندر الحازمي</dc:creator>
  <cp:keywords>حقيبة إنجاز المعلم والمعلمة</cp:keywords>
  <cp:lastModifiedBy>Wafaa Salah</cp:lastModifiedBy>
  <cp:revision>522</cp:revision>
  <dcterms:created xsi:type="dcterms:W3CDTF">2011-06-30T19:21:40Z</dcterms:created>
  <dcterms:modified xsi:type="dcterms:W3CDTF">2021-12-28T21:05:08Z</dcterms:modified>
</cp:coreProperties>
</file>