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33"/>
  </p:notesMasterIdLst>
  <p:sldIdLst>
    <p:sldId id="256" r:id="rId2"/>
    <p:sldId id="970" r:id="rId3"/>
    <p:sldId id="258" r:id="rId4"/>
    <p:sldId id="949" r:id="rId5"/>
    <p:sldId id="705" r:id="rId6"/>
    <p:sldId id="706" r:id="rId7"/>
    <p:sldId id="707" r:id="rId8"/>
    <p:sldId id="722" r:id="rId9"/>
    <p:sldId id="723" r:id="rId10"/>
    <p:sldId id="724" r:id="rId11"/>
    <p:sldId id="725" r:id="rId12"/>
    <p:sldId id="726" r:id="rId13"/>
    <p:sldId id="727" r:id="rId14"/>
    <p:sldId id="708" r:id="rId15"/>
    <p:sldId id="729" r:id="rId16"/>
    <p:sldId id="731" r:id="rId17"/>
    <p:sldId id="732" r:id="rId18"/>
    <p:sldId id="733" r:id="rId19"/>
    <p:sldId id="734" r:id="rId20"/>
    <p:sldId id="735" r:id="rId21"/>
    <p:sldId id="736" r:id="rId22"/>
    <p:sldId id="966" r:id="rId23"/>
    <p:sldId id="967" r:id="rId24"/>
    <p:sldId id="968" r:id="rId25"/>
    <p:sldId id="950" r:id="rId26"/>
    <p:sldId id="969" r:id="rId27"/>
    <p:sldId id="739" r:id="rId28"/>
    <p:sldId id="741" r:id="rId29"/>
    <p:sldId id="742" r:id="rId30"/>
    <p:sldId id="954" r:id="rId31"/>
    <p:sldId id="971" r:id="rId32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4Wgj3RHZBZbHJFwVGAtTVw" hashData="Ap9qUHBALt04lujij4snIDES8Rg" cryptProvider="" algIdExt="0" algIdExtSource="" cryptProviderTypeExt="0" cryptProviderTypeExtSource="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4ECFE"/>
    <a:srgbClr val="EEE2FE"/>
    <a:srgbClr val="99FFCC"/>
    <a:srgbClr val="FFFF99"/>
    <a:srgbClr val="6600FF"/>
    <a:srgbClr val="66FFFF"/>
    <a:srgbClr val="FDC7A9"/>
    <a:srgbClr val="E3CFFD"/>
    <a:srgbClr val="CDABFB"/>
    <a:srgbClr val="00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C93694B-A3D4-469F-90BC-388AA981BE60}" type="datetimeFigureOut">
              <a:rPr lang="ar-EG"/>
              <a:pPr>
                <a:defRPr/>
              </a:pPr>
              <a:t>13/06/1443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ar-EG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A7E99F-1406-4F90-8DA1-80EF36829352}" type="slidenum">
              <a:rPr lang="ar-EG"/>
              <a:pPr>
                <a:defRPr/>
              </a:pPr>
              <a:t>‹#›</a:t>
            </a:fld>
            <a:endParaRPr lang="ar-EG"/>
          </a:p>
        </p:txBody>
      </p:sp>
    </p:spTree>
    <p:extLst>
      <p:ext uri="{BB962C8B-B14F-4D97-AF65-F5344CB8AC3E}">
        <p14:creationId xmlns="" xmlns:p14="http://schemas.microsoft.com/office/powerpoint/2010/main" val="32653349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78ADE9C8-1EFD-42FE-BDDC-560F544618B4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4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5756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BEAD0601-2E2B-4A1D-B8D5-C53F3E05F443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5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3888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F3196388-E1D0-47A6-8D2C-442E8E7DAD6D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6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131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518F52E1-F7DA-4604-9E5B-A9021EEA1395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7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3005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216CE60A-6C5D-4DAD-AE14-76100E85827A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8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8483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403E3B37-B96F-4908-AE55-E97E97B181E2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9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1270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BA935F4B-D20E-4351-BBEF-AC833F464029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10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293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D1EA7A4D-EB36-49F6-8789-6950C5AC9EB6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11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0718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8A8BF378-2264-4D52-A522-1BFAFD862E3D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12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9934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96215BE6-B351-4670-8C70-3E6E31589F76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13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0233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14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88534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15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485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16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7091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17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31660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18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2220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dirty="0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19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62883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20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3070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21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5932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22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59327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23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59327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24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59327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25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6780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26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67800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27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03638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28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72827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EG" smtClean="0"/>
          </a:p>
        </p:txBody>
      </p:sp>
      <p:sp>
        <p:nvSpPr>
          <p:cNvPr id="409604" name="Slide Number Placeholder 3"/>
          <p:cNvSpPr txBox="1">
            <a:spLocks noGrp="1"/>
          </p:cNvSpPr>
          <p:nvPr/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extLst/>
        </p:spPr>
        <p:txBody>
          <a:bodyPr rtlCol="1" anchor="b"/>
          <a:lstStyle>
            <a:lvl1pPr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defRPr/>
            </a:pPr>
            <a:fld id="{3D5F1F51-A814-44B6-BD2A-3AA587E460CE}" type="slidenum">
              <a:rPr lang="ar-EG" sz="1200">
                <a:latin typeface="Calibri" pitchFamily="34" charset="0"/>
                <a:cs typeface="+mn-cs"/>
              </a:rPr>
              <a:pPr>
                <a:defRPr/>
              </a:pPr>
              <a:t>29</a:t>
            </a:fld>
            <a:endParaRPr lang="ar-EG" sz="1200"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060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052D2-E7AB-4B7A-B487-6963471E0D59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35540-D3A6-428C-9E32-8494FADD92A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167046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76FE6-B769-459E-8458-5203B104782E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9BE11-0586-4C94-8272-99B135E16A4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400753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85DF7-B181-4801-BC95-99619AB5BCD5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F978C-3AEC-448D-8E63-575CF1C7AA0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3732935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FE235-336F-4558-B14D-32168FED638E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D176C0-2CAD-437E-A096-C7DE723E753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8104931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7E262-3238-4103-9CAD-4AE4E4B11B56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C76E17-2475-4B94-B37A-895A2830FB28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16822114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7CB17-0E50-43AE-ABCB-DB1FB161447B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3B5476-1800-424F-B6F5-8F2F367C0C77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4930947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2F1B6-DF11-4749-80C8-3804AFEF3C2B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B6476A-7969-4EBE-8FF2-268EBC45B03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56921187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C6543-B3B7-408B-AE4B-2010AA3392F5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82E5C2-1CAA-4641-A3FD-BED93D5BD028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834451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1986F-2895-4D40-9DD5-120E4664C15E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79C5F16-93B6-4486-85A3-DEC4DA256E51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02853869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8FA58-2CAB-4E9F-9465-1CAECA4E7703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8C1C32-A749-446F-942F-270D482661C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586699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91E31-607A-45F4-BDBE-ACC97FC81375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971EC9-E8D1-4CA0-A3A3-769EEAA9238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6032663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6BF5D9-D733-4FD3-8FDD-BE716E15B4AD}" type="datetimeFigureOut">
              <a:rPr lang="en-US"/>
              <a:pPr>
                <a:defRPr/>
              </a:pPr>
              <a:t>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rtl="0">
              <a:defRPr sz="1600">
                <a:solidFill>
                  <a:srgbClr val="FFFFFF"/>
                </a:solidFill>
              </a:defRPr>
            </a:lvl1pPr>
          </a:lstStyle>
          <a:p>
            <a:fld id="{AA3F7B6B-75A6-4378-BD39-5D690392BBDE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7" r:id="rId2"/>
    <p:sldLayoutId id="2147483999" r:id="rId3"/>
    <p:sldLayoutId id="2147483996" r:id="rId4"/>
    <p:sldLayoutId id="2147483995" r:id="rId5"/>
    <p:sldLayoutId id="2147483994" r:id="rId6"/>
    <p:sldLayoutId id="2147483993" r:id="rId7"/>
    <p:sldLayoutId id="2147484000" r:id="rId8"/>
    <p:sldLayoutId id="2147484001" r:id="rId9"/>
    <p:sldLayoutId id="2147483992" r:id="rId10"/>
    <p:sldLayoutId id="2147483991" r:id="rId11"/>
  </p:sldLayoutIdLst>
  <p:transition spd="slow"/>
  <p:txStyles>
    <p:titleStyle>
      <a:lvl1pPr algn="l" rtl="1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r" rtl="1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r" rtl="1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r" rtl="1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r" rtl="1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r" rtl="1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14.png"/><Relationship Id="rId3" Type="http://schemas.openxmlformats.org/officeDocument/2006/relationships/image" Target="../media/image11.png"/><Relationship Id="rId12" Type="http://schemas.microsoft.com/office/2007/relationships/hdphoto" Target="../media/hdphoto9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microsoft.com/office/2007/relationships/hdphoto" Target="../media/hdphoto8.wdp"/><Relationship Id="rId4" Type="http://schemas.openxmlformats.org/officeDocument/2006/relationships/image" Target="../media/image12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image" Target="../media/image14.png"/><Relationship Id="rId3" Type="http://schemas.openxmlformats.org/officeDocument/2006/relationships/image" Target="../media/image11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2.png"/><Relationship Id="rId5" Type="http://schemas.openxmlformats.org/officeDocument/2006/relationships/image" Target="../media/image20.png"/><Relationship Id="rId10" Type="http://schemas.microsoft.com/office/2007/relationships/hdphoto" Target="../media/hdphoto11.wdp"/><Relationship Id="rId4" Type="http://schemas.openxmlformats.org/officeDocument/2006/relationships/image" Target="../media/image1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11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24.png"/><Relationship Id="rId10" Type="http://schemas.microsoft.com/office/2007/relationships/hdphoto" Target="../media/hdphoto13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microsoft.com/office/2007/relationships/hdphoto" Target="../media/hdphoto16.wdp"/><Relationship Id="rId3" Type="http://schemas.openxmlformats.org/officeDocument/2006/relationships/image" Target="../media/image11.png"/><Relationship Id="rId7" Type="http://schemas.microsoft.com/office/2007/relationships/hdphoto" Target="../media/hdphoto14.wdp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microsoft.com/office/2007/relationships/hdphoto" Target="../media/hdphoto15.wdp"/><Relationship Id="rId4" Type="http://schemas.openxmlformats.org/officeDocument/2006/relationships/image" Target="../media/image12.png"/><Relationship Id="rId1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3.png"/><Relationship Id="rId3" Type="http://schemas.openxmlformats.org/officeDocument/2006/relationships/image" Target="../media/image11.png"/><Relationship Id="rId7" Type="http://schemas.microsoft.com/office/2007/relationships/hdphoto" Target="../media/hdphoto17.wdp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30.png"/><Relationship Id="rId15" Type="http://schemas.openxmlformats.org/officeDocument/2006/relationships/image" Target="../media/image35.png"/><Relationship Id="rId10" Type="http://schemas.microsoft.com/office/2007/relationships/hdphoto" Target="../media/hdphoto18.wdp"/><Relationship Id="rId4" Type="http://schemas.openxmlformats.org/officeDocument/2006/relationships/image" Target="../media/image12.png"/><Relationship Id="rId1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13" Type="http://schemas.openxmlformats.org/officeDocument/2006/relationships/image" Target="../media/image14.png"/><Relationship Id="rId3" Type="http://schemas.openxmlformats.org/officeDocument/2006/relationships/image" Target="../media/image11.png"/><Relationship Id="rId12" Type="http://schemas.microsoft.com/office/2007/relationships/hdphoto" Target="../media/hdphoto2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10" Type="http://schemas.microsoft.com/office/2007/relationships/hdphoto" Target="../media/hdphoto20.wdp"/><Relationship Id="rId4" Type="http://schemas.openxmlformats.org/officeDocument/2006/relationships/image" Target="../media/image12.png"/><Relationship Id="rId9" Type="http://schemas.openxmlformats.org/officeDocument/2006/relationships/image" Target="../media/image38.png"/><Relationship Id="rId1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image" Target="../media/image11.png"/><Relationship Id="rId12" Type="http://schemas.microsoft.com/office/2007/relationships/hdphoto" Target="../media/hdphoto18.wdp"/><Relationship Id="rId17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42.png"/><Relationship Id="rId5" Type="http://schemas.openxmlformats.org/officeDocument/2006/relationships/image" Target="../media/image40.png"/><Relationship Id="rId15" Type="http://schemas.openxmlformats.org/officeDocument/2006/relationships/image" Target="../media/image14.png"/><Relationship Id="rId10" Type="http://schemas.microsoft.com/office/2007/relationships/hdphoto" Target="../media/hdphoto23.wdp"/><Relationship Id="rId4" Type="http://schemas.openxmlformats.org/officeDocument/2006/relationships/image" Target="../media/image12.png"/><Relationship Id="rId9" Type="http://schemas.openxmlformats.org/officeDocument/2006/relationships/image" Target="../media/image41.png"/><Relationship Id="rId14" Type="http://schemas.microsoft.com/office/2007/relationships/hdphoto" Target="../media/hdphoto24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5.wdp"/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10" Type="http://schemas.openxmlformats.org/officeDocument/2006/relationships/image" Target="../media/image48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0.wdp"/><Relationship Id="rId11" Type="http://schemas.openxmlformats.org/officeDocument/2006/relationships/image" Target="../media/image14.png"/><Relationship Id="rId5" Type="http://schemas.openxmlformats.org/officeDocument/2006/relationships/image" Target="../media/image50.png"/><Relationship Id="rId10" Type="http://schemas.microsoft.com/office/2007/relationships/hdphoto" Target="../media/hdphoto31.wdp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52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34.wdp"/><Relationship Id="rId3" Type="http://schemas.openxmlformats.org/officeDocument/2006/relationships/image" Target="../media/image11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53.png"/><Relationship Id="rId10" Type="http://schemas.microsoft.com/office/2007/relationships/hdphoto" Target="../media/hdphoto35.wdp"/><Relationship Id="rId4" Type="http://schemas.openxmlformats.org/officeDocument/2006/relationships/image" Target="../media/image12.png"/><Relationship Id="rId9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36.wdp"/><Relationship Id="rId13" Type="http://schemas.openxmlformats.org/officeDocument/2006/relationships/image" Target="../media/image14.png"/><Relationship Id="rId3" Type="http://schemas.openxmlformats.org/officeDocument/2006/relationships/image" Target="../media/image11.png"/><Relationship Id="rId12" Type="http://schemas.microsoft.com/office/2007/relationships/hdphoto" Target="../media/hdphoto38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8.png"/><Relationship Id="rId5" Type="http://schemas.openxmlformats.org/officeDocument/2006/relationships/image" Target="../media/image56.png"/><Relationship Id="rId10" Type="http://schemas.microsoft.com/office/2007/relationships/hdphoto" Target="../media/hdphoto37.wdp"/><Relationship Id="rId4" Type="http://schemas.openxmlformats.org/officeDocument/2006/relationships/image" Target="../media/image12.png"/><Relationship Id="rId9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13" Type="http://schemas.microsoft.com/office/2007/relationships/hdphoto" Target="../media/hdphoto37.wdp"/><Relationship Id="rId3" Type="http://schemas.openxmlformats.org/officeDocument/2006/relationships/image" Target="../media/image11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59.png"/><Relationship Id="rId10" Type="http://schemas.microsoft.com/office/2007/relationships/hdphoto" Target="../media/hdphoto39.wdp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3" Type="http://schemas.microsoft.com/office/2007/relationships/hdphoto" Target="../media/hdphoto40.wdp"/><Relationship Id="rId3" Type="http://schemas.openxmlformats.org/officeDocument/2006/relationships/image" Target="../media/image11.png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60.png"/><Relationship Id="rId10" Type="http://schemas.microsoft.com/office/2007/relationships/hdphoto" Target="../media/hdphoto41.wdp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413625" y="6620"/>
            <a:ext cx="1724025" cy="61912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3026579">
            <a:off x="-23635" y="2789088"/>
            <a:ext cx="2314241" cy="831081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14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839788"/>
            <a:ext cx="193675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5">
            <a:lum bright="-30000" contrast="3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362200" y="838200"/>
            <a:ext cx="4448175" cy="23241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3210000" y="2115456"/>
            <a:ext cx="2809800" cy="997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EG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للصف السادس الابتدائي</a:t>
            </a:r>
          </a:p>
          <a:p>
            <a:pPr algn="ctr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EG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الفصل الدراسي الثاني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5"/>
          <p:cNvPicPr>
            <a:picLocks noChangeAspect="1"/>
          </p:cNvPicPr>
          <p:nvPr/>
        </p:nvPicPr>
        <p:blipFill>
          <a:blip r:embed="rId8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28600"/>
            <a:ext cx="2133599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>
            <a:hlinkClick r:id="rId9" action="ppaction://hlinksldjump"/>
          </p:cNvPr>
          <p:cNvSpPr/>
          <p:nvPr/>
        </p:nvSpPr>
        <p:spPr bwMode="auto">
          <a:xfrm>
            <a:off x="5562600" y="4529138"/>
            <a:ext cx="3338513" cy="576262"/>
          </a:xfrm>
          <a:prstGeom prst="roundRect">
            <a:avLst/>
          </a:prstGeom>
          <a:solidFill>
            <a:srgbClr val="FF9933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EG" sz="2800" b="1" dirty="0">
                <a:solidFill>
                  <a:schemeClr val="tx1"/>
                </a:solidFill>
                <a:cs typeface="Times New Roman" pitchFamily="18" charset="0"/>
              </a:rPr>
              <a:t>أراجع مكتسباتي السابقة</a:t>
            </a:r>
          </a:p>
        </p:txBody>
      </p:sp>
      <p:sp>
        <p:nvSpPr>
          <p:cNvPr id="14" name="Round Diagonal Corner Rectangle 13"/>
          <p:cNvSpPr/>
          <p:nvPr/>
        </p:nvSpPr>
        <p:spPr>
          <a:xfrm>
            <a:off x="1066800" y="5257800"/>
            <a:ext cx="4191000" cy="762000"/>
          </a:xfrm>
          <a:prstGeom prst="round2DiagRect">
            <a:avLst/>
          </a:prstGeom>
          <a:solidFill>
            <a:srgbClr val="66FF33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مستدير الزوايا 2"/>
          <p:cNvSpPr/>
          <p:nvPr/>
        </p:nvSpPr>
        <p:spPr>
          <a:xfrm>
            <a:off x="152400" y="152400"/>
            <a:ext cx="8839200" cy="6400800"/>
          </a:xfrm>
          <a:prstGeom prst="roundRect">
            <a:avLst/>
          </a:prstGeom>
          <a:solidFill>
            <a:srgbClr val="66FFCC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2800" b="1" dirty="0">
                <a:solidFill>
                  <a:srgbClr val="FF0000"/>
                </a:solidFill>
              </a:rPr>
              <a:t>منهج لغتي الجديد 1443 هـ - 2022م</a:t>
            </a:r>
          </a:p>
          <a:p>
            <a:pPr algn="ctr">
              <a:defRPr/>
            </a:pPr>
            <a:endParaRPr lang="ar-EG" sz="28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الحمد لله رب العالمين ، والصلاة والسلام على أشرف المرسلين   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سيدنا ونبينا محمد عليه أفضل الصلاة وأتم التسليم ... وبعد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يسعدني أن أضع بين أيديكم نموذج من اسطوانة ( </a:t>
            </a:r>
            <a:r>
              <a:rPr lang="ar-EG" sz="2800" b="1" dirty="0">
                <a:solidFill>
                  <a:srgbClr val="0000FF"/>
                </a:solidFill>
              </a:rPr>
              <a:t>المعلم</a:t>
            </a:r>
            <a:r>
              <a:rPr lang="ar-EG" sz="2800" b="1" dirty="0">
                <a:solidFill>
                  <a:schemeClr val="tx1"/>
                </a:solidFill>
              </a:rPr>
              <a:t> )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 وهذه نسخة تجريبية لدرس من دروس الصف الثالث الابتدائي</a:t>
            </a:r>
          </a:p>
          <a:p>
            <a:pPr algn="ctr">
              <a:defRPr/>
            </a:pPr>
            <a:endParaRPr lang="ar-EG" sz="28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للحصول على النسخة الكاملة يمكنكم التواصل واتس أو اتصال</a:t>
            </a:r>
          </a:p>
          <a:p>
            <a:pPr algn="ctr">
              <a:defRPr/>
            </a:pPr>
            <a:r>
              <a:rPr lang="ar-EG" sz="4400" b="1" dirty="0">
                <a:solidFill>
                  <a:srgbClr val="0000FF"/>
                </a:solidFill>
              </a:rPr>
              <a:t>0530896482</a:t>
            </a:r>
            <a:r>
              <a:rPr lang="ar-EG" sz="44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خلال </a:t>
            </a:r>
            <a:r>
              <a:rPr lang="ar-EG" sz="3600" b="1" dirty="0">
                <a:solidFill>
                  <a:srgbClr val="0000FF"/>
                </a:solidFill>
              </a:rPr>
              <a:t>الفترة القادمة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 والمتابعة على موقعنا</a:t>
            </a:r>
          </a:p>
          <a:p>
            <a:pPr algn="ctr">
              <a:defRPr/>
            </a:pPr>
            <a:r>
              <a:rPr lang="en-US" sz="3600" b="1" dirty="0">
                <a:solidFill>
                  <a:schemeClr val="tx1"/>
                </a:solidFill>
              </a:rPr>
              <a:t>http://www.elmo3lem.com/</a:t>
            </a:r>
            <a:endParaRPr lang="ar-EG" sz="36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4400" b="1" dirty="0">
                <a:solidFill>
                  <a:schemeClr val="tx1"/>
                </a:solidFill>
              </a:rPr>
              <a:t>  </a:t>
            </a:r>
            <a:endParaRPr lang="ar-SA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088" y="1498600"/>
            <a:ext cx="1277937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BF6"/>
              </a:clrFrom>
              <a:clrTo>
                <a:srgbClr val="FEFBF6">
                  <a:alpha val="0"/>
                </a:srgbClr>
              </a:clrTo>
            </a:clrChange>
            <a:lum bright="-20000" contrast="2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620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 Diagonal Corner Rectangle 5"/>
          <p:cNvSpPr/>
          <p:nvPr/>
        </p:nvSpPr>
        <p:spPr>
          <a:xfrm>
            <a:off x="685800" y="5029200"/>
            <a:ext cx="4191000" cy="762000"/>
          </a:xfrm>
          <a:prstGeom prst="round2DiagRect">
            <a:avLst/>
          </a:prstGeom>
          <a:solidFill>
            <a:srgbClr val="66FF33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857" y="893763"/>
            <a:ext cx="3078293" cy="1021018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9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lum bright="5000" contrast="4000"/>
          </a:blip>
          <a:srcRect/>
          <a:stretch>
            <a:fillRect/>
          </a:stretch>
        </p:blipFill>
        <p:spPr bwMode="auto">
          <a:xfrm>
            <a:off x="457200" y="1905000"/>
            <a:ext cx="8229600" cy="43434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lum bright="-3000" contrast="-3000"/>
          </a:blip>
          <a:srcRect/>
          <a:stretch>
            <a:fillRect/>
          </a:stretch>
        </p:blipFill>
        <p:spPr bwMode="auto">
          <a:xfrm>
            <a:off x="381000" y="914400"/>
            <a:ext cx="8382000" cy="550843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142" y="1025661"/>
            <a:ext cx="1757804" cy="1669914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681061"/>
            <a:ext cx="8274050" cy="3001281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11">
            <a:clrChange>
              <a:clrFrom>
                <a:srgbClr val="DBDFE3"/>
              </a:clrFrom>
              <a:clrTo>
                <a:srgbClr val="DBDFE3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264"/>
          <a:stretch/>
        </p:blipFill>
        <p:spPr bwMode="auto">
          <a:xfrm rot="5400000">
            <a:off x="337877" y="3149178"/>
            <a:ext cx="1295400" cy="109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3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728686"/>
            <a:ext cx="8274049" cy="3900714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990600"/>
            <a:ext cx="2562225" cy="694233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007734"/>
            <a:ext cx="4103914" cy="592466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42" y="1683660"/>
            <a:ext cx="8215992" cy="1045026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3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37" r="1491"/>
          <a:stretch/>
        </p:blipFill>
        <p:spPr bwMode="auto">
          <a:xfrm>
            <a:off x="431800" y="1447800"/>
            <a:ext cx="8274050" cy="5108708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1981200" y="2743200"/>
            <a:ext cx="1524000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rgbClr val="FF0000"/>
                </a:solidFill>
              </a:rPr>
              <a:t>ليس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1524000" y="1828800"/>
            <a:ext cx="1524000" cy="6096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الخبر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1905000" y="3657600"/>
            <a:ext cx="1371600" cy="6096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ليت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2209800" y="4572000"/>
            <a:ext cx="2209800" cy="609600"/>
          </a:xfrm>
          <a:prstGeom prst="round2DiagRect">
            <a:avLst/>
          </a:prstGeom>
          <a:solidFill>
            <a:srgbClr val="FFFF00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اسم الفاعل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5638800" y="5943600"/>
            <a:ext cx="2286000" cy="6096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المترادفات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678" y="870743"/>
            <a:ext cx="2205264" cy="653257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852745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902" y="914400"/>
            <a:ext cx="3367548" cy="6096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364" y="1600200"/>
            <a:ext cx="4678486" cy="4876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830634"/>
            <a:ext cx="3595564" cy="3646365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3570165" cy="1215843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4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5257800" y="2471736"/>
            <a:ext cx="2209800" cy="747712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مفْعَل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5291280" y="1676400"/>
            <a:ext cx="2176319" cy="747712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فَعَّالة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5257800" y="3265486"/>
            <a:ext cx="2209800" cy="747712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مِفْعَال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5257800" y="4872040"/>
            <a:ext cx="2209800" cy="74771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فَاعِلة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5257800" y="4067176"/>
            <a:ext cx="2209800" cy="747712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مِفْعَلَة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  <p:sp>
        <p:nvSpPr>
          <p:cNvPr id="21" name="Round Diagonal Corner Rectangle 20"/>
          <p:cNvSpPr/>
          <p:nvPr/>
        </p:nvSpPr>
        <p:spPr>
          <a:xfrm>
            <a:off x="5257800" y="5691192"/>
            <a:ext cx="2209800" cy="747712"/>
          </a:xfrm>
          <a:prstGeom prst="round2DiagRect">
            <a:avLst/>
          </a:prstGeom>
          <a:solidFill>
            <a:srgbClr val="FFC000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4400" b="1" dirty="0" smtClean="0">
                <a:solidFill>
                  <a:schemeClr val="tx1"/>
                </a:solidFill>
                <a:latin typeface="Estrangelo Edessa" pitchFamily="66"/>
                <a:ea typeface="Arial Unicode MS" pitchFamily="34" charset="-128"/>
                <a:cs typeface="Estrangelo Edessa" pitchFamily="66"/>
              </a:rPr>
              <a:t>مَفْعُول</a:t>
            </a:r>
            <a:endParaRPr lang="en-US" altLang="en-US" sz="4400" b="1" dirty="0" smtClean="0">
              <a:solidFill>
                <a:schemeClr val="tx1"/>
              </a:solidFill>
              <a:latin typeface="Estrangelo Edessa" pitchFamily="66"/>
              <a:ea typeface="Arial Unicode MS" pitchFamily="34" charset="-128"/>
              <a:cs typeface="Estrangelo Edessa" pitchFamily="66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32548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8364"/>
            <a:ext cx="7677150" cy="906236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8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2743200"/>
            <a:ext cx="7899400" cy="12954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>
            <a:lum bright="-10000" contrast="4000"/>
          </a:blip>
          <a:srcRect/>
          <a:stretch>
            <a:fillRect/>
          </a:stretch>
        </p:blipFill>
        <p:spPr bwMode="auto">
          <a:xfrm>
            <a:off x="6477000" y="2814640"/>
            <a:ext cx="1943947" cy="609600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3">
            <a:lum bright="-10000" contrast="4000"/>
          </a:blip>
          <a:srcRect/>
          <a:stretch>
            <a:fillRect/>
          </a:stretch>
        </p:blipFill>
        <p:spPr bwMode="auto">
          <a:xfrm>
            <a:off x="2743200" y="2819400"/>
            <a:ext cx="3544147" cy="609600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4">
            <a:lum bright="-10000" contrast="4000"/>
          </a:blip>
          <a:srcRect/>
          <a:stretch>
            <a:fillRect/>
          </a:stretch>
        </p:blipFill>
        <p:spPr bwMode="auto">
          <a:xfrm>
            <a:off x="4724400" y="3581400"/>
            <a:ext cx="3698242" cy="596054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5">
            <a:lum bright="-10000" contrast="4000"/>
          </a:blip>
          <a:srcRect/>
          <a:stretch>
            <a:fillRect/>
          </a:stretch>
        </p:blipFill>
        <p:spPr bwMode="auto">
          <a:xfrm>
            <a:off x="914400" y="3581400"/>
            <a:ext cx="3543300" cy="609600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6">
            <a:lum bright="-10000" contrast="4000"/>
          </a:blip>
          <a:srcRect/>
          <a:stretch>
            <a:fillRect/>
          </a:stretch>
        </p:blipFill>
        <p:spPr bwMode="auto">
          <a:xfrm>
            <a:off x="5300664" y="4343400"/>
            <a:ext cx="3133725" cy="609600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1545085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7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037989"/>
            <a:ext cx="7239000" cy="714611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9227"/>
          <a:stretch/>
        </p:blipFill>
        <p:spPr bwMode="auto">
          <a:xfrm>
            <a:off x="181896" y="1752600"/>
            <a:ext cx="2438400" cy="3552589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3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14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752601"/>
            <a:ext cx="6024201" cy="47244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ound Diagonal Corner Rectangle 21"/>
          <p:cNvSpPr/>
          <p:nvPr/>
        </p:nvSpPr>
        <p:spPr>
          <a:xfrm>
            <a:off x="2590800" y="3466336"/>
            <a:ext cx="6096000" cy="5334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300" b="1" dirty="0" smtClean="0">
                <a:solidFill>
                  <a:schemeClr val="tx1"/>
                </a:solidFill>
              </a:rPr>
              <a:t>الهمزة مفتوحة وما قبلها واو مد (واو ساكنة مضموم ما قبلها)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23" name="Round Diagonal Corner Rectangle 22"/>
          <p:cNvSpPr/>
          <p:nvPr/>
        </p:nvSpPr>
        <p:spPr>
          <a:xfrm>
            <a:off x="2590800" y="2347452"/>
            <a:ext cx="6096000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300" b="1" dirty="0" smtClean="0">
                <a:solidFill>
                  <a:schemeClr val="tx1"/>
                </a:solidFill>
              </a:rPr>
              <a:t>الهمزة ساكنة وما قبلها مفتوح ، والفتح أقوى ويناسبه الألف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28" name="شكل بيضاوي 7"/>
          <p:cNvSpPr/>
          <p:nvPr/>
        </p:nvSpPr>
        <p:spPr>
          <a:xfrm>
            <a:off x="7651956" y="1782096"/>
            <a:ext cx="685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 dirty="0">
              <a:ln w="28575"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29" name="Round Diagonal Corner Rectangle 28"/>
          <p:cNvSpPr/>
          <p:nvPr/>
        </p:nvSpPr>
        <p:spPr>
          <a:xfrm>
            <a:off x="2590800" y="4633452"/>
            <a:ext cx="6110748" cy="5334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300" b="1" dirty="0" smtClean="0">
                <a:solidFill>
                  <a:schemeClr val="tx1"/>
                </a:solidFill>
              </a:rPr>
              <a:t>الهمزة ساكنة وما قبلها مكسور، والكسر أقوى ويناسبه الياء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30" name="Round Diagonal Corner Rectangle 29"/>
          <p:cNvSpPr/>
          <p:nvPr/>
        </p:nvSpPr>
        <p:spPr>
          <a:xfrm>
            <a:off x="2590800" y="5761704"/>
            <a:ext cx="6113208" cy="5334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300" b="1" dirty="0" smtClean="0">
                <a:solidFill>
                  <a:schemeClr val="tx1"/>
                </a:solidFill>
              </a:rPr>
              <a:t>الهمزة مضمومة وما قبلها مفتوح، والضم أقوى ويناسبه الواو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33" name="شكل بيضاوي 7"/>
          <p:cNvSpPr/>
          <p:nvPr/>
        </p:nvSpPr>
        <p:spPr>
          <a:xfrm>
            <a:off x="5486400" y="2895600"/>
            <a:ext cx="12192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 dirty="0">
              <a:ln w="28575"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34" name="شكل بيضاوي 7"/>
          <p:cNvSpPr/>
          <p:nvPr/>
        </p:nvSpPr>
        <p:spPr>
          <a:xfrm>
            <a:off x="7696200" y="4038600"/>
            <a:ext cx="685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 dirty="0">
              <a:ln w="28575"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35" name="شكل بيضاوي 7"/>
          <p:cNvSpPr/>
          <p:nvPr/>
        </p:nvSpPr>
        <p:spPr>
          <a:xfrm>
            <a:off x="7696200" y="5181600"/>
            <a:ext cx="685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 dirty="0">
              <a:ln w="28575"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953146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08050"/>
            <a:ext cx="8273142" cy="61595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9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00400"/>
            <a:ext cx="8260205" cy="685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1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8262258" cy="16764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13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86200"/>
            <a:ext cx="8260205" cy="27432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6">
            <a:lum bright="-10000" contrast="4000"/>
          </a:blip>
          <a:srcRect/>
          <a:stretch>
            <a:fillRect/>
          </a:stretch>
        </p:blipFill>
        <p:spPr bwMode="auto">
          <a:xfrm>
            <a:off x="4905376" y="1552576"/>
            <a:ext cx="3762375" cy="447675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7">
            <a:lum bright="-10000" contrast="4000"/>
          </a:blip>
          <a:srcRect/>
          <a:stretch>
            <a:fillRect/>
          </a:stretch>
        </p:blipFill>
        <p:spPr bwMode="auto">
          <a:xfrm>
            <a:off x="4743450" y="2085976"/>
            <a:ext cx="3257550" cy="1114424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8">
            <a:lum bright="-10000" contrast="4000"/>
          </a:blip>
          <a:srcRect/>
          <a:stretch>
            <a:fillRect/>
          </a:stretch>
        </p:blipFill>
        <p:spPr bwMode="auto">
          <a:xfrm>
            <a:off x="1447800" y="2074562"/>
            <a:ext cx="3124200" cy="1125838"/>
          </a:xfrm>
          <a:prstGeom prst="rect">
            <a:avLst/>
          </a:prstGeom>
          <a:ln w="28575">
            <a:solidFill>
              <a:srgbClr val="6600FF"/>
            </a:solidFill>
          </a:ln>
        </p:spPr>
      </p:pic>
      <p:sp>
        <p:nvSpPr>
          <p:cNvPr id="21" name="Round Diagonal Corner Rectangle 20"/>
          <p:cNvSpPr/>
          <p:nvPr/>
        </p:nvSpPr>
        <p:spPr>
          <a:xfrm>
            <a:off x="4800600" y="4052888"/>
            <a:ext cx="2819400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مفتوح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2" name="Round Diagonal Corner Rectangle 21"/>
          <p:cNvSpPr/>
          <p:nvPr/>
        </p:nvSpPr>
        <p:spPr>
          <a:xfrm>
            <a:off x="609600" y="4038600"/>
            <a:ext cx="2819400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مضموم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3" name="Round Diagonal Corner Rectangle 22"/>
          <p:cNvSpPr/>
          <p:nvPr/>
        </p:nvSpPr>
        <p:spPr>
          <a:xfrm>
            <a:off x="4800600" y="4953000"/>
            <a:ext cx="2819400" cy="5334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ساكن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6" name="Round Diagonal Corner Rectangle 25"/>
          <p:cNvSpPr/>
          <p:nvPr/>
        </p:nvSpPr>
        <p:spPr>
          <a:xfrm>
            <a:off x="457200" y="4938712"/>
            <a:ext cx="2971800" cy="5334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مد ساكن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7" name="Round Diagonal Corner Rectangle 26"/>
          <p:cNvSpPr/>
          <p:nvPr/>
        </p:nvSpPr>
        <p:spPr>
          <a:xfrm>
            <a:off x="4800600" y="5819776"/>
            <a:ext cx="2819400" cy="5334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مكسور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8" name="Round Diagonal Corner Rectangle 27"/>
          <p:cNvSpPr/>
          <p:nvPr/>
        </p:nvSpPr>
        <p:spPr>
          <a:xfrm>
            <a:off x="609600" y="5805488"/>
            <a:ext cx="2819400" cy="5334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لأن الحرف قبلها مكسور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42540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99" y="940707"/>
            <a:ext cx="5485493" cy="583293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9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lum bright="-5000" contrast="-5000"/>
          </a:blip>
          <a:srcRect/>
          <a:stretch>
            <a:fillRect/>
          </a:stretch>
        </p:blipFill>
        <p:spPr bwMode="auto">
          <a:xfrm>
            <a:off x="442686" y="1600200"/>
            <a:ext cx="8229600" cy="48768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96900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6" name="Straight Connector 15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lum bright="-5000" contrast="-5000"/>
          </a:blip>
          <a:srcRect/>
          <a:stretch>
            <a:fillRect/>
          </a:stretch>
        </p:blipFill>
        <p:spPr bwMode="auto">
          <a:xfrm>
            <a:off x="381000" y="1371600"/>
            <a:ext cx="8382000" cy="44958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990600"/>
            <a:ext cx="8244114" cy="31623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14" y="4314371"/>
            <a:ext cx="8284936" cy="2209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566736" y="3352800"/>
            <a:ext cx="4191000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البرحي – السكري - الصقعي</a:t>
            </a:r>
            <a:endParaRPr lang="en-US" altLang="en-US" sz="3200" b="1" dirty="0">
              <a:solidFill>
                <a:schemeClr val="tx1"/>
              </a:solidFill>
            </a:endParaRPr>
          </a:p>
        </p:txBody>
      </p:sp>
      <p:sp>
        <p:nvSpPr>
          <p:cNvPr id="14" name="Round Diagonal Corner Rectangle 13"/>
          <p:cNvSpPr/>
          <p:nvPr/>
        </p:nvSpPr>
        <p:spPr>
          <a:xfrm>
            <a:off x="3657600" y="2476496"/>
            <a:ext cx="3962400" cy="609600"/>
          </a:xfrm>
          <a:prstGeom prst="round2DiagRect">
            <a:avLst/>
          </a:prstGeom>
          <a:solidFill>
            <a:srgbClr val="FDC7A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الغذاء والكساء والتعمير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5562600" y="5105400"/>
            <a:ext cx="1495424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كانت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2771776" y="5105400"/>
            <a:ext cx="1495424" cy="5334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أنَّ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409576" y="5105400"/>
            <a:ext cx="1495424" cy="533400"/>
          </a:xfrm>
          <a:prstGeom prst="round2DiagRect">
            <a:avLst/>
          </a:prstGeom>
          <a:solidFill>
            <a:srgbClr val="EEE2FE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شارع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5562600" y="5867400"/>
            <a:ext cx="1219200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الغذاء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2771776" y="5715000"/>
            <a:ext cx="1724024" cy="8382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أراك / أحسنت</a:t>
            </a:r>
          </a:p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أطلقت / إنتاج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1" name="Round Diagonal Corner Rectangle 20"/>
          <p:cNvSpPr/>
          <p:nvPr/>
        </p:nvSpPr>
        <p:spPr>
          <a:xfrm>
            <a:off x="409576" y="5715000"/>
            <a:ext cx="1495424" cy="838200"/>
          </a:xfrm>
          <a:prstGeom prst="round2DiagRect">
            <a:avLst/>
          </a:prstGeom>
          <a:solidFill>
            <a:srgbClr val="EEE2FE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800" b="1" dirty="0" smtClean="0">
                <a:solidFill>
                  <a:schemeClr val="tx1"/>
                </a:solidFill>
              </a:rPr>
              <a:t>التمر الاستثمار</a:t>
            </a:r>
            <a:endParaRPr lang="en-US" altLang="en-US" sz="28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02380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46" y="1143001"/>
            <a:ext cx="8269104" cy="4267199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5410200" y="2847976"/>
            <a:ext cx="2074985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حرف جر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533400" y="2043112"/>
            <a:ext cx="6951785" cy="6096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فعل مضارع مرفوع وعلامة رفعه الضمة الظاهرة</a:t>
            </a:r>
            <a:endParaRPr lang="en-US" altLang="en-US" sz="3200" b="1" dirty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1295400" y="3657600"/>
            <a:ext cx="6189785" cy="6096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اسم مجرور وعلامة جره الكسرة الظاهرة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1295400" y="4419600"/>
            <a:ext cx="6189785" cy="609600"/>
          </a:xfrm>
          <a:prstGeom prst="round2DiagRect">
            <a:avLst/>
          </a:prstGeom>
          <a:solidFill>
            <a:srgbClr val="FDC7A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فاعل مرفوع وعلامة رفعه الضمة الظاهرة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47222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95600"/>
            <a:ext cx="7163707" cy="7620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33800"/>
            <a:ext cx="8229600" cy="2971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2">
            <a:lum bright="5000" contrast="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86" y="914400"/>
            <a:ext cx="8254590" cy="19812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ound Diagonal Corner Rectangle 13"/>
          <p:cNvSpPr/>
          <p:nvPr/>
        </p:nvSpPr>
        <p:spPr>
          <a:xfrm>
            <a:off x="609600" y="2009776"/>
            <a:ext cx="7772400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rgbClr val="FF0000"/>
                </a:solidFill>
              </a:rPr>
              <a:t>تينع :</a:t>
            </a:r>
            <a:r>
              <a:rPr lang="ar-EG" altLang="en-US" sz="3200" b="1" dirty="0" smtClean="0">
                <a:solidFill>
                  <a:schemeClr val="tx1"/>
                </a:solidFill>
              </a:rPr>
              <a:t> تنضج  -  </a:t>
            </a:r>
            <a:r>
              <a:rPr lang="ar-EG" altLang="en-US" sz="3200" b="1" dirty="0" smtClean="0">
                <a:solidFill>
                  <a:srgbClr val="FF0000"/>
                </a:solidFill>
              </a:rPr>
              <a:t>طقس :</a:t>
            </a:r>
            <a:r>
              <a:rPr lang="ar-EG" altLang="en-US" sz="3200" b="1" dirty="0" smtClean="0">
                <a:solidFill>
                  <a:schemeClr val="tx1"/>
                </a:solidFill>
              </a:rPr>
              <a:t> حالة الجو  -  </a:t>
            </a:r>
            <a:r>
              <a:rPr lang="ar-EG" altLang="en-US" sz="3200" b="1" dirty="0" smtClean="0">
                <a:solidFill>
                  <a:srgbClr val="FF0000"/>
                </a:solidFill>
              </a:rPr>
              <a:t>مَنْح :</a:t>
            </a:r>
            <a:r>
              <a:rPr lang="ar-EG" altLang="en-US" sz="3200" b="1" dirty="0" smtClean="0">
                <a:solidFill>
                  <a:schemeClr val="tx1"/>
                </a:solidFill>
              </a:rPr>
              <a:t> إعطاء</a:t>
            </a:r>
            <a:endParaRPr lang="en-US" altLang="en-US" sz="3200" b="1" dirty="0" smtClean="0">
              <a:solidFill>
                <a:schemeClr val="tx1"/>
              </a:solidFill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5181600" y="3810000"/>
            <a:ext cx="1447800" cy="6096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300" b="1" dirty="0" smtClean="0">
                <a:solidFill>
                  <a:schemeClr val="tx1"/>
                </a:solidFill>
              </a:rPr>
              <a:t>فاعل</a:t>
            </a:r>
            <a:endParaRPr lang="en-US" altLang="en-US" sz="3300" b="1" dirty="0" smtClean="0">
              <a:solidFill>
                <a:schemeClr val="tx1"/>
              </a:solidFill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1524000" y="3810000"/>
            <a:ext cx="1447800" cy="6096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300" b="1" dirty="0" smtClean="0">
                <a:solidFill>
                  <a:schemeClr val="tx1"/>
                </a:solidFill>
              </a:rPr>
              <a:t>مبتدأ</a:t>
            </a:r>
            <a:endParaRPr lang="en-US" altLang="en-US" sz="3300" b="1" dirty="0" smtClean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4953000" y="4876800"/>
            <a:ext cx="1600200" cy="609600"/>
          </a:xfrm>
          <a:prstGeom prst="round2DiagRect">
            <a:avLst/>
          </a:prstGeom>
          <a:solidFill>
            <a:srgbClr val="FDC7A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300" b="1" dirty="0" smtClean="0">
                <a:solidFill>
                  <a:schemeClr val="tx1"/>
                </a:solidFill>
              </a:rPr>
              <a:t>اسم كان</a:t>
            </a:r>
            <a:endParaRPr lang="en-US" altLang="en-US" sz="3300" b="1" dirty="0" smtClean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1295400" y="4876800"/>
            <a:ext cx="1447800" cy="609600"/>
          </a:xfrm>
          <a:prstGeom prst="round2DiagRect">
            <a:avLst/>
          </a:prstGeom>
          <a:solidFill>
            <a:srgbClr val="FDC7A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300" b="1" dirty="0" smtClean="0">
                <a:solidFill>
                  <a:schemeClr val="tx1"/>
                </a:solidFill>
              </a:rPr>
              <a:t>اسم إنَّ</a:t>
            </a:r>
            <a:endParaRPr lang="en-US" altLang="en-US" sz="3300" b="1" dirty="0" smtClean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4876800" y="5943600"/>
            <a:ext cx="1676400" cy="609600"/>
          </a:xfrm>
          <a:prstGeom prst="round2DiagRect">
            <a:avLst/>
          </a:prstGeom>
          <a:solidFill>
            <a:srgbClr val="66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800" b="1" dirty="0" smtClean="0">
                <a:solidFill>
                  <a:schemeClr val="tx1"/>
                </a:solidFill>
              </a:rPr>
              <a:t>اسم مجرور</a:t>
            </a:r>
            <a:endParaRPr lang="en-US" altLang="en-US" sz="2800" b="1" dirty="0" smtClean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990600" y="5943600"/>
            <a:ext cx="1752600" cy="609600"/>
          </a:xfrm>
          <a:prstGeom prst="round2DiagRect">
            <a:avLst/>
          </a:prstGeom>
          <a:solidFill>
            <a:srgbClr val="66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300" b="1" dirty="0" smtClean="0">
                <a:solidFill>
                  <a:schemeClr val="tx1"/>
                </a:solidFill>
              </a:rPr>
              <a:t>مفعول به</a:t>
            </a:r>
            <a:endParaRPr lang="en-US" altLang="en-US" sz="33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8334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908050"/>
            <a:ext cx="4095749" cy="64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600200"/>
            <a:ext cx="8274050" cy="1219200"/>
          </a:xfrm>
          <a:prstGeom prst="rect">
            <a:avLst/>
          </a:prstGeom>
          <a:ln w="38100">
            <a:solidFill>
              <a:srgbClr val="6600FF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1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85" y="2895600"/>
            <a:ext cx="8288565" cy="35814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3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914400" y="4619624"/>
            <a:ext cx="7391400" cy="4572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شؤون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الهمزة مضمومة وما قبلها مضموم ، والضم يناسبه الواو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914400" y="4143376"/>
            <a:ext cx="7391400" cy="4572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يُؤَديها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الهمزة مفتوحة وما قبلها مضموم ، والضم أقوى ويناسبه الواو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2895600" y="5791200"/>
            <a:ext cx="5410200" cy="4572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قراءَته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الهمزة مفتوحة وما قبلها ساكن ( مد بالألف )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02709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08" y="2438400"/>
            <a:ext cx="8247128" cy="3733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5562600" y="4267200"/>
            <a:ext cx="1295400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أنَّ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3429000" y="3429000"/>
            <a:ext cx="4849812" cy="6096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ar-EG" altLang="en-US" sz="36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altLang="en-US" sz="3200" b="1" dirty="0" smtClean="0">
                <a:solidFill>
                  <a:srgbClr val="FF0000"/>
                </a:solidFill>
              </a:rPr>
              <a:t>يقرَأ :</a:t>
            </a:r>
            <a:r>
              <a:rPr lang="ar-EG" altLang="en-US" sz="3200" b="1" dirty="0" smtClean="0">
                <a:solidFill>
                  <a:schemeClr val="tx1"/>
                </a:solidFill>
              </a:rPr>
              <a:t> لأن الحرف قبلها مفتوح</a:t>
            </a:r>
            <a:endParaRPr lang="en-US" altLang="en-US" sz="32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 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4419600" y="5105400"/>
            <a:ext cx="2438400" cy="609600"/>
          </a:xfrm>
          <a:prstGeom prst="round2DiagRect">
            <a:avLst/>
          </a:prstGeom>
          <a:solidFill>
            <a:srgbClr val="99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أركانها / أنَّ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2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990600"/>
            <a:ext cx="8274050" cy="1219200"/>
          </a:xfrm>
          <a:prstGeom prst="rect">
            <a:avLst/>
          </a:prstGeom>
          <a:ln w="38100">
            <a:solidFill>
              <a:srgbClr val="6600FF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348241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00400"/>
            <a:ext cx="8279039" cy="335280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1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2">
            <a:lum bright="5000" contrast="4000"/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47736"/>
            <a:ext cx="8305800" cy="2176464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6477000" y="3948112"/>
            <a:ext cx="1371600" cy="609600"/>
          </a:xfrm>
          <a:prstGeom prst="round2DiagRect">
            <a:avLst/>
          </a:prstGeom>
          <a:solidFill>
            <a:srgbClr val="66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يُقصِّر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4114800" y="3948112"/>
            <a:ext cx="1752600" cy="6096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200" b="1" dirty="0" smtClean="0">
                <a:solidFill>
                  <a:schemeClr val="tx1"/>
                </a:solidFill>
              </a:rPr>
              <a:t>فقد / ضياع</a:t>
            </a:r>
            <a:endParaRPr lang="en-US" altLang="en-US" sz="3200" b="1" dirty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1981200" y="3948112"/>
            <a:ext cx="1371600" cy="6096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3600" b="1" dirty="0" smtClean="0">
                <a:solidFill>
                  <a:schemeClr val="tx1"/>
                </a:solidFill>
              </a:rPr>
              <a:t>ناقصة</a:t>
            </a:r>
            <a:endParaRPr lang="en-US" altLang="en-US" sz="3600" b="1" dirty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762000" y="5562600"/>
            <a:ext cx="7620000" cy="914400"/>
          </a:xfrm>
          <a:prstGeom prst="round2DiagRect">
            <a:avLst/>
          </a:prstGeom>
          <a:solidFill>
            <a:srgbClr val="F4ECFE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800" b="1" dirty="0" smtClean="0">
                <a:solidFill>
                  <a:schemeClr val="tx1"/>
                </a:solidFill>
              </a:rPr>
              <a:t>الصلاة الصلاة يا صديقي ، واحذر التقصير فيها ، فنعم المسلم مَنْ يؤديها في أوقاتها ، وبئس مِنْ فرط فيها . </a:t>
            </a:r>
            <a:endParaRPr lang="en-US" altLang="en-US" sz="2800" b="1" dirty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762000" y="1847848"/>
            <a:ext cx="5867400" cy="4572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يقرأ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فعل مضارع وعلامة رفعه الضمة الظاهرة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762000" y="1295400"/>
            <a:ext cx="5867400" cy="4572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المسلم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مبتدأ مرفوع وعلامة رفعه الضمة الظاهرة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  <p:sp>
        <p:nvSpPr>
          <p:cNvPr id="21" name="Round Diagonal Corner Rectangle 20"/>
          <p:cNvSpPr/>
          <p:nvPr/>
        </p:nvSpPr>
        <p:spPr>
          <a:xfrm>
            <a:off x="762000" y="2390776"/>
            <a:ext cx="5867400" cy="4572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400" b="1" dirty="0" smtClean="0">
                <a:solidFill>
                  <a:srgbClr val="FF0000"/>
                </a:solidFill>
              </a:rPr>
              <a:t>القرآن :</a:t>
            </a:r>
            <a:r>
              <a:rPr lang="ar-EG" altLang="en-US" sz="2400" b="1" dirty="0" smtClean="0">
                <a:solidFill>
                  <a:schemeClr val="tx1"/>
                </a:solidFill>
              </a:rPr>
              <a:t> </a:t>
            </a:r>
            <a:r>
              <a:rPr lang="ar-EG" altLang="en-US" sz="2300" b="1" dirty="0" smtClean="0">
                <a:solidFill>
                  <a:schemeClr val="tx1"/>
                </a:solidFill>
              </a:rPr>
              <a:t>مفعول به منصوب وعلامة نصبه الفتحة الظاهرة </a:t>
            </a:r>
            <a:endParaRPr lang="en-US" altLang="en-US" sz="23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83767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057900" y="3771900"/>
            <a:ext cx="5410200" cy="76200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289175" y="3730625"/>
            <a:ext cx="5410200" cy="8445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lum bright="-7000" contrast="4000"/>
          </a:blip>
          <a:srcRect/>
          <a:stretch>
            <a:fillRect/>
          </a:stretch>
        </p:blipFill>
        <p:spPr bwMode="auto">
          <a:xfrm>
            <a:off x="685800" y="1752600"/>
            <a:ext cx="7924800" cy="3276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5807675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057900" y="3771900"/>
            <a:ext cx="5410200" cy="76200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289175" y="3730625"/>
            <a:ext cx="5410200" cy="8445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lum bright="-7000" contrast="4000"/>
          </a:blip>
          <a:srcRect/>
          <a:stretch>
            <a:fillRect/>
          </a:stretch>
        </p:blipFill>
        <p:spPr bwMode="auto">
          <a:xfrm>
            <a:off x="533400" y="1371600"/>
            <a:ext cx="8229600" cy="4038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5807675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lum bright="-7000" contrast="4000"/>
          </a:blip>
          <a:srcRect/>
          <a:stretch>
            <a:fillRect/>
          </a:stretch>
        </p:blipFill>
        <p:spPr bwMode="auto">
          <a:xfrm>
            <a:off x="457200" y="1295400"/>
            <a:ext cx="8229600" cy="41148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5807675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3" name="Straight Connector 12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lum bright="-7000" contrast="4000"/>
          </a:blip>
          <a:srcRect/>
          <a:stretch>
            <a:fillRect/>
          </a:stretch>
        </p:blipFill>
        <p:spPr bwMode="auto">
          <a:xfrm>
            <a:off x="381000" y="1371600"/>
            <a:ext cx="8305800" cy="38862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>
            <a:lum bright="-5000" contrast="-5000"/>
          </a:blip>
          <a:srcRect/>
          <a:stretch>
            <a:fillRect/>
          </a:stretch>
        </p:blipFill>
        <p:spPr bwMode="auto">
          <a:xfrm>
            <a:off x="395288" y="4252912"/>
            <a:ext cx="1143000" cy="957264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="" xmlns:p14="http://schemas.microsoft.com/office/powerpoint/2010/main" val="15807675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38400" y="2971800"/>
            <a:ext cx="4953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lum bright="-7000" contrast="4000"/>
          </a:blip>
          <a:srcRect/>
          <a:stretch>
            <a:fillRect/>
          </a:stretch>
        </p:blipFill>
        <p:spPr bwMode="auto">
          <a:xfrm>
            <a:off x="457200" y="1447800"/>
            <a:ext cx="8229600" cy="35814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2517949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5" name="Straight Connector 1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38400" y="2971800"/>
            <a:ext cx="4953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ounded Rectangle 9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lum bright="-7000" contrast="4000"/>
          </a:blip>
          <a:srcRect/>
          <a:stretch>
            <a:fillRect/>
          </a:stretch>
        </p:blipFill>
        <p:spPr bwMode="auto">
          <a:xfrm>
            <a:off x="457200" y="1676400"/>
            <a:ext cx="8229600" cy="33528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2517949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1" name="Straight Connector 10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lum bright="5000" contrast="4000"/>
          </a:blip>
          <a:srcRect/>
          <a:stretch>
            <a:fillRect/>
          </a:stretch>
        </p:blipFill>
        <p:spPr bwMode="auto">
          <a:xfrm>
            <a:off x="457200" y="1066800"/>
            <a:ext cx="8229600" cy="5562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lum bright="5000" contrast="4000"/>
          </a:blip>
          <a:srcRect/>
          <a:stretch>
            <a:fillRect/>
          </a:stretch>
        </p:blipFill>
        <p:spPr bwMode="auto">
          <a:xfrm>
            <a:off x="485776" y="5976936"/>
            <a:ext cx="685800" cy="423864"/>
          </a:xfrm>
          <a:prstGeom prst="rect">
            <a:avLst/>
          </a:prstGeom>
          <a:ln w="38100">
            <a:noFill/>
          </a:ln>
        </p:spPr>
      </p:pic>
      <p:sp>
        <p:nvSpPr>
          <p:cNvPr id="13" name="Round Diagonal Corner Rectangle 12"/>
          <p:cNvSpPr/>
          <p:nvPr/>
        </p:nvSpPr>
        <p:spPr>
          <a:xfrm>
            <a:off x="5257800" y="2038352"/>
            <a:ext cx="2819400" cy="53340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الأب والأم وريم وأيمن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14" name="Round Diagonal Corner Rectangle 13"/>
          <p:cNvSpPr/>
          <p:nvPr/>
        </p:nvSpPr>
        <p:spPr>
          <a:xfrm>
            <a:off x="4495800" y="3062288"/>
            <a:ext cx="1981200" cy="533400"/>
          </a:xfrm>
          <a:prstGeom prst="round2DiagRect">
            <a:avLst/>
          </a:prstGeom>
          <a:solidFill>
            <a:srgbClr val="C5FF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عن الصقر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5105400" y="5562600"/>
            <a:ext cx="3200400" cy="533400"/>
          </a:xfrm>
          <a:prstGeom prst="round2DiagRect">
            <a:avLst/>
          </a:prstGeom>
          <a:solidFill>
            <a:srgbClr val="99FFCC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كان الصقرُ طائرًا جارحًا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3581400" y="4114800"/>
            <a:ext cx="1600200" cy="4572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فاعِل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5867400" y="4114800"/>
            <a:ext cx="1600200" cy="4572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فاعِل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685800" y="4114800"/>
            <a:ext cx="2514600" cy="457200"/>
          </a:xfrm>
          <a:prstGeom prst="round2DiagRect">
            <a:avLst/>
          </a:prstGeom>
          <a:solidFill>
            <a:srgbClr val="FFFF99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rgbClr val="FF0000"/>
                </a:solidFill>
              </a:rPr>
              <a:t>المشتق : </a:t>
            </a:r>
            <a:r>
              <a:rPr lang="ar-EG" altLang="en-US" sz="2500" b="1" dirty="0" smtClean="0">
                <a:solidFill>
                  <a:schemeClr val="tx1"/>
                </a:solidFill>
              </a:rPr>
              <a:t>اسم فاعل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1219200" y="5562600"/>
            <a:ext cx="3200400" cy="533400"/>
          </a:xfrm>
          <a:prstGeom prst="round2DiagRect">
            <a:avLst/>
          </a:prstGeom>
          <a:solidFill>
            <a:srgbClr val="99FFCC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altLang="en-US" sz="2500" b="1" dirty="0" smtClean="0">
                <a:solidFill>
                  <a:schemeClr val="tx1"/>
                </a:solidFill>
              </a:rPr>
              <a:t>إنَّ الصقرَ طائرٌ جارحٌ</a:t>
            </a:r>
            <a:endParaRPr lang="en-US" altLang="en-US" sz="25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12494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1" name="Straight Connector 10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6">
            <a:lum bright="5000" contrast="4000"/>
          </a:blip>
          <a:srcRect/>
          <a:stretch>
            <a:fillRect/>
          </a:stretch>
        </p:blipFill>
        <p:spPr bwMode="auto">
          <a:xfrm>
            <a:off x="457200" y="942976"/>
            <a:ext cx="8229600" cy="5562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4269720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503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21982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cxnSp>
        <p:nvCxnSpPr>
          <p:cNvPr id="11" name="Straight Connector 10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lum bright="-20000"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309336"/>
            <a:ext cx="2246312" cy="43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95470" y="243649"/>
            <a:ext cx="3562130" cy="5183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ar-EG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6">
            <a:lum bright="5000" contrast="4000"/>
          </a:blip>
          <a:srcRect/>
          <a:stretch>
            <a:fillRect/>
          </a:stretch>
        </p:blipFill>
        <p:spPr bwMode="auto">
          <a:xfrm>
            <a:off x="457200" y="990600"/>
            <a:ext cx="8229600" cy="54864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7">
            <a:lum bright="-5000" contrast="-5000"/>
          </a:blip>
          <a:srcRect/>
          <a:stretch>
            <a:fillRect/>
          </a:stretch>
        </p:blipFill>
        <p:spPr bwMode="auto">
          <a:xfrm>
            <a:off x="552448" y="5937885"/>
            <a:ext cx="914400" cy="462915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="" xmlns:p14="http://schemas.microsoft.com/office/powerpoint/2010/main" val="39807069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419975" y="12970"/>
            <a:ext cx="1724025" cy="619125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7" name="Curved Down Ribbon 6"/>
          <p:cNvSpPr/>
          <p:nvPr/>
        </p:nvSpPr>
        <p:spPr>
          <a:xfrm>
            <a:off x="766763" y="1374775"/>
            <a:ext cx="7515225" cy="1447800"/>
          </a:xfrm>
          <a:prstGeom prst="ellipse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EG" sz="5400" b="1" dirty="0">
                <a:latin typeface="Times New Roman" pitchFamily="18" charset="0"/>
                <a:cs typeface="Times New Roman" pitchFamily="18" charset="0"/>
              </a:rPr>
              <a:t>تم بحمد الله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6600825" y="4314824"/>
            <a:ext cx="4648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-2492375" y="3933825"/>
            <a:ext cx="5410200" cy="43815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0487" name="Picture 1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0"/>
            <a:ext cx="2757488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مخطط انسيابي: معالجة متعاقبة 10">
            <a:hlinkClick r:id="rId6" action="ppaction://hlinksldjump"/>
          </p:cNvPr>
          <p:cNvSpPr/>
          <p:nvPr/>
        </p:nvSpPr>
        <p:spPr>
          <a:xfrm>
            <a:off x="1219200" y="5410200"/>
            <a:ext cx="1905000" cy="457200"/>
          </a:xfrm>
          <a:prstGeom prst="flowChartAlternateProcess">
            <a:avLst/>
          </a:prstGeom>
          <a:solidFill>
            <a:srgbClr val="FFFF00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2400" b="1" dirty="0">
                <a:solidFill>
                  <a:schemeClr val="tx1"/>
                </a:solidFill>
                <a:latin typeface="Verdana" pitchFamily="34" charset="0"/>
              </a:rPr>
              <a:t>عودة للقائمة</a:t>
            </a:r>
            <a:endParaRPr lang="ar-SA" sz="2400" b="1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4" name="Round Diagonal Corner Rectangle 13"/>
          <p:cNvSpPr/>
          <p:nvPr/>
        </p:nvSpPr>
        <p:spPr>
          <a:xfrm>
            <a:off x="2590800" y="4299199"/>
            <a:ext cx="4191000" cy="762000"/>
          </a:xfrm>
          <a:prstGeom prst="round2DiagRect">
            <a:avLst/>
          </a:prstGeom>
          <a:solidFill>
            <a:srgbClr val="66FF33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المعلم / .....</a:t>
            </a:r>
            <a:endParaRPr lang="ar-EG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مستدير الزوايا 2"/>
          <p:cNvSpPr/>
          <p:nvPr/>
        </p:nvSpPr>
        <p:spPr>
          <a:xfrm>
            <a:off x="152400" y="152400"/>
            <a:ext cx="8839200" cy="6400800"/>
          </a:xfrm>
          <a:prstGeom prst="roundRect">
            <a:avLst/>
          </a:prstGeom>
          <a:solidFill>
            <a:srgbClr val="66FFCC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2800" b="1" dirty="0">
                <a:solidFill>
                  <a:srgbClr val="FF0000"/>
                </a:solidFill>
              </a:rPr>
              <a:t>منهج لغتي الجديد 1443 هـ - 2022م</a:t>
            </a:r>
          </a:p>
          <a:p>
            <a:pPr algn="ctr">
              <a:defRPr/>
            </a:pPr>
            <a:endParaRPr lang="ar-EG" sz="28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الحمد لله رب العالمين ، والصلاة والسلام على أشرف المرسلين   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سيدنا ونبينا محمد عليه أفضل الصلاة وأتم التسليم ... وبعد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يسعدني أن أضع بين أيديكم نموذج من اسطوانة ( </a:t>
            </a:r>
            <a:r>
              <a:rPr lang="ar-EG" sz="2800" b="1" dirty="0">
                <a:solidFill>
                  <a:srgbClr val="0000FF"/>
                </a:solidFill>
              </a:rPr>
              <a:t>المعلم</a:t>
            </a:r>
            <a:r>
              <a:rPr lang="ar-EG" sz="2800" b="1" dirty="0">
                <a:solidFill>
                  <a:schemeClr val="tx1"/>
                </a:solidFill>
              </a:rPr>
              <a:t> )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 وهذه نسخة تجريبية لدرس من دروس الصف الثالث الابتدائي</a:t>
            </a:r>
          </a:p>
          <a:p>
            <a:pPr algn="ctr">
              <a:defRPr/>
            </a:pPr>
            <a:endParaRPr lang="ar-EG" sz="28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للحصول على النسخة الكاملة يمكنكم التواصل واتس أو اتصال</a:t>
            </a:r>
          </a:p>
          <a:p>
            <a:pPr algn="ctr">
              <a:defRPr/>
            </a:pPr>
            <a:r>
              <a:rPr lang="ar-EG" sz="4400" b="1" dirty="0">
                <a:solidFill>
                  <a:srgbClr val="0000FF"/>
                </a:solidFill>
              </a:rPr>
              <a:t>0530896482</a:t>
            </a:r>
            <a:r>
              <a:rPr lang="ar-EG" sz="44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خلال </a:t>
            </a:r>
            <a:r>
              <a:rPr lang="ar-EG" sz="3600" b="1" dirty="0">
                <a:solidFill>
                  <a:srgbClr val="0000FF"/>
                </a:solidFill>
              </a:rPr>
              <a:t>الفترة القادمة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 والمتابعة على موقعنا</a:t>
            </a:r>
          </a:p>
          <a:p>
            <a:pPr algn="ctr">
              <a:defRPr/>
            </a:pPr>
            <a:r>
              <a:rPr lang="en-US" sz="3600" b="1" dirty="0">
                <a:solidFill>
                  <a:schemeClr val="tx1"/>
                </a:solidFill>
              </a:rPr>
              <a:t>http://www.elmo3lem.com/</a:t>
            </a:r>
            <a:endParaRPr lang="ar-EG" sz="36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4400" b="1" dirty="0">
                <a:solidFill>
                  <a:schemeClr val="tx1"/>
                </a:solidFill>
              </a:rPr>
              <a:t>  </a:t>
            </a:r>
            <a:endParaRPr lang="ar-SA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>
    <a:spDef>
      <a:spPr/>
      <a:bodyPr rtlCol="1" anchor="ctr"/>
      <a:lstStyle>
        <a:defPPr algn="ctr" rtl="0" fontAlgn="auto">
          <a:spcBef>
            <a:spcPts val="0"/>
          </a:spcBef>
          <a:spcAft>
            <a:spcPts val="0"/>
          </a:spcAft>
          <a:defRPr sz="3200" b="1" dirty="0">
            <a:cs typeface="Times New Roman" pitchFamily="18" charset="0"/>
          </a:defRPr>
        </a:defPPr>
      </a:lstStyle>
      <a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526</Words>
  <Application>Microsoft Office PowerPoint</Application>
  <PresentationFormat>On-screen Show (4:3)</PresentationFormat>
  <Paragraphs>147</Paragraphs>
  <Slides>31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Angles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1464</cp:revision>
  <dcterms:created xsi:type="dcterms:W3CDTF">2006-08-16T00:00:00Z</dcterms:created>
  <dcterms:modified xsi:type="dcterms:W3CDTF">2022-01-15T21:12:20Z</dcterms:modified>
</cp:coreProperties>
</file>