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type="screen16x9" cy="6858000" cx="12192000"/>
  <p:notesSz cx="6858000" cy="9144000"/>
  <p:defaultTextStyle>
    <a:defPPr>
      <a:defRPr lang="ar-SY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05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356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8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8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8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8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5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5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6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6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6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7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7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4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4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/>
          </a:stretch>
        </a:blipFill>
      </p:bgPr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: Top Corners Rounded 48"/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35" name="Rectangle: Top Corners Rounded 49"/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36" name="Rectangle: Top Corners Rounded 50"/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37" name="Rectangle: Top Corners Rounded 51"/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38" name="Rectangle: Top Corners Rounded 52"/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dirty="0" lang="en-US"/>
          </a:p>
        </p:txBody>
      </p:sp>
      <p:sp>
        <p:nvSpPr>
          <p:cNvPr id="1048639" name="Rectangle: Top Corners Rounded 53"/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40" name="Rectangle: Top Corners Rounded 54"/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41" name="Rectangle: Top Corners Rounded 55"/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42" name="Freeform: Shape 56"/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43" name="Freeform: Shape 57"/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4" name="Freeform: Shape 58"/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645" name="Freeform: Shape 59"/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cxnSp>
        <p:nvCxnSpPr>
          <p:cNvPr id="3145729" name="Straight Connector 60"/>
          <p:cNvCxnSpPr>
            <a:cxnSpLocks/>
          </p:cNvCxnSpPr>
          <p:nvPr/>
        </p:nvCxnSpPr>
        <p:spPr>
          <a:xfrm flipV="1">
            <a:off x="952500" y="1618761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61"/>
          <p:cNvCxnSpPr>
            <a:cxnSpLocks/>
          </p:cNvCxnSpPr>
          <p:nvPr/>
        </p:nvCxnSpPr>
        <p:spPr>
          <a:xfrm flipV="1">
            <a:off x="3477877" y="744813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62"/>
          <p:cNvCxnSpPr>
            <a:cxnSpLocks/>
          </p:cNvCxnSpPr>
          <p:nvPr/>
        </p:nvCxnSpPr>
        <p:spPr>
          <a:xfrm flipV="1">
            <a:off x="995940" y="4502056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Connector 63"/>
          <p:cNvCxnSpPr>
            <a:cxnSpLocks/>
          </p:cNvCxnSpPr>
          <p:nvPr/>
        </p:nvCxnSpPr>
        <p:spPr>
          <a:xfrm flipV="1">
            <a:off x="5893860" y="1661190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64"/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65"/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66"/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67"/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68"/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6" name="Oval 69"/>
          <p:cNvSpPr/>
          <p:nvPr/>
        </p:nvSpPr>
        <p:spPr>
          <a:xfrm rot="18900000" flipV="1">
            <a:off x="2347991" y="4709011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Oval 70"/>
          <p:cNvSpPr/>
          <p:nvPr/>
        </p:nvSpPr>
        <p:spPr>
          <a:xfrm rot="18900000" flipV="1">
            <a:off x="4544413" y="5019998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8" name="Oval 71"/>
          <p:cNvSpPr/>
          <p:nvPr/>
        </p:nvSpPr>
        <p:spPr>
          <a:xfrm rot="18900000" flipV="1">
            <a:off x="8062915" y="955041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9" name="Oval 72"/>
          <p:cNvSpPr/>
          <p:nvPr/>
        </p:nvSpPr>
        <p:spPr>
          <a:xfrm rot="18900000" flipV="1">
            <a:off x="7997953" y="3101421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Oval 73"/>
          <p:cNvSpPr/>
          <p:nvPr/>
        </p:nvSpPr>
        <p:spPr>
          <a:xfrm rot="18900000" flipV="1">
            <a:off x="-167312" y="3900894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1" name="Oval 74"/>
          <p:cNvSpPr/>
          <p:nvPr/>
        </p:nvSpPr>
        <p:spPr>
          <a:xfrm>
            <a:off x="2630782" y="844646"/>
            <a:ext cx="375231" cy="375231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2" name="Oval 75"/>
          <p:cNvSpPr/>
          <p:nvPr/>
        </p:nvSpPr>
        <p:spPr>
          <a:xfrm>
            <a:off x="5221009" y="262769"/>
            <a:ext cx="308397" cy="308397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3" name="Oval 76"/>
          <p:cNvSpPr/>
          <p:nvPr/>
        </p:nvSpPr>
        <p:spPr>
          <a:xfrm>
            <a:off x="2623515" y="2908496"/>
            <a:ext cx="487782" cy="4877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4" name="Oval 77"/>
          <p:cNvSpPr/>
          <p:nvPr/>
        </p:nvSpPr>
        <p:spPr>
          <a:xfrm>
            <a:off x="4796668" y="2956271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5" name="Oval 78"/>
          <p:cNvSpPr/>
          <p:nvPr/>
        </p:nvSpPr>
        <p:spPr>
          <a:xfrm>
            <a:off x="6882603" y="3200548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6" name="Oval 79"/>
          <p:cNvSpPr/>
          <p:nvPr/>
        </p:nvSpPr>
        <p:spPr>
          <a:xfrm>
            <a:off x="8094806" y="1481799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7" name="Oval 80"/>
          <p:cNvSpPr/>
          <p:nvPr/>
        </p:nvSpPr>
        <p:spPr>
          <a:xfrm>
            <a:off x="5308404" y="4754039"/>
            <a:ext cx="308397" cy="308397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8" name="Oval 81"/>
          <p:cNvSpPr/>
          <p:nvPr/>
        </p:nvSpPr>
        <p:spPr>
          <a:xfrm>
            <a:off x="1675274" y="6159430"/>
            <a:ext cx="308397" cy="308397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9" name="Oval 82"/>
          <p:cNvSpPr/>
          <p:nvPr/>
        </p:nvSpPr>
        <p:spPr>
          <a:xfrm>
            <a:off x="7590123" y="4903827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0" name="Oval 83"/>
          <p:cNvSpPr/>
          <p:nvPr/>
        </p:nvSpPr>
        <p:spPr>
          <a:xfrm>
            <a:off x="9913057" y="3318389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1" name="Oval 84"/>
          <p:cNvSpPr/>
          <p:nvPr/>
        </p:nvSpPr>
        <p:spPr>
          <a:xfrm>
            <a:off x="11706317" y="2242134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2" name="Oval 85"/>
          <p:cNvSpPr/>
          <p:nvPr/>
        </p:nvSpPr>
        <p:spPr>
          <a:xfrm>
            <a:off x="9615498" y="6194454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3" name="Oval 86"/>
          <p:cNvSpPr/>
          <p:nvPr/>
        </p:nvSpPr>
        <p:spPr>
          <a:xfrm>
            <a:off x="11538797" y="6026934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4" name="Oval 87"/>
          <p:cNvSpPr/>
          <p:nvPr/>
        </p:nvSpPr>
        <p:spPr>
          <a:xfrm>
            <a:off x="570597" y="3311686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5" name="Oval 88"/>
          <p:cNvSpPr/>
          <p:nvPr/>
        </p:nvSpPr>
        <p:spPr>
          <a:xfrm>
            <a:off x="6133125" y="1983803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6" name="Oval 89"/>
          <p:cNvSpPr/>
          <p:nvPr/>
        </p:nvSpPr>
        <p:spPr>
          <a:xfrm>
            <a:off x="3950362" y="4828052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7" name="Oval 90"/>
          <p:cNvSpPr/>
          <p:nvPr/>
        </p:nvSpPr>
        <p:spPr>
          <a:xfrm>
            <a:off x="8663921" y="2523880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8" name="Oval 91"/>
          <p:cNvSpPr/>
          <p:nvPr/>
        </p:nvSpPr>
        <p:spPr>
          <a:xfrm>
            <a:off x="10337406" y="565502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9" name="Rectangle 92"/>
          <p:cNvSpPr/>
          <p:nvPr/>
        </p:nvSpPr>
        <p:spPr>
          <a:xfrm>
            <a:off x="1833285" y="1588888"/>
            <a:ext cx="8387976" cy="1285239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4000" lang="ar-SY">
                <a:solidFill>
                  <a:schemeClr val="bg1"/>
                </a:solidFill>
                <a:latin typeface="Economica" panose="02000506040000020004" pitchFamily="2" charset="0"/>
              </a:rPr>
              <a:t>شخصية الملك سلمان و مواقفه</a:t>
            </a:r>
          </a:p>
          <a:p>
            <a:pPr algn="ctr"/>
            <a:r>
              <a:rPr altLang="en-US" b="1" dirty="0" sz="4000" lang="ar">
                <a:solidFill>
                  <a:schemeClr val="bg1"/>
                </a:solidFill>
                <a:latin typeface="Economica" panose="02000506040000020004" pitchFamily="2" charset="0"/>
              </a:rPr>
              <a:t>الدرس</a:t>
            </a:r>
            <a:r>
              <a:rPr altLang="ar" b="1" dirty="0" sz="4000" lang="en-US">
                <a:solidFill>
                  <a:schemeClr val="bg1"/>
                </a:solidFill>
                <a:latin typeface="Economica" panose="02000506040000020004" pitchFamily="2" charset="0"/>
              </a:rPr>
              <a:t> </a:t>
            </a:r>
            <a:r>
              <a:rPr altLang="ar" b="1" dirty="0" sz="4000" lang="ar">
                <a:solidFill>
                  <a:schemeClr val="bg1"/>
                </a:solidFill>
                <a:latin typeface="Economica" panose="02000506040000020004" pitchFamily="2" charset="0"/>
              </a:rPr>
              <a:t>السادس</a:t>
            </a:r>
            <a:r>
              <a:rPr altLang="ar" b="1" dirty="0" sz="4000" lang="en-US">
                <a:solidFill>
                  <a:schemeClr val="bg1"/>
                </a:solidFill>
                <a:latin typeface="Economica" panose="02000506040000020004" pitchFamily="2" charset="0"/>
              </a:rPr>
              <a:t> </a:t>
            </a:r>
            <a:endParaRPr altLang="en-US" lang="zh-CN"/>
          </a:p>
        </p:txBody>
      </p:sp>
      <p:sp>
        <p:nvSpPr>
          <p:cNvPr id="1048670" name=""/>
          <p:cNvSpPr txBox="1"/>
          <p:nvPr/>
        </p:nvSpPr>
        <p:spPr>
          <a:xfrm>
            <a:off x="2035137" y="3059553"/>
            <a:ext cx="8121727" cy="15900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sz="5100" lang="ar">
                <a:solidFill>
                  <a:srgbClr val="000000"/>
                </a:solidFill>
              </a:rPr>
              <a:t>إعداد</a:t>
            </a:r>
            <a:r>
              <a:rPr altLang="ar" sz="5100" lang="en-US">
                <a:solidFill>
                  <a:srgbClr val="000000"/>
                </a:solidFill>
              </a:rPr>
              <a:t> </a:t>
            </a:r>
            <a:r>
              <a:rPr altLang="ar" sz="5100" lang="ar">
                <a:solidFill>
                  <a:srgbClr val="000000"/>
                </a:solidFill>
              </a:rPr>
              <a:t>الاستاذ</a:t>
            </a:r>
            <a:r>
              <a:rPr altLang="ar" sz="5100" lang="en-US">
                <a:solidFill>
                  <a:srgbClr val="000000"/>
                </a:solidFill>
              </a:rPr>
              <a:t> </a:t>
            </a:r>
            <a:r>
              <a:rPr altLang="ar" sz="5100" lang="en-US">
                <a:solidFill>
                  <a:srgbClr val="000000"/>
                </a:solidFill>
              </a:rPr>
              <a:t>/</a:t>
            </a:r>
            <a:endParaRPr sz="2800" lang="ar-EG">
              <a:solidFill>
                <a:srgbClr val="000000"/>
              </a:solidFill>
            </a:endParaRPr>
          </a:p>
          <a:p>
            <a:pPr algn="ctr"/>
            <a:r>
              <a:rPr altLang="ar" sz="5100" lang="ar">
                <a:solidFill>
                  <a:srgbClr val="000000"/>
                </a:solidFill>
              </a:rPr>
              <a:t>محمد رجب</a:t>
            </a:r>
            <a:r>
              <a:rPr altLang="ar" sz="5100" lang="en-US">
                <a:solidFill>
                  <a:srgbClr val="000000"/>
                </a:solidFill>
              </a:rPr>
              <a:t> </a:t>
            </a:r>
            <a:r>
              <a:rPr altLang="ar" sz="5100" lang="ar">
                <a:solidFill>
                  <a:srgbClr val="000000"/>
                </a:solidFill>
              </a:rPr>
              <a:t>عثمان</a:t>
            </a:r>
            <a:r>
              <a:rPr altLang="ar" sz="5100" lang="en-US">
                <a:solidFill>
                  <a:srgbClr val="000000"/>
                </a:solidFill>
              </a:rPr>
              <a:t> </a:t>
            </a:r>
            <a:endParaRPr sz="2800"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24000"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5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6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6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6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7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8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8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8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9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9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0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0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0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9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0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3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4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1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2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5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6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9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0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3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4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7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8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1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2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5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6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5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9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0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6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3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4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6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7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8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6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1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2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7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5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6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9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0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8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3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4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  <p:bldP spid="1048641" grpId="0" animBg="1"/>
      <p:bldP spid="1048642" grpId="0" animBg="1"/>
      <p:bldP spid="1048643" grpId="0" animBg="1"/>
      <p:bldP spid="1048644" grpId="0" animBg="1"/>
      <p:bldP spid="1048645" grpId="0" animBg="1"/>
      <p:bldP spid="1048646" grpId="0" animBg="1"/>
      <p:bldP spid="1048647" grpId="0" animBg="1"/>
      <p:bldP spid="1048648" grpId="0" animBg="1"/>
      <p:bldP spid="1048649" grpId="0" animBg="1"/>
      <p:bldP spid="1048650" grpId="0" animBg="1"/>
      <p:bldP spid="1048651" grpId="0" animBg="1"/>
      <p:bldP spid="1048652" grpId="0" animBg="1"/>
      <p:bldP spid="1048653" grpId="0" animBg="1"/>
      <p:bldP spid="1048654" grpId="0" animBg="1"/>
      <p:bldP spid="1048655" grpId="0" animBg="1"/>
      <p:bldP spid="1048656" grpId="0" animBg="1"/>
      <p:bldP spid="1048657" grpId="0" animBg="1"/>
      <p:bldP spid="1048658" grpId="0" animBg="1"/>
      <p:bldP spid="1048659" grpId="0" animBg="1"/>
      <p:bldP spid="1048660" grpId="0" animBg="1"/>
      <p:bldP spid="1048661" grpId="0" animBg="1"/>
      <p:bldP spid="1048662" grpId="0" animBg="1"/>
      <p:bldP spid="1048663" grpId="0" animBg="1"/>
      <p:bldP spid="1048664" grpId="0" animBg="1"/>
      <p:bldP spid="1048665" grpId="0" animBg="1"/>
      <p:bldP spid="1048666" grpId="0" animBg="1"/>
      <p:bldP spid="1048667" grpId="0" animBg="1"/>
      <p:bldP spid="1048668" grpId="0" animBg="1"/>
      <p:bldP spid="1048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12"/>
          <p:cNvSpPr/>
          <p:nvPr/>
        </p:nvSpPr>
        <p:spPr>
          <a:xfrm>
            <a:off x="8655166" y="58533"/>
            <a:ext cx="785265" cy="6799467"/>
          </a:xfrm>
          <a:prstGeom prst="rect"/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23" name="Group 6"/>
          <p:cNvGrpSpPr/>
          <p:nvPr/>
        </p:nvGrpSpPr>
        <p:grpSpPr>
          <a:xfrm>
            <a:off x="2884646" y="63008"/>
            <a:ext cx="6242714" cy="1790004"/>
            <a:chOff x="2390943" y="923556"/>
            <a:chExt cx="5334402" cy="1801919"/>
          </a:xfrm>
        </p:grpSpPr>
        <p:grpSp>
          <p:nvGrpSpPr>
            <p:cNvPr id="24" name="Group 2"/>
            <p:cNvGrpSpPr/>
            <p:nvPr/>
          </p:nvGrpSpPr>
          <p:grpSpPr>
            <a:xfrm>
              <a:off x="2390943" y="923556"/>
              <a:ext cx="5096212" cy="1801919"/>
              <a:chOff x="2390943" y="923556"/>
              <a:chExt cx="5096212" cy="1801919"/>
            </a:xfrm>
          </p:grpSpPr>
          <p:sp>
            <p:nvSpPr>
              <p:cNvPr id="1048587" name="Freeform: Shape 7"/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588" name="Freeform: Shape 8"/>
              <p:cNvSpPr/>
              <p:nvPr/>
            </p:nvSpPr>
            <p:spPr>
              <a:xfrm>
                <a:off x="2390943" y="1236422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</a:gradFill>
              <a:ln>
                <a:noFill/>
              </a:ln>
              <a:effectLst>
                <a:outerShdw algn="tr" blurRad="762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589" name="TextBox 35"/>
            <p:cNvSpPr txBox="1"/>
            <p:nvPr/>
          </p:nvSpPr>
          <p:spPr>
            <a:xfrm>
              <a:off x="2582383" y="1576959"/>
              <a:ext cx="5142962" cy="807982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2400" lang="ar-SY">
                  <a:solidFill>
                    <a:schemeClr val="bg1"/>
                  </a:solidFill>
                </a:rPr>
                <a:t>خادمُ الحرمين الشريفين وملكُ المملكةِ العربية السعودية</a:t>
              </a:r>
              <a:endParaRPr b="1" dirty="0" sz="2400" 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1048590" name="Rectangle 3"/>
          <p:cNvSpPr/>
          <p:nvPr/>
        </p:nvSpPr>
        <p:spPr>
          <a:xfrm>
            <a:off x="9414822" y="58533"/>
            <a:ext cx="2777178" cy="6799467"/>
          </a:xfrm>
          <a:prstGeom prst="rect"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25" name="Group 14"/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048591" name="Freeform: Shape 10"/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/>
              <a:noAutofit/>
            </a:bodyPr>
            <a:p>
              <a:pPr algn="ctr"/>
              <a:endParaRPr lang="en-US"/>
            </a:p>
          </p:txBody>
        </p:sp>
        <p:sp>
          <p:nvSpPr>
            <p:cNvPr id="1048592" name="Freeform: Shape 11"/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</a:gra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grpSp>
        <p:nvGrpSpPr>
          <p:cNvPr id="26" name="Group 19"/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048593" name="Freeform: Shape 17"/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/>
              <a:noAutofit/>
            </a:bodyPr>
            <a:p>
              <a:pPr algn="ctr"/>
              <a:endParaRPr lang="en-US"/>
            </a:p>
          </p:txBody>
        </p:sp>
        <p:sp>
          <p:nvSpPr>
            <p:cNvPr id="1048594" name="Freeform: Shape 18"/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grpSp>
        <p:nvGrpSpPr>
          <p:cNvPr id="27" name="Group 8"/>
          <p:cNvGrpSpPr/>
          <p:nvPr/>
        </p:nvGrpSpPr>
        <p:grpSpPr>
          <a:xfrm>
            <a:off x="-821036" y="-2951002"/>
            <a:ext cx="3714511" cy="5810068"/>
            <a:chOff x="8200236" y="-1752649"/>
            <a:chExt cx="3879175" cy="6067630"/>
          </a:xfrm>
        </p:grpSpPr>
        <p:grpSp>
          <p:nvGrpSpPr>
            <p:cNvPr id="28" name="Group 31"/>
            <p:cNvGrpSpPr/>
            <p:nvPr/>
          </p:nvGrpSpPr>
          <p:grpSpPr>
            <a:xfrm>
              <a:off x="8257142" y="-1752649"/>
              <a:ext cx="3710650" cy="6067630"/>
              <a:chOff x="2798368" y="-2898749"/>
              <a:chExt cx="6137135" cy="10035398"/>
            </a:xfrm>
          </p:grpSpPr>
          <p:sp>
            <p:nvSpPr>
              <p:cNvPr id="1048595" name="Rectangle 32"/>
              <p:cNvSpPr/>
              <p:nvPr/>
            </p:nvSpPr>
            <p:spPr>
              <a:xfrm>
                <a:off x="2798368" y="2166425"/>
                <a:ext cx="6137135" cy="4970224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29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596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97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98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28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52" name="Picture 70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8424983" y="1732417"/>
              <a:ext cx="3354105" cy="2481932"/>
            </a:xfrm>
            <a:prstGeom prst="rect"/>
          </p:spPr>
        </p:pic>
        <p:sp>
          <p:nvSpPr>
            <p:cNvPr id="1048599" name="TextBox 85"/>
            <p:cNvSpPr txBox="1"/>
            <p:nvPr/>
          </p:nvSpPr>
          <p:spPr>
            <a:xfrm>
              <a:off x="8200236" y="1316117"/>
              <a:ext cx="3879175" cy="599488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600" lang="ar-SY"/>
                <a:t>خادم الحرمين الشريفين الملك سلمان بن عبد العزيز</a:t>
              </a:r>
              <a:endParaRPr b="1" dirty="0" sz="1600" lang="en-US">
                <a:latin typeface="Century Gothic" panose="020B0502020202020204" pitchFamily="34" charset="0"/>
              </a:endParaRPr>
            </a:p>
          </p:txBody>
        </p:sp>
      </p:grp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3209" y="3060959"/>
            <a:ext cx="10097059" cy="383554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44"/>
          <p:cNvSpPr txBox="1"/>
          <p:nvPr/>
        </p:nvSpPr>
        <p:spPr>
          <a:xfrm>
            <a:off x="4600077" y="5837646"/>
            <a:ext cx="3756748" cy="615553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lang="ar-SY"/>
              <a:t>حبه لوطنه و إخلاصه :</a:t>
            </a:r>
          </a:p>
          <a:p>
            <a:pPr algn="ctr"/>
            <a:r>
              <a:rPr b="1" dirty="0" sz="1600" lang="ar-SY">
                <a:solidFill>
                  <a:schemeClr val="bg1"/>
                </a:solidFill>
              </a:rPr>
              <a:t>يحرص على الوطن وأبناء الوطن حرصه على أبنائه</a:t>
            </a:r>
            <a:endParaRPr b="1" dirty="0" sz="1600" lang="en-US">
              <a:solidFill>
                <a:schemeClr val="bg1"/>
              </a:solidFill>
            </a:endParaRPr>
          </a:p>
        </p:txBody>
      </p:sp>
      <p:sp>
        <p:nvSpPr>
          <p:cNvPr id="1048601" name="Freeform: Shape 3"/>
          <p:cNvSpPr/>
          <p:nvPr/>
        </p:nvSpPr>
        <p:spPr>
          <a:xfrm>
            <a:off x="3734526" y="989150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innerShdw blurRad="2032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31" name="Group 8"/>
          <p:cNvGrpSpPr/>
          <p:nvPr/>
        </p:nvGrpSpPr>
        <p:grpSpPr>
          <a:xfrm>
            <a:off x="5488940" y="725716"/>
            <a:ext cx="1185090" cy="1249773"/>
            <a:chOff x="5503454" y="818606"/>
            <a:chExt cx="1185090" cy="1249773"/>
          </a:xfrm>
        </p:grpSpPr>
        <p:sp>
          <p:nvSpPr>
            <p:cNvPr id="1048602" name="Oval 15"/>
            <p:cNvSpPr/>
            <p:nvPr/>
          </p:nvSpPr>
          <p:spPr>
            <a:xfrm>
              <a:off x="5503454" y="883289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3" name="Oval 4"/>
            <p:cNvSpPr/>
            <p:nvPr/>
          </p:nvSpPr>
          <p:spPr>
            <a:xfrm>
              <a:off x="5709194" y="818606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3" name="Graphic 2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/>
          </p:spPr>
        </p:pic>
      </p:grpSp>
      <p:grpSp>
        <p:nvGrpSpPr>
          <p:cNvPr id="32" name="Group 24"/>
          <p:cNvGrpSpPr/>
          <p:nvPr/>
        </p:nvGrpSpPr>
        <p:grpSpPr>
          <a:xfrm>
            <a:off x="7662772" y="2921024"/>
            <a:ext cx="1185090" cy="1185090"/>
            <a:chOff x="7677286" y="3013914"/>
            <a:chExt cx="1185090" cy="1185090"/>
          </a:xfrm>
        </p:grpSpPr>
        <p:sp>
          <p:nvSpPr>
            <p:cNvPr id="1048604" name="Oval 17"/>
            <p:cNvSpPr/>
            <p:nvPr/>
          </p:nvSpPr>
          <p:spPr>
            <a:xfrm>
              <a:off x="7677286" y="3013914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5" name="Oval 9"/>
            <p:cNvSpPr/>
            <p:nvPr/>
          </p:nvSpPr>
          <p:spPr>
            <a:xfrm>
              <a:off x="8036559" y="3037115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4" name="Graphic 2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/>
          </p:spPr>
        </p:pic>
      </p:grpSp>
      <p:grpSp>
        <p:nvGrpSpPr>
          <p:cNvPr id="33" name="Group 22"/>
          <p:cNvGrpSpPr/>
          <p:nvPr/>
        </p:nvGrpSpPr>
        <p:grpSpPr>
          <a:xfrm>
            <a:off x="6938192" y="1246054"/>
            <a:ext cx="1204323" cy="1197753"/>
            <a:chOff x="6952706" y="1338944"/>
            <a:chExt cx="1204323" cy="1197753"/>
          </a:xfrm>
        </p:grpSpPr>
        <p:sp>
          <p:nvSpPr>
            <p:cNvPr id="1048606" name="Oval 16"/>
            <p:cNvSpPr/>
            <p:nvPr/>
          </p:nvSpPr>
          <p:spPr>
            <a:xfrm>
              <a:off x="6952706" y="1351607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7" name="Oval 7"/>
            <p:cNvSpPr/>
            <p:nvPr/>
          </p:nvSpPr>
          <p:spPr>
            <a:xfrm>
              <a:off x="7373258" y="1338944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5" name="Graphic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/>
          </p:spPr>
        </p:pic>
      </p:grpSp>
      <p:grpSp>
        <p:nvGrpSpPr>
          <p:cNvPr id="34" name="Group 26"/>
          <p:cNvGrpSpPr/>
          <p:nvPr/>
        </p:nvGrpSpPr>
        <p:grpSpPr>
          <a:xfrm>
            <a:off x="7301228" y="4642395"/>
            <a:ext cx="1185090" cy="1185090"/>
            <a:chOff x="7315742" y="4735285"/>
            <a:chExt cx="1185090" cy="1185090"/>
          </a:xfrm>
        </p:grpSpPr>
        <p:sp>
          <p:nvSpPr>
            <p:cNvPr id="1048608" name="Oval 18"/>
            <p:cNvSpPr/>
            <p:nvPr/>
          </p:nvSpPr>
          <p:spPr>
            <a:xfrm>
              <a:off x="7315742" y="4735285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9" name="Oval 10"/>
            <p:cNvSpPr/>
            <p:nvPr/>
          </p:nvSpPr>
          <p:spPr>
            <a:xfrm>
              <a:off x="7373258" y="4735285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6" name="Graphic 2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/>
          </p:spPr>
        </p:pic>
      </p:grpSp>
      <p:grpSp>
        <p:nvGrpSpPr>
          <p:cNvPr id="35" name="Group 30"/>
          <p:cNvGrpSpPr/>
          <p:nvPr/>
        </p:nvGrpSpPr>
        <p:grpSpPr>
          <a:xfrm>
            <a:off x="3692982" y="4505418"/>
            <a:ext cx="1185090" cy="1185090"/>
            <a:chOff x="3707496" y="4598308"/>
            <a:chExt cx="1185090" cy="1185090"/>
          </a:xfrm>
        </p:grpSpPr>
        <p:sp>
          <p:nvSpPr>
            <p:cNvPr id="1048610" name="Oval 20"/>
            <p:cNvSpPr/>
            <p:nvPr/>
          </p:nvSpPr>
          <p:spPr>
            <a:xfrm>
              <a:off x="3707496" y="4598308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11" name="Oval 12"/>
            <p:cNvSpPr/>
            <p:nvPr/>
          </p:nvSpPr>
          <p:spPr>
            <a:xfrm>
              <a:off x="4108815" y="4606834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7" name="Graphic 3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5"/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/>
          </p:spPr>
        </p:pic>
      </p:grpSp>
      <p:grpSp>
        <p:nvGrpSpPr>
          <p:cNvPr id="36" name="Group 34"/>
          <p:cNvGrpSpPr/>
          <p:nvPr/>
        </p:nvGrpSpPr>
        <p:grpSpPr>
          <a:xfrm>
            <a:off x="3842206" y="1262055"/>
            <a:ext cx="1185090" cy="1193529"/>
            <a:chOff x="3925299" y="1467395"/>
            <a:chExt cx="1185090" cy="1193529"/>
          </a:xfrm>
        </p:grpSpPr>
        <p:sp>
          <p:nvSpPr>
            <p:cNvPr id="1048612" name="Oval 6"/>
            <p:cNvSpPr/>
            <p:nvPr/>
          </p:nvSpPr>
          <p:spPr>
            <a:xfrm>
              <a:off x="3925299" y="1475834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13" name="Oval 14"/>
            <p:cNvSpPr/>
            <p:nvPr/>
          </p:nvSpPr>
          <p:spPr>
            <a:xfrm>
              <a:off x="4125959" y="1467395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8" name="Graphic 3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6"/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/>
          </p:spPr>
        </p:pic>
      </p:grpSp>
      <p:grpSp>
        <p:nvGrpSpPr>
          <p:cNvPr id="37" name="Group 32"/>
          <p:cNvGrpSpPr/>
          <p:nvPr/>
        </p:nvGrpSpPr>
        <p:grpSpPr>
          <a:xfrm>
            <a:off x="3318240" y="2944225"/>
            <a:ext cx="1185090" cy="1204504"/>
            <a:chOff x="3332754" y="3037115"/>
            <a:chExt cx="1185090" cy="1204504"/>
          </a:xfrm>
        </p:grpSpPr>
        <p:sp>
          <p:nvSpPr>
            <p:cNvPr id="1048614" name="Oval 21"/>
            <p:cNvSpPr/>
            <p:nvPr/>
          </p:nvSpPr>
          <p:spPr>
            <a:xfrm>
              <a:off x="3332754" y="3056529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15" name="Oval 13"/>
            <p:cNvSpPr/>
            <p:nvPr/>
          </p:nvSpPr>
          <p:spPr>
            <a:xfrm>
              <a:off x="3505747" y="3037115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pic>
          <p:nvPicPr>
            <p:cNvPr id="2097159" name="Graphic 3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7"/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/>
          </p:spPr>
        </p:pic>
      </p:grpSp>
      <p:grpSp>
        <p:nvGrpSpPr>
          <p:cNvPr id="38" name="Group 28"/>
          <p:cNvGrpSpPr/>
          <p:nvPr/>
        </p:nvGrpSpPr>
        <p:grpSpPr>
          <a:xfrm>
            <a:off x="5474425" y="5290730"/>
            <a:ext cx="1185090" cy="1233805"/>
            <a:chOff x="5488939" y="5383620"/>
            <a:chExt cx="1185090" cy="1233805"/>
          </a:xfrm>
        </p:grpSpPr>
        <p:sp>
          <p:nvSpPr>
            <p:cNvPr id="1048616" name="Oval 19"/>
            <p:cNvSpPr/>
            <p:nvPr/>
          </p:nvSpPr>
          <p:spPr>
            <a:xfrm>
              <a:off x="5488939" y="5432335"/>
              <a:ext cx="1185090" cy="1185090"/>
            </a:xfrm>
            <a:prstGeom prst="ellipse"/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17" name="Oval 11"/>
            <p:cNvSpPr/>
            <p:nvPr/>
          </p:nvSpPr>
          <p:spPr>
            <a:xfrm>
              <a:off x="5689601" y="5383620"/>
              <a:ext cx="783771" cy="783771"/>
            </a:xfrm>
            <a:prstGeom prst="ellipse"/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60" name="Graphic 3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8"/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/>
          </p:spPr>
        </p:pic>
      </p:grpSp>
      <p:grpSp>
        <p:nvGrpSpPr>
          <p:cNvPr id="39" name="Group 1"/>
          <p:cNvGrpSpPr/>
          <p:nvPr/>
        </p:nvGrpSpPr>
        <p:grpSpPr>
          <a:xfrm>
            <a:off x="4775201" y="2029825"/>
            <a:ext cx="2612571" cy="2612571"/>
            <a:chOff x="4789715" y="2122715"/>
            <a:chExt cx="2612571" cy="2612571"/>
          </a:xfrm>
        </p:grpSpPr>
        <p:sp>
          <p:nvSpPr>
            <p:cNvPr id="1048618" name="Oval 2"/>
            <p:cNvSpPr/>
            <p:nvPr/>
          </p:nvSpPr>
          <p:spPr>
            <a:xfrm>
              <a:off x="4789715" y="2122715"/>
              <a:ext cx="2612571" cy="2612571"/>
            </a:xfrm>
            <a:prstGeom prst="ellipse"/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r" blurRad="1651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19" name="Oval 5"/>
            <p:cNvSpPr/>
            <p:nvPr/>
          </p:nvSpPr>
          <p:spPr>
            <a:xfrm>
              <a:off x="4977494" y="2310494"/>
              <a:ext cx="2237013" cy="2237013"/>
            </a:xfrm>
            <a:prstGeom prst="ellipse"/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0" name="TextBox 38"/>
            <p:cNvSpPr txBox="1"/>
            <p:nvPr/>
          </p:nvSpPr>
          <p:spPr>
            <a:xfrm>
              <a:off x="4833849" y="3105833"/>
              <a:ext cx="2558414" cy="89154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lang="ar-SY"/>
                <a:t>الصفات والأعمال التي تدل على شخصية الملك سلمان بن عبدالعزيز</a:t>
              </a:r>
              <a:endParaRPr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1048621" name="TextBox 40"/>
          <p:cNvSpPr txBox="1"/>
          <p:nvPr/>
        </p:nvSpPr>
        <p:spPr>
          <a:xfrm>
            <a:off x="1886864" y="-105113"/>
            <a:ext cx="3997226" cy="1158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ar-SY"/>
              <a:t>محبته للمجتمع: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اعتنى بالمجتمع السعودي، وحرص على مقابلة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المواطنين والسؤال عن أحوالهم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كما كان يزور العلماء والأعيان</a:t>
            </a:r>
          </a:p>
        </p:txBody>
      </p:sp>
      <p:sp>
        <p:nvSpPr>
          <p:cNvPr id="1048622" name="TextBox 41"/>
          <p:cNvSpPr txBox="1"/>
          <p:nvPr/>
        </p:nvSpPr>
        <p:spPr>
          <a:xfrm>
            <a:off x="8027576" y="1384051"/>
            <a:ext cx="3183982" cy="1615440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2000" lang="ar-SY"/>
              <a:t>فِكْرُهُ التطويري:</a:t>
            </a:r>
          </a:p>
          <a:p>
            <a:pPr algn="r"/>
            <a:r>
              <a:rPr dirty="0" sz="2000" lang="ar-SY">
                <a:solidFill>
                  <a:schemeClr val="bg1"/>
                </a:solidFill>
              </a:rPr>
              <a:t>يحرص على التخطيط واستشارة ذوي الخبرة، ويسعى إلى الهدف الواضح، ويحرص على المتابعة الدائمة</a:t>
            </a:r>
            <a:endParaRPr b="1" dirty="0" sz="2000" lang="ar-SY"/>
          </a:p>
        </p:txBody>
      </p:sp>
      <p:sp>
        <p:nvSpPr>
          <p:cNvPr id="1048623" name="TextBox 42"/>
          <p:cNvSpPr txBox="1"/>
          <p:nvPr/>
        </p:nvSpPr>
        <p:spPr>
          <a:xfrm>
            <a:off x="8859244" y="3062155"/>
            <a:ext cx="2875555" cy="18440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ar-SY"/>
              <a:t>الدقة و الانضباط:</a:t>
            </a:r>
          </a:p>
          <a:p>
            <a:r>
              <a:rPr b="1" dirty="0" sz="1600" lang="ar-SY">
                <a:solidFill>
                  <a:schemeClr val="bg1"/>
                </a:solidFill>
              </a:rPr>
              <a:t>يعد الملك سلمان بن عبدالعزيز في دقته وانضباطه مثالاً للجميع وقدوة لهم، فهو</a:t>
            </a:r>
          </a:p>
          <a:p>
            <a:r>
              <a:rPr b="1" dirty="0" sz="1600" lang="ar-SY">
                <a:solidFill>
                  <a:schemeClr val="bg1"/>
                </a:solidFill>
              </a:rPr>
              <a:t>يقوم بأعباء مسؤولياته، ويزور المرضى في المستشفى، و يتواصل مع أُسَرِهم، ويحضر</a:t>
            </a:r>
            <a:endParaRPr b="1" dirty="0" sz="1600" lang="en-US">
              <a:solidFill>
                <a:schemeClr val="bg1"/>
              </a:solidFill>
            </a:endParaRPr>
          </a:p>
        </p:txBody>
      </p:sp>
      <p:sp>
        <p:nvSpPr>
          <p:cNvPr id="1048624" name="TextBox 43"/>
          <p:cNvSpPr txBox="1"/>
          <p:nvPr/>
        </p:nvSpPr>
        <p:spPr>
          <a:xfrm>
            <a:off x="8260078" y="4921091"/>
            <a:ext cx="3779521" cy="1384995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1600" lang="ar-SY"/>
              <a:t>ا</a:t>
            </a:r>
            <a:r>
              <a:rPr b="1" dirty="0" sz="2000" lang="ar-SY"/>
              <a:t>لعناية بتاريخ الوطن:</a:t>
            </a:r>
            <a:endParaRPr b="1" dirty="0" sz="1600" lang="ar-SY"/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يعتني بالتاريخ الوطني؛ لأنه ذاكرة الوطن، ومنه يستلهم المواطن الفخر والاعتزاز،</a:t>
            </a:r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ومن الأمثلة على ذلك أنه يشجع الدراسات</a:t>
            </a:r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التاريخية الوطنية ويعتني بمؤسساتها، ويحرص</a:t>
            </a:r>
          </a:p>
        </p:txBody>
      </p:sp>
      <p:sp>
        <p:nvSpPr>
          <p:cNvPr id="1048625" name="TextBox 45"/>
          <p:cNvSpPr txBox="1"/>
          <p:nvPr/>
        </p:nvSpPr>
        <p:spPr>
          <a:xfrm>
            <a:off x="0" y="4505418"/>
            <a:ext cx="4056839" cy="184404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2000" lang="ar-SY"/>
              <a:t>سعيه للخير:</a:t>
            </a:r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ساعد على جمع التبرعات لمنكوبي السويس عام 1375 هـ وساعد أُسَر شهداء الأردن في عام 1387 ه،</a:t>
            </a:r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وساعد الفلسطينيين وأُسَرهم، وساند</a:t>
            </a:r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منكوبي باكستان، ومتضرري السيول</a:t>
            </a:r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في السودان، والمسلمين في البوسنة</a:t>
            </a:r>
          </a:p>
          <a:p>
            <a:pPr algn="r"/>
            <a:r>
              <a:rPr b="1" dirty="0" sz="1600" lang="ar-SY">
                <a:solidFill>
                  <a:schemeClr val="bg1"/>
                </a:solidFill>
              </a:rPr>
              <a:t>والهرسك والصومال وبنجلاديش.</a:t>
            </a:r>
          </a:p>
        </p:txBody>
      </p:sp>
      <p:sp>
        <p:nvSpPr>
          <p:cNvPr id="1048626" name="TextBox 46"/>
          <p:cNvSpPr txBox="1"/>
          <p:nvPr/>
        </p:nvSpPr>
        <p:spPr>
          <a:xfrm>
            <a:off x="-362856" y="2861379"/>
            <a:ext cx="3918491" cy="1729740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2000" lang="ar-SY"/>
              <a:t>ثقافته: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يحرص الملك سلمان بن عبدالعزيز على الثقافة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والقراءة، وخصوصاً في مجال التاريخ، كما أن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مجالسه دائماً مشغولة بالنقاش العلمي.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يداوم على القراءة يومياً، ولديه مكتبة غنية بالكتب</a:t>
            </a:r>
            <a:r>
              <a:rPr dirty="0" lang="ar-SY"/>
              <a:t>.</a:t>
            </a:r>
            <a:endParaRPr dirty="0" lang="ar-SY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8627" name="TextBox 47"/>
          <p:cNvSpPr txBox="1"/>
          <p:nvPr/>
        </p:nvSpPr>
        <p:spPr>
          <a:xfrm>
            <a:off x="795952" y="1250168"/>
            <a:ext cx="3210430" cy="1196340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lang="ar-SY"/>
              <a:t>إ</a:t>
            </a:r>
            <a:r>
              <a:rPr b="1" dirty="0" sz="2000" lang="ar-SY"/>
              <a:t>نسانيته:</a:t>
            </a:r>
            <a:r>
              <a:rPr b="1" dirty="0" lang="ar-SY"/>
              <a:t> </a:t>
            </a:r>
          </a:p>
          <a:p>
            <a:pPr algn="r"/>
            <a:r>
              <a:rPr b="1" dirty="0" lang="ar-SY">
                <a:solidFill>
                  <a:schemeClr val="bg1"/>
                </a:solidFill>
              </a:rPr>
              <a:t>يدعم الجمعية الخيرية لرعاية الأيتام (إنسان) ولمرضى الكلى، وله عدد من المواقف الإنسانية الأخرى</a:t>
            </a:r>
            <a:r>
              <a:rPr dirty="0" lang="ar-SY"/>
              <a:t>.</a:t>
            </a:r>
            <a:endParaRPr dirty="0" lang="ar-SY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8628" name="مربع نص 36"/>
          <p:cNvSpPr txBox="1"/>
          <p:nvPr/>
        </p:nvSpPr>
        <p:spPr>
          <a:xfrm>
            <a:off x="7530737" y="30594"/>
            <a:ext cx="3661580" cy="802640"/>
          </a:xfrm>
          <a:prstGeom prst="rect"/>
          <a:noFill/>
        </p:spPr>
        <p:txBody>
          <a:bodyPr rtlCol="1" wrap="none">
            <a:spAutoFit/>
          </a:bodyPr>
          <a:p>
            <a:r>
              <a:rPr b="1" dirty="0" sz="2400" lang="ar-SY"/>
              <a:t>شخصية الملك سلمان بن عبدالعزيز</a:t>
            </a:r>
            <a:endParaRPr dirty="0" sz="2400" lang="ar-SY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7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0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3" nodeType="afterEffect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6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9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2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  <p:bldP spid="1048601" grpId="0" animBg="1"/>
      <p:bldP spid="1048621" grpId="0"/>
      <p:bldP spid="1048622" grpId="0"/>
      <p:bldP spid="1048623" grpId="0"/>
      <p:bldP spid="1048624" grpId="0"/>
      <p:bldP spid="1048625" grpId="0"/>
      <p:bldP spid="1048626" grpId="0"/>
      <p:bldP spid="10486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12"/>
          <p:cNvSpPr/>
          <p:nvPr/>
        </p:nvSpPr>
        <p:spPr>
          <a:xfrm>
            <a:off x="8675009" y="0"/>
            <a:ext cx="785265" cy="6799467"/>
          </a:xfrm>
          <a:prstGeom prst="rect"/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43" name="Group 6"/>
          <p:cNvGrpSpPr/>
          <p:nvPr/>
        </p:nvGrpSpPr>
        <p:grpSpPr>
          <a:xfrm>
            <a:off x="5399313" y="797866"/>
            <a:ext cx="4032891" cy="1735147"/>
            <a:chOff x="2398487" y="739333"/>
            <a:chExt cx="5096212" cy="1750084"/>
          </a:xfrm>
        </p:grpSpPr>
        <p:grpSp>
          <p:nvGrpSpPr>
            <p:cNvPr id="44" name="Group 2"/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1048672" name="Freeform: Shape 7"/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73" name="Freeform: Shape 8"/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</a:gradFill>
              <a:ln>
                <a:noFill/>
              </a:ln>
              <a:effectLst>
                <a:outerShdw algn="tr" blurRad="762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674" name="TextBox 35"/>
            <p:cNvSpPr txBox="1"/>
            <p:nvPr/>
          </p:nvSpPr>
          <p:spPr>
            <a:xfrm>
              <a:off x="3067939" y="1129253"/>
              <a:ext cx="4318404" cy="80955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2400" lang="ar-SY"/>
                <a:t>الملك سلمان بن عبدالعزيز</a:t>
              </a:r>
            </a:p>
            <a:p>
              <a:pPr algn="ctr"/>
              <a:r>
                <a:rPr b="1" dirty="0" sz="2400" lang="ar-SY">
                  <a:latin typeface="Century Gothic" panose="020B0502020202020204" pitchFamily="34" charset="0"/>
                </a:rPr>
                <a:t>خادم الحرمين الشريفين</a:t>
              </a:r>
              <a:endParaRPr dirty="0" sz="2400" lang="en-US"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1048675" name="Rectangle 3"/>
          <p:cNvSpPr/>
          <p:nvPr/>
        </p:nvSpPr>
        <p:spPr>
          <a:xfrm>
            <a:off x="9414822" y="58533"/>
            <a:ext cx="2777178" cy="6799467"/>
          </a:xfrm>
          <a:prstGeom prst="rect"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45" name="Group 14"/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048676" name="Freeform: Shape 10"/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/>
              <a:noAutofit/>
            </a:bodyPr>
            <a:p>
              <a:pPr algn="ctr"/>
              <a:endParaRPr lang="en-US"/>
            </a:p>
          </p:txBody>
        </p:sp>
        <p:sp>
          <p:nvSpPr>
            <p:cNvPr id="1048677" name="Freeform: Shape 11"/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</a:gra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grpSp>
        <p:nvGrpSpPr>
          <p:cNvPr id="46" name="Group 8"/>
          <p:cNvGrpSpPr/>
          <p:nvPr/>
        </p:nvGrpSpPr>
        <p:grpSpPr>
          <a:xfrm>
            <a:off x="-405488" y="774269"/>
            <a:ext cx="4188638" cy="6054112"/>
            <a:chOff x="8812800" y="-1752649"/>
            <a:chExt cx="3271081" cy="5436283"/>
          </a:xfrm>
        </p:grpSpPr>
        <p:grpSp>
          <p:nvGrpSpPr>
            <p:cNvPr id="47" name="Group 31"/>
            <p:cNvGrpSpPr/>
            <p:nvPr/>
          </p:nvGrpSpPr>
          <p:grpSpPr>
            <a:xfrm>
              <a:off x="9045374" y="-1752649"/>
              <a:ext cx="2665516" cy="5436283"/>
              <a:chOff x="4102044" y="-2898749"/>
              <a:chExt cx="4408561" cy="8991198"/>
            </a:xfrm>
          </p:grpSpPr>
          <p:sp>
            <p:nvSpPr>
              <p:cNvPr id="1048678" name="Rectangle 32"/>
              <p:cNvSpPr/>
              <p:nvPr/>
            </p:nvSpPr>
            <p:spPr>
              <a:xfrm>
                <a:off x="4102044" y="2191998"/>
                <a:ext cx="4408561" cy="3900451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48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679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80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81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38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61" name="Picture 70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9182719" y="1726051"/>
              <a:ext cx="2396905" cy="1756414"/>
            </a:xfrm>
            <a:prstGeom prst="rect"/>
          </p:spPr>
        </p:pic>
        <p:sp>
          <p:nvSpPr>
            <p:cNvPr id="1048682" name="TextBox 85"/>
            <p:cNvSpPr txBox="1"/>
            <p:nvPr/>
          </p:nvSpPr>
          <p:spPr>
            <a:xfrm>
              <a:off x="8812800" y="1372488"/>
              <a:ext cx="3271081" cy="298785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600" lang="ar-SY"/>
                <a:t>عنايته بالصغار جيل المستقبل</a:t>
              </a:r>
            </a:p>
          </p:txBody>
        </p:sp>
      </p:grpSp>
      <p:grpSp>
        <p:nvGrpSpPr>
          <p:cNvPr id="49" name="Group 8"/>
          <p:cNvGrpSpPr/>
          <p:nvPr/>
        </p:nvGrpSpPr>
        <p:grpSpPr>
          <a:xfrm>
            <a:off x="2504119" y="-2491391"/>
            <a:ext cx="3415143" cy="6596693"/>
            <a:chOff x="8728192" y="-1752649"/>
            <a:chExt cx="3042200" cy="5876315"/>
          </a:xfrm>
        </p:grpSpPr>
        <p:grpSp>
          <p:nvGrpSpPr>
            <p:cNvPr id="50" name="Group 31"/>
            <p:cNvGrpSpPr/>
            <p:nvPr/>
          </p:nvGrpSpPr>
          <p:grpSpPr>
            <a:xfrm>
              <a:off x="8728192" y="-1752649"/>
              <a:ext cx="3042200" cy="5876315"/>
              <a:chOff x="3577449" y="-2898749"/>
              <a:chExt cx="5031566" cy="9718979"/>
            </a:xfrm>
          </p:grpSpPr>
          <p:sp>
            <p:nvSpPr>
              <p:cNvPr id="1048683" name="Rectangle 32"/>
              <p:cNvSpPr/>
              <p:nvPr/>
            </p:nvSpPr>
            <p:spPr>
              <a:xfrm>
                <a:off x="3577449" y="2297229"/>
                <a:ext cx="5031566" cy="4523001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51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684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85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86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39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62" name="Picture 70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8960683" y="1676900"/>
              <a:ext cx="2631542" cy="2338885"/>
            </a:xfrm>
            <a:prstGeom prst="rect"/>
          </p:spPr>
        </p:pic>
        <p:sp>
          <p:nvSpPr>
            <p:cNvPr id="1048687" name="TextBox 85"/>
            <p:cNvSpPr txBox="1"/>
            <p:nvPr/>
          </p:nvSpPr>
          <p:spPr>
            <a:xfrm>
              <a:off x="9073579" y="1424663"/>
              <a:ext cx="2182257" cy="296405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600" lang="ar-SY"/>
                <a:t>عنايته بالتاريخ والتراث</a:t>
              </a:r>
              <a:endParaRPr b="1" dirty="0" sz="1600" lang="en-US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52" name="Group 8"/>
          <p:cNvGrpSpPr/>
          <p:nvPr/>
        </p:nvGrpSpPr>
        <p:grpSpPr>
          <a:xfrm rot="10800000">
            <a:off x="8992525" y="3884250"/>
            <a:ext cx="3043723" cy="5779565"/>
            <a:chOff x="7992054" y="-1752649"/>
            <a:chExt cx="3936217" cy="6035777"/>
          </a:xfrm>
        </p:grpSpPr>
        <p:grpSp>
          <p:nvGrpSpPr>
            <p:cNvPr id="53" name="Group 31"/>
            <p:cNvGrpSpPr/>
            <p:nvPr/>
          </p:nvGrpSpPr>
          <p:grpSpPr>
            <a:xfrm>
              <a:off x="8371233" y="-1752649"/>
              <a:ext cx="3557038" cy="5860414"/>
              <a:chOff x="2987067" y="-2898749"/>
              <a:chExt cx="5883068" cy="9692674"/>
            </a:xfrm>
          </p:grpSpPr>
          <p:sp>
            <p:nvSpPr>
              <p:cNvPr id="1048688" name="Rectangle 32"/>
              <p:cNvSpPr/>
              <p:nvPr/>
            </p:nvSpPr>
            <p:spPr>
              <a:xfrm>
                <a:off x="2987067" y="2265082"/>
                <a:ext cx="5883068" cy="4528843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54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689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90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91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40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63" name="Picture 70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 rot="10800000">
              <a:off x="8557288" y="1595432"/>
              <a:ext cx="3165076" cy="2263136"/>
            </a:xfrm>
            <a:prstGeom prst="rect"/>
          </p:spPr>
        </p:pic>
        <p:sp>
          <p:nvSpPr>
            <p:cNvPr id="1048692" name="TextBox 85"/>
            <p:cNvSpPr txBox="1"/>
            <p:nvPr/>
          </p:nvSpPr>
          <p:spPr>
            <a:xfrm rot="10800000">
              <a:off x="7992054" y="3683641"/>
              <a:ext cx="3928659" cy="599487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600" lang="ar-SY"/>
                <a:t>خادم الحرمين الشريفين الملك سلمان بن عبدالعزيز</a:t>
              </a:r>
            </a:p>
          </p:txBody>
        </p:sp>
      </p:grpSp>
      <p:grpSp>
        <p:nvGrpSpPr>
          <p:cNvPr id="55" name="Group 8"/>
          <p:cNvGrpSpPr/>
          <p:nvPr/>
        </p:nvGrpSpPr>
        <p:grpSpPr>
          <a:xfrm rot="10800000">
            <a:off x="5467963" y="4175389"/>
            <a:ext cx="3132923" cy="5084429"/>
            <a:chOff x="8759738" y="-1752649"/>
            <a:chExt cx="2909807" cy="5309824"/>
          </a:xfrm>
        </p:grpSpPr>
        <p:grpSp>
          <p:nvGrpSpPr>
            <p:cNvPr id="56" name="Group 31"/>
            <p:cNvGrpSpPr/>
            <p:nvPr/>
          </p:nvGrpSpPr>
          <p:grpSpPr>
            <a:xfrm>
              <a:off x="8932903" y="-1752649"/>
              <a:ext cx="2661827" cy="5309824"/>
              <a:chOff x="3916027" y="-2898749"/>
              <a:chExt cx="4402460" cy="8782042"/>
            </a:xfrm>
          </p:grpSpPr>
          <p:sp>
            <p:nvSpPr>
              <p:cNvPr id="1048693" name="Rectangle 32"/>
              <p:cNvSpPr/>
              <p:nvPr/>
            </p:nvSpPr>
            <p:spPr>
              <a:xfrm>
                <a:off x="3916027" y="2166425"/>
                <a:ext cx="4402460" cy="3716868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57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694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95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96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41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64" name="Picture 70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 rot="10800000">
              <a:off x="9076991" y="1413393"/>
              <a:ext cx="2341538" cy="1844708"/>
            </a:xfrm>
            <a:prstGeom prst="rect"/>
          </p:spPr>
        </p:pic>
        <p:sp>
          <p:nvSpPr>
            <p:cNvPr id="1048697" name="TextBox 85"/>
            <p:cNvSpPr txBox="1"/>
            <p:nvPr/>
          </p:nvSpPr>
          <p:spPr>
            <a:xfrm rot="10800000">
              <a:off x="8759738" y="3226541"/>
              <a:ext cx="2909807" cy="307704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400" lang="ar-SY"/>
                <a:t>مركز الملك عبدالعزيز التاريخي بالرياض</a:t>
              </a:r>
              <a:endParaRPr dirty="0" sz="1400" lang="en-US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58" name="Group 8"/>
          <p:cNvGrpSpPr/>
          <p:nvPr/>
        </p:nvGrpSpPr>
        <p:grpSpPr>
          <a:xfrm>
            <a:off x="-9778" y="-2287922"/>
            <a:ext cx="2253667" cy="5539122"/>
            <a:chOff x="9158880" y="-1752649"/>
            <a:chExt cx="2353572" cy="5784673"/>
          </a:xfrm>
        </p:grpSpPr>
        <p:grpSp>
          <p:nvGrpSpPr>
            <p:cNvPr id="59" name="Group 31"/>
            <p:cNvGrpSpPr/>
            <p:nvPr/>
          </p:nvGrpSpPr>
          <p:grpSpPr>
            <a:xfrm>
              <a:off x="9227001" y="-1752649"/>
              <a:ext cx="2285451" cy="5784673"/>
              <a:chOff x="4402444" y="-2898749"/>
              <a:chExt cx="3779963" cy="9567409"/>
            </a:xfrm>
          </p:grpSpPr>
          <p:sp>
            <p:nvSpPr>
              <p:cNvPr id="1048698" name="Rectangle 32"/>
              <p:cNvSpPr/>
              <p:nvPr/>
            </p:nvSpPr>
            <p:spPr>
              <a:xfrm>
                <a:off x="4402444" y="2235116"/>
                <a:ext cx="3779963" cy="4433544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60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699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00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01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42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65" name="Picture 70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9381300" y="1653441"/>
              <a:ext cx="1959838" cy="2257322"/>
            </a:xfrm>
            <a:prstGeom prst="rect"/>
          </p:spPr>
        </p:pic>
        <p:sp>
          <p:nvSpPr>
            <p:cNvPr id="1048702" name="TextBox 85"/>
            <p:cNvSpPr txBox="1"/>
            <p:nvPr/>
          </p:nvSpPr>
          <p:spPr>
            <a:xfrm>
              <a:off x="9158880" y="1388960"/>
              <a:ext cx="2182258" cy="353562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600" lang="ar-SY"/>
                <a:t>عنايته بأبناء الوطن الصغار</a:t>
              </a:r>
              <a:endParaRPr b="1" dirty="0" sz="1600" lang="en-US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1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accel="22000"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accel="22000"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مجموعة 4"/>
          <p:cNvGrpSpPr/>
          <p:nvPr/>
        </p:nvGrpSpPr>
        <p:grpSpPr>
          <a:xfrm>
            <a:off x="2195755" y="857040"/>
            <a:ext cx="4298442" cy="1258948"/>
            <a:chOff x="1456901" y="857040"/>
            <a:chExt cx="4298442" cy="1258948"/>
          </a:xfrm>
        </p:grpSpPr>
        <p:sp>
          <p:nvSpPr>
            <p:cNvPr id="1048703" name="Freeform: Shape 84"/>
            <p:cNvSpPr/>
            <p:nvPr/>
          </p:nvSpPr>
          <p:spPr>
            <a:xfrm>
              <a:off x="3905477" y="955326"/>
              <a:ext cx="1849866" cy="1160662"/>
            </a:xfrm>
            <a:custGeom>
              <a:avLst/>
              <a:gdLst>
                <a:gd name="connsiteX0" fmla="*/ 1555353 w 1849866"/>
                <a:gd name="connsiteY0" fmla="*/ 0 h 1160662"/>
                <a:gd name="connsiteX1" fmla="*/ 1572337 w 1849866"/>
                <a:gd name="connsiteY1" fmla="*/ 9218 h 1160662"/>
                <a:gd name="connsiteX2" fmla="*/ 1849866 w 1849866"/>
                <a:gd name="connsiteY2" fmla="*/ 531188 h 1160662"/>
                <a:gd name="connsiteX3" fmla="*/ 1849865 w 1849866"/>
                <a:gd name="connsiteY3" fmla="*/ 531188 h 1160662"/>
                <a:gd name="connsiteX4" fmla="*/ 1220391 w 1849866"/>
                <a:gd name="connsiteY4" fmla="*/ 1160662 h 1160662"/>
                <a:gd name="connsiteX5" fmla="*/ 0 w 1849866"/>
                <a:gd name="connsiteY5" fmla="*/ 1160661 h 1160662"/>
                <a:gd name="connsiteX6" fmla="*/ 70670 w 1849866"/>
                <a:gd name="connsiteY6" fmla="*/ 1044336 h 1160662"/>
                <a:gd name="connsiteX7" fmla="*/ 1430312 w 1849866"/>
                <a:gd name="connsiteY7" fmla="*/ 32151 h 1160662"/>
                <a:gd name="connsiteX8" fmla="*/ 1555353 w 1849866"/>
                <a:gd name="connsiteY8" fmla="*/ 0 h 11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66" h="1160662">
                  <a:moveTo>
                    <a:pt x="1555353" y="0"/>
                  </a:moveTo>
                  <a:lnTo>
                    <a:pt x="1572337" y="9218"/>
                  </a:lnTo>
                  <a:cubicBezTo>
                    <a:pt x="1739778" y="122339"/>
                    <a:pt x="1849866" y="313907"/>
                    <a:pt x="1849866" y="531188"/>
                  </a:cubicBezTo>
                  <a:lnTo>
                    <a:pt x="1849865" y="531188"/>
                  </a:lnTo>
                  <a:cubicBezTo>
                    <a:pt x="1849865" y="878837"/>
                    <a:pt x="1568040" y="1160662"/>
                    <a:pt x="1220391" y="1160662"/>
                  </a:cubicBezTo>
                  <a:lnTo>
                    <a:pt x="0" y="1160661"/>
                  </a:lnTo>
                  <a:lnTo>
                    <a:pt x="70670" y="1044336"/>
                  </a:lnTo>
                  <a:cubicBezTo>
                    <a:pt x="392259" y="568320"/>
                    <a:pt x="869960" y="206439"/>
                    <a:pt x="1430312" y="32151"/>
                  </a:cubicBezTo>
                  <a:lnTo>
                    <a:pt x="155535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04" name="Freeform: Shape 88"/>
            <p:cNvSpPr/>
            <p:nvPr/>
          </p:nvSpPr>
          <p:spPr>
            <a:xfrm>
              <a:off x="1828800" y="857040"/>
              <a:ext cx="3632030" cy="1258947"/>
            </a:xfrm>
            <a:custGeom>
              <a:avLst/>
              <a:gdLst>
                <a:gd name="connsiteX0" fmla="*/ 629474 w 3632030"/>
                <a:gd name="connsiteY0" fmla="*/ 0 h 1258947"/>
                <a:gd name="connsiteX1" fmla="*/ 3297069 w 3632030"/>
                <a:gd name="connsiteY1" fmla="*/ 0 h 1258947"/>
                <a:gd name="connsiteX2" fmla="*/ 3542089 w 3632030"/>
                <a:gd name="connsiteY2" fmla="*/ 49467 h 1258947"/>
                <a:gd name="connsiteX3" fmla="*/ 3632030 w 3632030"/>
                <a:gd name="connsiteY3" fmla="*/ 98286 h 1258947"/>
                <a:gd name="connsiteX4" fmla="*/ 3506989 w 3632030"/>
                <a:gd name="connsiteY4" fmla="*/ 130437 h 1258947"/>
                <a:gd name="connsiteX5" fmla="*/ 2147347 w 3632030"/>
                <a:gd name="connsiteY5" fmla="*/ 1142622 h 1258947"/>
                <a:gd name="connsiteX6" fmla="*/ 2076677 w 3632030"/>
                <a:gd name="connsiteY6" fmla="*/ 1258947 h 1258947"/>
                <a:gd name="connsiteX7" fmla="*/ 629474 w 3632030"/>
                <a:gd name="connsiteY7" fmla="*/ 1258947 h 1258947"/>
                <a:gd name="connsiteX8" fmla="*/ 12789 w 3632030"/>
                <a:gd name="connsiteY8" fmla="*/ 756334 h 1258947"/>
                <a:gd name="connsiteX9" fmla="*/ 0 w 3632030"/>
                <a:gd name="connsiteY9" fmla="*/ 629473 h 1258947"/>
                <a:gd name="connsiteX10" fmla="*/ 12789 w 3632030"/>
                <a:gd name="connsiteY10" fmla="*/ 502613 h 1258947"/>
                <a:gd name="connsiteX11" fmla="*/ 629474 w 3632030"/>
                <a:gd name="connsiteY11" fmla="*/ 0 h 125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2030" h="1258947">
                  <a:moveTo>
                    <a:pt x="629474" y="0"/>
                  </a:moveTo>
                  <a:lnTo>
                    <a:pt x="3297069" y="0"/>
                  </a:lnTo>
                  <a:cubicBezTo>
                    <a:pt x="3383981" y="0"/>
                    <a:pt x="3466779" y="17614"/>
                    <a:pt x="3542089" y="49467"/>
                  </a:cubicBezTo>
                  <a:lnTo>
                    <a:pt x="3632030" y="98286"/>
                  </a:lnTo>
                  <a:lnTo>
                    <a:pt x="3506989" y="130437"/>
                  </a:lnTo>
                  <a:cubicBezTo>
                    <a:pt x="2946637" y="304725"/>
                    <a:pt x="2468936" y="666606"/>
                    <a:pt x="2147347" y="1142622"/>
                  </a:cubicBezTo>
                  <a:lnTo>
                    <a:pt x="2076677" y="1258947"/>
                  </a:lnTo>
                  <a:lnTo>
                    <a:pt x="629474" y="1258947"/>
                  </a:lnTo>
                  <a:cubicBezTo>
                    <a:pt x="325281" y="1258947"/>
                    <a:pt x="71485" y="1043175"/>
                    <a:pt x="12789" y="756334"/>
                  </a:cubicBezTo>
                  <a:lnTo>
                    <a:pt x="0" y="629473"/>
                  </a:lnTo>
                  <a:lnTo>
                    <a:pt x="12789" y="502613"/>
                  </a:lnTo>
                  <a:cubicBezTo>
                    <a:pt x="71485" y="215772"/>
                    <a:pt x="325281" y="0"/>
                    <a:pt x="62947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ctr" blurRad="304800" rotWithShape="0" sx="102000" sy="10200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05" name="TextBox 104"/>
            <p:cNvSpPr txBox="1"/>
            <p:nvPr/>
          </p:nvSpPr>
          <p:spPr>
            <a:xfrm>
              <a:off x="4825701" y="1247906"/>
              <a:ext cx="702962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4000" lang="en-US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48706" name="TextBox 105"/>
            <p:cNvSpPr txBox="1"/>
            <p:nvPr/>
          </p:nvSpPr>
          <p:spPr>
            <a:xfrm>
              <a:off x="1456901" y="998447"/>
              <a:ext cx="3901008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2000" lang="ar-SY" spc="0">
                  <a:effectLst/>
                </a:rPr>
                <a:t>افتتاح حي الطريف وحي البجيري</a:t>
              </a:r>
            </a:p>
            <a:p>
              <a:r>
                <a:rPr dirty="0" sz="2000" lang="ar-SY" spc="0">
                  <a:effectLst/>
                </a:rPr>
                <a:t>في الدرعية 1436 –1440هـ</a:t>
              </a:r>
            </a:p>
          </p:txBody>
        </p:sp>
      </p:grpSp>
      <p:grpSp>
        <p:nvGrpSpPr>
          <p:cNvPr id="63" name="مجموعة 1"/>
          <p:cNvGrpSpPr/>
          <p:nvPr/>
        </p:nvGrpSpPr>
        <p:grpSpPr>
          <a:xfrm>
            <a:off x="7175515" y="857039"/>
            <a:ext cx="3926543" cy="1258948"/>
            <a:chOff x="6436661" y="857039"/>
            <a:chExt cx="3926543" cy="1258948"/>
          </a:xfrm>
        </p:grpSpPr>
        <p:sp>
          <p:nvSpPr>
            <p:cNvPr id="1048707" name="Freeform: Shape 85"/>
            <p:cNvSpPr/>
            <p:nvPr/>
          </p:nvSpPr>
          <p:spPr>
            <a:xfrm>
              <a:off x="6436661" y="955326"/>
              <a:ext cx="1849865" cy="1160661"/>
            </a:xfrm>
            <a:custGeom>
              <a:avLst/>
              <a:gdLst>
                <a:gd name="connsiteX0" fmla="*/ 294512 w 1849865"/>
                <a:gd name="connsiteY0" fmla="*/ 0 h 1160661"/>
                <a:gd name="connsiteX1" fmla="*/ 419553 w 1849865"/>
                <a:gd name="connsiteY1" fmla="*/ 32151 h 1160661"/>
                <a:gd name="connsiteX2" fmla="*/ 1779195 w 1849865"/>
                <a:gd name="connsiteY2" fmla="*/ 1044336 h 1160661"/>
                <a:gd name="connsiteX3" fmla="*/ 1849865 w 1849865"/>
                <a:gd name="connsiteY3" fmla="*/ 1160661 h 1160661"/>
                <a:gd name="connsiteX4" fmla="*/ 629474 w 1849865"/>
                <a:gd name="connsiteY4" fmla="*/ 1160661 h 1160661"/>
                <a:gd name="connsiteX5" fmla="*/ 12789 w 1849865"/>
                <a:gd name="connsiteY5" fmla="*/ 658048 h 1160661"/>
                <a:gd name="connsiteX6" fmla="*/ 0 w 1849865"/>
                <a:gd name="connsiteY6" fmla="*/ 531187 h 1160661"/>
                <a:gd name="connsiteX7" fmla="*/ 12789 w 1849865"/>
                <a:gd name="connsiteY7" fmla="*/ 404327 h 1160661"/>
                <a:gd name="connsiteX8" fmla="*/ 277529 w 1849865"/>
                <a:gd name="connsiteY8" fmla="*/ 9218 h 1160661"/>
                <a:gd name="connsiteX9" fmla="*/ 294512 w 1849865"/>
                <a:gd name="connsiteY9" fmla="*/ 0 h 116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865" h="1160661">
                  <a:moveTo>
                    <a:pt x="294512" y="0"/>
                  </a:moveTo>
                  <a:lnTo>
                    <a:pt x="419553" y="32151"/>
                  </a:lnTo>
                  <a:cubicBezTo>
                    <a:pt x="979905" y="206439"/>
                    <a:pt x="1457606" y="568320"/>
                    <a:pt x="1779195" y="1044336"/>
                  </a:cubicBezTo>
                  <a:lnTo>
                    <a:pt x="1849865" y="1160661"/>
                  </a:lnTo>
                  <a:lnTo>
                    <a:pt x="629474" y="1160661"/>
                  </a:lnTo>
                  <a:cubicBezTo>
                    <a:pt x="325281" y="1160661"/>
                    <a:pt x="71485" y="944889"/>
                    <a:pt x="12789" y="658048"/>
                  </a:cubicBezTo>
                  <a:lnTo>
                    <a:pt x="0" y="531187"/>
                  </a:lnTo>
                  <a:lnTo>
                    <a:pt x="12789" y="404327"/>
                  </a:lnTo>
                  <a:cubicBezTo>
                    <a:pt x="46329" y="240418"/>
                    <a:pt x="143576" y="99715"/>
                    <a:pt x="277529" y="9218"/>
                  </a:cubicBezTo>
                  <a:lnTo>
                    <a:pt x="294512" y="0"/>
                  </a:lnTo>
                  <a:close/>
                </a:path>
              </a:pathLst>
            </a:custGeom>
            <a:solidFill>
              <a:srgbClr val="FDC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08" name="Freeform: Shape 89"/>
            <p:cNvSpPr/>
            <p:nvPr/>
          </p:nvSpPr>
          <p:spPr>
            <a:xfrm>
              <a:off x="6731173" y="857039"/>
              <a:ext cx="3632031" cy="1258948"/>
            </a:xfrm>
            <a:custGeom>
              <a:avLst/>
              <a:gdLst>
                <a:gd name="connsiteX0" fmla="*/ 334962 w 3632031"/>
                <a:gd name="connsiteY0" fmla="*/ 0 h 1258948"/>
                <a:gd name="connsiteX1" fmla="*/ 3002557 w 3632031"/>
                <a:gd name="connsiteY1" fmla="*/ 0 h 1258948"/>
                <a:gd name="connsiteX2" fmla="*/ 3632031 w 3632031"/>
                <a:gd name="connsiteY2" fmla="*/ 629474 h 1258948"/>
                <a:gd name="connsiteX3" fmla="*/ 3632030 w 3632031"/>
                <a:gd name="connsiteY3" fmla="*/ 629474 h 1258948"/>
                <a:gd name="connsiteX4" fmla="*/ 3002556 w 3632031"/>
                <a:gd name="connsiteY4" fmla="*/ 1258948 h 1258948"/>
                <a:gd name="connsiteX5" fmla="*/ 1555353 w 3632031"/>
                <a:gd name="connsiteY5" fmla="*/ 1258947 h 1258948"/>
                <a:gd name="connsiteX6" fmla="*/ 1484683 w 3632031"/>
                <a:gd name="connsiteY6" fmla="*/ 1142622 h 1258948"/>
                <a:gd name="connsiteX7" fmla="*/ 125041 w 3632031"/>
                <a:gd name="connsiteY7" fmla="*/ 130437 h 1258948"/>
                <a:gd name="connsiteX8" fmla="*/ 0 w 3632031"/>
                <a:gd name="connsiteY8" fmla="*/ 98286 h 1258948"/>
                <a:gd name="connsiteX9" fmla="*/ 89942 w 3632031"/>
                <a:gd name="connsiteY9" fmla="*/ 49467 h 1258948"/>
                <a:gd name="connsiteX10" fmla="*/ 334962 w 3632031"/>
                <a:gd name="connsiteY10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031" h="1258948">
                  <a:moveTo>
                    <a:pt x="334962" y="0"/>
                  </a:moveTo>
                  <a:lnTo>
                    <a:pt x="3002557" y="0"/>
                  </a:lnTo>
                  <a:cubicBezTo>
                    <a:pt x="3350206" y="0"/>
                    <a:pt x="3632031" y="281825"/>
                    <a:pt x="3632031" y="629474"/>
                  </a:cubicBezTo>
                  <a:lnTo>
                    <a:pt x="3632030" y="629474"/>
                  </a:lnTo>
                  <a:cubicBezTo>
                    <a:pt x="3632030" y="977123"/>
                    <a:pt x="3350205" y="1258948"/>
                    <a:pt x="3002556" y="1258948"/>
                  </a:cubicBezTo>
                  <a:lnTo>
                    <a:pt x="1555353" y="1258947"/>
                  </a:lnTo>
                  <a:lnTo>
                    <a:pt x="1484683" y="1142622"/>
                  </a:lnTo>
                  <a:cubicBezTo>
                    <a:pt x="1163094" y="666606"/>
                    <a:pt x="685393" y="304725"/>
                    <a:pt x="125041" y="130437"/>
                  </a:cubicBezTo>
                  <a:lnTo>
                    <a:pt x="0" y="98286"/>
                  </a:lnTo>
                  <a:lnTo>
                    <a:pt x="89942" y="49467"/>
                  </a:lnTo>
                  <a:cubicBezTo>
                    <a:pt x="165251" y="17614"/>
                    <a:pt x="248050" y="0"/>
                    <a:pt x="33496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ctr" blurRad="304800" rotWithShape="0" sx="102000" sy="10200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09" name="TextBox 99"/>
            <p:cNvSpPr txBox="1"/>
            <p:nvPr/>
          </p:nvSpPr>
          <p:spPr>
            <a:xfrm>
              <a:off x="6658631" y="1282730"/>
              <a:ext cx="702962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4000" lang="en-US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48710" name="TextBox 107"/>
            <p:cNvSpPr txBox="1"/>
            <p:nvPr/>
          </p:nvSpPr>
          <p:spPr>
            <a:xfrm>
              <a:off x="7324346" y="967669"/>
              <a:ext cx="3038857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2000" lang="ar-SY" spc="0">
                  <a:effectLst/>
                </a:rPr>
                <a:t>رئاسة مجلس إدارة دارة الملك</a:t>
              </a:r>
            </a:p>
            <a:p>
              <a:r>
                <a:rPr dirty="0" sz="2000" lang="ar-SY" spc="0">
                  <a:effectLst/>
                </a:rPr>
                <a:t>عبدالعزيز1417هـ</a:t>
              </a:r>
              <a:endParaRPr dirty="0" sz="2000" lang="en-US" spc="0">
                <a:effectLst/>
              </a:endParaRPr>
            </a:p>
          </p:txBody>
        </p:sp>
      </p:grpSp>
      <p:grpSp>
        <p:nvGrpSpPr>
          <p:cNvPr id="64" name="مجموعة 5"/>
          <p:cNvGrpSpPr/>
          <p:nvPr/>
        </p:nvGrpSpPr>
        <p:grpSpPr>
          <a:xfrm>
            <a:off x="1408306" y="2767013"/>
            <a:ext cx="4009819" cy="1324644"/>
            <a:chOff x="669452" y="2767013"/>
            <a:chExt cx="4009819" cy="1324644"/>
          </a:xfrm>
        </p:grpSpPr>
        <p:sp>
          <p:nvSpPr>
            <p:cNvPr id="1048711" name="Freeform: Shape 80"/>
            <p:cNvSpPr/>
            <p:nvPr/>
          </p:nvSpPr>
          <p:spPr>
            <a:xfrm>
              <a:off x="3539546" y="2767013"/>
              <a:ext cx="1139725" cy="1279634"/>
            </a:xfrm>
            <a:custGeom>
              <a:avLst/>
              <a:gdLst>
                <a:gd name="connsiteX0" fmla="*/ 89677 w 1139725"/>
                <a:gd name="connsiteY0" fmla="*/ 0 h 1279634"/>
                <a:gd name="connsiteX1" fmla="*/ 499908 w 1139725"/>
                <a:gd name="connsiteY1" fmla="*/ 0 h 1279634"/>
                <a:gd name="connsiteX2" fmla="*/ 1139725 w 1139725"/>
                <a:gd name="connsiteY2" fmla="*/ 639817 h 1279634"/>
                <a:gd name="connsiteX3" fmla="*/ 499908 w 1139725"/>
                <a:gd name="connsiteY3" fmla="*/ 1279634 h 1279634"/>
                <a:gd name="connsiteX4" fmla="*/ 78276 w 1139725"/>
                <a:gd name="connsiteY4" fmla="*/ 1279634 h 1279634"/>
                <a:gd name="connsiteX5" fmla="*/ 51938 w 1139725"/>
                <a:gd name="connsiteY5" fmla="*/ 1177203 h 1279634"/>
                <a:gd name="connsiteX6" fmla="*/ 0 w 1139725"/>
                <a:gd name="connsiteY6" fmla="*/ 661988 h 1279634"/>
                <a:gd name="connsiteX7" fmla="*/ 51938 w 1139725"/>
                <a:gd name="connsiteY7" fmla="*/ 146773 h 1279634"/>
                <a:gd name="connsiteX8" fmla="*/ 89677 w 1139725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725" h="1279634">
                  <a:moveTo>
                    <a:pt x="89677" y="0"/>
                  </a:moveTo>
                  <a:lnTo>
                    <a:pt x="499908" y="0"/>
                  </a:lnTo>
                  <a:cubicBezTo>
                    <a:pt x="853269" y="0"/>
                    <a:pt x="1139725" y="286456"/>
                    <a:pt x="1139725" y="639817"/>
                  </a:cubicBezTo>
                  <a:cubicBezTo>
                    <a:pt x="1139725" y="993178"/>
                    <a:pt x="853269" y="1279634"/>
                    <a:pt x="499908" y="1279634"/>
                  </a:cubicBezTo>
                  <a:lnTo>
                    <a:pt x="78276" y="1279634"/>
                  </a:lnTo>
                  <a:lnTo>
                    <a:pt x="51938" y="1177203"/>
                  </a:lnTo>
                  <a:cubicBezTo>
                    <a:pt x="17884" y="1010784"/>
                    <a:pt x="0" y="838475"/>
                    <a:pt x="0" y="661988"/>
                  </a:cubicBezTo>
                  <a:cubicBezTo>
                    <a:pt x="0" y="485502"/>
                    <a:pt x="17884" y="313192"/>
                    <a:pt x="51938" y="146773"/>
                  </a:cubicBezTo>
                  <a:lnTo>
                    <a:pt x="89677" y="0"/>
                  </a:lnTo>
                  <a:close/>
                </a:path>
              </a:pathLst>
            </a:custGeom>
            <a:solidFill>
              <a:srgbClr val="083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12" name="Freeform: Shape 82"/>
            <p:cNvSpPr/>
            <p:nvPr/>
          </p:nvSpPr>
          <p:spPr>
            <a:xfrm>
              <a:off x="755350" y="2767013"/>
              <a:ext cx="2873872" cy="1279634"/>
            </a:xfrm>
            <a:custGeom>
              <a:avLst/>
              <a:gdLst>
                <a:gd name="connsiteX0" fmla="*/ 639817 w 2873872"/>
                <a:gd name="connsiteY0" fmla="*/ 0 h 1279634"/>
                <a:gd name="connsiteX1" fmla="*/ 2873872 w 2873872"/>
                <a:gd name="connsiteY1" fmla="*/ 0 h 1279634"/>
                <a:gd name="connsiteX2" fmla="*/ 2836133 w 2873872"/>
                <a:gd name="connsiteY2" fmla="*/ 146773 h 1279634"/>
                <a:gd name="connsiteX3" fmla="*/ 2784195 w 2873872"/>
                <a:gd name="connsiteY3" fmla="*/ 661988 h 1279634"/>
                <a:gd name="connsiteX4" fmla="*/ 2836133 w 2873872"/>
                <a:gd name="connsiteY4" fmla="*/ 1177203 h 1279634"/>
                <a:gd name="connsiteX5" fmla="*/ 2862471 w 2873872"/>
                <a:gd name="connsiteY5" fmla="*/ 1279634 h 1279634"/>
                <a:gd name="connsiteX6" fmla="*/ 639817 w 2873872"/>
                <a:gd name="connsiteY6" fmla="*/ 1279634 h 1279634"/>
                <a:gd name="connsiteX7" fmla="*/ 0 w 2873872"/>
                <a:gd name="connsiteY7" fmla="*/ 639817 h 1279634"/>
                <a:gd name="connsiteX8" fmla="*/ 639817 w 2873872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72" h="1279634">
                  <a:moveTo>
                    <a:pt x="639817" y="0"/>
                  </a:moveTo>
                  <a:lnTo>
                    <a:pt x="2873872" y="0"/>
                  </a:lnTo>
                  <a:lnTo>
                    <a:pt x="2836133" y="146773"/>
                  </a:lnTo>
                  <a:cubicBezTo>
                    <a:pt x="2802079" y="313192"/>
                    <a:pt x="2784195" y="485502"/>
                    <a:pt x="2784195" y="661988"/>
                  </a:cubicBezTo>
                  <a:cubicBezTo>
                    <a:pt x="2784195" y="838475"/>
                    <a:pt x="2802079" y="1010784"/>
                    <a:pt x="2836133" y="1177203"/>
                  </a:cubicBezTo>
                  <a:lnTo>
                    <a:pt x="2862471" y="1279634"/>
                  </a:lnTo>
                  <a:lnTo>
                    <a:pt x="639817" y="1279634"/>
                  </a:lnTo>
                  <a:cubicBezTo>
                    <a:pt x="286456" y="1279634"/>
                    <a:pt x="0" y="993178"/>
                    <a:pt x="0" y="639817"/>
                  </a:cubicBezTo>
                  <a:cubicBezTo>
                    <a:pt x="0" y="286456"/>
                    <a:pt x="286456" y="0"/>
                    <a:pt x="63981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ctr" blurRad="304800" rotWithShape="0" sx="102000" sy="10200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13" name="TextBox 103"/>
            <p:cNvSpPr txBox="1"/>
            <p:nvPr/>
          </p:nvSpPr>
          <p:spPr>
            <a:xfrm>
              <a:off x="3752079" y="3052289"/>
              <a:ext cx="702962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4000" lang="en-US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48714" name="TextBox 109"/>
            <p:cNvSpPr txBox="1"/>
            <p:nvPr/>
          </p:nvSpPr>
          <p:spPr>
            <a:xfrm>
              <a:off x="669452" y="3075994"/>
              <a:ext cx="2975363" cy="1015663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2000" lang="ar-SY" spc="0">
                  <a:effectLst/>
                </a:rPr>
                <a:t>إنشاء هيئة تطوير بوابة الدرعية</a:t>
              </a:r>
            </a:p>
            <a:p>
              <a:r>
                <a:rPr dirty="0" sz="2000" lang="ar-SY" spc="0">
                  <a:effectLst/>
                </a:rPr>
                <a:t>والهيئة الملكية لمحافظة العلا1438هـ</a:t>
              </a:r>
              <a:endParaRPr dirty="0" sz="2000" lang="en-US" spc="0">
                <a:effectLst/>
              </a:endParaRPr>
            </a:p>
          </p:txBody>
        </p:sp>
      </p:grpSp>
      <p:grpSp>
        <p:nvGrpSpPr>
          <p:cNvPr id="65" name="مجموعة 2"/>
          <p:cNvGrpSpPr/>
          <p:nvPr/>
        </p:nvGrpSpPr>
        <p:grpSpPr>
          <a:xfrm>
            <a:off x="8244273" y="2767013"/>
            <a:ext cx="3923921" cy="1484663"/>
            <a:chOff x="7505419" y="2767013"/>
            <a:chExt cx="3923921" cy="1484663"/>
          </a:xfrm>
        </p:grpSpPr>
        <p:sp>
          <p:nvSpPr>
            <p:cNvPr id="1048715" name="Freeform: Shape 81"/>
            <p:cNvSpPr/>
            <p:nvPr/>
          </p:nvSpPr>
          <p:spPr>
            <a:xfrm>
              <a:off x="7505419" y="2767013"/>
              <a:ext cx="1147038" cy="1279634"/>
            </a:xfrm>
            <a:custGeom>
              <a:avLst/>
              <a:gdLst>
                <a:gd name="connsiteX0" fmla="*/ 639817 w 1147038"/>
                <a:gd name="connsiteY0" fmla="*/ 0 h 1279634"/>
                <a:gd name="connsiteX1" fmla="*/ 1057361 w 1147038"/>
                <a:gd name="connsiteY1" fmla="*/ 0 h 1279634"/>
                <a:gd name="connsiteX2" fmla="*/ 1095100 w 1147038"/>
                <a:gd name="connsiteY2" fmla="*/ 146773 h 1279634"/>
                <a:gd name="connsiteX3" fmla="*/ 1147038 w 1147038"/>
                <a:gd name="connsiteY3" fmla="*/ 661988 h 1279634"/>
                <a:gd name="connsiteX4" fmla="*/ 1095100 w 1147038"/>
                <a:gd name="connsiteY4" fmla="*/ 1177203 h 1279634"/>
                <a:gd name="connsiteX5" fmla="*/ 1068762 w 1147038"/>
                <a:gd name="connsiteY5" fmla="*/ 1279634 h 1279634"/>
                <a:gd name="connsiteX6" fmla="*/ 639817 w 1147038"/>
                <a:gd name="connsiteY6" fmla="*/ 1279634 h 1279634"/>
                <a:gd name="connsiteX7" fmla="*/ 0 w 1147038"/>
                <a:gd name="connsiteY7" fmla="*/ 639817 h 1279634"/>
                <a:gd name="connsiteX8" fmla="*/ 639817 w 1147038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038" h="1279634">
                  <a:moveTo>
                    <a:pt x="639817" y="0"/>
                  </a:moveTo>
                  <a:lnTo>
                    <a:pt x="1057361" y="0"/>
                  </a:lnTo>
                  <a:lnTo>
                    <a:pt x="1095100" y="146773"/>
                  </a:lnTo>
                  <a:cubicBezTo>
                    <a:pt x="1129154" y="313192"/>
                    <a:pt x="1147038" y="485502"/>
                    <a:pt x="1147038" y="661988"/>
                  </a:cubicBezTo>
                  <a:cubicBezTo>
                    <a:pt x="1147038" y="838475"/>
                    <a:pt x="1129154" y="1010784"/>
                    <a:pt x="1095100" y="1177203"/>
                  </a:cubicBezTo>
                  <a:lnTo>
                    <a:pt x="1068762" y="1279634"/>
                  </a:lnTo>
                  <a:lnTo>
                    <a:pt x="639817" y="1279634"/>
                  </a:lnTo>
                  <a:cubicBezTo>
                    <a:pt x="286456" y="1279634"/>
                    <a:pt x="0" y="993178"/>
                    <a:pt x="0" y="639817"/>
                  </a:cubicBezTo>
                  <a:cubicBezTo>
                    <a:pt x="0" y="286456"/>
                    <a:pt x="286456" y="0"/>
                    <a:pt x="639817" y="0"/>
                  </a:cubicBezTo>
                  <a:close/>
                </a:path>
              </a:pathLst>
            </a:custGeom>
            <a:solidFill>
              <a:srgbClr val="C1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16" name="Freeform: Shape 83"/>
            <p:cNvSpPr/>
            <p:nvPr/>
          </p:nvSpPr>
          <p:spPr>
            <a:xfrm>
              <a:off x="8562781" y="2767013"/>
              <a:ext cx="2866559" cy="1279634"/>
            </a:xfrm>
            <a:custGeom>
              <a:avLst/>
              <a:gdLst>
                <a:gd name="connsiteX0" fmla="*/ 0 w 2866559"/>
                <a:gd name="connsiteY0" fmla="*/ 0 h 1279634"/>
                <a:gd name="connsiteX1" fmla="*/ 2226742 w 2866559"/>
                <a:gd name="connsiteY1" fmla="*/ 0 h 1279634"/>
                <a:gd name="connsiteX2" fmla="*/ 2866559 w 2866559"/>
                <a:gd name="connsiteY2" fmla="*/ 639817 h 1279634"/>
                <a:gd name="connsiteX3" fmla="*/ 2226742 w 2866559"/>
                <a:gd name="connsiteY3" fmla="*/ 1279634 h 1279634"/>
                <a:gd name="connsiteX4" fmla="*/ 11401 w 2866559"/>
                <a:gd name="connsiteY4" fmla="*/ 1279634 h 1279634"/>
                <a:gd name="connsiteX5" fmla="*/ 37739 w 2866559"/>
                <a:gd name="connsiteY5" fmla="*/ 1177203 h 1279634"/>
                <a:gd name="connsiteX6" fmla="*/ 89677 w 2866559"/>
                <a:gd name="connsiteY6" fmla="*/ 661988 h 1279634"/>
                <a:gd name="connsiteX7" fmla="*/ 37739 w 2866559"/>
                <a:gd name="connsiteY7" fmla="*/ 146773 h 1279634"/>
                <a:gd name="connsiteX8" fmla="*/ 0 w 2866559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6559" h="1279634">
                  <a:moveTo>
                    <a:pt x="0" y="0"/>
                  </a:moveTo>
                  <a:lnTo>
                    <a:pt x="2226742" y="0"/>
                  </a:lnTo>
                  <a:cubicBezTo>
                    <a:pt x="2580103" y="0"/>
                    <a:pt x="2866559" y="286456"/>
                    <a:pt x="2866559" y="639817"/>
                  </a:cubicBezTo>
                  <a:cubicBezTo>
                    <a:pt x="2866559" y="993178"/>
                    <a:pt x="2580103" y="1279634"/>
                    <a:pt x="2226742" y="1279634"/>
                  </a:cubicBezTo>
                  <a:lnTo>
                    <a:pt x="11401" y="1279634"/>
                  </a:lnTo>
                  <a:lnTo>
                    <a:pt x="37739" y="1177203"/>
                  </a:lnTo>
                  <a:cubicBezTo>
                    <a:pt x="71793" y="1010784"/>
                    <a:pt x="89677" y="838475"/>
                    <a:pt x="89677" y="661988"/>
                  </a:cubicBezTo>
                  <a:cubicBezTo>
                    <a:pt x="89677" y="485502"/>
                    <a:pt x="71793" y="313192"/>
                    <a:pt x="37739" y="14677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ctr" blurRad="304800" rotWithShape="0" sx="102000" sy="10200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17" name="TextBox 100"/>
            <p:cNvSpPr txBox="1"/>
            <p:nvPr/>
          </p:nvSpPr>
          <p:spPr>
            <a:xfrm>
              <a:off x="7646067" y="3110429"/>
              <a:ext cx="702962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4000" lang="en-US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48718" name="TextBox 111"/>
            <p:cNvSpPr txBox="1"/>
            <p:nvPr/>
          </p:nvSpPr>
          <p:spPr>
            <a:xfrm>
              <a:off x="8689206" y="2941037"/>
              <a:ext cx="2473653" cy="1310639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2000" lang="ar-SY" spc="0">
                  <a:effectLst/>
                </a:rPr>
                <a:t>إنشاء مركز الملك عبدالعزيز</a:t>
              </a:r>
            </a:p>
            <a:p>
              <a:r>
                <a:rPr dirty="0" sz="2000" lang="ar-SY" spc="0">
                  <a:effectLst/>
                </a:rPr>
                <a:t>التاريخي بالرياض 1419هـ</a:t>
              </a:r>
              <a:endParaRPr dirty="0" sz="2000" lang="en-US" spc="0">
                <a:effectLst/>
              </a:endParaRPr>
            </a:p>
          </p:txBody>
        </p:sp>
      </p:grpSp>
      <p:grpSp>
        <p:nvGrpSpPr>
          <p:cNvPr id="66" name="مجموعة 6"/>
          <p:cNvGrpSpPr/>
          <p:nvPr/>
        </p:nvGrpSpPr>
        <p:grpSpPr>
          <a:xfrm>
            <a:off x="2567654" y="4726508"/>
            <a:ext cx="3926544" cy="1484672"/>
            <a:chOff x="1828800" y="4726508"/>
            <a:chExt cx="3926544" cy="1484672"/>
          </a:xfrm>
        </p:grpSpPr>
        <p:sp>
          <p:nvSpPr>
            <p:cNvPr id="1048719" name="Freeform: Shape 86"/>
            <p:cNvSpPr/>
            <p:nvPr/>
          </p:nvSpPr>
          <p:spPr>
            <a:xfrm>
              <a:off x="3896059" y="4726509"/>
              <a:ext cx="1859285" cy="1171183"/>
            </a:xfrm>
            <a:custGeom>
              <a:avLst/>
              <a:gdLst>
                <a:gd name="connsiteX0" fmla="*/ 0 w 1859285"/>
                <a:gd name="connsiteY0" fmla="*/ 0 h 1171183"/>
                <a:gd name="connsiteX1" fmla="*/ 1229811 w 1859285"/>
                <a:gd name="connsiteY1" fmla="*/ 0 h 1171183"/>
                <a:gd name="connsiteX2" fmla="*/ 1859285 w 1859285"/>
                <a:gd name="connsiteY2" fmla="*/ 629474 h 1171183"/>
                <a:gd name="connsiteX3" fmla="*/ 1859284 w 1859285"/>
                <a:gd name="connsiteY3" fmla="*/ 629474 h 1171183"/>
                <a:gd name="connsiteX4" fmla="*/ 1581755 w 1859285"/>
                <a:gd name="connsiteY4" fmla="*/ 1151444 h 1171183"/>
                <a:gd name="connsiteX5" fmla="*/ 1545388 w 1859285"/>
                <a:gd name="connsiteY5" fmla="*/ 1171183 h 1171183"/>
                <a:gd name="connsiteX6" fmla="*/ 1439731 w 1859285"/>
                <a:gd name="connsiteY6" fmla="*/ 1144016 h 1171183"/>
                <a:gd name="connsiteX7" fmla="*/ 80089 w 1859285"/>
                <a:gd name="connsiteY7" fmla="*/ 131831 h 1171183"/>
                <a:gd name="connsiteX8" fmla="*/ 0 w 1859285"/>
                <a:gd name="connsiteY8" fmla="*/ 0 h 11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285" h="1171183">
                  <a:moveTo>
                    <a:pt x="0" y="0"/>
                  </a:moveTo>
                  <a:lnTo>
                    <a:pt x="1229811" y="0"/>
                  </a:lnTo>
                  <a:cubicBezTo>
                    <a:pt x="1577460" y="0"/>
                    <a:pt x="1859285" y="281825"/>
                    <a:pt x="1859285" y="629474"/>
                  </a:cubicBezTo>
                  <a:lnTo>
                    <a:pt x="1859284" y="629474"/>
                  </a:lnTo>
                  <a:cubicBezTo>
                    <a:pt x="1859284" y="846755"/>
                    <a:pt x="1749196" y="1038323"/>
                    <a:pt x="1581755" y="1151444"/>
                  </a:cubicBezTo>
                  <a:lnTo>
                    <a:pt x="1545388" y="1171183"/>
                  </a:lnTo>
                  <a:lnTo>
                    <a:pt x="1439731" y="1144016"/>
                  </a:lnTo>
                  <a:cubicBezTo>
                    <a:pt x="879379" y="969728"/>
                    <a:pt x="401678" y="607847"/>
                    <a:pt x="80089" y="131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20" name="Freeform: Shape 90"/>
            <p:cNvSpPr/>
            <p:nvPr/>
          </p:nvSpPr>
          <p:spPr>
            <a:xfrm>
              <a:off x="1828800" y="4726508"/>
              <a:ext cx="3612646" cy="1258948"/>
            </a:xfrm>
            <a:custGeom>
              <a:avLst/>
              <a:gdLst>
                <a:gd name="connsiteX0" fmla="*/ 629474 w 3612646"/>
                <a:gd name="connsiteY0" fmla="*/ 0 h 1258948"/>
                <a:gd name="connsiteX1" fmla="*/ 2067258 w 3612646"/>
                <a:gd name="connsiteY1" fmla="*/ 0 h 1258948"/>
                <a:gd name="connsiteX2" fmla="*/ 2147347 w 3612646"/>
                <a:gd name="connsiteY2" fmla="*/ 131831 h 1258948"/>
                <a:gd name="connsiteX3" fmla="*/ 3506989 w 3612646"/>
                <a:gd name="connsiteY3" fmla="*/ 1144016 h 1258948"/>
                <a:gd name="connsiteX4" fmla="*/ 3612646 w 3612646"/>
                <a:gd name="connsiteY4" fmla="*/ 1171183 h 1258948"/>
                <a:gd name="connsiteX5" fmla="*/ 3542088 w 3612646"/>
                <a:gd name="connsiteY5" fmla="*/ 1209481 h 1258948"/>
                <a:gd name="connsiteX6" fmla="*/ 3297068 w 3612646"/>
                <a:gd name="connsiteY6" fmla="*/ 1258948 h 1258948"/>
                <a:gd name="connsiteX7" fmla="*/ 629474 w 3612646"/>
                <a:gd name="connsiteY7" fmla="*/ 1258947 h 1258948"/>
                <a:gd name="connsiteX8" fmla="*/ 12789 w 3612646"/>
                <a:gd name="connsiteY8" fmla="*/ 756334 h 1258948"/>
                <a:gd name="connsiteX9" fmla="*/ 0 w 3612646"/>
                <a:gd name="connsiteY9" fmla="*/ 629474 h 1258948"/>
                <a:gd name="connsiteX10" fmla="*/ 12789 w 3612646"/>
                <a:gd name="connsiteY10" fmla="*/ 502613 h 1258948"/>
                <a:gd name="connsiteX11" fmla="*/ 629474 w 3612646"/>
                <a:gd name="connsiteY11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2646" h="1258948">
                  <a:moveTo>
                    <a:pt x="629474" y="0"/>
                  </a:moveTo>
                  <a:lnTo>
                    <a:pt x="2067258" y="0"/>
                  </a:lnTo>
                  <a:lnTo>
                    <a:pt x="2147347" y="131831"/>
                  </a:lnTo>
                  <a:cubicBezTo>
                    <a:pt x="2468936" y="607847"/>
                    <a:pt x="2946637" y="969728"/>
                    <a:pt x="3506989" y="1144016"/>
                  </a:cubicBezTo>
                  <a:lnTo>
                    <a:pt x="3612646" y="1171183"/>
                  </a:lnTo>
                  <a:lnTo>
                    <a:pt x="3542088" y="1209481"/>
                  </a:lnTo>
                  <a:cubicBezTo>
                    <a:pt x="3466778" y="1241334"/>
                    <a:pt x="3383980" y="1258948"/>
                    <a:pt x="3297068" y="1258948"/>
                  </a:cubicBezTo>
                  <a:lnTo>
                    <a:pt x="629474" y="1258947"/>
                  </a:lnTo>
                  <a:cubicBezTo>
                    <a:pt x="325281" y="1258947"/>
                    <a:pt x="71485" y="1043175"/>
                    <a:pt x="12789" y="756334"/>
                  </a:cubicBezTo>
                  <a:lnTo>
                    <a:pt x="0" y="629474"/>
                  </a:lnTo>
                  <a:lnTo>
                    <a:pt x="12789" y="502613"/>
                  </a:lnTo>
                  <a:cubicBezTo>
                    <a:pt x="71485" y="215773"/>
                    <a:pt x="325281" y="0"/>
                    <a:pt x="62947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ctr" blurRad="304800" rotWithShape="0" sx="102000" sy="10200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21" name="TextBox 102"/>
            <p:cNvSpPr txBox="1"/>
            <p:nvPr/>
          </p:nvSpPr>
          <p:spPr>
            <a:xfrm>
              <a:off x="4679270" y="4882401"/>
              <a:ext cx="702962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4000" lang="en-US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48722" name="TextBox 113"/>
            <p:cNvSpPr txBox="1"/>
            <p:nvPr/>
          </p:nvSpPr>
          <p:spPr>
            <a:xfrm>
              <a:off x="1854335" y="4900540"/>
              <a:ext cx="3106141" cy="1310640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2000" lang="ar-SY" spc="0">
                  <a:effectLst/>
                </a:rPr>
                <a:t>تطوير الدرعية التاريخية وتسجيلها باليونسكو وتسجيل عدد من المواقع الوطنية لاحقاً 1431هـ</a:t>
              </a:r>
              <a:endParaRPr dirty="0" sz="2000" lang="en-US" spc="0">
                <a:effectLst/>
              </a:endParaRPr>
            </a:p>
          </p:txBody>
        </p:sp>
      </p:grpSp>
      <p:grpSp>
        <p:nvGrpSpPr>
          <p:cNvPr id="67" name="مجموعة 3"/>
          <p:cNvGrpSpPr/>
          <p:nvPr/>
        </p:nvGrpSpPr>
        <p:grpSpPr>
          <a:xfrm>
            <a:off x="7175515" y="4726508"/>
            <a:ext cx="4269362" cy="1258948"/>
            <a:chOff x="6436661" y="4726508"/>
            <a:chExt cx="4269362" cy="1258948"/>
          </a:xfrm>
        </p:grpSpPr>
        <p:sp>
          <p:nvSpPr>
            <p:cNvPr id="1048723" name="Freeform: Shape 87"/>
            <p:cNvSpPr/>
            <p:nvPr/>
          </p:nvSpPr>
          <p:spPr>
            <a:xfrm>
              <a:off x="6436661" y="4726509"/>
              <a:ext cx="1859285" cy="1171183"/>
            </a:xfrm>
            <a:custGeom>
              <a:avLst/>
              <a:gdLst>
                <a:gd name="connsiteX0" fmla="*/ 629474 w 1859285"/>
                <a:gd name="connsiteY0" fmla="*/ 0 h 1171183"/>
                <a:gd name="connsiteX1" fmla="*/ 1859285 w 1859285"/>
                <a:gd name="connsiteY1" fmla="*/ 0 h 1171183"/>
                <a:gd name="connsiteX2" fmla="*/ 1779195 w 1859285"/>
                <a:gd name="connsiteY2" fmla="*/ 131831 h 1171183"/>
                <a:gd name="connsiteX3" fmla="*/ 419553 w 1859285"/>
                <a:gd name="connsiteY3" fmla="*/ 1144016 h 1171183"/>
                <a:gd name="connsiteX4" fmla="*/ 313897 w 1859285"/>
                <a:gd name="connsiteY4" fmla="*/ 1171183 h 1171183"/>
                <a:gd name="connsiteX5" fmla="*/ 277529 w 1859285"/>
                <a:gd name="connsiteY5" fmla="*/ 1151443 h 1171183"/>
                <a:gd name="connsiteX6" fmla="*/ 12789 w 1859285"/>
                <a:gd name="connsiteY6" fmla="*/ 756334 h 1171183"/>
                <a:gd name="connsiteX7" fmla="*/ 0 w 1859285"/>
                <a:gd name="connsiteY7" fmla="*/ 629474 h 1171183"/>
                <a:gd name="connsiteX8" fmla="*/ 12789 w 1859285"/>
                <a:gd name="connsiteY8" fmla="*/ 502613 h 1171183"/>
                <a:gd name="connsiteX9" fmla="*/ 629474 w 1859285"/>
                <a:gd name="connsiteY9" fmla="*/ 0 h 11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85" h="1171183">
                  <a:moveTo>
                    <a:pt x="629474" y="0"/>
                  </a:moveTo>
                  <a:lnTo>
                    <a:pt x="1859285" y="0"/>
                  </a:lnTo>
                  <a:lnTo>
                    <a:pt x="1779195" y="131831"/>
                  </a:lnTo>
                  <a:cubicBezTo>
                    <a:pt x="1457606" y="607847"/>
                    <a:pt x="979905" y="969728"/>
                    <a:pt x="419553" y="1144016"/>
                  </a:cubicBezTo>
                  <a:lnTo>
                    <a:pt x="313897" y="1171183"/>
                  </a:lnTo>
                  <a:lnTo>
                    <a:pt x="277529" y="1151443"/>
                  </a:lnTo>
                  <a:cubicBezTo>
                    <a:pt x="143576" y="1060946"/>
                    <a:pt x="46329" y="920243"/>
                    <a:pt x="12789" y="756334"/>
                  </a:cubicBezTo>
                  <a:lnTo>
                    <a:pt x="0" y="629474"/>
                  </a:lnTo>
                  <a:lnTo>
                    <a:pt x="12789" y="502613"/>
                  </a:lnTo>
                  <a:cubicBezTo>
                    <a:pt x="71485" y="215773"/>
                    <a:pt x="325281" y="0"/>
                    <a:pt x="629474" y="0"/>
                  </a:cubicBezTo>
                  <a:close/>
                </a:path>
              </a:pathLst>
            </a:custGeom>
            <a:solidFill>
              <a:srgbClr val="DE3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24" name="Freeform: Shape 91"/>
            <p:cNvSpPr/>
            <p:nvPr/>
          </p:nvSpPr>
          <p:spPr>
            <a:xfrm>
              <a:off x="6750557" y="4726508"/>
              <a:ext cx="3612646" cy="1258948"/>
            </a:xfrm>
            <a:custGeom>
              <a:avLst/>
              <a:gdLst>
                <a:gd name="connsiteX0" fmla="*/ 1545388 w 3612646"/>
                <a:gd name="connsiteY0" fmla="*/ 0 h 1258948"/>
                <a:gd name="connsiteX1" fmla="*/ 2983172 w 3612646"/>
                <a:gd name="connsiteY1" fmla="*/ 0 h 1258948"/>
                <a:gd name="connsiteX2" fmla="*/ 3612646 w 3612646"/>
                <a:gd name="connsiteY2" fmla="*/ 629474 h 1258948"/>
                <a:gd name="connsiteX3" fmla="*/ 3612645 w 3612646"/>
                <a:gd name="connsiteY3" fmla="*/ 629474 h 1258948"/>
                <a:gd name="connsiteX4" fmla="*/ 2983171 w 3612646"/>
                <a:gd name="connsiteY4" fmla="*/ 1258948 h 1258948"/>
                <a:gd name="connsiteX5" fmla="*/ 315577 w 3612646"/>
                <a:gd name="connsiteY5" fmla="*/ 1258947 h 1258948"/>
                <a:gd name="connsiteX6" fmla="*/ 70557 w 3612646"/>
                <a:gd name="connsiteY6" fmla="*/ 1209480 h 1258948"/>
                <a:gd name="connsiteX7" fmla="*/ 0 w 3612646"/>
                <a:gd name="connsiteY7" fmla="*/ 1171183 h 1258948"/>
                <a:gd name="connsiteX8" fmla="*/ 105656 w 3612646"/>
                <a:gd name="connsiteY8" fmla="*/ 1144016 h 1258948"/>
                <a:gd name="connsiteX9" fmla="*/ 1465298 w 3612646"/>
                <a:gd name="connsiteY9" fmla="*/ 131831 h 1258948"/>
                <a:gd name="connsiteX10" fmla="*/ 1545388 w 3612646"/>
                <a:gd name="connsiteY10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2646" h="1258948">
                  <a:moveTo>
                    <a:pt x="1545388" y="0"/>
                  </a:moveTo>
                  <a:lnTo>
                    <a:pt x="2983172" y="0"/>
                  </a:lnTo>
                  <a:cubicBezTo>
                    <a:pt x="3330821" y="0"/>
                    <a:pt x="3612646" y="281825"/>
                    <a:pt x="3612646" y="629474"/>
                  </a:cubicBezTo>
                  <a:lnTo>
                    <a:pt x="3612645" y="629474"/>
                  </a:lnTo>
                  <a:cubicBezTo>
                    <a:pt x="3612645" y="977123"/>
                    <a:pt x="3330820" y="1258948"/>
                    <a:pt x="2983171" y="1258948"/>
                  </a:cubicBezTo>
                  <a:lnTo>
                    <a:pt x="315577" y="1258947"/>
                  </a:lnTo>
                  <a:cubicBezTo>
                    <a:pt x="228665" y="1258947"/>
                    <a:pt x="145866" y="1241333"/>
                    <a:pt x="70557" y="1209480"/>
                  </a:cubicBezTo>
                  <a:lnTo>
                    <a:pt x="0" y="1171183"/>
                  </a:lnTo>
                  <a:lnTo>
                    <a:pt x="105656" y="1144016"/>
                  </a:lnTo>
                  <a:cubicBezTo>
                    <a:pt x="666008" y="969728"/>
                    <a:pt x="1143709" y="607847"/>
                    <a:pt x="1465298" y="131831"/>
                  </a:cubicBezTo>
                  <a:lnTo>
                    <a:pt x="154538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ctr" blurRad="304800" rotWithShape="0" sx="102000" sy="10200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N"/>
            </a:p>
          </p:txBody>
        </p:sp>
        <p:sp>
          <p:nvSpPr>
            <p:cNvPr id="1048725" name="TextBox 101"/>
            <p:cNvSpPr txBox="1"/>
            <p:nvPr/>
          </p:nvSpPr>
          <p:spPr>
            <a:xfrm>
              <a:off x="6707878" y="4882401"/>
              <a:ext cx="702962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4000" lang="en-US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48726" name="TextBox 115"/>
            <p:cNvSpPr txBox="1"/>
            <p:nvPr/>
          </p:nvSpPr>
          <p:spPr>
            <a:xfrm>
              <a:off x="6930647" y="4958157"/>
              <a:ext cx="3775376" cy="707886"/>
            </a:xfrm>
            <a:prstGeom prst="rect"/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defRPr b="1" sz="1600" spc="600"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dirty="0" sz="2000" lang="ar-SY" spc="0">
                  <a:effectLst/>
                </a:rPr>
                <a:t>الإشراف على مناسبة مرور مائة عام</a:t>
              </a:r>
            </a:p>
            <a:p>
              <a:r>
                <a:rPr dirty="0" sz="2000" lang="ar-SY" spc="0">
                  <a:effectLst/>
                </a:rPr>
                <a:t>على تأسيس المملكة 1419هـ</a:t>
              </a:r>
              <a:endParaRPr dirty="0" sz="2000" lang="en-US" spc="0">
                <a:effectLst/>
              </a:endParaRPr>
            </a:p>
          </p:txBody>
        </p:sp>
      </p:grpSp>
      <p:sp>
        <p:nvSpPr>
          <p:cNvPr id="1048727" name="TextBox 118"/>
          <p:cNvSpPr txBox="1"/>
          <p:nvPr/>
        </p:nvSpPr>
        <p:spPr>
          <a:xfrm>
            <a:off x="5494909" y="2592216"/>
            <a:ext cx="2605538" cy="22250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ar-SY">
                <a:solidFill>
                  <a:schemeClr val="bg1"/>
                </a:solidFill>
              </a:rPr>
              <a:t>جوانب من</a:t>
            </a:r>
          </a:p>
          <a:p>
            <a:pPr algn="ctr"/>
            <a:r>
              <a:rPr b="1" dirty="0" sz="2400" lang="ar-SY">
                <a:solidFill>
                  <a:schemeClr val="bg1"/>
                </a:solidFill>
              </a:rPr>
              <a:t>عناية خادم الحرمين</a:t>
            </a:r>
          </a:p>
          <a:p>
            <a:pPr algn="ctr"/>
            <a:r>
              <a:rPr b="1" dirty="0" sz="2400" lang="ar-SY">
                <a:solidFill>
                  <a:schemeClr val="bg1"/>
                </a:solidFill>
              </a:rPr>
              <a:t>الشريفين الملك سلمان</a:t>
            </a:r>
          </a:p>
          <a:p>
            <a:pPr algn="ctr"/>
            <a:r>
              <a:rPr b="1" dirty="0" sz="2400" lang="ar-SY">
                <a:solidFill>
                  <a:schemeClr val="bg1"/>
                </a:solidFill>
              </a:rPr>
              <a:t>ابن عبدالعزيز آل سعود</a:t>
            </a:r>
          </a:p>
          <a:p>
            <a:pPr algn="ctr"/>
            <a:r>
              <a:rPr b="1" dirty="0" sz="2400" lang="ar-SY">
                <a:solidFill>
                  <a:schemeClr val="bg1"/>
                </a:solidFill>
              </a:rPr>
              <a:t>١٤١٩ ه بالتاريخ والتراث</a:t>
            </a:r>
            <a:endParaRPr b="1" dirty="0" sz="2400" lang="en-US">
              <a:solidFill>
                <a:schemeClr val="bg1"/>
              </a:solidFill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grpSp>
        <p:nvGrpSpPr>
          <p:cNvPr id="68" name="Group 8"/>
          <p:cNvGrpSpPr/>
          <p:nvPr/>
        </p:nvGrpSpPr>
        <p:grpSpPr>
          <a:xfrm>
            <a:off x="-186749" y="-2545949"/>
            <a:ext cx="3132229" cy="5205521"/>
            <a:chOff x="8812800" y="-1752649"/>
            <a:chExt cx="3271081" cy="5436283"/>
          </a:xfrm>
        </p:grpSpPr>
        <p:grpSp>
          <p:nvGrpSpPr>
            <p:cNvPr id="69" name="Group 31"/>
            <p:cNvGrpSpPr/>
            <p:nvPr/>
          </p:nvGrpSpPr>
          <p:grpSpPr>
            <a:xfrm>
              <a:off x="9045374" y="-1752649"/>
              <a:ext cx="2665516" cy="5436283"/>
              <a:chOff x="4102044" y="-2898749"/>
              <a:chExt cx="4408561" cy="8991198"/>
            </a:xfrm>
          </p:grpSpPr>
          <p:sp>
            <p:nvSpPr>
              <p:cNvPr id="1048728" name="Rectangle 32"/>
              <p:cNvSpPr/>
              <p:nvPr/>
            </p:nvSpPr>
            <p:spPr>
              <a:xfrm>
                <a:off x="4102044" y="2191998"/>
                <a:ext cx="4408561" cy="3900451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70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729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0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1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43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66" name="Picture 70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9182719" y="1739328"/>
              <a:ext cx="2396905" cy="1754766"/>
            </a:xfrm>
            <a:prstGeom prst="rect"/>
          </p:spPr>
        </p:pic>
        <p:sp>
          <p:nvSpPr>
            <p:cNvPr id="1048732" name="TextBox 85"/>
            <p:cNvSpPr txBox="1"/>
            <p:nvPr/>
          </p:nvSpPr>
          <p:spPr>
            <a:xfrm>
              <a:off x="8812800" y="1372488"/>
              <a:ext cx="3271081" cy="353562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600" lang="ar-SY"/>
                <a:t>قصر المربع بالرياض</a:t>
              </a:r>
            </a:p>
          </p:txBody>
        </p:sp>
      </p:grpSp>
      <p:grpSp>
        <p:nvGrpSpPr>
          <p:cNvPr id="71" name="Group 8"/>
          <p:cNvGrpSpPr/>
          <p:nvPr/>
        </p:nvGrpSpPr>
        <p:grpSpPr>
          <a:xfrm rot="10800000">
            <a:off x="-99540" y="4140538"/>
            <a:ext cx="2786290" cy="5084431"/>
            <a:chOff x="8759738" y="-1752650"/>
            <a:chExt cx="2909807" cy="5309826"/>
          </a:xfrm>
        </p:grpSpPr>
        <p:grpSp>
          <p:nvGrpSpPr>
            <p:cNvPr id="72" name="Group 31"/>
            <p:cNvGrpSpPr/>
            <p:nvPr/>
          </p:nvGrpSpPr>
          <p:grpSpPr>
            <a:xfrm>
              <a:off x="8932903" y="-1752650"/>
              <a:ext cx="2661827" cy="5309826"/>
              <a:chOff x="3916027" y="-2898750"/>
              <a:chExt cx="4402460" cy="8782043"/>
            </a:xfrm>
          </p:grpSpPr>
          <p:sp>
            <p:nvSpPr>
              <p:cNvPr id="1048733" name="Rectangle 32"/>
              <p:cNvSpPr/>
              <p:nvPr/>
            </p:nvSpPr>
            <p:spPr>
              <a:xfrm>
                <a:off x="3916027" y="2166425"/>
                <a:ext cx="4402460" cy="3716868"/>
              </a:xfrm>
              <a:prstGeom prst="rect"/>
              <a:solidFill>
                <a:schemeClr val="bg1"/>
              </a:solidFill>
              <a:ln>
                <a:noFill/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grpSp>
            <p:nvGrpSpPr>
              <p:cNvPr id="73" name="Group 33"/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48734" name="Trapezoid 7"/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5" name="Trapezoid 42"/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6" name="Trapezoid 7"/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cxnSp>
            <p:nvCxnSpPr>
              <p:cNvPr id="3145744" name="Straight Connector 35"/>
              <p:cNvCxnSpPr>
                <a:cxnSpLocks/>
              </p:cNvCxnSpPr>
              <p:nvPr/>
            </p:nvCxnSpPr>
            <p:spPr>
              <a:xfrm flipV="1">
                <a:off x="6124293" y="-2898749"/>
                <a:ext cx="70940" cy="4716456"/>
              </a:xfrm>
              <a:prstGeom prst="line"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67" name="Picture 70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 rot="10800000">
              <a:off x="9053865" y="1391360"/>
              <a:ext cx="2451054" cy="1812131"/>
            </a:xfrm>
            <a:prstGeom prst="rect"/>
          </p:spPr>
        </p:pic>
        <p:sp>
          <p:nvSpPr>
            <p:cNvPr id="1048737" name="TextBox 85"/>
            <p:cNvSpPr txBox="1"/>
            <p:nvPr/>
          </p:nvSpPr>
          <p:spPr>
            <a:xfrm rot="10800000">
              <a:off x="8759738" y="3219681"/>
              <a:ext cx="2909807" cy="321421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400" lang="ar-SY"/>
                <a:t>حي الطريف بالدرعية</a:t>
              </a:r>
              <a:endParaRPr dirty="0" sz="1400" lang="en-US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accel="22000"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Rectangle 3"/>
          <p:cNvSpPr/>
          <p:nvPr/>
        </p:nvSpPr>
        <p:spPr>
          <a:xfrm>
            <a:off x="11525079" y="-4681"/>
            <a:ext cx="661181" cy="6858000"/>
          </a:xfrm>
          <a:prstGeom prst="rect"/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39" name="Rectangle 86"/>
          <p:cNvSpPr/>
          <p:nvPr/>
        </p:nvSpPr>
        <p:spPr>
          <a:xfrm>
            <a:off x="11729140" y="-4681"/>
            <a:ext cx="27432" cy="6858000"/>
          </a:xfrm>
          <a:prstGeom prst="rect"/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40" name="Rectangle 87"/>
          <p:cNvSpPr/>
          <p:nvPr/>
        </p:nvSpPr>
        <p:spPr>
          <a:xfrm>
            <a:off x="11926365" y="0"/>
            <a:ext cx="27432" cy="6858000"/>
          </a:xfrm>
          <a:prstGeom prst="rect"/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5" name="Group 7"/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76" name="Group 79"/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1048741" name="Rectangle 62"/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/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42" name="Rectangle 46"/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/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43" name="Rectangle 9"/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/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44" name="Parallelogram 10"/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45" name="Rectangle 11"/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/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1048746" name="Oval 40"/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/>
                <a:solidFill>
                  <a:srgbClr val="009999"/>
                </a:solidFill>
                <a:ln>
                  <a:noFill/>
                </a:ln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8747" name="Oval 41"/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/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097168" name="Graphic 5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>
                <a:off x="1560159" y="1906852"/>
                <a:ext cx="379142" cy="457200"/>
              </a:xfrm>
              <a:prstGeom prst="rect"/>
            </p:spPr>
          </p:pic>
          <p:sp>
            <p:nvSpPr>
              <p:cNvPr id="1048748" name="TextBox 68"/>
              <p:cNvSpPr txBox="1"/>
              <p:nvPr/>
            </p:nvSpPr>
            <p:spPr>
              <a:xfrm>
                <a:off x="2318389" y="1986464"/>
                <a:ext cx="2370532" cy="461665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algn="ctr"/>
                <a:r>
                  <a:rPr b="1" dirty="0" sz="2400" lang="ar-SY">
                    <a:solidFill>
                      <a:srgbClr val="FF0000"/>
                    </a:solidFill>
                  </a:rPr>
                  <a:t>نشاط 1</a:t>
                </a:r>
                <a:endParaRPr dirty="0" sz="2400"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48749" name="Rectangle: Top Corners Rounded 77"/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Group 12"/>
          <p:cNvGrpSpPr/>
          <p:nvPr/>
        </p:nvGrpSpPr>
        <p:grpSpPr>
          <a:xfrm>
            <a:off x="3323771" y="2983857"/>
            <a:ext cx="8862489" cy="1219696"/>
            <a:chOff x="-2419488" y="3969621"/>
            <a:chExt cx="8862489" cy="1219696"/>
          </a:xfrm>
        </p:grpSpPr>
        <p:grpSp>
          <p:nvGrpSpPr>
            <p:cNvPr id="79" name="Group 81"/>
            <p:cNvGrpSpPr/>
            <p:nvPr/>
          </p:nvGrpSpPr>
          <p:grpSpPr>
            <a:xfrm>
              <a:off x="-2419488" y="3969621"/>
              <a:ext cx="8862489" cy="1219696"/>
              <a:chOff x="-2419488" y="3969621"/>
              <a:chExt cx="8862489" cy="1219696"/>
            </a:xfrm>
          </p:grpSpPr>
          <p:sp>
            <p:nvSpPr>
              <p:cNvPr id="1048750" name="Rectangle 63"/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/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51" name="Rectangle 45"/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/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52" name="Rectangle 17"/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/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53" name="Parallelogram 18"/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54" name="Rectangle 19"/>
              <p:cNvSpPr/>
              <p:nvPr/>
            </p:nvSpPr>
            <p:spPr>
              <a:xfrm flipH="1">
                <a:off x="-2419488" y="3981962"/>
                <a:ext cx="7186322" cy="576118"/>
              </a:xfrm>
              <a:prstGeom prst="rect"/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55" name="TextBox 70"/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algn="r"/>
                <a:endParaRPr b="1" dirty="0" sz="2400"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48756" name="TextBox 69"/>
              <p:cNvSpPr txBox="1"/>
              <p:nvPr/>
            </p:nvSpPr>
            <p:spPr>
              <a:xfrm>
                <a:off x="-2419487" y="3969621"/>
                <a:ext cx="7192064" cy="7010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algn="r"/>
                <a:r>
                  <a:rPr b="1" dirty="0" sz="2000" lang="ar-SY"/>
                  <a:t>بالاستعانة بموقع الهيئة الملكية لمدينة الرياض يُدَوِّن الطلبة أبرز ثلاثة مشاريع قامت</a:t>
                </a:r>
                <a:endParaRPr b="1" dirty="0" sz="2000" lang="ar-SY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48757" name="Rectangle: Top Corners Rounded 90"/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Group 12"/>
          <p:cNvGrpSpPr/>
          <p:nvPr/>
        </p:nvGrpSpPr>
        <p:grpSpPr>
          <a:xfrm>
            <a:off x="2417782" y="1187293"/>
            <a:ext cx="9774217" cy="2521423"/>
            <a:chOff x="-1859169" y="3976913"/>
            <a:chExt cx="8302171" cy="1656255"/>
          </a:xfrm>
        </p:grpSpPr>
        <p:grpSp>
          <p:nvGrpSpPr>
            <p:cNvPr id="81" name="Group 81"/>
            <p:cNvGrpSpPr/>
            <p:nvPr/>
          </p:nvGrpSpPr>
          <p:grpSpPr>
            <a:xfrm>
              <a:off x="-1859169" y="3976913"/>
              <a:ext cx="8302171" cy="1656255"/>
              <a:chOff x="-1859169" y="3976913"/>
              <a:chExt cx="8302171" cy="1656255"/>
            </a:xfrm>
          </p:grpSpPr>
          <p:sp>
            <p:nvSpPr>
              <p:cNvPr id="1048758" name="Rectangle 63"/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/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59" name="Rectangle 45"/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/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60" name="Rectangle 17"/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/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61" name="Parallelogram 18"/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62" name="Rectangle 19"/>
              <p:cNvSpPr/>
              <p:nvPr/>
            </p:nvSpPr>
            <p:spPr>
              <a:xfrm flipH="1">
                <a:off x="-1859169" y="3976913"/>
                <a:ext cx="6615805" cy="990217"/>
              </a:xfrm>
              <a:prstGeom prst="rect"/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763" name="TextBox 70"/>
              <p:cNvSpPr txBox="1"/>
              <p:nvPr/>
            </p:nvSpPr>
            <p:spPr>
              <a:xfrm>
                <a:off x="2355527" y="4348992"/>
                <a:ext cx="2370532" cy="26028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algn="r"/>
                <a:endParaRPr dirty="0" sz="2000"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8764" name="TextBox 69"/>
              <p:cNvSpPr txBox="1"/>
              <p:nvPr/>
            </p:nvSpPr>
            <p:spPr>
              <a:xfrm>
                <a:off x="-1859169" y="4147150"/>
                <a:ext cx="7126011" cy="460495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b="1" dirty="0" sz="2000" lang="ar-SY"/>
                  <a:t>من المؤسسات الوطنية التي تأثرت كثيراً بإدارة الملك سلمان بن عبدالعزيز الهيئة</a:t>
                </a:r>
              </a:p>
              <a:p>
                <a:r>
                  <a:rPr b="1" dirty="0" sz="2000" lang="ar-SY"/>
                  <a:t>المَلَكية لمدينة الرياض التي عملت للتطوير والتخطيط تحت عنايته المباشرة.    </a:t>
                </a:r>
              </a:p>
            </p:txBody>
          </p:sp>
        </p:grpSp>
        <p:sp>
          <p:nvSpPr>
            <p:cNvPr id="1048765" name="Rectangle: Top Corners Rounded 90"/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48766" name="Rectangle: Rounded Corners 41"/>
          <p:cNvSpPr/>
          <p:nvPr/>
        </p:nvSpPr>
        <p:spPr>
          <a:xfrm>
            <a:off x="1952385" y="3687520"/>
            <a:ext cx="9113652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82" name="Group 42"/>
          <p:cNvGrpSpPr/>
          <p:nvPr/>
        </p:nvGrpSpPr>
        <p:grpSpPr>
          <a:xfrm>
            <a:off x="1725887" y="3593303"/>
            <a:ext cx="769186" cy="738620"/>
            <a:chOff x="4754574" y="2132503"/>
            <a:chExt cx="3442927" cy="3306115"/>
          </a:xfrm>
        </p:grpSpPr>
        <p:sp>
          <p:nvSpPr>
            <p:cNvPr id="1048767" name="Oval 43"/>
            <p:cNvSpPr/>
            <p:nvPr/>
          </p:nvSpPr>
          <p:spPr>
            <a:xfrm>
              <a:off x="5563567" y="2897165"/>
              <a:ext cx="2633934" cy="2541453"/>
            </a:xfrm>
            <a:prstGeom prst="ellipse"/>
            <a:gradFill flip="none" rotWithShape="1">
              <a:gsLst>
                <a:gs pos="0">
                  <a:schemeClr val="tx1">
                    <a:alpha val="69000"/>
                  </a:schemeClr>
                </a:gs>
                <a:gs pos="77000">
                  <a:srgbClr val="EEEEEE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68" name="Oval 44"/>
            <p:cNvSpPr/>
            <p:nvPr/>
          </p:nvSpPr>
          <p:spPr>
            <a:xfrm>
              <a:off x="4934203" y="2137240"/>
              <a:ext cx="2514600" cy="2514600"/>
            </a:xfrm>
            <a:prstGeom prst="ellipse"/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dir="t" rig="threeP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69" name="Circle: Hollow 45"/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70" name="Freeform: Shape 46"/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71" name="Freeform: Shape 47"/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72" name="Oval 48"/>
            <p:cNvSpPr/>
            <p:nvPr/>
          </p:nvSpPr>
          <p:spPr>
            <a:xfrm>
              <a:off x="4754574" y="2244252"/>
              <a:ext cx="1540745" cy="1486647"/>
            </a:xfrm>
            <a:prstGeom prst="ellipse"/>
            <a:gradFill flip="none" rotWithShape="1">
              <a:gsLst>
                <a:gs pos="0">
                  <a:schemeClr val="bg1"/>
                </a:gs>
                <a:gs pos="77000">
                  <a:srgbClr val="EEEEEE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73" name="Freeform: Shape 49"/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774" name="TextBox 50"/>
          <p:cNvSpPr txBox="1"/>
          <p:nvPr/>
        </p:nvSpPr>
        <p:spPr>
          <a:xfrm>
            <a:off x="-156975" y="3618269"/>
            <a:ext cx="1840282" cy="64633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3600" lang="ar-SY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b="1" dirty="0" sz="1600" lang="en-US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75" name="TextBox 51"/>
          <p:cNvSpPr txBox="1"/>
          <p:nvPr/>
        </p:nvSpPr>
        <p:spPr>
          <a:xfrm>
            <a:off x="5507779" y="3716358"/>
            <a:ext cx="5483398" cy="461665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2400" lang="ar-SY">
                <a:latin typeface="Century Gothic" panose="020B0502020202020204" pitchFamily="34" charset="0"/>
              </a:rPr>
              <a:t>أ -  مشروع مركز الملك عبد العزيز التاريخي</a:t>
            </a:r>
            <a:endParaRPr dirty="0" sz="2400" lang="en-US">
              <a:latin typeface="Century Gothic" panose="020B0502020202020204" pitchFamily="34" charset="0"/>
            </a:endParaRPr>
          </a:p>
        </p:txBody>
      </p:sp>
      <p:sp>
        <p:nvSpPr>
          <p:cNvPr id="1048776" name="TextBox 50"/>
          <p:cNvSpPr txBox="1"/>
          <p:nvPr/>
        </p:nvSpPr>
        <p:spPr>
          <a:xfrm>
            <a:off x="-177653" y="4272786"/>
            <a:ext cx="1840282" cy="64633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3600" lang="ar-SY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b="1" dirty="0" sz="1600" lang="en-US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77" name="TextBox 50"/>
          <p:cNvSpPr txBox="1"/>
          <p:nvPr/>
        </p:nvSpPr>
        <p:spPr>
          <a:xfrm>
            <a:off x="-177653" y="5223573"/>
            <a:ext cx="1840282" cy="646331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1" dirty="0" sz="3600" lang="ar-SY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b="1" dirty="0" sz="1600" lang="en-US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778" name="Rectangle: Rounded Corners 41"/>
          <p:cNvSpPr/>
          <p:nvPr/>
        </p:nvSpPr>
        <p:spPr>
          <a:xfrm>
            <a:off x="1986460" y="4485787"/>
            <a:ext cx="907286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79" name="TextBox 51"/>
          <p:cNvSpPr txBox="1"/>
          <p:nvPr/>
        </p:nvSpPr>
        <p:spPr>
          <a:xfrm>
            <a:off x="5700292" y="4467149"/>
            <a:ext cx="5238598" cy="461665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2400" lang="ar-SY">
                <a:latin typeface="Century Gothic" panose="020B0502020202020204" pitchFamily="34" charset="0"/>
              </a:rPr>
              <a:t>ب – مشروع توسعة مكتبة الملك فهد الوطنية</a:t>
            </a:r>
            <a:endParaRPr dirty="0" sz="2400" lang="en-US">
              <a:latin typeface="Century Gothic" panose="020B0502020202020204" pitchFamily="34" charset="0"/>
            </a:endParaRPr>
          </a:p>
        </p:txBody>
      </p:sp>
      <p:grpSp>
        <p:nvGrpSpPr>
          <p:cNvPr id="83" name="Group 42"/>
          <p:cNvGrpSpPr/>
          <p:nvPr/>
        </p:nvGrpSpPr>
        <p:grpSpPr>
          <a:xfrm>
            <a:off x="1759962" y="4391570"/>
            <a:ext cx="769186" cy="738620"/>
            <a:chOff x="4754574" y="2132503"/>
            <a:chExt cx="3442927" cy="3306115"/>
          </a:xfrm>
        </p:grpSpPr>
        <p:sp>
          <p:nvSpPr>
            <p:cNvPr id="1048780" name="Oval 43"/>
            <p:cNvSpPr/>
            <p:nvPr/>
          </p:nvSpPr>
          <p:spPr>
            <a:xfrm>
              <a:off x="5563567" y="2897165"/>
              <a:ext cx="2633934" cy="2541453"/>
            </a:xfrm>
            <a:prstGeom prst="ellipse"/>
            <a:gradFill flip="none" rotWithShape="1">
              <a:gsLst>
                <a:gs pos="0">
                  <a:schemeClr val="tx1">
                    <a:alpha val="69000"/>
                  </a:schemeClr>
                </a:gs>
                <a:gs pos="77000">
                  <a:srgbClr val="EEEEEE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81" name="Oval 44"/>
            <p:cNvSpPr/>
            <p:nvPr/>
          </p:nvSpPr>
          <p:spPr>
            <a:xfrm>
              <a:off x="4934203" y="2137240"/>
              <a:ext cx="2514600" cy="2514600"/>
            </a:xfrm>
            <a:prstGeom prst="ellipse"/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dir="t" rig="threeP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82" name="Freeform: Shape 46"/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83" name="Freeform: Shape 47"/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84" name="Oval 48"/>
            <p:cNvSpPr/>
            <p:nvPr/>
          </p:nvSpPr>
          <p:spPr>
            <a:xfrm>
              <a:off x="4754574" y="2244252"/>
              <a:ext cx="1540745" cy="1486647"/>
            </a:xfrm>
            <a:prstGeom prst="ellipse"/>
            <a:gradFill flip="none" rotWithShape="1">
              <a:gsLst>
                <a:gs pos="0">
                  <a:schemeClr val="bg1"/>
                </a:gs>
                <a:gs pos="77000">
                  <a:srgbClr val="EEEEEE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85" name="Freeform: Shape 49"/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86" name="Circle: Hollow 45"/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787" name="Rectangle: Rounded Corners 41"/>
          <p:cNvSpPr/>
          <p:nvPr/>
        </p:nvSpPr>
        <p:spPr>
          <a:xfrm>
            <a:off x="1986460" y="5417330"/>
            <a:ext cx="9029380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88" name="TextBox 51"/>
          <p:cNvSpPr txBox="1"/>
          <p:nvPr/>
        </p:nvSpPr>
        <p:spPr>
          <a:xfrm>
            <a:off x="5727892" y="5326845"/>
            <a:ext cx="5238598" cy="461665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2400" lang="ar-SY">
                <a:latin typeface="Century Gothic" panose="020B0502020202020204" pitchFamily="34" charset="0"/>
              </a:rPr>
              <a:t>ج – برنامج تطوير الدرعية التاريخية</a:t>
            </a:r>
            <a:endParaRPr dirty="0" sz="2400" lang="en-US">
              <a:latin typeface="Century Gothic" panose="020B0502020202020204" pitchFamily="34" charset="0"/>
            </a:endParaRPr>
          </a:p>
        </p:txBody>
      </p:sp>
      <p:grpSp>
        <p:nvGrpSpPr>
          <p:cNvPr id="84" name="Group 42"/>
          <p:cNvGrpSpPr/>
          <p:nvPr/>
        </p:nvGrpSpPr>
        <p:grpSpPr>
          <a:xfrm>
            <a:off x="1759962" y="5323113"/>
            <a:ext cx="769186" cy="738620"/>
            <a:chOff x="4754574" y="2132503"/>
            <a:chExt cx="3442927" cy="3306115"/>
          </a:xfrm>
        </p:grpSpPr>
        <p:sp>
          <p:nvSpPr>
            <p:cNvPr id="1048789" name="Oval 43"/>
            <p:cNvSpPr/>
            <p:nvPr/>
          </p:nvSpPr>
          <p:spPr>
            <a:xfrm>
              <a:off x="5563567" y="2897165"/>
              <a:ext cx="2633934" cy="2541453"/>
            </a:xfrm>
            <a:prstGeom prst="ellipse"/>
            <a:gradFill flip="none" rotWithShape="1">
              <a:gsLst>
                <a:gs pos="0">
                  <a:schemeClr val="tx1">
                    <a:alpha val="69000"/>
                  </a:schemeClr>
                </a:gs>
                <a:gs pos="77000">
                  <a:srgbClr val="EEEEEE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90" name="Oval 44"/>
            <p:cNvSpPr/>
            <p:nvPr/>
          </p:nvSpPr>
          <p:spPr>
            <a:xfrm>
              <a:off x="4934203" y="2137240"/>
              <a:ext cx="2514600" cy="2514600"/>
            </a:xfrm>
            <a:prstGeom prst="ellipse"/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dir="t" rig="threeP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91" name="Circle: Hollow 45"/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92" name="Freeform: Shape 46"/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93" name="Freeform: Shape 47"/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94" name="Oval 48"/>
            <p:cNvSpPr/>
            <p:nvPr/>
          </p:nvSpPr>
          <p:spPr>
            <a:xfrm>
              <a:off x="4754574" y="2244252"/>
              <a:ext cx="1540745" cy="1486647"/>
            </a:xfrm>
            <a:prstGeom prst="ellipse"/>
            <a:gradFill flip="none" rotWithShape="1">
              <a:gsLst>
                <a:gs pos="0">
                  <a:schemeClr val="bg1"/>
                </a:gs>
                <a:gs pos="77000">
                  <a:srgbClr val="EEEEEE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795" name="Freeform: Shape 49"/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dur="500" fill="hold" id="3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2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dur="500" fill="hold" id="4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9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dur="500" fill="hold" id="6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6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6" grpId="0" animBg="1"/>
      <p:bldP spid="1048775" grpId="0"/>
      <p:bldP spid="1048778" grpId="0" animBg="1"/>
      <p:bldP spid="1048779" grpId="0"/>
      <p:bldP spid="1048787" grpId="0" animBg="1"/>
      <p:bldP spid="10487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81000"/>
            <a:ext cx="12192000" cy="642349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mb dir="horz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81000"/>
            <a:ext cx="12192000" cy="635577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Rectangle: Top Corners Rounded 48"/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797" name="Rectangle: Top Corners Rounded 49"/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798" name="Rectangle: Top Corners Rounded 50"/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799" name="Rectangle: Top Corners Rounded 51"/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800" name="Rectangle: Top Corners Rounded 52"/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dirty="0" lang="en-US"/>
          </a:p>
        </p:txBody>
      </p:sp>
      <p:sp>
        <p:nvSpPr>
          <p:cNvPr id="1048801" name="Rectangle: Top Corners Rounded 53"/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802" name="Rectangle: Top Corners Rounded 54"/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803" name="Rectangle: Top Corners Rounded 55"/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804" name="Freeform: Shape 56"/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805" name="Freeform: Shape 57"/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06" name="Freeform: Shape 58"/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sp>
        <p:nvSpPr>
          <p:cNvPr id="1048807" name="Freeform: Shape 59"/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6000">
                <a:srgbClr val="FFC000">
                  <a:alpha val="43000"/>
                </a:srgbClr>
              </a:gs>
              <a:gs pos="88496">
                <a:srgbClr val="FFC000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lang="en-US"/>
          </a:p>
        </p:txBody>
      </p:sp>
      <p:cxnSp>
        <p:nvCxnSpPr>
          <p:cNvPr id="3145745" name="Straight Connector 60"/>
          <p:cNvCxnSpPr>
            <a:cxnSpLocks/>
          </p:cNvCxnSpPr>
          <p:nvPr/>
        </p:nvCxnSpPr>
        <p:spPr>
          <a:xfrm flipV="1">
            <a:off x="952500" y="1618761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Straight Connector 61"/>
          <p:cNvCxnSpPr>
            <a:cxnSpLocks/>
          </p:cNvCxnSpPr>
          <p:nvPr/>
        </p:nvCxnSpPr>
        <p:spPr>
          <a:xfrm flipV="1">
            <a:off x="3477877" y="744813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Straight Connector 62"/>
          <p:cNvCxnSpPr>
            <a:cxnSpLocks/>
          </p:cNvCxnSpPr>
          <p:nvPr/>
        </p:nvCxnSpPr>
        <p:spPr>
          <a:xfrm flipV="1">
            <a:off x="995940" y="4502056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Straight Connector 63"/>
          <p:cNvCxnSpPr>
            <a:cxnSpLocks/>
          </p:cNvCxnSpPr>
          <p:nvPr/>
        </p:nvCxnSpPr>
        <p:spPr>
          <a:xfrm flipV="1">
            <a:off x="5893860" y="1661190"/>
            <a:ext cx="1894735" cy="1810239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Straight Connector 64"/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Straight Connector 65"/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Straight Connector 66"/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2" name="Straight Connector 67"/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Straight Connector 68"/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/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08" name="Oval 69"/>
          <p:cNvSpPr/>
          <p:nvPr/>
        </p:nvSpPr>
        <p:spPr>
          <a:xfrm rot="18900000" flipV="1">
            <a:off x="2347991" y="4709011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09" name="Oval 70"/>
          <p:cNvSpPr/>
          <p:nvPr/>
        </p:nvSpPr>
        <p:spPr>
          <a:xfrm rot="18900000" flipV="1">
            <a:off x="4544413" y="5019998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0" name="Oval 71"/>
          <p:cNvSpPr/>
          <p:nvPr/>
        </p:nvSpPr>
        <p:spPr>
          <a:xfrm rot="18900000" flipV="1">
            <a:off x="8062915" y="955041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1" name="Oval 72"/>
          <p:cNvSpPr/>
          <p:nvPr/>
        </p:nvSpPr>
        <p:spPr>
          <a:xfrm rot="18900000" flipV="1">
            <a:off x="7997953" y="3101421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2" name="Oval 73"/>
          <p:cNvSpPr/>
          <p:nvPr/>
        </p:nvSpPr>
        <p:spPr>
          <a:xfrm rot="18900000" flipV="1">
            <a:off x="-167312" y="3900894"/>
            <a:ext cx="2749630" cy="84877"/>
          </a:xfrm>
          <a:prstGeom prst="ellipse"/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3" name="Oval 74"/>
          <p:cNvSpPr/>
          <p:nvPr/>
        </p:nvSpPr>
        <p:spPr>
          <a:xfrm>
            <a:off x="2630782" y="844646"/>
            <a:ext cx="375231" cy="375231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4" name="Oval 75"/>
          <p:cNvSpPr/>
          <p:nvPr/>
        </p:nvSpPr>
        <p:spPr>
          <a:xfrm>
            <a:off x="5221009" y="262769"/>
            <a:ext cx="308397" cy="308397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5" name="Oval 76"/>
          <p:cNvSpPr/>
          <p:nvPr/>
        </p:nvSpPr>
        <p:spPr>
          <a:xfrm>
            <a:off x="2623515" y="2908496"/>
            <a:ext cx="487782" cy="4877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6" name="Oval 77"/>
          <p:cNvSpPr/>
          <p:nvPr/>
        </p:nvSpPr>
        <p:spPr>
          <a:xfrm>
            <a:off x="4796668" y="2956271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7" name="Oval 78"/>
          <p:cNvSpPr/>
          <p:nvPr/>
        </p:nvSpPr>
        <p:spPr>
          <a:xfrm>
            <a:off x="6882603" y="3200548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8" name="Oval 79"/>
          <p:cNvSpPr/>
          <p:nvPr/>
        </p:nvSpPr>
        <p:spPr>
          <a:xfrm>
            <a:off x="8094806" y="1481799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9" name="Oval 80"/>
          <p:cNvSpPr/>
          <p:nvPr/>
        </p:nvSpPr>
        <p:spPr>
          <a:xfrm>
            <a:off x="5308404" y="4754039"/>
            <a:ext cx="308397" cy="308397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0" name="Oval 81"/>
          <p:cNvSpPr/>
          <p:nvPr/>
        </p:nvSpPr>
        <p:spPr>
          <a:xfrm>
            <a:off x="1675274" y="6159430"/>
            <a:ext cx="308397" cy="308397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1" name="Oval 82"/>
          <p:cNvSpPr/>
          <p:nvPr/>
        </p:nvSpPr>
        <p:spPr>
          <a:xfrm>
            <a:off x="7590123" y="4903827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2" name="Oval 83"/>
          <p:cNvSpPr/>
          <p:nvPr/>
        </p:nvSpPr>
        <p:spPr>
          <a:xfrm>
            <a:off x="9913057" y="3318389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3" name="Oval 84"/>
          <p:cNvSpPr/>
          <p:nvPr/>
        </p:nvSpPr>
        <p:spPr>
          <a:xfrm>
            <a:off x="11706317" y="2242134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4" name="Oval 85"/>
          <p:cNvSpPr/>
          <p:nvPr/>
        </p:nvSpPr>
        <p:spPr>
          <a:xfrm>
            <a:off x="9615498" y="6194454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5" name="Oval 86"/>
          <p:cNvSpPr/>
          <p:nvPr/>
        </p:nvSpPr>
        <p:spPr>
          <a:xfrm>
            <a:off x="11538797" y="6026934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6" name="Oval 87"/>
          <p:cNvSpPr/>
          <p:nvPr/>
        </p:nvSpPr>
        <p:spPr>
          <a:xfrm>
            <a:off x="570597" y="3311686"/>
            <a:ext cx="235682" cy="235682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7" name="Oval 88"/>
          <p:cNvSpPr/>
          <p:nvPr/>
        </p:nvSpPr>
        <p:spPr>
          <a:xfrm>
            <a:off x="6133125" y="1983803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8" name="Oval 89"/>
          <p:cNvSpPr/>
          <p:nvPr/>
        </p:nvSpPr>
        <p:spPr>
          <a:xfrm>
            <a:off x="3950362" y="4828052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9" name="Oval 90"/>
          <p:cNvSpPr/>
          <p:nvPr/>
        </p:nvSpPr>
        <p:spPr>
          <a:xfrm>
            <a:off x="8663921" y="2523880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30" name="Oval 91"/>
          <p:cNvSpPr/>
          <p:nvPr/>
        </p:nvSpPr>
        <p:spPr>
          <a:xfrm>
            <a:off x="10337406" y="565502"/>
            <a:ext cx="167520" cy="167520"/>
          </a:xfrm>
          <a:prstGeom prst="ellipse"/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31" name="Rectangle 92"/>
          <p:cNvSpPr/>
          <p:nvPr/>
        </p:nvSpPr>
        <p:spPr>
          <a:xfrm>
            <a:off x="4287846" y="2353464"/>
            <a:ext cx="3972583" cy="688341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4000" lang="ar-SY">
                <a:solidFill>
                  <a:schemeClr val="bg1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  <p:sp>
        <p:nvSpPr>
          <p:cNvPr id="1048886" name=""/>
          <p:cNvSpPr txBox="1"/>
          <p:nvPr/>
        </p:nvSpPr>
        <p:spPr>
          <a:xfrm>
            <a:off x="2901045" y="3219450"/>
            <a:ext cx="7013364" cy="1564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sz="5000" lang="ar">
                <a:solidFill>
                  <a:srgbClr val="000000"/>
                </a:solidFill>
              </a:rPr>
              <a:t>اشترك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في قناتي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واعمل لايك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وفعل الجرس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ليصلك كل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جديد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endParaRPr sz="2800"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24000"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5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6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6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6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7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8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id="8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8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9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9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0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0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0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9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0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3"/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4"/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7"/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8"/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1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2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5"/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6"/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9"/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0"/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3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4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7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8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1"/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2"/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5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6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5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9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0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6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3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4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6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7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8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6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1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2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7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5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6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9"/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0"/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24000" fill="hold" grpId="0" id="18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3"/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4"/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6" grpId="0" animBg="1"/>
      <p:bldP spid="1048797" grpId="0" animBg="1"/>
      <p:bldP spid="1048798" grpId="0" animBg="1"/>
      <p:bldP spid="1048799" grpId="0" animBg="1"/>
      <p:bldP spid="1048800" grpId="0" animBg="1"/>
      <p:bldP spid="1048801" grpId="0" animBg="1"/>
      <p:bldP spid="1048802" grpId="0" animBg="1"/>
      <p:bldP spid="1048803" grpId="0" animBg="1"/>
      <p:bldP spid="1048804" grpId="0" animBg="1"/>
      <p:bldP spid="1048805" grpId="0" animBg="1"/>
      <p:bldP spid="1048806" grpId="0" animBg="1"/>
      <p:bldP spid="1048807" grpId="0" animBg="1"/>
      <p:bldP spid="1048808" grpId="0" animBg="1"/>
      <p:bldP spid="1048809" grpId="0" animBg="1"/>
      <p:bldP spid="1048810" grpId="0" animBg="1"/>
      <p:bldP spid="1048811" grpId="0" animBg="1"/>
      <p:bldP spid="1048812" grpId="0" animBg="1"/>
      <p:bldP spid="1048813" grpId="0" animBg="1"/>
      <p:bldP spid="1048814" grpId="0" animBg="1"/>
      <p:bldP spid="1048815" grpId="0" animBg="1"/>
      <p:bldP spid="1048816" grpId="0" animBg="1"/>
      <p:bldP spid="1048817" grpId="0" animBg="1"/>
      <p:bldP spid="1048818" grpId="0" animBg="1"/>
      <p:bldP spid="1048819" grpId="0" animBg="1"/>
      <p:bldP spid="1048820" grpId="0" animBg="1"/>
      <p:bldP spid="1048821" grpId="0" animBg="1"/>
      <p:bldP spid="1048822" grpId="0" animBg="1"/>
      <p:bldP spid="1048823" grpId="0" animBg="1"/>
      <p:bldP spid="1048824" grpId="0" animBg="1"/>
      <p:bldP spid="1048825" grpId="0" animBg="1"/>
      <p:bldP spid="1048826" grpId="0" animBg="1"/>
      <p:bldP spid="1048827" grpId="0" animBg="1"/>
      <p:bldP spid="1048828" grpId="0" animBg="1"/>
      <p:bldP spid="1048829" grpId="0" animBg="1"/>
      <p:bldP spid="1048830" grpId="0" animBg="1"/>
      <p:bldP spid="1048831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duha omar</dc:creator>
  <cp:lastModifiedBy>حمود حاتم الناصر</cp:lastModifiedBy>
  <dcterms:created xsi:type="dcterms:W3CDTF">٢٠٢٠-١٠-٠٩T١٦:٣٢:٥١Z</dcterms:created>
  <dcterms:modified xsi:type="dcterms:W3CDTF">٢٠٢١-٠٢-١٢T١٦:٥٢:١٨Z</dcterms:modified>
</cp:coreProperties>
</file>