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8" r:id="rId3"/>
    <p:sldId id="257" r:id="rId4"/>
    <p:sldId id="261" r:id="rId5"/>
    <p:sldId id="259" r:id="rId6"/>
    <p:sldId id="262" r:id="rId7"/>
    <p:sldId id="263" r:id="rId8"/>
    <p:sldId id="264" r:id="rId9"/>
    <p:sldId id="267" r:id="rId10"/>
    <p:sldId id="265" r:id="rId11"/>
    <p:sldId id="268" r:id="rId12"/>
    <p:sldId id="270" r:id="rId13"/>
    <p:sldId id="269" r:id="rId14"/>
    <p:sldId id="266" r:id="rId1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5935540" cy="2696866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2629" y="4584879"/>
            <a:ext cx="593554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83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60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8077" y="1401097"/>
            <a:ext cx="2155722" cy="47758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401097"/>
            <a:ext cx="8232058" cy="47758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93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30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9" y="1709738"/>
            <a:ext cx="9214884" cy="31599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08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849526"/>
            <a:ext cx="5105400" cy="32104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849526"/>
            <a:ext cx="5105400" cy="3210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84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371599"/>
            <a:ext cx="10442760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2311353"/>
            <a:ext cx="5084947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2628" y="3006725"/>
            <a:ext cx="5084947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11353"/>
            <a:ext cx="5183188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6725"/>
            <a:ext cx="5183188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49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34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88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70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99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1"/>
            <a:ext cx="10363200" cy="11875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399" y="2559171"/>
            <a:ext cx="10363200" cy="3382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26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F07CD3FD-BE54-4400-942B-C6C15AA73DF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09B62C-3402-4623-9A7C-AA048B56F8C3}"/>
              </a:ext>
            </a:extLst>
          </p:cNvPr>
          <p:cNvCxnSpPr>
            <a:cxnSpLocks/>
          </p:cNvCxnSpPr>
          <p:nvPr/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74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مكتب مدرسي مع كتب وأقلام رصاص، وسبورة في الخلفية">
            <a:extLst>
              <a:ext uri="{FF2B5EF4-FFF2-40B4-BE49-F238E27FC236}">
                <a16:creationId xmlns:a16="http://schemas.microsoft.com/office/drawing/2014/main" id="{BD875AF3-FA36-2A52-D910-E573B8D660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30DD7D3-2712-4491-B2C2-5FC23330C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7051" y="1066800"/>
            <a:ext cx="5699422" cy="4724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FD0734C-004D-4938-8EA0-2C3867A11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60419" y="5780876"/>
            <a:ext cx="570258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صورة 4">
            <a:extLst>
              <a:ext uri="{FF2B5EF4-FFF2-40B4-BE49-F238E27FC236}">
                <a16:creationId xmlns:a16="http://schemas.microsoft.com/office/drawing/2014/main" id="{3D3BA2BA-4DA3-F05D-4B42-9BF44616D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6589" y="0"/>
            <a:ext cx="2615411" cy="1743607"/>
          </a:xfrm>
          <a:prstGeom prst="rect">
            <a:avLst/>
          </a:prstGeom>
        </p:spPr>
      </p:pic>
      <p:sp>
        <p:nvSpPr>
          <p:cNvPr id="6" name="عنوان 1">
            <a:extLst>
              <a:ext uri="{FF2B5EF4-FFF2-40B4-BE49-F238E27FC236}">
                <a16:creationId xmlns:a16="http://schemas.microsoft.com/office/drawing/2014/main" id="{D2CF5B5F-9374-8048-6393-46B6B61D7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110" y="1188150"/>
            <a:ext cx="5553181" cy="2738438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ar-SA" sz="4500" b="0" i="0" u="none" strike="noStrike" kern="1200" cap="all" spc="2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Arial" panose="020B0604020202020204" pitchFamily="34" charset="0"/>
              </a:rPr>
              <a:t>السلام عليكم ورحمة الله وبركاته ..</a:t>
            </a:r>
            <a:br>
              <a:rPr kumimoji="0" lang="ar-SA" sz="4500" b="0" i="0" u="none" strike="noStrike" kern="1200" cap="all" spc="2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Arial" panose="020B0604020202020204" pitchFamily="34" charset="0"/>
              </a:rPr>
            </a:br>
            <a:r>
              <a:rPr kumimoji="0" lang="ar-SA" sz="4500" b="0" i="0" u="none" strike="noStrike" kern="1200" cap="all" spc="2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Arial" panose="020B0604020202020204" pitchFamily="34" charset="0"/>
              </a:rPr>
              <a:t>أهلاً وسهلاً بكم طالباتي العزيزات ..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7" name="عنوان فرعي 2">
            <a:extLst>
              <a:ext uri="{FF2B5EF4-FFF2-40B4-BE49-F238E27FC236}">
                <a16:creationId xmlns:a16="http://schemas.microsoft.com/office/drawing/2014/main" id="{0F87BDA5-A59E-5016-AE72-CCC625E87C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3058" y="4291711"/>
            <a:ext cx="4357687" cy="955770"/>
          </a:xfrm>
        </p:spPr>
        <p:txBody>
          <a:bodyPr>
            <a:normAutofit/>
          </a:bodyPr>
          <a:lstStyle/>
          <a:p>
            <a:pPr algn="ctr"/>
            <a:r>
              <a:rPr kumimoji="0" lang="ar-SA" sz="4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" panose="020B0602020104020603"/>
                <a:ea typeface="+mn-ea"/>
                <a:cs typeface="Arial" panose="020B0604020202020204" pitchFamily="34" charset="0"/>
              </a:rPr>
              <a:t>الأستاذة : خلود العتيبي </a:t>
            </a:r>
          </a:p>
        </p:txBody>
      </p:sp>
    </p:spTree>
    <p:extLst>
      <p:ext uri="{BB962C8B-B14F-4D97-AF65-F5344CB8AC3E}">
        <p14:creationId xmlns:p14="http://schemas.microsoft.com/office/powerpoint/2010/main" val="3553412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8FC39A2-066E-7F74-2146-261F1F3DF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وان 1">
            <a:extLst>
              <a:ext uri="{FF2B5EF4-FFF2-40B4-BE49-F238E27FC236}">
                <a16:creationId xmlns:a16="http://schemas.microsoft.com/office/drawing/2014/main" id="{76B3803E-C3D3-9487-A3A2-E97E3AAA3D56}"/>
              </a:ext>
            </a:extLst>
          </p:cNvPr>
          <p:cNvSpPr txBox="1">
            <a:spLocks/>
          </p:cNvSpPr>
          <p:nvPr/>
        </p:nvSpPr>
        <p:spPr>
          <a:xfrm>
            <a:off x="3200290" y="335617"/>
            <a:ext cx="6185315" cy="11274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6600" dirty="0"/>
              <a:t>صفـــة صلاة الجمعة </a:t>
            </a:r>
          </a:p>
        </p:txBody>
      </p:sp>
      <p:pic>
        <p:nvPicPr>
          <p:cNvPr id="5" name="صفة صلاة الجمعة (معدل)">
            <a:hlinkClick r:id="" action="ppaction://media"/>
            <a:extLst>
              <a:ext uri="{FF2B5EF4-FFF2-40B4-BE49-F238E27FC236}">
                <a16:creationId xmlns:a16="http://schemas.microsoft.com/office/drawing/2014/main" id="{AF99411C-C90B-DAF7-8DEA-0A466E6B5B3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905001"/>
            <a:ext cx="12192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22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A9C616D-36AA-9A68-EC05-B9DE157C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057337"/>
            <a:ext cx="10363200" cy="1187570"/>
          </a:xfrm>
        </p:spPr>
        <p:txBody>
          <a:bodyPr/>
          <a:lstStyle/>
          <a:p>
            <a:pPr algn="ctr"/>
            <a:endParaRPr lang="ar-SA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BC69C98-169C-E6AD-6A79-874BDC67D3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15925" y="1531879"/>
            <a:ext cx="10363201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32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عن أبي هريرة رضي الله عنه ,</a:t>
            </a:r>
            <a:r>
              <a:rPr kumimoji="0" lang="ar-SA" altLang="ar-SA" sz="3200" b="1" i="0" u="none" strike="noStrike" cap="none" normalizeH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عن النبي صلى الله عليه وسلم قال </a:t>
            </a:r>
            <a:r>
              <a:rPr kumimoji="0" lang="ar-SA" altLang="ar-SA" sz="32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lang="ar-SA" altLang="ar-SA" sz="32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ar-SA" altLang="ar-SA" sz="320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«</a:t>
            </a:r>
            <a:r>
              <a:rPr kumimoji="0" lang="ar-SA" altLang="ar-SA" sz="320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خَيْرُ يومٍ طَلَعَتْ عليه الشمس يومُ الجُمعة: فيه خُلِقَ آدَم، وفيه أُدْخِلَ الجَنة، وفيه أُخْرِجَ منها </a:t>
            </a:r>
            <a:r>
              <a:rPr kumimoji="0" lang="ar-SA" altLang="ar-SA" sz="320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».</a:t>
            </a:r>
            <a:r>
              <a:rPr kumimoji="0" lang="ar-SA" altLang="ar-SA" sz="320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ar-SA" altLang="ar-SA" sz="32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kumimoji="0" lang="ar-SA" altLang="ar-S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ar-SA" altLang="ar-SA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طالبتي المجتهدة من خلال قراءة النص السابق , </a:t>
            </a:r>
            <a:r>
              <a:rPr kumimoji="0" lang="ar-SA" altLang="ar-SA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أستنتجي</a:t>
            </a:r>
            <a:r>
              <a:rPr kumimoji="0" lang="ar-SA" altLang="ar-SA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فضل يوم الجمعة ؟ </a:t>
            </a:r>
          </a:p>
        </p:txBody>
      </p:sp>
      <p:pic>
        <p:nvPicPr>
          <p:cNvPr id="6147" name="Picture 3" descr="لمبة Png ، المتجهات ، PSD ، قصاصة فنية , تحميل مجاني | Pngtree">
            <a:extLst>
              <a:ext uri="{FF2B5EF4-FFF2-40B4-BE49-F238E27FC236}">
                <a16:creationId xmlns:a16="http://schemas.microsoft.com/office/drawing/2014/main" id="{C54316E2-E26E-F0A9-D0E0-0BD2FE35C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527" y="164358"/>
            <a:ext cx="1516418" cy="153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90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9495C43-ADFE-E28D-A5A8-7043A1B96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038" y="1560363"/>
            <a:ext cx="5750462" cy="479823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ar-SA" sz="6000" dirty="0"/>
              <a:t>اهتمام المملكة بالمساجد وتوجيه الخطباء لمواضيع الخطب الدينية و الاجتماعية . </a:t>
            </a:r>
          </a:p>
        </p:txBody>
      </p:sp>
      <p:pic>
        <p:nvPicPr>
          <p:cNvPr id="8194" name="Picture 2" descr="اعتماد 3 تعديلات جديدة على العلم السعودي (صورة) - RT Arabic">
            <a:extLst>
              <a:ext uri="{FF2B5EF4-FFF2-40B4-BE49-F238E27FC236}">
                <a16:creationId xmlns:a16="http://schemas.microsoft.com/office/drawing/2014/main" id="{388C248F-ED10-A40D-2A9E-A5B3B0A46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495" y="0"/>
            <a:ext cx="60365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661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سؤال و جواب:Amazon.com:Appstore for Android">
            <a:extLst>
              <a:ext uri="{FF2B5EF4-FFF2-40B4-BE49-F238E27FC236}">
                <a16:creationId xmlns:a16="http://schemas.microsoft.com/office/drawing/2014/main" id="{4317A484-A086-A32C-032D-CAF537B51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15" y="1576166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مكتب مدرسي مع كتب وأقلام رصاص، وسبورة في الخلفية">
            <a:extLst>
              <a:ext uri="{FF2B5EF4-FFF2-40B4-BE49-F238E27FC236}">
                <a16:creationId xmlns:a16="http://schemas.microsoft.com/office/drawing/2014/main" id="{2B09EB7B-20C6-B4CA-3C18-3EED8BCF97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30"/>
          <a:stretch/>
        </p:blipFill>
        <p:spPr>
          <a:xfrm>
            <a:off x="6400800" y="2728686"/>
            <a:ext cx="4572000" cy="2571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2688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مكتب مدرسي مع كتب وأقلام رصاص، وسبورة في الخلفية">
            <a:extLst>
              <a:ext uri="{FF2B5EF4-FFF2-40B4-BE49-F238E27FC236}">
                <a16:creationId xmlns:a16="http://schemas.microsoft.com/office/drawing/2014/main" id="{7F9551FE-DF8A-633D-54D7-0B0A47191B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5748570" y="1797754"/>
            <a:ext cx="5799963" cy="3262492"/>
          </a:xfrm>
          <a:prstGeom prst="rect">
            <a:avLst/>
          </a:prstGeom>
          <a:noFill/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36EB3A5-E8FB-48A5-BB59-1E449A9F73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2628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7B991A3-FCCB-4921-B21C-3336FFF5089B}" type="datetime1">
              <a:rPr lang="en-US" smtClean="0"/>
              <a:pPr>
                <a:spcAft>
                  <a:spcPts val="600"/>
                </a:spcAft>
              </a:pPr>
              <a:t>8/21/2023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B21C378-352D-4BF8-BD65-16270960E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8B954E5-2A8D-44FA-ABD2-4DE4CE1EE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B6A0707-BFCA-4BDD-8B25-E2A14A0F80A6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sp>
        <p:nvSpPr>
          <p:cNvPr id="5" name="عنوان فرعي 2">
            <a:extLst>
              <a:ext uri="{FF2B5EF4-FFF2-40B4-BE49-F238E27FC236}">
                <a16:creationId xmlns:a16="http://schemas.microsoft.com/office/drawing/2014/main" id="{B3D27056-0666-CB60-E70A-7C4BB0EF620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030514" y="979762"/>
            <a:ext cx="4035425" cy="95091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 dirty="0">
                <a:solidFill>
                  <a:schemeClr val="accent3"/>
                </a:solidFill>
              </a:rPr>
              <a:t> الواجب</a:t>
            </a:r>
          </a:p>
        </p:txBody>
      </p:sp>
      <p:pic>
        <p:nvPicPr>
          <p:cNvPr id="6" name="عنصر نائب للمحتوى 3">
            <a:extLst>
              <a:ext uri="{FF2B5EF4-FFF2-40B4-BE49-F238E27FC236}">
                <a16:creationId xmlns:a16="http://schemas.microsoft.com/office/drawing/2014/main" id="{A3F58512-36F3-5444-ADAF-8C21B2CF1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986" y="2633188"/>
            <a:ext cx="6478101" cy="3245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6523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53DCAC72-7D59-98C6-DF62-3EBE379D0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995" y="0"/>
            <a:ext cx="8472005" cy="6858000"/>
          </a:xfrm>
          <a:prstGeom prst="rect">
            <a:avLst/>
          </a:prstGeom>
        </p:spPr>
      </p:pic>
      <p:pic>
        <p:nvPicPr>
          <p:cNvPr id="1026" name="Picture 2" descr="علامة توجيه الطريق, لافتة, علامة دليل, الطريقة PNG والمتجهات للتحميل مجانا">
            <a:extLst>
              <a:ext uri="{FF2B5EF4-FFF2-40B4-BE49-F238E27FC236}">
                <a16:creationId xmlns:a16="http://schemas.microsoft.com/office/drawing/2014/main" id="{950F6BEF-C3F7-2E51-02D9-A8440660A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29" y="1470586"/>
            <a:ext cx="3024553" cy="466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554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257EA3F-EDD4-91D5-F203-5665497A7A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3711" y="2456878"/>
            <a:ext cx="7624689" cy="1944244"/>
          </a:xfrm>
        </p:spPr>
        <p:txBody>
          <a:bodyPr>
            <a:normAutofit/>
          </a:bodyPr>
          <a:lstStyle/>
          <a:p>
            <a:pPr algn="ctr"/>
            <a:r>
              <a:rPr lang="ar-SA" sz="8800" dirty="0">
                <a:solidFill>
                  <a:schemeClr val="accent2">
                    <a:lumMod val="75000"/>
                  </a:schemeClr>
                </a:solidFill>
              </a:rPr>
              <a:t>صلاة الجمعـــة</a:t>
            </a:r>
          </a:p>
        </p:txBody>
      </p:sp>
      <p:sp>
        <p:nvSpPr>
          <p:cNvPr id="4" name="عنوان فرعي 2">
            <a:extLst>
              <a:ext uri="{FF2B5EF4-FFF2-40B4-BE49-F238E27FC236}">
                <a16:creationId xmlns:a16="http://schemas.microsoft.com/office/drawing/2014/main" id="{1CCA8BAF-84DF-18D6-DEAE-C3BCA1C839C4}"/>
              </a:ext>
            </a:extLst>
          </p:cNvPr>
          <p:cNvSpPr txBox="1">
            <a:spLocks/>
          </p:cNvSpPr>
          <p:nvPr/>
        </p:nvSpPr>
        <p:spPr>
          <a:xfrm>
            <a:off x="3438320" y="264359"/>
            <a:ext cx="5935540" cy="1287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342900" indent="-342900" algn="r" defTabSz="457200" rtl="1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6000" spc="-6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ar-SA" sz="5400" spc="-6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موضوع</a:t>
            </a:r>
            <a:r>
              <a:rPr lang="ar-SA" sz="6000" spc="-6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الدرس </a:t>
            </a:r>
            <a:endParaRPr lang="ar-SA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رجل يصلي PNG الصور | ناقل و PSD الملفات | تحميل مجاني على Pngtree">
            <a:extLst>
              <a:ext uri="{FF2B5EF4-FFF2-40B4-BE49-F238E27FC236}">
                <a16:creationId xmlns:a16="http://schemas.microsoft.com/office/drawing/2014/main" id="{54E59AB6-FE1E-6D02-D6AA-B62028DC7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100" y="3896751"/>
            <a:ext cx="3092620" cy="293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عنوان 1">
            <a:extLst>
              <a:ext uri="{FF2B5EF4-FFF2-40B4-BE49-F238E27FC236}">
                <a16:creationId xmlns:a16="http://schemas.microsoft.com/office/drawing/2014/main" id="{2E32D1D8-53B7-1D16-B73D-07A56517979C}"/>
              </a:ext>
            </a:extLst>
          </p:cNvPr>
          <p:cNvSpPr txBox="1">
            <a:spLocks/>
          </p:cNvSpPr>
          <p:nvPr/>
        </p:nvSpPr>
        <p:spPr>
          <a:xfrm>
            <a:off x="8334860" y="233296"/>
            <a:ext cx="3857140" cy="1692384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1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 rtl="0">
              <a:defRPr/>
            </a:pPr>
            <a:r>
              <a:rPr lang="ar-SA" sz="2800" dirty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  <a:t>المادة</a:t>
            </a:r>
            <a:r>
              <a:rPr lang="ar-SA" sz="2800" dirty="0">
                <a:solidFill>
                  <a:schemeClr val="accent1"/>
                </a:solidFill>
                <a:latin typeface="Calibri Light" panose="020F0302020204030204"/>
                <a:cs typeface="Times New Roman" panose="02020603050405020304" pitchFamily="18" charset="0"/>
              </a:rPr>
              <a:t>: </a:t>
            </a:r>
            <a:r>
              <a:rPr lang="ar-SA" sz="2800" dirty="0">
                <a:solidFill>
                  <a:schemeClr val="accent2">
                    <a:lumMod val="50000"/>
                  </a:schemeClr>
                </a:solidFill>
                <a:latin typeface="Calibri Light" panose="020F0302020204030204"/>
                <a:cs typeface="Times New Roman" panose="02020603050405020304" pitchFamily="18" charset="0"/>
              </a:rPr>
              <a:t>فقــه</a:t>
            </a:r>
          </a:p>
          <a:p>
            <a:pPr algn="r" rtl="0">
              <a:defRPr/>
            </a:pPr>
            <a:r>
              <a:rPr lang="ar-SA" sz="2800" dirty="0">
                <a:solidFill>
                  <a:schemeClr val="accent1"/>
                </a:solidFill>
                <a:latin typeface="Calibri Light" panose="020F0302020204030204"/>
                <a:cs typeface="Times New Roman" panose="02020603050405020304" pitchFamily="18" charset="0"/>
              </a:rPr>
              <a:t>     </a:t>
            </a:r>
            <a:br>
              <a:rPr lang="ar-SA" sz="2800" dirty="0">
                <a:solidFill>
                  <a:schemeClr val="accent1"/>
                </a:solidFill>
                <a:latin typeface="Calibri Light" panose="020F0302020204030204"/>
                <a:cs typeface="Times New Roman" panose="02020603050405020304" pitchFamily="18" charset="0"/>
              </a:rPr>
            </a:br>
            <a:r>
              <a:rPr lang="ar-SA" sz="2800" dirty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  <a:t>اليــوم: الثلاثاء</a:t>
            </a:r>
            <a:endParaRPr lang="ar-SA" sz="2800" dirty="0">
              <a:solidFill>
                <a:schemeClr val="accent2">
                  <a:lumMod val="50000"/>
                </a:schemeClr>
              </a:solidFill>
              <a:latin typeface="Calibri Light" panose="020F0302020204030204"/>
              <a:cs typeface="Times New Roman" panose="02020603050405020304" pitchFamily="18" charset="0"/>
            </a:endParaRPr>
          </a:p>
          <a:p>
            <a:pPr algn="r" rtl="0">
              <a:defRPr/>
            </a:pPr>
            <a:br>
              <a:rPr lang="ar-SA" sz="2800" dirty="0">
                <a:solidFill>
                  <a:srgbClr val="F0A22E"/>
                </a:solidFill>
                <a:latin typeface="Calibri Light" panose="020F0302020204030204"/>
                <a:cs typeface="Times New Roman" panose="02020603050405020304" pitchFamily="18" charset="0"/>
              </a:rPr>
            </a:br>
            <a:r>
              <a:rPr lang="ar-SA" sz="2800" dirty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  <a:t>التاريخ</a:t>
            </a:r>
            <a:r>
              <a:rPr lang="ar-SA" sz="2800" dirty="0">
                <a:solidFill>
                  <a:schemeClr val="accent2">
                    <a:lumMod val="50000"/>
                  </a:schemeClr>
                </a:solidFill>
                <a:latin typeface="Calibri Light" panose="020F0302020204030204"/>
                <a:cs typeface="Times New Roman" panose="02020603050405020304" pitchFamily="18" charset="0"/>
              </a:rPr>
              <a:t>:   / 2/ 1445 هـ</a:t>
            </a:r>
          </a:p>
        </p:txBody>
      </p:sp>
    </p:spTree>
    <p:extLst>
      <p:ext uri="{BB962C8B-B14F-4D97-AF65-F5344CB8AC3E}">
        <p14:creationId xmlns:p14="http://schemas.microsoft.com/office/powerpoint/2010/main" val="127787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C7B4971-9E32-67A3-C040-BBC5C0C97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607" y="2189871"/>
            <a:ext cx="10577149" cy="41970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6600" dirty="0">
                <a:solidFill>
                  <a:schemeClr val="accent2">
                    <a:lumMod val="75000"/>
                  </a:schemeClr>
                </a:solidFill>
                <a:cs typeface="Akhbar MT" pitchFamily="2" charset="-78"/>
              </a:rPr>
              <a:t>طالبتي المجتهدة ما هو أفضل أيام الأسبوع , خص الله به هذه الأمة , وقد جاء في فضله أحاديث كثيــرة , منها سورة الكهف . </a:t>
            </a:r>
          </a:p>
        </p:txBody>
      </p:sp>
      <p:sp>
        <p:nvSpPr>
          <p:cNvPr id="7" name="عنوان 1">
            <a:extLst>
              <a:ext uri="{FF2B5EF4-FFF2-40B4-BE49-F238E27FC236}">
                <a16:creationId xmlns:a16="http://schemas.microsoft.com/office/drawing/2014/main" id="{54510EAB-C1CC-EC23-DE39-30F3B509CE6E}"/>
              </a:ext>
            </a:extLst>
          </p:cNvPr>
          <p:cNvSpPr txBox="1">
            <a:spLocks/>
          </p:cNvSpPr>
          <p:nvPr/>
        </p:nvSpPr>
        <p:spPr>
          <a:xfrm>
            <a:off x="3068599" y="471042"/>
            <a:ext cx="6054802" cy="11467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6000" dirty="0">
                <a:solidFill>
                  <a:schemeClr val="tx1"/>
                </a:solidFill>
              </a:rPr>
              <a:t>التمهيـــد</a:t>
            </a:r>
          </a:p>
        </p:txBody>
      </p:sp>
    </p:spTree>
    <p:extLst>
      <p:ext uri="{BB962C8B-B14F-4D97-AF65-F5344CB8AC3E}">
        <p14:creationId xmlns:p14="http://schemas.microsoft.com/office/powerpoint/2010/main" val="2323026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6">
            <a:extLst>
              <a:ext uri="{FF2B5EF4-FFF2-40B4-BE49-F238E27FC236}">
                <a16:creationId xmlns:a16="http://schemas.microsoft.com/office/drawing/2014/main" id="{34D1E9A3-7899-4657-97FD-9B39D208A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224" y="1331665"/>
            <a:ext cx="5181600" cy="131444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SA" sz="6600" dirty="0"/>
              <a:t>أهداف الدرس </a:t>
            </a:r>
            <a:endParaRPr lang="en-US" sz="6600" dirty="0"/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56EAAAC4-4501-4AA3-A322-378CEEF66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060" y="2853369"/>
            <a:ext cx="5814645" cy="4004631"/>
          </a:xfrm>
        </p:spPr>
        <p:txBody>
          <a:bodyPr>
            <a:normAutofit/>
          </a:bodyPr>
          <a:lstStyle/>
          <a:p>
            <a:pPr algn="ctr"/>
            <a:r>
              <a:rPr kumimoji="0" lang="ar-SA" sz="4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طالبتي المجتهدة تصفحي كتابك صفحة 74 لمعرفة أهداف درسنا لهذا اليوم .</a:t>
            </a:r>
            <a:endParaRPr lang="ar-SA" sz="48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4" name="Picture 3" descr="مكتب مدرسي مع كتب وأقلام رصاص، وسبورة في الخلفية">
            <a:extLst>
              <a:ext uri="{FF2B5EF4-FFF2-40B4-BE49-F238E27FC236}">
                <a16:creationId xmlns:a16="http://schemas.microsoft.com/office/drawing/2014/main" id="{0AB9EB9F-313C-2DE8-8694-28114E6744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49" r="2" b="2"/>
          <a:stretch/>
        </p:blipFill>
        <p:spPr>
          <a:xfrm>
            <a:off x="6382587" y="1023779"/>
            <a:ext cx="4810442" cy="4810442"/>
          </a:xfrm>
          <a:custGeom>
            <a:avLst/>
            <a:gdLst/>
            <a:ahLst/>
            <a:cxnLst/>
            <a:rect l="l" t="t" r="r" b="b"/>
            <a:pathLst>
              <a:path w="5610348" h="5610348">
                <a:moveTo>
                  <a:pt x="2805174" y="0"/>
                </a:moveTo>
                <a:cubicBezTo>
                  <a:pt x="4354429" y="0"/>
                  <a:pt x="5610348" y="1255919"/>
                  <a:pt x="5610348" y="2805174"/>
                </a:cubicBezTo>
                <a:cubicBezTo>
                  <a:pt x="5610348" y="4354429"/>
                  <a:pt x="4354429" y="5610348"/>
                  <a:pt x="2805174" y="5610348"/>
                </a:cubicBezTo>
                <a:cubicBezTo>
                  <a:pt x="1255919" y="5610348"/>
                  <a:pt x="0" y="4354429"/>
                  <a:pt x="0" y="2805174"/>
                </a:cubicBezTo>
                <a:cubicBezTo>
                  <a:pt x="0" y="1255919"/>
                  <a:pt x="1255919" y="0"/>
                  <a:pt x="2805174" y="0"/>
                </a:cubicBezTo>
                <a:close/>
              </a:path>
            </a:pathLst>
          </a:custGeom>
          <a:noFill/>
        </p:spPr>
      </p:pic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3F3B7F5A-1B06-4815-B7EB-049C6AFC1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2628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809CB3E0-44A8-4F4D-B84D-B60FA2C2393B}" type="datetime1">
              <a:rPr lang="en-US" smtClean="0"/>
              <a:pPr>
                <a:spcAft>
                  <a:spcPts val="600"/>
                </a:spcAft>
              </a:pPr>
              <a:t>8/21/2023</a:t>
            </a:fld>
            <a:endParaRPr lang="en-US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2E740899-0F0E-42D8-ACE8-A38B9E329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298BF2C-AFD8-4232-9364-E649CD10D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B6A0707-BFCA-4BDD-8B25-E2A14A0F80A6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B2B5FF5-D175-DE80-638D-FC5715E4A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5172" y="616083"/>
            <a:ext cx="1019303" cy="101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35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36424CF-6F7C-03F9-8651-BECD7BE19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286" y="1270000"/>
            <a:ext cx="11538857" cy="1574799"/>
          </a:xfrm>
        </p:spPr>
        <p:txBody>
          <a:bodyPr>
            <a:normAutofit/>
          </a:bodyPr>
          <a:lstStyle/>
          <a:p>
            <a:pPr algn="ctr"/>
            <a:r>
              <a:rPr lang="ar-SA" sz="4400" dirty="0"/>
              <a:t>طالبتي المجتهدة بعد مشاهدتك للمقطع ما حكم صلاة الجمعــة ؟</a:t>
            </a:r>
          </a:p>
        </p:txBody>
      </p:sp>
      <p:pic>
        <p:nvPicPr>
          <p:cNvPr id="4" name="فضل يوم الجمعة ، وحكم صلاة الجمعة و صفتها">
            <a:hlinkClick r:id="" action="ppaction://media"/>
            <a:extLst>
              <a:ext uri="{FF2B5EF4-FFF2-40B4-BE49-F238E27FC236}">
                <a16:creationId xmlns:a16="http://schemas.microsoft.com/office/drawing/2014/main" id="{36CC260A-0E57-F50A-00A9-805699822EA8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9657" y="2249561"/>
            <a:ext cx="12032343" cy="4608439"/>
          </a:xfrm>
        </p:spPr>
      </p:pic>
    </p:spTree>
    <p:extLst>
      <p:ext uri="{BB962C8B-B14F-4D97-AF65-F5344CB8AC3E}">
        <p14:creationId xmlns:p14="http://schemas.microsoft.com/office/powerpoint/2010/main" val="10654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2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Title 1">
            <a:extLst>
              <a:ext uri="{FF2B5EF4-FFF2-40B4-BE49-F238E27FC236}">
                <a16:creationId xmlns:a16="http://schemas.microsoft.com/office/drawing/2014/main" id="{862C6485-4082-40F0-82E6-955E058A7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69" y="3163024"/>
            <a:ext cx="5670494" cy="3694976"/>
          </a:xfrm>
        </p:spPr>
        <p:txBody>
          <a:bodyPr anchor="b">
            <a:normAutofit fontScale="90000"/>
          </a:bodyPr>
          <a:lstStyle/>
          <a:p>
            <a:pPr algn="ctr"/>
            <a:r>
              <a:rPr lang="ar-SA" dirty="0">
                <a:solidFill>
                  <a:schemeClr val="accent2">
                    <a:lumMod val="50000"/>
                  </a:schemeClr>
                </a:solidFill>
              </a:rPr>
              <a:t>- المسافر </a:t>
            </a:r>
            <a:br>
              <a:rPr lang="ar-SA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ar-SA" dirty="0">
                <a:solidFill>
                  <a:schemeClr val="accent2">
                    <a:lumMod val="50000"/>
                  </a:schemeClr>
                </a:solidFill>
              </a:rPr>
              <a:t>- المرأة </a:t>
            </a:r>
            <a:br>
              <a:rPr lang="ar-SA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ar-SA" dirty="0">
                <a:solidFill>
                  <a:schemeClr val="accent2">
                    <a:lumMod val="50000"/>
                  </a:schemeClr>
                </a:solidFill>
              </a:rPr>
              <a:t>- الصغــير </a:t>
            </a:r>
            <a:br>
              <a:rPr lang="ar-SA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ar-SA" dirty="0">
                <a:solidFill>
                  <a:schemeClr val="accent2">
                    <a:lumMod val="50000"/>
                  </a:schemeClr>
                </a:solidFill>
              </a:rPr>
              <a:t>- المجنون </a:t>
            </a:r>
            <a:br>
              <a:rPr lang="ar-SA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ar-SA" dirty="0">
                <a:solidFill>
                  <a:schemeClr val="accent2">
                    <a:lumMod val="50000"/>
                  </a:schemeClr>
                </a:solidFill>
              </a:rPr>
              <a:t>- المريض الذي لا يستطيع الذهاب للمسجد.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090" name="Content Placeholder 2">
            <a:extLst>
              <a:ext uri="{FF2B5EF4-FFF2-40B4-BE49-F238E27FC236}">
                <a16:creationId xmlns:a16="http://schemas.microsoft.com/office/drawing/2014/main" id="{69A830A7-CC1B-4017-88D8-4397E731B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461" y="1960430"/>
            <a:ext cx="7287670" cy="5694408"/>
          </a:xfrm>
        </p:spPr>
        <p:txBody>
          <a:bodyPr anchor="t">
            <a:normAutofit/>
          </a:bodyPr>
          <a:lstStyle/>
          <a:p>
            <a:pPr algn="ctr"/>
            <a:r>
              <a:rPr lang="ar-SA" sz="6000" dirty="0"/>
              <a:t>طالبتي المجتهدة أذكري أربعـــة ممن لا تجب عليهم صلاة الجمعــــة ؟ </a:t>
            </a:r>
            <a:endParaRPr lang="en-US" sz="6000" dirty="0"/>
          </a:p>
        </p:txBody>
      </p:sp>
      <p:pic>
        <p:nvPicPr>
          <p:cNvPr id="3074" name="Picture 2" descr="أفكار لأجل نشاط بداية الحصة - Pretty Math">
            <a:extLst>
              <a:ext uri="{FF2B5EF4-FFF2-40B4-BE49-F238E27FC236}">
                <a16:creationId xmlns:a16="http://schemas.microsoft.com/office/drawing/2014/main" id="{27A85C69-3874-DB1A-4AAD-292F31F3C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257" y="400043"/>
            <a:ext cx="3622887" cy="276298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2" name="Footer Placeholder 4">
            <a:extLst>
              <a:ext uri="{FF2B5EF4-FFF2-40B4-BE49-F238E27FC236}">
                <a16:creationId xmlns:a16="http://schemas.microsoft.com/office/drawing/2014/main" id="{2E740899-0F0E-42D8-ACE8-A38B9E329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3093" name="Slide Number Placeholder 5">
            <a:extLst>
              <a:ext uri="{FF2B5EF4-FFF2-40B4-BE49-F238E27FC236}">
                <a16:creationId xmlns:a16="http://schemas.microsoft.com/office/drawing/2014/main" id="{2298BF2C-AFD8-4232-9364-E649CD10D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B6A0707-BFCA-4BDD-8B25-E2A14A0F80A6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0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ساعة (وحدة) - ويكيبيديا">
            <a:extLst>
              <a:ext uri="{FF2B5EF4-FFF2-40B4-BE49-F238E27FC236}">
                <a16:creationId xmlns:a16="http://schemas.microsoft.com/office/drawing/2014/main" id="{89472C1B-68EE-2AC0-3570-155F041DC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328" y="1894227"/>
            <a:ext cx="3398520" cy="215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فضل الصلاة جماعة في المسجد - YouTube">
            <a:extLst>
              <a:ext uri="{FF2B5EF4-FFF2-40B4-BE49-F238E27FC236}">
                <a16:creationId xmlns:a16="http://schemas.microsoft.com/office/drawing/2014/main" id="{E97243C1-BC11-998D-8AC0-D54EA4ACE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72" y="2053884"/>
            <a:ext cx="3293977" cy="215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صلاة الجمعة والشعور بالأمن والخشوع بعيدا عن التحريض الأعمى | مشاغبات هشام  ساق الله">
            <a:extLst>
              <a:ext uri="{FF2B5EF4-FFF2-40B4-BE49-F238E27FC236}">
                <a16:creationId xmlns:a16="http://schemas.microsoft.com/office/drawing/2014/main" id="{DA1357EB-4E7A-409E-A87C-32C85679B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172" y="4412343"/>
            <a:ext cx="2882084" cy="244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منزل برتقالي حديث, البيت, منزل, شقة PNG والمتجهات للتحميل مجانا">
            <a:extLst>
              <a:ext uri="{FF2B5EF4-FFF2-40B4-BE49-F238E27FC236}">
                <a16:creationId xmlns:a16="http://schemas.microsoft.com/office/drawing/2014/main" id="{E06179F3-BBB1-C567-ACFF-EDFCEE5DE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73" y="4412343"/>
            <a:ext cx="3398228" cy="244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B23D1026-4A6D-C948-51B3-D4CD70158582}"/>
              </a:ext>
            </a:extLst>
          </p:cNvPr>
          <p:cNvSpPr txBox="1"/>
          <p:nvPr/>
        </p:nvSpPr>
        <p:spPr>
          <a:xfrm>
            <a:off x="2293034" y="264798"/>
            <a:ext cx="9256541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/>
              <a:t>طالبتي المجتهدة من خلال قراءة الصورة ماهي شروط صحة صلاة الجمعــة ؟ </a:t>
            </a:r>
          </a:p>
        </p:txBody>
      </p:sp>
    </p:spTree>
    <p:extLst>
      <p:ext uri="{BB962C8B-B14F-4D97-AF65-F5344CB8AC3E}">
        <p14:creationId xmlns:p14="http://schemas.microsoft.com/office/powerpoint/2010/main" val="2702084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8A3B3A-DAFE-7C25-4D2A-0E5433101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761B9C4-7759-1B74-3A5F-0FB4BB647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2246692-1162-75AF-8502-F704CBDE92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4" b="5436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190897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AnalogousFromLightSeedLeftStep">
      <a:dk1>
        <a:srgbClr val="000000"/>
      </a:dk1>
      <a:lt1>
        <a:srgbClr val="FFFFFF"/>
      </a:lt1>
      <a:dk2>
        <a:srgbClr val="21373A"/>
      </a:dk2>
      <a:lt2>
        <a:srgbClr val="E8E2E2"/>
      </a:lt2>
      <a:accent1>
        <a:srgbClr val="80A9A7"/>
      </a:accent1>
      <a:accent2>
        <a:srgbClr val="75AB91"/>
      </a:accent2>
      <a:accent3>
        <a:srgbClr val="81AC86"/>
      </a:accent3>
      <a:accent4>
        <a:srgbClr val="86AC76"/>
      </a:accent4>
      <a:accent5>
        <a:srgbClr val="9AA57D"/>
      </a:accent5>
      <a:accent6>
        <a:srgbClr val="A9A274"/>
      </a:accent6>
      <a:hlink>
        <a:srgbClr val="AE696D"/>
      </a:hlink>
      <a:folHlink>
        <a:srgbClr val="7F7F7F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212</Words>
  <Application>Microsoft Office PowerPoint</Application>
  <PresentationFormat>شاشة عريضة</PresentationFormat>
  <Paragraphs>27</Paragraphs>
  <Slides>14</Slides>
  <Notes>0</Notes>
  <HiddenSlides>0</HiddenSlides>
  <MMClips>2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1" baseType="lpstr">
      <vt:lpstr>Arial</vt:lpstr>
      <vt:lpstr>Calibri Light</vt:lpstr>
      <vt:lpstr>Grandview Display</vt:lpstr>
      <vt:lpstr>Tw Cen MT</vt:lpstr>
      <vt:lpstr>Tw Cen MT Condensed</vt:lpstr>
      <vt:lpstr>Wingdings 3</vt:lpstr>
      <vt:lpstr>DashVTI</vt:lpstr>
      <vt:lpstr>السلام عليكم ورحمة الله وبركاته .. أهلاً وسهلاً بكم طالباتي العزيزات ..</vt:lpstr>
      <vt:lpstr>عرض تقديمي في PowerPoint</vt:lpstr>
      <vt:lpstr>صلاة الجمعـــة</vt:lpstr>
      <vt:lpstr>عرض تقديمي في PowerPoint</vt:lpstr>
      <vt:lpstr>أهداف الدرس </vt:lpstr>
      <vt:lpstr>طالبتي المجتهدة بعد مشاهدتك للمقطع ما حكم صلاة الجمعــة ؟</vt:lpstr>
      <vt:lpstr>- المسافر  - المرأة  - الصغــير  - المجنون  - المريض الذي لا يستطيع الذهاب للمسجد.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السلام عليكم ورحمة الله وبركاته .. أهلاً وسهلاً بكم طالباتي العزيزات ..</dc:title>
  <dc:creator>خلود الغربي</dc:creator>
  <cp:lastModifiedBy>خلود الغربي</cp:lastModifiedBy>
  <cp:revision>7</cp:revision>
  <dcterms:created xsi:type="dcterms:W3CDTF">2023-08-21T20:01:20Z</dcterms:created>
  <dcterms:modified xsi:type="dcterms:W3CDTF">2023-08-21T21:40:03Z</dcterms:modified>
</cp:coreProperties>
</file>