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2" r:id="rId4"/>
    <p:sldId id="274" r:id="rId5"/>
    <p:sldId id="303" r:id="rId6"/>
    <p:sldId id="305" r:id="rId7"/>
    <p:sldId id="307" r:id="rId8"/>
    <p:sldId id="30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BF"/>
    <a:srgbClr val="FFFFF3"/>
    <a:srgbClr val="F3F3F3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5E68-ADAB-41A6-B692-A6EA9C37A92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69B5-3D80-4517-B09B-1A0E28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84E2-278E-4856-80A3-15F0ABC1B181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AF2-A7AE-48EB-86AB-2211D558CF03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9E01-AAC4-473B-BD0B-228B8962C566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86-9313-4CA4-9F2A-A027C56CB91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3AB-7C69-4B7D-BA63-534FEEBA7815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C26-7F73-43A6-80B3-3DE7629DC360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0F18-06A8-4575-9AB6-A5F91DE55615}" type="datetime1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0A4-9F11-4E65-9DC2-D770DD639B7D}" type="datetime1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7F3-D305-4BCE-8174-D36A7523EF08}" type="datetime1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61-CA2C-4385-B481-D8A93DA27702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7AE-7E4E-4227-A8BB-27405F3D6A0A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EF56-3AD5-4EA9-9F08-CC29E8C8ABF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8020" y="880359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السادس ا لابتدائي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0355" y="956654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المرحلة/ الصف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355" y="2502885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355" y="3242065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355" y="4042704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 العلمي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38020" y="2429482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علوم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8019" y="317107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انقسام الخلية  الانقسام المتساوي  والانقسام المنصف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( الاختزالي )</a:t>
            </a:r>
            <a:endParaRPr lang="en-US" sz="24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38019" y="393971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ساره المغربي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0355" y="1728591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38020" y="1655188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الأول</a:t>
            </a:r>
          </a:p>
        </p:txBody>
      </p:sp>
    </p:spTree>
    <p:extLst>
      <p:ext uri="{BB962C8B-B14F-4D97-AF65-F5344CB8AC3E}">
        <p14:creationId xmlns:p14="http://schemas.microsoft.com/office/powerpoint/2010/main" val="379301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6423" y="97623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الدرس 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60326" y="3051622"/>
            <a:ext cx="797814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A" sz="3400" dirty="0">
                <a:solidFill>
                  <a:srgbClr val="681C1C"/>
                </a:solidFill>
                <a:cs typeface="SKR HEAD1" pitchFamily="2" charset="-78"/>
              </a:rPr>
              <a:t>يقارن بين الانقسام المتساوي والانقسام المنصف(الاختزالي )</a:t>
            </a:r>
          </a:p>
          <a:p>
            <a:pPr algn="r" rtl="1"/>
            <a:r>
              <a:rPr lang="ar-SA" sz="3400" dirty="0">
                <a:solidFill>
                  <a:srgbClr val="681C1C"/>
                </a:solidFill>
                <a:cs typeface="SKR HEAD1" pitchFamily="2" charset="-78"/>
              </a:rPr>
              <a:t> </a:t>
            </a:r>
            <a:endParaRPr lang="ar-SA" sz="700" dirty="0">
              <a:cs typeface="SKR HEAD1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2" r="2069"/>
          <a:stretch/>
        </p:blipFill>
        <p:spPr>
          <a:xfrm>
            <a:off x="9138469" y="2020443"/>
            <a:ext cx="1826714" cy="34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22" y="3948748"/>
            <a:ext cx="1811438" cy="201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6098148" y="2836178"/>
            <a:ext cx="5793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cs typeface="SKR HEAD1" pitchFamily="2" charset="-78"/>
              </a:rPr>
              <a:t>كيف تصبح خلية واحدة مخلوقا حياً مكتمل النمو؟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920465" y="1280515"/>
            <a:ext cx="3227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التمهيد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9" y="1989351"/>
            <a:ext cx="6168694" cy="22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436402" y="2649839"/>
            <a:ext cx="396318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SKR HEAD1" pitchFamily="2" charset="-78"/>
              </a:rPr>
              <a:t>هي العملية المستمرة من النمو والانقسام والتعويض .</a:t>
            </a: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3657" r="1817"/>
          <a:stretch/>
        </p:blipFill>
        <p:spPr>
          <a:xfrm>
            <a:off x="1235619" y="1219314"/>
            <a:ext cx="4977301" cy="4865634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7920465" y="1288998"/>
            <a:ext cx="3227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دورة الخلية :</a:t>
            </a:r>
          </a:p>
        </p:txBody>
      </p:sp>
    </p:spTree>
    <p:extLst>
      <p:ext uri="{BB962C8B-B14F-4D97-AF65-F5344CB8AC3E}">
        <p14:creationId xmlns:p14="http://schemas.microsoft.com/office/powerpoint/2010/main" val="148536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920463" y="1278460"/>
            <a:ext cx="3227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ما الانقسام ؟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552517" y="2936012"/>
            <a:ext cx="39631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انتاج خلايا جديدة من خلايا سابقة موجودة قبلها .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10346"/>
          <a:stretch/>
        </p:blipFill>
        <p:spPr>
          <a:xfrm>
            <a:off x="927278" y="2338649"/>
            <a:ext cx="6147892" cy="1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080093" y="1305520"/>
            <a:ext cx="3227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ما الانقسام المتساوي ؟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5848560" y="2706729"/>
            <a:ext cx="6055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انقسام الخلايا إلى خليتين متساويتين متماثلتين 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79489" r="13495" b="5575"/>
          <a:stretch/>
        </p:blipFill>
        <p:spPr>
          <a:xfrm>
            <a:off x="2055843" y="5386578"/>
            <a:ext cx="1581741" cy="828137"/>
          </a:xfrm>
          <a:prstGeom prst="ellipse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60888" r="19601" b="24798"/>
          <a:stretch/>
        </p:blipFill>
        <p:spPr>
          <a:xfrm>
            <a:off x="2109156" y="4402327"/>
            <a:ext cx="1475117" cy="793630"/>
          </a:xfrm>
          <a:prstGeom prst="ellipse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43118" r="28151" b="43190"/>
          <a:stretch/>
        </p:blipFill>
        <p:spPr>
          <a:xfrm>
            <a:off x="2260120" y="3413530"/>
            <a:ext cx="1259457" cy="759125"/>
          </a:xfrm>
          <a:prstGeom prst="ellipse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26282" r="27575" b="59715"/>
          <a:stretch/>
        </p:blipFill>
        <p:spPr>
          <a:xfrm>
            <a:off x="2260120" y="2350191"/>
            <a:ext cx="1173193" cy="776378"/>
          </a:xfrm>
          <a:prstGeom prst="ellipse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t="9032" r="35019" b="77120"/>
          <a:stretch/>
        </p:blipFill>
        <p:spPr>
          <a:xfrm>
            <a:off x="2311879" y="1361591"/>
            <a:ext cx="1069676" cy="767751"/>
          </a:xfrm>
          <a:prstGeom prst="ellipse">
            <a:avLst/>
          </a:prstGeom>
        </p:spPr>
      </p:pic>
      <p:sp>
        <p:nvSpPr>
          <p:cNvPr id="3" name="سهم للأسفل 2"/>
          <p:cNvSpPr/>
          <p:nvPr/>
        </p:nvSpPr>
        <p:spPr>
          <a:xfrm>
            <a:off x="4011283" y="2077579"/>
            <a:ext cx="1043797" cy="3167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22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8048948" y="1297922"/>
            <a:ext cx="3227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ما الانقسام المنصف  ؟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6806615" y="2691584"/>
            <a:ext cx="471339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انقسامان يحدثان  في الخلية الجنسية وينتج عنهما أربع خلايا كل منهما يحتوي على نصف العدد من الكروموسومات.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298361" y="1846825"/>
            <a:ext cx="6159725" cy="2719687"/>
            <a:chOff x="298361" y="1846825"/>
            <a:chExt cx="6159725" cy="2719687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" t="3787" r="1438" b="1936"/>
            <a:stretch/>
          </p:blipFill>
          <p:spPr>
            <a:xfrm>
              <a:off x="298361" y="1855980"/>
              <a:ext cx="6159725" cy="2710532"/>
            </a:xfrm>
            <a:prstGeom prst="rect">
              <a:avLst/>
            </a:prstGeom>
          </p:spPr>
        </p:pic>
        <p:sp>
          <p:nvSpPr>
            <p:cNvPr id="3" name="مستطيل 2"/>
            <p:cNvSpPr/>
            <p:nvPr/>
          </p:nvSpPr>
          <p:spPr>
            <a:xfrm>
              <a:off x="4908430" y="3804249"/>
              <a:ext cx="1518249" cy="741872"/>
            </a:xfrm>
            <a:prstGeom prst="rect">
              <a:avLst/>
            </a:prstGeom>
            <a:solidFill>
              <a:srgbClr val="FFF3BF"/>
            </a:solidFill>
            <a:ln>
              <a:solidFill>
                <a:srgbClr val="FFF3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184478" y="1846825"/>
              <a:ext cx="1266784" cy="373406"/>
            </a:xfrm>
            <a:prstGeom prst="rect">
              <a:avLst/>
            </a:prstGeom>
            <a:solidFill>
              <a:srgbClr val="FFF3BF"/>
            </a:solidFill>
            <a:ln>
              <a:solidFill>
                <a:srgbClr val="FFF3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847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001658" y="1268574"/>
            <a:ext cx="66109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المقارنة بين الانقسام المتساوي والانقسام المنصف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19337"/>
              </p:ext>
            </p:extLst>
          </p:nvPr>
        </p:nvGraphicFramePr>
        <p:xfrm>
          <a:off x="1678133" y="2303311"/>
          <a:ext cx="9386544" cy="24327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6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KR HEAD1" pitchFamily="2" charset="-78"/>
                        </a:rPr>
                        <a:t>أوجه المقارنة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الانقسام المتساوي</a:t>
                      </a:r>
                      <a:r>
                        <a:rPr lang="ar-SA" sz="24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SA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الانقسام المنصف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KR HEAD1" pitchFamily="2" charset="-78"/>
                        </a:rPr>
                        <a:t>نوع الخلية التي يحدث فيها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002060"/>
                          </a:solidFill>
                          <a:cs typeface="SKR HEAD1" pitchFamily="2" charset="-78"/>
                        </a:rPr>
                        <a:t>خلايا جسمية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خلايا جنسية.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KR HEAD1" pitchFamily="2" charset="-78"/>
                        </a:rPr>
                        <a:t>عدد الكروموسومات في الخلايا الناتجة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002060"/>
                          </a:solidFill>
                          <a:cs typeface="SKR HEAD1" pitchFamily="2" charset="-78"/>
                        </a:rPr>
                        <a:t>كاملة العدد من الكروموسومات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نصف العدد من الكروموسومات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KR HEAD1" pitchFamily="2" charset="-78"/>
                        </a:rPr>
                        <a:t>عدد الانقسامات</a:t>
                      </a:r>
                      <a:r>
                        <a:rPr lang="ar-SA" sz="2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KR HEAD1" pitchFamily="2" charset="-78"/>
                        </a:rPr>
                        <a:t> في كل خلية </a:t>
                      </a:r>
                      <a:endParaRPr lang="ar-SA" sz="2400" b="0" dirty="0">
                        <a:solidFill>
                          <a:schemeClr val="bg2">
                            <a:lumMod val="10000"/>
                          </a:schemeClr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002060"/>
                          </a:solidFill>
                          <a:cs typeface="SKR HEAD1" pitchFamily="2" charset="-78"/>
                        </a:rPr>
                        <a:t>انقسام واحد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انقسامان</a:t>
                      </a:r>
                      <a:r>
                        <a:rPr lang="ar-SA" sz="24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  <a:endParaRPr lang="ar-SA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cs typeface="SKR HEAD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47792" y="623064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الملخص 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141464" y="989090"/>
            <a:ext cx="18101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cs typeface="SKR HEAD1" pitchFamily="2" charset="-78"/>
              </a:rPr>
              <a:t>انقسام الخلايا /</a:t>
            </a:r>
          </a:p>
        </p:txBody>
      </p:sp>
      <p:cxnSp>
        <p:nvCxnSpPr>
          <p:cNvPr id="5" name="رابط مستقيم 4"/>
          <p:cNvCxnSpPr/>
          <p:nvPr/>
        </p:nvCxnSpPr>
        <p:spPr>
          <a:xfrm flipH="1" flipV="1">
            <a:off x="3364302" y="1918124"/>
            <a:ext cx="5331124" cy="132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سهم إلى اليمين 8"/>
          <p:cNvSpPr/>
          <p:nvPr/>
        </p:nvSpPr>
        <p:spPr>
          <a:xfrm rot="5400000">
            <a:off x="8217050" y="2003748"/>
            <a:ext cx="692622" cy="5549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1927221" y="2636304"/>
            <a:ext cx="3174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 dirty="0">
                <a:cs typeface="SKR HEAD1" pitchFamily="2" charset="-78"/>
              </a:rPr>
              <a:t>الانقسام المنصف (الاختزالي )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7585388" y="2601763"/>
            <a:ext cx="19495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 dirty="0">
                <a:cs typeface="SKR HEAD1" pitchFamily="2" charset="-78"/>
              </a:rPr>
              <a:t>الانقسام المتساوي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967367" y="1014421"/>
            <a:ext cx="60484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SKR HEAD1" pitchFamily="2" charset="-78"/>
              </a:rPr>
              <a:t>تمر الخلايا بعملية من النمو والانقسام والتعويض  تسمى دورة الخلية .</a:t>
            </a: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81079"/>
              </p:ext>
            </p:extLst>
          </p:nvPr>
        </p:nvGraphicFramePr>
        <p:xfrm>
          <a:off x="6782749" y="3182072"/>
          <a:ext cx="3554850" cy="33452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731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002060"/>
                          </a:solidFill>
                          <a:cs typeface="SKR HEAD1" pitchFamily="2" charset="-78"/>
                        </a:rPr>
                        <a:t>يحدث في الخلايا جسمية مثل : خلايا الدم البيضاء وخلايا العظام وخلايا العضلات 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3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ينتج عن</a:t>
                      </a:r>
                      <a:r>
                        <a:rPr lang="ar-SA" sz="2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SA" sz="2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انقسام واحد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3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ينتج منه خليتين فقط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3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وهي خلايا جسمية جديدة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3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كاملة العدد من الكروموسومات</a:t>
                      </a:r>
                      <a:r>
                        <a:rPr lang="ar-SA" sz="2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  <a:endParaRPr lang="ar-SA" sz="2400" b="0" dirty="0">
                        <a:solidFill>
                          <a:schemeClr val="tx1">
                            <a:lumMod val="75000"/>
                          </a:schemeClr>
                        </a:solidFill>
                        <a:cs typeface="SKR HEAD1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سهم إلى اليمين 39"/>
          <p:cNvSpPr/>
          <p:nvPr/>
        </p:nvSpPr>
        <p:spPr>
          <a:xfrm rot="5400000">
            <a:off x="3153959" y="2008423"/>
            <a:ext cx="692622" cy="5549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34490"/>
              </p:ext>
            </p:extLst>
          </p:nvPr>
        </p:nvGraphicFramePr>
        <p:xfrm>
          <a:off x="1347486" y="3191411"/>
          <a:ext cx="4033632" cy="34474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33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62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يحدث في خلايا جنسية مثل :الخلايا الجنسية الذكرية (الحيوان المنوي ) أو الخلايا الجنسية (البويضة 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ينتج عن انقسامين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5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ينتج منه أربع خلايا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0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وهي أمشاج ( حيوانات منوية أو بويضات 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5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SKR HEAD1" pitchFamily="2" charset="-78"/>
                        </a:rPr>
                        <a:t>نصف العدد من الكروموسومات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37" grpId="0" animBg="1"/>
      <p:bldP spid="38" grpId="0" animBg="1"/>
      <p:bldP spid="39" grpId="0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دروس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967</Words>
  <Application>Microsoft Office PowerPoint</Application>
  <PresentationFormat>شاشة عريضة</PresentationFormat>
  <Paragraphs>174</Paragraphs>
  <Slides>9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Shahera Al-Zahib</dc:creator>
  <cp:lastModifiedBy>ACER</cp:lastModifiedBy>
  <cp:revision>254</cp:revision>
  <dcterms:created xsi:type="dcterms:W3CDTF">2016-09-07T07:56:44Z</dcterms:created>
  <dcterms:modified xsi:type="dcterms:W3CDTF">2017-10-06T11:06:26Z</dcterms:modified>
</cp:coreProperties>
</file>