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CC99"/>
    <a:srgbClr val="CC00CC"/>
    <a:srgbClr val="FF99CC"/>
    <a:srgbClr val="FF9966"/>
    <a:srgbClr val="66FFFF"/>
    <a:srgbClr val="CCFF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ECB7-51C4-4811-95CD-6C665349BC1B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FDCB-CBB8-4B2C-818E-4B34319E0FE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 Variants" pitchFamily="2" charset="-78"/>
              </a:rPr>
              <a:t>ما </a:t>
            </a:r>
            <a:r>
              <a:rPr lang="ar-SA" sz="8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 Variants" pitchFamily="2" charset="-78"/>
              </a:rPr>
              <a:t>التربة؟</a:t>
            </a:r>
            <a:endParaRPr lang="ar-SA" sz="8800" dirty="0">
              <a:solidFill>
                <a:schemeClr val="tx2">
                  <a:lumMod val="60000"/>
                  <a:lumOff val="40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052736"/>
            <a:ext cx="9077210" cy="5991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التربة مخلوط من المعادن،وفتات الصخور.وتحتوي التربة على </a:t>
            </a:r>
            <a:r>
              <a:rPr lang="ar-SA" sz="4000" dirty="0" err="1" smtClean="0"/>
              <a:t>الدبال.</a:t>
            </a:r>
            <a:r>
              <a:rPr lang="ar-SA" sz="2800" dirty="0" smtClean="0"/>
              <a:t> </a:t>
            </a:r>
          </a:p>
          <a:p>
            <a:pPr algn="ctr"/>
            <a:r>
              <a:rPr lang="ar-SA" sz="5400" dirty="0" err="1" smtClean="0">
                <a:solidFill>
                  <a:srgbClr val="FF0000"/>
                </a:solidFill>
              </a:rPr>
              <a:t>ماهو</a:t>
            </a:r>
            <a:r>
              <a:rPr lang="ar-SA" sz="5400" dirty="0" smtClean="0">
                <a:solidFill>
                  <a:srgbClr val="FF0000"/>
                </a:solidFill>
              </a:rPr>
              <a:t> </a:t>
            </a:r>
            <a:r>
              <a:rPr lang="ar-SA" sz="5400" dirty="0" err="1" smtClean="0">
                <a:solidFill>
                  <a:srgbClr val="FF0000"/>
                </a:solidFill>
              </a:rPr>
              <a:t>الدبال؟</a:t>
            </a:r>
            <a:endParaRPr lang="ar-SA" sz="5400" dirty="0" smtClean="0">
              <a:solidFill>
                <a:srgbClr val="FF0000"/>
              </a:solidFill>
            </a:endParaRPr>
          </a:p>
          <a:p>
            <a:pPr algn="ctr"/>
            <a:r>
              <a:rPr lang="ar-SA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الدبال</a:t>
            </a:r>
            <a:r>
              <a:rPr lang="ar-S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هو بقايا نباتات وحيوانات متحللة في التربة.وهو يزيد من خصوبة التربة.</a:t>
            </a:r>
          </a:p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على ماذا تحتوي </a:t>
            </a:r>
            <a:r>
              <a:rPr lang="ar-SA" sz="4800" dirty="0" err="1" smtClean="0">
                <a:solidFill>
                  <a:srgbClr val="FF0000"/>
                </a:solidFill>
              </a:rPr>
              <a:t>التربة؟</a:t>
            </a:r>
            <a:endParaRPr lang="ar-SA" sz="4800" dirty="0" smtClean="0">
              <a:solidFill>
                <a:srgbClr val="FF0000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تحتوي التربة على </a:t>
            </a:r>
            <a:r>
              <a:rPr lang="ar-SA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الدبال</a:t>
            </a:r>
            <a:r>
              <a:rPr lang="ar-S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والماء وهواء ومخلوقات حية.</a:t>
            </a:r>
            <a:endParaRPr lang="ar-S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cs typeface="DecoType Naskh Variants" pitchFamily="2" charset="-78"/>
              </a:rPr>
              <a:t>المخلوقات الحية في التربة.</a:t>
            </a:r>
            <a:endParaRPr lang="ar-SA" sz="8800" dirty="0"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12776"/>
            <a:ext cx="9144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75000"/>
                  </a:schemeClr>
                </a:solidFill>
              </a:rPr>
              <a:t>إذا حفرت حفرة ما في التربة فمن الممكن أن تشاهد جذور النباتات.</a:t>
            </a:r>
            <a:endParaRPr lang="ar-SA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2924944"/>
            <a:ext cx="907721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/>
              <a:t>من أين تحصل جذور النباتات على الماء والمعادن؟وعلى ماذا تعمل </a:t>
            </a:r>
            <a:r>
              <a:rPr lang="ar-SA" sz="4400" dirty="0" err="1" smtClean="0"/>
              <a:t>الجذور؟</a:t>
            </a:r>
            <a:endParaRPr lang="ar-SA" sz="4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" y="4509120"/>
            <a:ext cx="914921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accent3">
                    <a:lumMod val="50000"/>
                  </a:schemeClr>
                </a:solidFill>
              </a:rPr>
              <a:t>تحصل جذور النباتات على الماء والمعادن من التربة،وتعمل الجذور على تثبيت النبات في التربة.ويقلل من تعريتها.</a:t>
            </a:r>
            <a:endParaRPr lang="ar-SA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0" y="404664"/>
            <a:ext cx="91439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يمكن أيضا أن تشاهد حيوانات مختلفة تعيش في التربة،ومنها النمل وديدان الأرض.</a:t>
            </a:r>
            <a:endParaRPr lang="ar-SA" sz="4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2348880"/>
            <a:ext cx="914399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على ماذا تعمل الحيوانات المختلفة في </a:t>
            </a:r>
            <a:r>
              <a:rPr lang="ar-SA" sz="5400" dirty="0" err="1" smtClean="0">
                <a:solidFill>
                  <a:srgbClr val="FF0000"/>
                </a:solidFill>
              </a:rPr>
              <a:t>التربة؟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4293096"/>
            <a:ext cx="91440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/>
              <a:t>تعمل هذه الحيوانات على تفتيت التربة،مما يسمح للهواء والماء من الدخول للتربة.</a:t>
            </a:r>
            <a:endParaRPr lang="ar-SA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dirty="0" smtClean="0">
                <a:cs typeface="DecoType Naskh Variants" pitchFamily="2" charset="-78"/>
              </a:rPr>
              <a:t>تكون </a:t>
            </a:r>
            <a:r>
              <a:rPr lang="ar-SA" sz="11500" dirty="0" err="1" smtClean="0">
                <a:cs typeface="DecoType Naskh Variants" pitchFamily="2" charset="-78"/>
              </a:rPr>
              <a:t>التربة؟</a:t>
            </a:r>
            <a:endParaRPr lang="ar-SA" sz="11500" dirty="0"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700808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يبدأ تكون التربة بعمليات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التجوية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التي تعمل على تكسير الصخور وتفتيتها.يتجمع الفتات الصخري ويختلط بالمخلوقات الحية 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المتحللة ومع مرور الزمن تتكون طبقات التربة.وهي الطبقة العليا ذات اللون الداكن،وتحتوي على معظم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الدبال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والمعادن.وتقع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أسفلها طبقة لونها فاتح وفيها كميات أقل من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الدبال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تسمى الطبقة السفلية.ثم تقع أسفلها الطبقة الصخرية.تحتاج التربة فترة زمنية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طويلة لتتكون،يستغرق تكون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1سم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من التربة إلى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1000سنة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ولهاذا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السبب يحاول الناس منع تعرية التربة والمحافظة على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سلامتها بإضافة المعادن </a:t>
            </a:r>
            <a:r>
              <a:rPr lang="ar-SA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والدبال</a:t>
            </a:r>
            <a:r>
              <a:rPr lang="ar-S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إليها.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776"/>
            <a:ext cx="91439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0" y="0"/>
            <a:ext cx="90772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</a:rPr>
              <a:t>توجد أنواع مختلفة من التربة في أماكن متعددة</a:t>
            </a:r>
            <a:endParaRPr lang="ar-SA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980728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مما تتكون </a:t>
            </a:r>
            <a:r>
              <a:rPr lang="ar-SA" sz="5400" dirty="0" err="1" smtClean="0">
                <a:solidFill>
                  <a:srgbClr val="FF0000"/>
                </a:solidFill>
              </a:rPr>
              <a:t>التربة؟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1916832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</a:rPr>
              <a:t>تتكون التربة من معادن وصخور مختلفة.وتحتوي على كميات مختلفة من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</a:rPr>
              <a:t>الدبال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</a:rPr>
              <a:t>،وتختلف التربة في ألوانها ونسيجها.</a:t>
            </a:r>
            <a:endParaRPr lang="ar-S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3284984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على ماذا يعتمد لون </a:t>
            </a:r>
            <a:r>
              <a:rPr lang="ar-SA" sz="4800" dirty="0" err="1" smtClean="0">
                <a:solidFill>
                  <a:srgbClr val="FF0000"/>
                </a:solidFill>
              </a:rPr>
              <a:t>التربة؟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4293096"/>
            <a:ext cx="9144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</a:rPr>
              <a:t>يعتمد لون التربة على مكوناتها فالتربة الغنية </a:t>
            </a:r>
            <a:r>
              <a:rPr lang="ar-SA" sz="3600" dirty="0" err="1" smtClean="0">
                <a:solidFill>
                  <a:schemeClr val="accent2">
                    <a:lumMod val="50000"/>
                  </a:schemeClr>
                </a:solidFill>
              </a:rPr>
              <a:t>بالدبال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</a:rPr>
              <a:t> يكون لونها بنيا غامقا أو أسود،بينما تكون التربة بيضاء إذا كان أصلها صخور جيرية،كذلك يكون لون التربة التي تحتوي على نسبة عالية من الحديد أحمر.</a:t>
            </a:r>
            <a:endParaRPr lang="ar-S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7"/>
            <a:ext cx="9143999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dirty="0" smtClean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نسيج </a:t>
            </a:r>
            <a:r>
              <a:rPr lang="ar-SA" sz="11500" dirty="0" err="1" smtClean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التربة؟</a:t>
            </a:r>
            <a:endParaRPr lang="ar-SA" sz="115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772816"/>
            <a:ext cx="9149218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يصف النسيج كبر حبيبات التربة و القطع الصخرية المكونة لها،فالتربة الرملية تتكون من الكثير من الحبيبات الصغيرة تسمى رملا</a:t>
            </a:r>
          </a:p>
          <a:p>
            <a:pPr algn="ctr"/>
            <a:r>
              <a:rPr lang="ar-SA" sz="3200" dirty="0" smtClean="0"/>
              <a:t>التربة </a:t>
            </a:r>
            <a:r>
              <a:rPr lang="ar-SA" sz="3200" dirty="0" err="1" smtClean="0"/>
              <a:t>الغرينية</a:t>
            </a:r>
            <a:r>
              <a:rPr lang="ar-SA" sz="3200" dirty="0" smtClean="0"/>
              <a:t> تتكون من حبيبات أصغر من الرمل،والتربة الطينية تكون حبيباتها أصغر من حبيبات التربة </a:t>
            </a:r>
            <a:r>
              <a:rPr lang="ar-SA" sz="3200" dirty="0" err="1" smtClean="0"/>
              <a:t>الغرينية</a:t>
            </a:r>
            <a:r>
              <a:rPr lang="ar-SA" sz="3200" dirty="0" smtClean="0"/>
              <a:t>.وقد تتكون التربة </a:t>
            </a:r>
          </a:p>
          <a:p>
            <a:pPr algn="ctr"/>
            <a:r>
              <a:rPr lang="ar-SA" sz="3200" dirty="0" smtClean="0"/>
              <a:t>من مزيج من حبيبات الأنواع الثلاثة السابقة.فتسمى التربة الطفيلية.يؤثر نسيج التربة على كمية الماء الذي يمكن للتربة أن تحتفظ </a:t>
            </a:r>
            <a:r>
              <a:rPr lang="ar-SA" sz="3200" dirty="0" err="1" smtClean="0"/>
              <a:t>به.</a:t>
            </a:r>
            <a:endParaRPr lang="ar-SA" sz="3200" dirty="0" smtClean="0"/>
          </a:p>
          <a:p>
            <a:pPr algn="ctr"/>
            <a:r>
              <a:rPr lang="ar-SA" sz="3200" dirty="0" smtClean="0"/>
              <a:t>فالتربة الطينية تحتفظ بالكثير من الماء بينما تحتفظ التربة الرملية بالقليل من الماء وتنمو العديد من النباتات بشكل جيد في التربة</a:t>
            </a:r>
          </a:p>
          <a:p>
            <a:pPr algn="ctr"/>
            <a:r>
              <a:rPr lang="ar-SA" sz="3200" dirty="0" smtClean="0"/>
              <a:t>الطفيلية لأنها ليست رطبة جدا </a:t>
            </a:r>
            <a:r>
              <a:rPr lang="ar-SA" sz="3200" dirty="0" err="1" smtClean="0"/>
              <a:t>ولاجافة</a:t>
            </a:r>
            <a:r>
              <a:rPr lang="ar-SA" sz="3200" dirty="0" smtClean="0"/>
              <a:t> جدا.</a:t>
            </a:r>
            <a:endParaRPr lang="ar-S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96855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3995936" y="0"/>
            <a:ext cx="51480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cs typeface="DecoType Naskh Variants" pitchFamily="2" charset="-78"/>
              </a:rPr>
              <a:t>ما أهمية </a:t>
            </a:r>
            <a:r>
              <a:rPr lang="ar-SA" sz="4400" dirty="0" err="1" smtClean="0">
                <a:cs typeface="DecoType Naskh Variants" pitchFamily="2" charset="-78"/>
              </a:rPr>
              <a:t>التربة؟</a:t>
            </a:r>
            <a:endParaRPr lang="ar-SA" sz="4400" dirty="0"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67944" y="476672"/>
            <a:ext cx="5076056" cy="6638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التربة مورد طبيعي،المورد الطبيعي مادة موجودة على الأرض،ضرورية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ومفيدة للإنسان فبدون التربة 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</a:rPr>
              <a:t>لاتنمو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 معظم النباتات،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</a:rPr>
              <a:t>ولايحصل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3200" dirty="0" err="1" smtClean="0">
                <a:solidFill>
                  <a:schemeClr val="tx2">
                    <a:lumMod val="75000"/>
                  </a:schemeClr>
                </a:solidFill>
              </a:rPr>
              <a:t>الأنسان</a:t>
            </a:r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 أو 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الحيوان على الغذاء وكذلك لن يتوافر القطن لصنع الملابس أو الخشب 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لبناء البيوت وصنع الأثاث أو الأعشاب لصنع الأدوية.من المهم المحافظة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على سلامة التربة كما أن زراعة التربة يمنعها من التعرية بإبقائها نظيفة</a:t>
            </a:r>
          </a:p>
          <a:p>
            <a:pPr algn="ctr"/>
            <a:r>
              <a:rPr lang="ar-SA" sz="3200" dirty="0" smtClean="0">
                <a:solidFill>
                  <a:schemeClr val="tx2">
                    <a:lumMod val="75000"/>
                  </a:schemeClr>
                </a:solidFill>
              </a:rPr>
              <a:t>كما يمكننا إضافة الأسمدة إلى التربة لتستفيد منها النباتات.</a:t>
            </a:r>
            <a:endParaRPr lang="ar-SA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1"/>
            <a:ext cx="914400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X8C0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9143999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 smtClean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التربة</a:t>
            </a:r>
            <a:endParaRPr lang="ar-SA" sz="166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r>
              <a:rPr lang="ar-SA" sz="16600" dirty="0" err="1" smtClean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الأهداف:</a:t>
            </a:r>
            <a:endParaRPr lang="ar-SA" sz="166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2276872"/>
            <a:ext cx="9143999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 smtClean="0">
                <a:solidFill>
                  <a:schemeClr val="accent3">
                    <a:lumMod val="75000"/>
                  </a:schemeClr>
                </a:solidFill>
              </a:rPr>
              <a:t>*يتعرف التربة ويحدد مكوناتها.</a:t>
            </a:r>
          </a:p>
          <a:p>
            <a:pPr algn="ctr"/>
            <a:r>
              <a:rPr lang="ar-SA" sz="7200" dirty="0" smtClean="0">
                <a:solidFill>
                  <a:schemeClr val="accent3">
                    <a:lumMod val="75000"/>
                  </a:schemeClr>
                </a:solidFill>
              </a:rPr>
              <a:t>*يقارن أنواع مختلفة من التربة.</a:t>
            </a:r>
            <a:endParaRPr lang="ar-SA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solidFill>
                  <a:schemeClr val="accent3">
                    <a:lumMod val="75000"/>
                  </a:schemeClr>
                </a:solidFill>
                <a:cs typeface="DecoType Naskh Variants" pitchFamily="2" charset="-78"/>
              </a:rPr>
              <a:t>التهيئة:</a:t>
            </a:r>
            <a:endParaRPr lang="ar-SA" sz="11500" dirty="0">
              <a:solidFill>
                <a:schemeClr val="accent3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51520" y="1628801"/>
          <a:ext cx="8640960" cy="496511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80320"/>
                <a:gridCol w="2880320"/>
                <a:gridCol w="2880320"/>
              </a:tblGrid>
              <a:tr h="166879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/>
                        <a:t>ماذا </a:t>
                      </a:r>
                      <a:r>
                        <a:rPr lang="ar-SA" sz="5400" dirty="0" err="1" smtClean="0"/>
                        <a:t>أعرف؟</a:t>
                      </a:r>
                      <a:endParaRPr lang="ar-S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/>
                        <a:t>ماذا أريد أن </a:t>
                      </a:r>
                      <a:r>
                        <a:rPr lang="ar-SA" sz="5400" dirty="0" err="1" smtClean="0"/>
                        <a:t>أعرف؟</a:t>
                      </a:r>
                      <a:endParaRPr lang="ar-S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smtClean="0"/>
                        <a:t>ماذا </a:t>
                      </a:r>
                      <a:r>
                        <a:rPr lang="ar-SA" sz="5400" dirty="0" err="1" smtClean="0"/>
                        <a:t>تعلمت؟</a:t>
                      </a:r>
                      <a:endParaRPr lang="ar-SA" sz="5400" dirty="0"/>
                    </a:p>
                  </a:txBody>
                  <a:tcPr/>
                </a:tc>
              </a:tr>
              <a:tr h="16138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138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 Variants" pitchFamily="2" charset="-78"/>
              </a:rPr>
              <a:t>تقويم المعرفة </a:t>
            </a:r>
            <a:r>
              <a:rPr lang="ar-SA" sz="8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DecoType Naskh Variants" pitchFamily="2" charset="-78"/>
              </a:rPr>
              <a:t>السابقة:</a:t>
            </a:r>
            <a:endParaRPr lang="ar-SA" sz="8800" dirty="0">
              <a:solidFill>
                <a:schemeClr val="tx2">
                  <a:lumMod val="60000"/>
                  <a:lumOff val="40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" y="2060848"/>
            <a:ext cx="9144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*</a:t>
            </a:r>
            <a:r>
              <a:rPr lang="ar-SA" sz="5400" dirty="0" smtClean="0"/>
              <a:t>هل حدث وأن أضفت شيئا إلى التربة لجعل النباتات تنمو بشكل </a:t>
            </a:r>
            <a:r>
              <a:rPr lang="ar-SA" sz="5400" dirty="0" err="1" smtClean="0"/>
              <a:t>أفضل؟</a:t>
            </a:r>
            <a:endParaRPr lang="ar-SA" sz="5400" dirty="0" smtClean="0"/>
          </a:p>
          <a:p>
            <a:pPr algn="ctr"/>
            <a:r>
              <a:rPr lang="ar-SA" sz="5400" dirty="0" smtClean="0"/>
              <a:t>*هل تبدو التربة من مكان إلى اخر؟وما السبب في </a:t>
            </a:r>
            <a:r>
              <a:rPr lang="ar-SA" sz="5400" dirty="0" err="1" smtClean="0"/>
              <a:t>ذلك؟</a:t>
            </a:r>
            <a:endParaRPr lang="ar-SA" sz="5400" dirty="0" smtClean="0"/>
          </a:p>
          <a:p>
            <a:pPr algn="ctr"/>
            <a:r>
              <a:rPr lang="ar-SA" sz="5400" dirty="0" smtClean="0"/>
              <a:t>*</a:t>
            </a:r>
            <a:r>
              <a:rPr lang="ar-SA" sz="5400" dirty="0" err="1" smtClean="0"/>
              <a:t>لمذا</a:t>
            </a:r>
            <a:r>
              <a:rPr lang="ar-SA" sz="5400" dirty="0" smtClean="0"/>
              <a:t> تعتبر التربة </a:t>
            </a:r>
            <a:r>
              <a:rPr lang="ar-SA" sz="5400" dirty="0" err="1" smtClean="0"/>
              <a:t>مهمة؟</a:t>
            </a:r>
            <a:endParaRPr lang="ar-SA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55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568863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486</Words>
  <Application>Microsoft Office PowerPoint</Application>
  <PresentationFormat>عرض على الشاشة (3:4)‏</PresentationFormat>
  <Paragraphs>49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الشريحة 1</vt:lpstr>
      <vt:lpstr>الشريحة 2</vt:lpstr>
      <vt:lpstr>الشريحة 3</vt:lpstr>
      <vt:lpstr>الأهداف:</vt:lpstr>
      <vt:lpstr>التهيئة:</vt:lpstr>
      <vt:lpstr>تقويم المعرفة السابقة:</vt:lpstr>
      <vt:lpstr>الشريحة 7</vt:lpstr>
      <vt:lpstr>الشريحة 8</vt:lpstr>
      <vt:lpstr>الشريحة 9</vt:lpstr>
      <vt:lpstr>ما التربة؟</vt:lpstr>
      <vt:lpstr>المخلوقات الحية في التربة.</vt:lpstr>
      <vt:lpstr>الشريحة 12</vt:lpstr>
      <vt:lpstr>الشريحة 13</vt:lpstr>
      <vt:lpstr>تكون التربة؟</vt:lpstr>
      <vt:lpstr>الشريحة 15</vt:lpstr>
      <vt:lpstr>الشريحة 16</vt:lpstr>
      <vt:lpstr>الشريحة 17</vt:lpstr>
      <vt:lpstr>نسيج التربة؟</vt:lpstr>
      <vt:lpstr>الشريحة 19</vt:lpstr>
      <vt:lpstr>الشريحة 20</vt:lpstr>
      <vt:lpstr>الشريحة 21</vt:lpstr>
      <vt:lpstr>الشريحة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16</cp:revision>
  <dcterms:created xsi:type="dcterms:W3CDTF">2014-08-03T23:42:11Z</dcterms:created>
  <dcterms:modified xsi:type="dcterms:W3CDTF">2014-08-27T08:55:39Z</dcterms:modified>
</cp:coreProperties>
</file>