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78" r:id="rId8"/>
    <p:sldId id="277" r:id="rId9"/>
    <p:sldId id="270" r:id="rId10"/>
    <p:sldId id="261" r:id="rId11"/>
    <p:sldId id="279" r:id="rId12"/>
    <p:sldId id="263" r:id="rId13"/>
    <p:sldId id="280" r:id="rId14"/>
    <p:sldId id="264" r:id="rId15"/>
    <p:sldId id="281" r:id="rId16"/>
    <p:sldId id="282" r:id="rId17"/>
    <p:sldId id="272" r:id="rId18"/>
    <p:sldId id="283" r:id="rId19"/>
    <p:sldId id="284" r:id="rId20"/>
    <p:sldId id="273" r:id="rId21"/>
    <p:sldId id="274" r:id="rId22"/>
    <p:sldId id="285" r:id="rId23"/>
    <p:sldId id="286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4" d="100"/>
          <a:sy n="64" d="100"/>
        </p:scale>
        <p:origin x="-156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47A39-2006-4CBF-8F9B-76BC9DD13896}" type="datetimeFigureOut">
              <a:rPr lang="ar-SA" smtClean="0"/>
              <a:pPr/>
              <a:t>30/03/36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1D832-0163-4816-9A9D-3AF6C22E25A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ja\Documents\FFOutput\&#1575;&#1604;&#1606;&#1592;&#1575;&#1605;%20&#1575;&#1604;&#1588;&#1605;&#1587;&#1610;.wmv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8001055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0" y="0"/>
            <a:ext cx="9144000" cy="71404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الكواكب </a:t>
            </a:r>
            <a:r>
              <a:rPr lang="ar-SA" sz="60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والمدارات :</a:t>
            </a:r>
            <a:endParaRPr lang="en-US" sz="6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ar-SA" sz="2800" dirty="0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الجاذبية قوة تربط بين الأجرام كافة في الفضاء والجاذبية التي تسبب سقوط الأجسام على الأرض هي نفسها التي تبقي الكواكب في مداراتها حول </a:t>
            </a:r>
            <a:r>
              <a:rPr lang="ar-SA" sz="2800" dirty="0" err="1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الشمس .</a:t>
            </a:r>
            <a:r>
              <a:rPr lang="ar-SA" sz="2800" dirty="0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ومقدار قوة الجاذبية يعتمد على </a:t>
            </a:r>
            <a:r>
              <a:rPr lang="ar-SA" sz="2800" dirty="0" err="1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الكتلة </a:t>
            </a:r>
            <a:r>
              <a:rPr lang="ar-SA" sz="2800" dirty="0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، فكلما زادت كتلة أي جسمين زادت قوة الجاذبية </a:t>
            </a:r>
            <a:r>
              <a:rPr lang="ar-SA" sz="2800" dirty="0" err="1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بينها </a:t>
            </a:r>
            <a:r>
              <a:rPr lang="ar-SA" sz="2800" dirty="0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، وينطبق ذلك على الأجرام </a:t>
            </a:r>
            <a:r>
              <a:rPr lang="ar-SA" sz="2800" dirty="0" err="1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السماوية .</a:t>
            </a:r>
            <a:r>
              <a:rPr lang="ar-SA" sz="2800" dirty="0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ومن ذلك الجاذبية بين الشمس وأي كوكب من </a:t>
            </a:r>
            <a:r>
              <a:rPr lang="ar-SA" sz="2800" dirty="0" err="1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الكواكب .</a:t>
            </a:r>
            <a:r>
              <a:rPr lang="ar-SA" sz="2800" dirty="0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والبعد أيضا عامل مؤثر إذ كلما زاد البعد بين أي جسمين قل مقدار قوة الجاذبية بينهما ومن ذلك اختلاف الجاذبية بين الشمس وكواكب المجموعة الشمسية بسبب اختلاف بعد الكواكب عن </a:t>
            </a:r>
            <a:r>
              <a:rPr lang="ar-SA" sz="2800" dirty="0" err="1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الشمس .</a:t>
            </a:r>
            <a:r>
              <a:rPr lang="ar-SA" sz="2800" dirty="0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العامل الثاني الذي يبقي الكوكب في مداره هو ا لقصور الذاتي أي أن الجسم المتحرك يبقى متحركا في خط </a:t>
            </a:r>
            <a:r>
              <a:rPr lang="ar-SA" sz="2800" dirty="0" err="1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مستقيم </a:t>
            </a:r>
            <a:r>
              <a:rPr lang="ar-SA" sz="2800" dirty="0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، ويسبب القصور الذاتي حركة الكوكب في خط </a:t>
            </a:r>
            <a:r>
              <a:rPr lang="ar-SA" sz="2800" dirty="0" err="1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مستقيم </a:t>
            </a:r>
            <a:r>
              <a:rPr lang="ar-SA" sz="2800" dirty="0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، بينما تعمل جاذبية الشمس على سحبه في اتجاهها لأن كتلة الشمس أكبر كثيرا من كتلة </a:t>
            </a:r>
            <a:r>
              <a:rPr lang="ar-SA" sz="2800" dirty="0" err="1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الكوكب </a:t>
            </a:r>
            <a:r>
              <a:rPr lang="ar-SA" sz="2800" dirty="0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، ونتيجة لتأثير القصور الذاتي للكوكب وجذب الشمس له يحدث تغير مستمر في اتجاه حركة </a:t>
            </a:r>
            <a:r>
              <a:rPr lang="ar-SA" sz="2800" dirty="0" err="1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الكوكب </a:t>
            </a:r>
            <a:r>
              <a:rPr lang="ar-SA" sz="2800" dirty="0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، فيسير في مسار منحني على شكل مدار حول </a:t>
            </a:r>
            <a:r>
              <a:rPr lang="ar-SA" sz="2800" dirty="0" err="1" smtClean="0">
                <a:solidFill>
                  <a:srgbClr val="0000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الشمس .</a:t>
            </a:r>
            <a:endParaRPr lang="en-US" sz="1600" dirty="0" smtClean="0">
              <a:solidFill>
                <a:srgbClr val="0000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ar-SA" sz="1600" dirty="0" smtClean="0"/>
          </a:p>
          <a:p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86439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ar-SA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حركة </a:t>
            </a:r>
            <a:r>
              <a:rPr lang="ar-SA" sz="54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الكواكب :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4000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تتحرك الكواكب بين النجوم في السماء وهناك تفسيران قديمين </a:t>
            </a:r>
            <a:r>
              <a:rPr lang="ar-SA" sz="40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لذلك </a:t>
            </a:r>
            <a:r>
              <a:rPr lang="ar-SA" sz="4000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 أحدهما اعتبر أن الأرض هي مركز الكون ومعنى ذلك فإن الشمس والقمر والنجوم تدور حول </a:t>
            </a:r>
            <a:r>
              <a:rPr lang="ar-SA" sz="40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الأرض </a:t>
            </a:r>
            <a:r>
              <a:rPr lang="ar-SA" sz="4000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التفسير الثاني فينص على أن الأرض والقمر والنجوم وكواكب أخرى كلها تدور حول الشمس ويفسر </a:t>
            </a:r>
            <a:r>
              <a:rPr lang="ar-SA" sz="40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هذا </a:t>
            </a:r>
            <a:r>
              <a:rPr lang="ar-SA" sz="4000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بصورة </a:t>
            </a:r>
            <a:r>
              <a:rPr lang="ar-SA" sz="40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أفضل </a:t>
            </a:r>
            <a:r>
              <a:rPr lang="ar-SA" sz="4000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حركة </a:t>
            </a:r>
            <a:r>
              <a:rPr lang="ar-SA" sz="40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الكواكب .</a:t>
            </a:r>
            <a:endParaRPr lang="ar-SA" sz="4000" dirty="0" smtClean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000" dirty="0" smtClean="0"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ومع ذلك فإن هذا التفسير لم يكن شائعا عند </a:t>
            </a:r>
            <a:r>
              <a:rPr lang="ar-SA" sz="4000" dirty="0" err="1" smtClean="0"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تقديمه </a:t>
            </a:r>
            <a:r>
              <a:rPr lang="ar-SA" sz="4000" dirty="0" smtClean="0"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، لأن أكثر الناس في ذلك الوقت لم يقبلوا أي فكرة </a:t>
            </a:r>
            <a:r>
              <a:rPr lang="ar-SA" sz="4000" dirty="0" err="1" smtClean="0"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لاتعد</a:t>
            </a:r>
            <a:r>
              <a:rPr lang="ar-SA" sz="4000" dirty="0" smtClean="0"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الأرض هي مركز </a:t>
            </a:r>
            <a:r>
              <a:rPr lang="ar-SA" sz="4000" dirty="0" err="1" smtClean="0"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الكون .</a:t>
            </a:r>
            <a:endParaRPr lang="en-US" sz="4000" dirty="0" smtClean="0"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endParaRPr lang="ar-SA" sz="48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842968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-1"/>
            <a:ext cx="9144000" cy="6858001"/>
          </a:xfrm>
        </p:spPr>
        <p:txBody>
          <a:bodyPr>
            <a:normAutofit fontScale="92500" lnSpcReduction="10000"/>
          </a:bodyPr>
          <a:lstStyle/>
          <a:p>
            <a:r>
              <a:rPr lang="ar-SA" sz="3900" b="1" u="sng" dirty="0" smtClean="0"/>
              <a:t>الكواكب الداخلية:</a:t>
            </a:r>
            <a:endParaRPr lang="en-US" sz="3900" dirty="0" smtClean="0"/>
          </a:p>
          <a:p>
            <a:r>
              <a:rPr lang="ar-SA" dirty="0" err="1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عطارة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ar-SA" dirty="0" err="1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الزهرة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ar-SA" dirty="0" err="1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الأرض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المريخ هي أقرب الكواكب إلى الشمس </a:t>
            </a:r>
            <a:r>
              <a:rPr lang="ar-SA" dirty="0" err="1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وتسمى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 الكواكب </a:t>
            </a:r>
            <a:r>
              <a:rPr lang="ar-SA" dirty="0" err="1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الداخلية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 وهي متشابهة إلى حد كبير ومتقاربة في الحجم وتركيب معظمها </a:t>
            </a:r>
            <a:r>
              <a:rPr lang="ar-SA" dirty="0" err="1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صخري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تدور في مدارات قريبة بعضها إلى </a:t>
            </a:r>
            <a:r>
              <a:rPr lang="ar-SA" dirty="0" err="1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بعض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قليل منها له أقمار وهي تدور ببطء حول </a:t>
            </a:r>
            <a:r>
              <a:rPr lang="ar-SA" dirty="0" err="1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محاورها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ليس لها </a:t>
            </a:r>
            <a:r>
              <a:rPr lang="ar-SA" dirty="0" err="1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حلقات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وكوكب الأرض هو أكبر الكواكب </a:t>
            </a:r>
            <a:r>
              <a:rPr lang="ar-SA" dirty="0" err="1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الداخلية .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3900" b="1" u="sng" dirty="0" err="1" smtClean="0"/>
              <a:t>الكويكبات :</a:t>
            </a:r>
            <a:endParaRPr lang="en-US" sz="3900" dirty="0" smtClean="0"/>
          </a:p>
          <a:p>
            <a:r>
              <a:rPr lang="ar-SA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أجرام صغيرة نسبياً , ذات طبيعة صخرية فلزية , تتحرك في مدارات حول الشمس ,يقع معظم الكويكبات في حزام الكويكبات بين مداري المريخ والمشتري , والجرم الأكبر في هذا الحزام هو </a:t>
            </a:r>
            <a:r>
              <a:rPr lang="ar-SA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سيريس</a:t>
            </a:r>
            <a:r>
              <a:rPr lang="ar-SA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وقطره ربع قطر القمر تقريبا . وتقع بعض الكويكبات بعد </a:t>
            </a:r>
            <a:r>
              <a:rPr lang="ar-SA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زحل </a:t>
            </a:r>
            <a:r>
              <a:rPr lang="ar-SA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، بينما تتقاطع مدارات بعضها مع مدار </a:t>
            </a:r>
            <a:r>
              <a:rPr lang="ar-SA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الأرض .</a:t>
            </a:r>
            <a:r>
              <a:rPr lang="ar-SA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ومن الأجرام الفضائية والتي قام العلماء بتجميع قدر كبير من المعلومات عنها كويكب </a:t>
            </a:r>
            <a:r>
              <a:rPr lang="ar-SA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جاسبرا</a:t>
            </a:r>
            <a:r>
              <a:rPr lang="ar-SA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وكويكب أيدا وكويكب </a:t>
            </a:r>
            <a:r>
              <a:rPr lang="ar-SA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إيروس</a:t>
            </a:r>
            <a:r>
              <a:rPr lang="ar-SA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ar-SA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-214338"/>
            <a:ext cx="45005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14686"/>
            <a:ext cx="4500562" cy="385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6124"/>
            <a:ext cx="4643438" cy="381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0"/>
            <a:ext cx="5072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6858000"/>
          </a:xfrm>
        </p:spPr>
        <p:txBody>
          <a:bodyPr>
            <a:normAutofit/>
          </a:bodyPr>
          <a:lstStyle/>
          <a:p>
            <a:r>
              <a:rPr lang="ar-SA" sz="4800" b="1" u="sng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الكواكب </a:t>
            </a:r>
            <a:r>
              <a:rPr lang="ar-SA" sz="4800" b="1" u="sng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الخارجية :</a:t>
            </a:r>
            <a:r>
              <a:rPr lang="ar-SA" sz="4800" b="1" u="sng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</a:t>
            </a:r>
            <a:endParaRPr lang="en-US" sz="48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هي مجموعة من الكواكب بعد حزام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الكويكبات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تتضمن المشتري وزحل وأورانوس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ونبتون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وهي متماثلة تقريباً في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حجومها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وتسمى الكواكب الغازية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العملاقة 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ولكل واحد منها لب فلزي وغلاف جوي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كثيف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وهي أكبر من الكواكب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الداخلية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وتدور في مدارات أكبر متباعداً بعضها عن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بعض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لها حلقات وأقمار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عديدة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تدور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بسرعة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فاليوم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زمن دورة الكوكب حول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محوره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– قصير جداً على هذه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الكواكب .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* هناك عالم جليدي وراء الكواكب الخارجية واكبر كواكبه بلوتو الذي يعرف بالكوكب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التاسع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والذي صنفه الاتحاد الفلكي العالمي على انه كوكب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قزم .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endParaRPr lang="ar-SA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835824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72008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285720" y="357166"/>
            <a:ext cx="8858280" cy="65008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المذنب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 كرة من الجليد والصخور تدور حول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الشمس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، يكون المذنب متجمدا على أطراف النظام الشمسي الخارجية وعند اقترابه من الشمس تسخن أشعة الشمس جليد المذنب وتحوله من حالته الصلبة إلى غاز مشكلا سحابة من غاز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وغبار .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كما تسبب أشعة الشمس تبخير المواد المتطايرة في السحابة وبذلك يتكون ذيل للمذنب يتجه مبتعدا عن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الشمس .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وتأتي بعض المذنبات في منطقة خارج مدار بلوتو تسمى حزام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كيوبر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الذي يحوي ما يزيد على 70،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000جرم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بحجم أكبر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الكويكبات .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وهناك مذنبات تتشكل في منطقة تسمى سحابة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أورت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، وهي منطقة تحيط بالنظام الشمسي على مسافة تبعد عن الشمس حوالي </a:t>
            </a:r>
            <a:r>
              <a:rPr lang="ar-SA" sz="36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30تريليون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كم.</a:t>
            </a:r>
            <a:endParaRPr lang="ar-SA" sz="36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5786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3600" dirty="0" err="1" smtClean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الشهاب </a:t>
            </a:r>
            <a:r>
              <a:rPr lang="ar-SA" sz="3600" dirty="0" smtClean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 جسم صخري أو فلزي صغير يدخل الغلاف الجوي </a:t>
            </a:r>
            <a:r>
              <a:rPr lang="ar-SA" sz="3600" dirty="0" err="1" smtClean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للأرض </a:t>
            </a:r>
            <a:r>
              <a:rPr lang="ar-SA" sz="3600" dirty="0" smtClean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، ويحترق قبل ارتطامه بسطح </a:t>
            </a:r>
            <a:r>
              <a:rPr lang="ar-SA" sz="3600" dirty="0" err="1" smtClean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الأرض </a:t>
            </a:r>
            <a:r>
              <a:rPr lang="ar-SA" sz="3600" dirty="0" smtClean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، ويظهر كخط لامع في </a:t>
            </a:r>
            <a:r>
              <a:rPr lang="ar-SA" sz="3600" dirty="0" err="1" smtClean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السماء .</a:t>
            </a:r>
            <a:r>
              <a:rPr lang="ar-SA" sz="3600" dirty="0" smtClean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algn="ctr">
              <a:buNone/>
            </a:pPr>
            <a:r>
              <a:rPr lang="ar-SA" sz="3600" dirty="0" smtClean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النيزك : إذا لم يحترق الشهاب كاملا ووصل جزء منه للأرض فإنه يسمى نيزك وهناك مواقع على سطح الأرض تظهر دليلا على أثر النيازك .</a:t>
            </a:r>
            <a:endParaRPr lang="ar-SA" sz="3600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643314"/>
            <a:ext cx="750099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7129487" cy="9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357298"/>
            <a:ext cx="785814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1.pichost.me/i/52/1759383.jpg"/>
          <p:cNvPicPr>
            <a:picLocks noChangeAspect="1" noChangeArrowheads="1"/>
          </p:cNvPicPr>
          <p:nvPr/>
        </p:nvPicPr>
        <p:blipFill>
          <a:blip r:embed="rId3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2285984" y="0"/>
            <a:ext cx="4822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فيديو النظام الشمسي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النظام الشمسي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227684"/>
            <a:ext cx="7200800" cy="5400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ar-SA" sz="8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النظام الشمسي</a:t>
            </a:r>
            <a:endParaRPr lang="ar-SA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DecoType Naskh Variants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115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الأهداف:</a:t>
            </a:r>
            <a:endParaRPr lang="ar-SA" sz="11500" dirty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pic>
        <p:nvPicPr>
          <p:cNvPr id="5" name="عنصر نائب للمحتوى 4" descr="imagesCA8RUV4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04248" y="2420889"/>
            <a:ext cx="2157214" cy="4437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/>
          <p:cNvSpPr txBox="1"/>
          <p:nvPr/>
        </p:nvSpPr>
        <p:spPr>
          <a:xfrm>
            <a:off x="1071538" y="2357430"/>
            <a:ext cx="5857916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يعرض كيفية تمييز الكوكب بمراقبة حركته بالنسبة للنجوم من حوله.</a:t>
            </a:r>
          </a:p>
          <a:p>
            <a:pPr algn="ctr"/>
            <a:r>
              <a:rPr lang="ar-SA" sz="4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يوضح أن النظام الشمسي يتكون من العديد من الأجرام التي ترتبط مع بفعل الجاذبية.</a:t>
            </a:r>
            <a:endParaRPr lang="ar-SA" sz="44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115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التهيئة:</a:t>
            </a:r>
            <a:endParaRPr lang="ar-SA" sz="11500" dirty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23530" y="1628801"/>
          <a:ext cx="8568951" cy="5040558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856317"/>
                <a:gridCol w="2856317"/>
                <a:gridCol w="2856317"/>
              </a:tblGrid>
              <a:tr h="168018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ماذا </a:t>
                      </a:r>
                      <a:r>
                        <a:rPr lang="ar-SA" sz="4800" dirty="0" err="1" smtClean="0"/>
                        <a:t>أعرف؟</a:t>
                      </a:r>
                      <a:endParaRPr lang="ar-S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ماذا أريد أن </a:t>
                      </a:r>
                      <a:r>
                        <a:rPr lang="ar-SA" sz="4800" dirty="0" err="1" smtClean="0"/>
                        <a:t>أعرف؟</a:t>
                      </a:r>
                      <a:endParaRPr lang="ar-S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/>
                        <a:t>ماذا </a:t>
                      </a:r>
                      <a:r>
                        <a:rPr lang="ar-SA" sz="4800" dirty="0" err="1" smtClean="0"/>
                        <a:t>تعلمت؟</a:t>
                      </a:r>
                      <a:endParaRPr lang="ar-SA" sz="4800" dirty="0"/>
                    </a:p>
                  </a:txBody>
                  <a:tcPr/>
                </a:tc>
              </a:tr>
              <a:tr h="168018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68018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تقويم المعرفة </a:t>
            </a:r>
            <a:r>
              <a:rPr lang="ar-SA" sz="88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السابقة:</a:t>
            </a:r>
            <a:endParaRPr lang="ar-SA" sz="8800" dirty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pic>
        <p:nvPicPr>
          <p:cNvPr id="5" name="عنصر نائب للمحتوى 4" descr="imagesCATQG2C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2132856"/>
            <a:ext cx="1695450" cy="4279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/>
          <p:cNvSpPr txBox="1"/>
          <p:nvPr/>
        </p:nvSpPr>
        <p:spPr>
          <a:xfrm>
            <a:off x="1000100" y="2071678"/>
            <a:ext cx="564360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effectLst>
                  <a:glow rad="101600">
                    <a:srgbClr val="FF3399">
                      <a:alpha val="60000"/>
                    </a:srgbClr>
                  </a:glow>
                </a:effectLst>
              </a:rPr>
              <a:t>*ناقش التلاميذ حول أجرام مختلفة في الفضاء.وقد يناقشون أجرام محددة كالمريخ أو أجرام عامة كالمذنبات.ثم أسألهم:أي هذه الأجرام يدور حول الشمس؟</a:t>
            </a:r>
          </a:p>
          <a:p>
            <a:pPr algn="ctr"/>
            <a:r>
              <a:rPr lang="ar-SA" sz="4000" dirty="0" smtClean="0">
                <a:effectLst>
                  <a:glow rad="101600">
                    <a:srgbClr val="FF3399">
                      <a:alpha val="60000"/>
                    </a:srgbClr>
                  </a:glow>
                </a:effectLst>
              </a:rPr>
              <a:t>*هل للكواكب أقمار تدور حولها؟</a:t>
            </a:r>
            <a:endParaRPr lang="ar-SA" sz="4000" dirty="0">
              <a:effectLst>
                <a:glow rad="101600">
                  <a:srgbClr val="FF3399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"/>
            <a:ext cx="814393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0"/>
            <a:ext cx="6715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1.pichost.me/i/52/1759383.jpg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</p:spPr>
      </p:pic>
      <p:sp>
        <p:nvSpPr>
          <p:cNvPr id="5" name="عنصر نائب للمحتوى 4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قام الإنسان بدراسة النجوم قبل اختراع المنظار الفلكي بفترة طويلة . وعندما رصد السماء في الليل لاحظ أن بعض الأجرام الفلكية تغير مواقعها في السماء بالنسبة للأجرام الأخرى ، وقد سماها الفلكيون الكواكب وهي مأخوذة من كلمة يونانية معناها الأجسام السيارة .</a:t>
            </a:r>
          </a:p>
          <a:p>
            <a:pPr algn="ctr">
              <a:buNone/>
            </a:pPr>
            <a:endParaRPr lang="en-US" sz="3600" dirty="0" smtClean="0"/>
          </a:p>
          <a:p>
            <a:pPr algn="ctr"/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الكوكب 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 جسم كروي كبير يدور حول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نجم .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القمر 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 جسم يدور حول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الكوكب .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النظام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الشمسي 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 يتكوم من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نجم 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(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الشمس </a:t>
            </a:r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 وكواكب  وأقمار وأجرام أخرى تدور كلها حول هذا النجم </a:t>
            </a:r>
          </a:p>
          <a:p>
            <a:pPr algn="ctr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ولكواكب نظامنا الشمسي قمر أو </a:t>
            </a:r>
            <a:r>
              <a:rPr lang="ar-S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أكثر .</a:t>
            </a:r>
            <a:endParaRPr lang="ar-SA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794</Words>
  <Application>Microsoft Office PowerPoint</Application>
  <PresentationFormat>عرض على الشاشة (3:4)‏</PresentationFormat>
  <Paragraphs>33</Paragraphs>
  <Slides>23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الشريحة 1</vt:lpstr>
      <vt:lpstr>الشريحة 2</vt:lpstr>
      <vt:lpstr>الشريحة 3</vt:lpstr>
      <vt:lpstr>الأهداف:</vt:lpstr>
      <vt:lpstr>التهيئة:</vt:lpstr>
      <vt:lpstr>تقويم المعرفة السابقة: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روان</dc:creator>
  <cp:lastModifiedBy>aja</cp:lastModifiedBy>
  <cp:revision>31</cp:revision>
  <dcterms:created xsi:type="dcterms:W3CDTF">2014-08-25T00:12:53Z</dcterms:created>
  <dcterms:modified xsi:type="dcterms:W3CDTF">2015-01-20T08:51:28Z</dcterms:modified>
</cp:coreProperties>
</file>