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17"/>
  </p:notesMasterIdLst>
  <p:sldIdLst>
    <p:sldId id="451" r:id="rId2"/>
    <p:sldId id="597" r:id="rId3"/>
    <p:sldId id="452" r:id="rId4"/>
    <p:sldId id="453" r:id="rId5"/>
    <p:sldId id="598" r:id="rId6"/>
    <p:sldId id="599" r:id="rId7"/>
    <p:sldId id="457" r:id="rId8"/>
    <p:sldId id="468" r:id="rId9"/>
    <p:sldId id="458" r:id="rId10"/>
    <p:sldId id="600" r:id="rId11"/>
    <p:sldId id="601" r:id="rId12"/>
    <p:sldId id="602" r:id="rId13"/>
    <p:sldId id="603" r:id="rId14"/>
    <p:sldId id="604" r:id="rId15"/>
    <p:sldId id="60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139FEC1-DF78-4FF6-A3CE-2F8BC7679399}" type="datetimeFigureOut">
              <a:rPr lang="ar-EG" smtClean="0"/>
              <a:pPr/>
              <a:t>06/07/1440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E96E0E3-8774-43E6-9A6B-DC4D9E446598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="" xmlns:p14="http://schemas.microsoft.com/office/powerpoint/2010/main" val="3968340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بسم الله الرحمن الرحيم </a:t>
            </a:r>
            <a:r>
              <a:rPr lang="ar-SA" baseline="0" dirty="0" smtClean="0"/>
              <a:t> </a:t>
            </a: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6E0E3-8774-43E6-9A6B-DC4D9E446598}" type="slidenum">
              <a:rPr lang="ar-EG" smtClean="0"/>
              <a:pPr/>
              <a:t>10</a:t>
            </a:fld>
            <a:endParaRPr lang="ar-EG"/>
          </a:p>
        </p:txBody>
      </p:sp>
    </p:spTree>
    <p:extLst>
      <p:ext uri="{BB962C8B-B14F-4D97-AF65-F5344CB8AC3E}">
        <p14:creationId xmlns="" xmlns:p14="http://schemas.microsoft.com/office/powerpoint/2010/main" val="4191251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بسم الله الرحمن الرحيم </a:t>
            </a:r>
            <a:r>
              <a:rPr lang="ar-SA" baseline="0" dirty="0" smtClean="0"/>
              <a:t> </a:t>
            </a: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6E0E3-8774-43E6-9A6B-DC4D9E446598}" type="slidenum">
              <a:rPr lang="ar-EG" smtClean="0"/>
              <a:pPr/>
              <a:t>11</a:t>
            </a:fld>
            <a:endParaRPr lang="ar-EG"/>
          </a:p>
        </p:txBody>
      </p:sp>
    </p:spTree>
    <p:extLst>
      <p:ext uri="{BB962C8B-B14F-4D97-AF65-F5344CB8AC3E}">
        <p14:creationId xmlns="" xmlns:p14="http://schemas.microsoft.com/office/powerpoint/2010/main" val="4255824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newsflash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newsflash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newsflash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newsflash/>
    <p:sndAc>
      <p:stSnd>
        <p:snd r:embed="rId13" name="chimes.wav"/>
      </p:stSnd>
    </p:sndAc>
  </p:transition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0.wav"/><Relationship Id="rId5" Type="http://schemas.openxmlformats.org/officeDocument/2006/relationships/audio" Target="../media/audio9.wav"/><Relationship Id="rId4" Type="http://schemas.openxmlformats.org/officeDocument/2006/relationships/audio" Target="../media/audio5.wav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1.wav"/><Relationship Id="rId7" Type="http://schemas.openxmlformats.org/officeDocument/2006/relationships/audio" Target="../media/audio7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4.wav"/><Relationship Id="rId10" Type="http://schemas.openxmlformats.org/officeDocument/2006/relationships/image" Target="../media/image8.png"/><Relationship Id="rId4" Type="http://schemas.openxmlformats.org/officeDocument/2006/relationships/audio" Target="../media/audio8.wav"/><Relationship Id="rId9" Type="http://schemas.openxmlformats.org/officeDocument/2006/relationships/audio" Target="../media/audio1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audio" Target="../media/audio7.wav"/><Relationship Id="rId4" Type="http://schemas.openxmlformats.org/officeDocument/2006/relationships/audio" Target="../media/audio9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audio" Target="../media/audio7.wav"/><Relationship Id="rId4" Type="http://schemas.openxmlformats.org/officeDocument/2006/relationships/audio" Target="../media/audio9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10.wav"/><Relationship Id="rId4" Type="http://schemas.openxmlformats.org/officeDocument/2006/relationships/audio" Target="../media/audio4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audio" Target="../media/audio7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audio" Target="../media/audio5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audio" Target="../media/audio6.wav"/><Relationship Id="rId7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8.wav"/><Relationship Id="rId5" Type="http://schemas.openxmlformats.org/officeDocument/2006/relationships/audio" Target="../media/audio7.wav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audio" Target="../media/audio6.wav"/><Relationship Id="rId7" Type="http://schemas.openxmlformats.org/officeDocument/2006/relationships/image" Target="../media/image4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7.wav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audio" Target="../media/audio10.wav"/><Relationship Id="rId3" Type="http://schemas.openxmlformats.org/officeDocument/2006/relationships/audio" Target="../media/audio8.wav"/><Relationship Id="rId7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9.wav"/><Relationship Id="rId5" Type="http://schemas.openxmlformats.org/officeDocument/2006/relationships/audio" Target="../media/audio4.wav"/><Relationship Id="rId4" Type="http://schemas.openxmlformats.org/officeDocument/2006/relationships/audio" Target="../media/audio7.wav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512064"/>
            <a:ext cx="4114800" cy="1773936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ar-SA" sz="11500" b="1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4-7</a:t>
            </a:r>
            <a:endParaRPr lang="ar-EG" sz="11500" b="1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24200"/>
            <a:ext cx="7696200" cy="17526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ar-SA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كتابة الكسور العشرية على صورة كسور اعتيادية 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754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7190" y="1143000"/>
            <a:ext cx="828103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90800" y="5105400"/>
          <a:ext cx="3505200" cy="11506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34100"/>
                <a:gridCol w="1194236"/>
                <a:gridCol w="588432"/>
                <a:gridCol w="588432"/>
              </a:tblGrid>
              <a:tr h="571500"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 smtClean="0">
                          <a:solidFill>
                            <a:srgbClr val="C00000"/>
                          </a:solidFill>
                        </a:rPr>
                        <a:t>375</a:t>
                      </a:r>
                      <a:endParaRPr lang="ar-EG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8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 rtl="1"/>
                      <a:r>
                        <a:rPr lang="ar-SA" sz="3200" b="1" dirty="0" smtClean="0">
                          <a:solidFill>
                            <a:srgbClr val="C00000"/>
                          </a:solidFill>
                        </a:rPr>
                        <a:t> 8 = </a:t>
                      </a:r>
                      <a:endParaRPr lang="ar-EG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ar-EG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20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 rtl="1"/>
                      <a:r>
                        <a:rPr lang="ar-SA" sz="3200" b="1" dirty="0" smtClean="0">
                          <a:solidFill>
                            <a:srgbClr val="C00000"/>
                          </a:solidFill>
                        </a:rPr>
                        <a:t>8</a:t>
                      </a:r>
                      <a:endParaRPr lang="ar-EG" sz="3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1000</a:t>
                      </a:r>
                      <a:endParaRPr lang="ar-EG" sz="28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ar-EG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4</a:t>
                      </a:r>
                      <a:endParaRPr lang="ar-EG" sz="28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ar-EG" sz="1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own Arrow 3"/>
          <p:cNvSpPr/>
          <p:nvPr/>
        </p:nvSpPr>
        <p:spPr>
          <a:xfrm>
            <a:off x="2286000" y="2971800"/>
            <a:ext cx="3657600" cy="190500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الحل </a:t>
            </a:r>
            <a:endParaRPr lang="ar-EG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27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778" name="Picture 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00434" y="609600"/>
            <a:ext cx="8362566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705600" y="1676400"/>
          <a:ext cx="6858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8580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</a:t>
                      </a:r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0" y="1644444"/>
          <a:ext cx="6858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8580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7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</a:t>
                      </a:r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8460" y="1632156"/>
          <a:ext cx="6858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8580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65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100</a:t>
                      </a:r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04800" y="1600200"/>
          <a:ext cx="6858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8580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82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100</a:t>
                      </a:r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239000" y="3276600"/>
          <a:ext cx="9144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1440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875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1000</a:t>
                      </a:r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029200" y="3244644"/>
          <a:ext cx="9906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9060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425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1000</a:t>
                      </a:r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819400" y="3232356"/>
          <a:ext cx="91686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1686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18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1000</a:t>
                      </a:r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762000" y="3200400"/>
          <a:ext cx="9906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9060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4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1000</a:t>
                      </a:r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مستطيل 12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37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02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4496" y="1371600"/>
            <a:ext cx="838708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own Arrow 2"/>
          <p:cNvSpPr/>
          <p:nvPr/>
        </p:nvSpPr>
        <p:spPr>
          <a:xfrm>
            <a:off x="2667000" y="3200400"/>
            <a:ext cx="3657600" cy="190500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الحل </a:t>
            </a:r>
            <a:endParaRPr lang="ar-EG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038600" y="5410200"/>
          <a:ext cx="9144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1440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64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100</a:t>
                      </a:r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48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1"/>
          <p:cNvSpPr/>
          <p:nvPr/>
        </p:nvSpPr>
        <p:spPr>
          <a:xfrm>
            <a:off x="2667000" y="3200400"/>
            <a:ext cx="3657600" cy="190500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الحل </a:t>
            </a:r>
            <a:endParaRPr lang="ar-EG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00" y="5334000"/>
          <a:ext cx="1524000" cy="10363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24000"/>
              </a:tblGrid>
              <a:tr h="49530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C00000"/>
                          </a:solidFill>
                        </a:rPr>
                        <a:t>64</a:t>
                      </a:r>
                      <a:endParaRPr lang="ar-EG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/>
                        <a:t>100</a:t>
                      </a:r>
                      <a:endParaRPr lang="ar-EG" sz="2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82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1066800"/>
            <a:ext cx="8229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مستطيل 4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8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85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9335" y="1143000"/>
            <a:ext cx="795936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007226" y="3048000"/>
          <a:ext cx="1292860" cy="914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24218"/>
                <a:gridCol w="568642"/>
              </a:tblGrid>
              <a:tr h="4572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2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</a:t>
                      </a:r>
                      <a:endParaRPr lang="ar-EG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867276" y="3048000"/>
          <a:ext cx="1299210" cy="914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24218"/>
                <a:gridCol w="574992"/>
              </a:tblGrid>
              <a:tr h="4572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2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17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100</a:t>
                      </a:r>
                      <a:endParaRPr lang="ar-EG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809876" y="3065208"/>
          <a:ext cx="1299210" cy="914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24218"/>
                <a:gridCol w="574992"/>
              </a:tblGrid>
              <a:tr h="4572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96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2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42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100</a:t>
                      </a:r>
                      <a:endParaRPr lang="ar-EG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73102" y="3048000"/>
          <a:ext cx="1454784" cy="914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79792"/>
                <a:gridCol w="574992"/>
              </a:tblGrid>
              <a:tr h="4572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605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2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50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1000</a:t>
                      </a:r>
                      <a:endParaRPr lang="ar-EG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مستطيل 7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68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8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3700" y="762000"/>
            <a:ext cx="78445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09600" y="4114800"/>
          <a:ext cx="7959091" cy="792480"/>
        </p:xfrm>
        <a:graphic>
          <a:graphicData uri="http://schemas.openxmlformats.org/drawingml/2006/table">
            <a:tbl>
              <a:tblPr rtl="1" firstRow="1" bandRow="1">
                <a:tableStyleId>{18603FDC-E32A-4AB5-989C-0864C3EAD2B8}</a:tableStyleId>
              </a:tblPr>
              <a:tblGrid>
                <a:gridCol w="1446530"/>
                <a:gridCol w="828992"/>
                <a:gridCol w="1378268"/>
                <a:gridCol w="668655"/>
                <a:gridCol w="997268"/>
                <a:gridCol w="668655"/>
                <a:gridCol w="1302068"/>
                <a:gridCol w="668655"/>
              </a:tblGrid>
              <a:tr h="381000">
                <a:tc rowSpan="2">
                  <a:txBody>
                    <a:bodyPr/>
                    <a:lstStyle/>
                    <a:p>
                      <a:pPr algn="ctr" rtl="1"/>
                      <a:endParaRPr lang="ar-SA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 rtl="1"/>
                      <a:r>
                        <a:rPr lang="ar-SA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البرتقال =</a:t>
                      </a:r>
                      <a:endParaRPr lang="ar-EG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</a:t>
                      </a:r>
                      <a:endParaRPr lang="ar-EG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9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 rtl="1"/>
                      <a:r>
                        <a:rPr lang="ar-SA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، التفاح =</a:t>
                      </a:r>
                      <a:endParaRPr lang="ar-EG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ar-EG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05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 rtl="1"/>
                      <a:r>
                        <a:rPr lang="ar-SA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، جزر=</a:t>
                      </a:r>
                      <a:endParaRPr lang="ar-EG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ar-EG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 rtl="1"/>
                      <a:r>
                        <a:rPr lang="ar-SA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، ليمون=</a:t>
                      </a:r>
                      <a:endParaRPr lang="ar-EG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ar-EG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81000">
                <a:tc vMerge="1">
                  <a:txBody>
                    <a:bodyPr/>
                    <a:lstStyle/>
                    <a:p>
                      <a:pPr algn="ctr" rtl="1"/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ar-EG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EG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ar-EG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EG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ar-EG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EG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ar-EG" sz="2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5410200"/>
          <a:ext cx="5579427" cy="914400"/>
        </p:xfrm>
        <a:graphic>
          <a:graphicData uri="http://schemas.openxmlformats.org/drawingml/2006/table">
            <a:tbl>
              <a:tblPr rtl="1" firstRow="1" bandRow="1">
                <a:tableStyleId>{793D81CF-94F2-401A-BA57-92F5A7B2D0C5}</a:tableStyleId>
              </a:tblPr>
              <a:tblGrid>
                <a:gridCol w="1446530"/>
                <a:gridCol w="828992"/>
                <a:gridCol w="367030"/>
                <a:gridCol w="668655"/>
                <a:gridCol w="465455"/>
                <a:gridCol w="668655"/>
                <a:gridCol w="465455"/>
                <a:gridCol w="668655"/>
              </a:tblGrid>
              <a:tr h="381000">
                <a:tc rowSpan="2">
                  <a:txBody>
                    <a:bodyPr/>
                    <a:lstStyle/>
                    <a:p>
                      <a:pPr algn="ctr" rtl="1"/>
                      <a:endParaRPr lang="ar-SA" sz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 rtl="1"/>
                      <a:r>
                        <a:rPr lang="ar-SA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الزيادة =</a:t>
                      </a:r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</a:t>
                      </a:r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0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 rtl="1"/>
                      <a:r>
                        <a:rPr lang="ar-SA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</a:t>
                      </a:r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1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 rtl="1"/>
                      <a:r>
                        <a:rPr lang="ar-SA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=</a:t>
                      </a:r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 rtl="1"/>
                      <a:r>
                        <a:rPr lang="ar-SA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=</a:t>
                      </a:r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81000">
                <a:tc vMerge="1">
                  <a:txBody>
                    <a:bodyPr/>
                    <a:lstStyle/>
                    <a:p>
                      <a:pPr algn="ctr" rtl="1"/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EG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EG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EG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ar-EG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1752600" y="1295400"/>
            <a:ext cx="5562600" cy="1524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 fontScale="40000" lnSpcReduction="2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41148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endParaRPr kumimoji="0" lang="ar-EG" sz="2000" b="1" i="0" u="none" strike="noStrike" kern="1200" normalizeH="0" baseline="0" noProof="0" dirty="0" smtClean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Andalus" pitchFamily="2" charset="-78"/>
            </a:endParaRPr>
          </a:p>
          <a:p>
            <a:pPr marL="411480" lvl="0" indent="-342900" algn="ctr" rtl="1">
              <a:spcBef>
                <a:spcPts val="700"/>
              </a:spcBef>
              <a:buClr>
                <a:schemeClr val="tx2"/>
              </a:buClr>
              <a:buSzPct val="95000"/>
            </a:pPr>
            <a:r>
              <a:rPr lang="ar-SA" sz="24000" b="1" dirty="0" smtClean="0">
                <a:ln w="50800"/>
                <a:solidFill>
                  <a:schemeClr val="bg1">
                    <a:shade val="50000"/>
                  </a:schemeClr>
                </a:solidFill>
                <a:cs typeface="Simplified Arabic" pitchFamily="2" charset="-78"/>
              </a:rPr>
              <a:t>فكرة الدرس</a:t>
            </a:r>
            <a:endParaRPr lang="ar-SA" sz="5600" b="1" dirty="0" smtClean="0">
              <a:ln w="50800"/>
              <a:solidFill>
                <a:schemeClr val="bg1">
                  <a:shade val="50000"/>
                </a:schemeClr>
              </a:solidFill>
              <a:cs typeface="Simplified Arabic" pitchFamily="2" charset="-78"/>
            </a:endParaRPr>
          </a:p>
          <a:p>
            <a:pPr marL="411480" marR="0" lvl="0" indent="-342900" algn="r" defTabSz="914400" rtl="1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endParaRPr kumimoji="0" lang="ar-EG" sz="3000" b="1" i="0" u="none" strike="noStrike" kern="1200" normalizeH="0" baseline="0" noProof="0" dirty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09600" y="3200400"/>
            <a:ext cx="8001000" cy="2362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>
            <a:normAutofit fontScale="92500" lnSpcReduction="20000"/>
          </a:bodyPr>
          <a:lstStyle/>
          <a:p>
            <a:pPr marL="41148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endParaRPr kumimoji="0" lang="ar-EG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Andalus" pitchFamily="2" charset="-78"/>
            </a:endParaRPr>
          </a:p>
          <a:p>
            <a:pPr marL="411480" lvl="0" indent="-342900" algn="just" rtl="1">
              <a:spcBef>
                <a:spcPts val="700"/>
              </a:spcBef>
              <a:buClr>
                <a:schemeClr val="tx2"/>
              </a:buClr>
              <a:buSzPct val="95000"/>
            </a:pPr>
            <a:r>
              <a:rPr lang="ar-SA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2" charset="-78"/>
              </a:rPr>
              <a:t>  أكتب الكسور العشرية على صورة كسور اعتيادية أو أعداد كسرية فى أبسط صورة . </a:t>
            </a:r>
          </a:p>
          <a:p>
            <a:pPr marL="411480" marR="0" lvl="0" indent="-342900" algn="r" defTabSz="914400" rtl="1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endParaRPr kumimoji="0" lang="ar-EG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1200" y="512064"/>
            <a:ext cx="2895600" cy="935736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SA" sz="6000" dirty="0" smtClean="0">
                <a:solidFill>
                  <a:srgbClr val="FF0000"/>
                </a:solidFill>
              </a:rPr>
              <a:t>إستعد</a:t>
            </a:r>
            <a:endParaRPr lang="ar-EG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848600" cy="24384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>
              <a:buNone/>
            </a:pPr>
            <a:r>
              <a:rPr lang="ar-S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abic Transparent" pitchFamily="2" charset="-78"/>
              </a:rPr>
              <a:t>   يبين الجدول المجاور الكسر العشرى الذى يمثل طلاب كل صف فى إحدى المدارس الابتدائية ، وذلك من الصف الأول الى السادس الابتدائى ؟ </a:t>
            </a:r>
          </a:p>
          <a:p>
            <a:pPr algn="just">
              <a:buNone/>
            </a:pPr>
            <a:endParaRPr lang="ar-EG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Arabic Transparent" pitchFamily="2" charset="-78"/>
            </a:endParaRPr>
          </a:p>
        </p:txBody>
      </p:sp>
      <p:pic>
        <p:nvPicPr>
          <p:cNvPr id="59393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4495800"/>
            <a:ext cx="2438400" cy="195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93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990600"/>
            <a:ext cx="7696200" cy="4038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811530" lvl="0" indent="-742950" algn="just" rtl="1">
              <a:spcBef>
                <a:spcPts val="700"/>
              </a:spcBef>
              <a:buClr>
                <a:schemeClr val="tx2"/>
              </a:buClr>
              <a:buSzPct val="95000"/>
              <a:buAutoNum type="arabicParenR"/>
              <a:defRPr/>
            </a:pPr>
            <a:r>
              <a:rPr lang="ar-S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abic Transparent" pitchFamily="2" charset="-78"/>
              </a:rPr>
              <a:t>اكتب بالصيغة اللفظية الكسر العشرى الدال على طلاب الصف الثالث .</a:t>
            </a:r>
          </a:p>
          <a:p>
            <a:pPr marL="811530" lvl="0" indent="-742950" algn="just" rtl="1">
              <a:spcBef>
                <a:spcPts val="700"/>
              </a:spcBef>
              <a:buClr>
                <a:schemeClr val="tx2"/>
              </a:buClr>
              <a:buSzPct val="95000"/>
              <a:buAutoNum type="arabicParenR"/>
              <a:defRPr/>
            </a:pPr>
            <a:r>
              <a:rPr lang="ar-S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abic Transparent" pitchFamily="2" charset="-78"/>
              </a:rPr>
              <a:t>اكتب هذا الكسر العشرى على صورة كسر اعتيادى .</a:t>
            </a:r>
          </a:p>
          <a:p>
            <a:pPr marL="811530" lvl="0" indent="-742950" algn="just" rtl="1">
              <a:spcBef>
                <a:spcPts val="700"/>
              </a:spcBef>
              <a:buClr>
                <a:schemeClr val="tx2"/>
              </a:buClr>
              <a:buSzPct val="95000"/>
              <a:buAutoNum type="arabicParenR"/>
              <a:defRPr/>
            </a:pPr>
            <a:r>
              <a:rPr lang="ar-S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abic Transparent" pitchFamily="2" charset="-78"/>
              </a:rPr>
              <a:t>كرر العمل الوارد فى 1، 2 أعلاه مع بقية الكسور العشرية الموجودة فى الجدول 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685800" y="1143000"/>
            <a:ext cx="7848600" cy="3429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411480" lvl="0" indent="-342900" algn="just" rtl="1">
              <a:spcBef>
                <a:spcPts val="700"/>
              </a:spcBef>
              <a:buClr>
                <a:schemeClr val="tx2"/>
              </a:buClr>
              <a:buSzPct val="95000"/>
            </a:pPr>
            <a:r>
              <a:rPr lang="ar-SA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abic Transparent" pitchFamily="2" charset="-78"/>
              </a:rPr>
              <a:t>يمكن كتابة الكسور العشرية مثل : 0.19 ، 0.14 ، 0.21 ، 0.18 ، 0.13 ، 0.15 على صورة كسور اعتيادية مقاماتها 10 ، 100 ، 1000 وهكذا . </a:t>
            </a:r>
          </a:p>
          <a:p>
            <a:pPr marL="41148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endParaRPr kumimoji="0" lang="ar-EG" sz="2800" b="1" i="0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Arabic Transparent" pitchFamily="2" charset="-78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1143000"/>
            <a:ext cx="7696200" cy="3657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811530" lvl="0" indent="-742950" algn="just" rtl="1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ar-SA" sz="3600" b="1" dirty="0" smtClean="0">
                <a:ln w="50800"/>
                <a:solidFill>
                  <a:schemeClr val="bg1">
                    <a:shade val="50000"/>
                  </a:schemeClr>
                </a:solidFill>
                <a:cs typeface="Arabic Transparent" pitchFamily="2" charset="-78"/>
              </a:rPr>
              <a:t>*  يمكنك اتباع الخطوات الآتية لكتابة الكسر العشرى على صورة كسر اعتيادى :</a:t>
            </a:r>
          </a:p>
          <a:p>
            <a:pPr marL="811530" lvl="0" indent="-742950" algn="just" rtl="1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ar-SA" sz="3600" b="1" dirty="0" smtClean="0">
                <a:ln w="50800"/>
                <a:solidFill>
                  <a:schemeClr val="bg1">
                    <a:shade val="50000"/>
                  </a:schemeClr>
                </a:solidFill>
                <a:cs typeface="Arabic Transparent" pitchFamily="2" charset="-78"/>
              </a:rPr>
              <a:t>1- حددى القيمة المنزلية لاخر منزلة عشرية .</a:t>
            </a:r>
          </a:p>
          <a:p>
            <a:pPr marL="811530" lvl="0" indent="-742950" algn="just" rtl="1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ar-SA" sz="3600" b="1" dirty="0" smtClean="0">
                <a:ln w="50800"/>
                <a:solidFill>
                  <a:schemeClr val="bg1">
                    <a:shade val="50000"/>
                  </a:schemeClr>
                </a:solidFill>
                <a:cs typeface="Arabic Transparent" pitchFamily="2" charset="-78"/>
              </a:rPr>
              <a:t>2- اكتبى الكسر العشرى على صورة كسر اعتيادى مقامه تلك القيمة المنزلية ثم بسط الكسر اذا تطلب الأمر ذلك . </a:t>
            </a:r>
          </a:p>
          <a:p>
            <a:pPr marL="811530" lvl="0" indent="-742950" algn="just" rtl="1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lang="ar-SA" sz="3600" b="1" dirty="0" smtClean="0">
              <a:ln w="50800"/>
              <a:solidFill>
                <a:schemeClr val="bg1">
                  <a:shade val="50000"/>
                </a:schemeClr>
              </a:solidFill>
              <a:cs typeface="Arabic Transparent" pitchFamily="2" charset="-78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762000"/>
            <a:ext cx="6324600" cy="1066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ar-SA" sz="3200" b="1" dirty="0" smtClean="0">
                <a:solidFill>
                  <a:srgbClr val="FF0000"/>
                </a:solidFill>
                <a:cs typeface="Simplified Arabic" pitchFamily="2" charset="-78"/>
              </a:rPr>
              <a:t>اكتبى 0.6  على صورة كسر اعتيادى فى أبسط صورة :</a:t>
            </a:r>
            <a:endParaRPr lang="ar-EG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43800" y="2209800"/>
            <a:ext cx="1295400" cy="6858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anchor="t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rtl="1"/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الحل :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620000" y="381000"/>
            <a:ext cx="1066800" cy="6858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811530" marR="0" lvl="0" indent="-742950" algn="just" defTabSz="914400" rtl="1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lang="ar-S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abic Transparent" pitchFamily="2" charset="-78"/>
              </a:rPr>
              <a:t>مثال</a:t>
            </a:r>
            <a:endParaRPr kumimoji="0" lang="ar-EG" sz="4000" b="1" i="0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Arabic Transparent" pitchFamily="2" charset="-7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447800" y="2514600"/>
            <a:ext cx="5791200" cy="1524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411480" lvl="0" indent="-342900" algn="just" rtl="1">
              <a:spcBef>
                <a:spcPts val="700"/>
              </a:spcBef>
              <a:buClr>
                <a:schemeClr val="tx2"/>
              </a:buClr>
              <a:buSzPct val="95000"/>
            </a:pPr>
            <a:r>
              <a:rPr lang="ar-SA" sz="2800" b="1" dirty="0" smtClean="0">
                <a:solidFill>
                  <a:srgbClr val="002060"/>
                </a:solidFill>
                <a:cs typeface="Simplified Arabic" pitchFamily="2" charset="-78"/>
              </a:rPr>
              <a:t>   يبين الجدول المنازل العشرية أن القيمة المنزلية لأخر منزلة  عشرية هى الأعشار . لذا فإن 0.6 تعنى ستة أعشار .</a:t>
            </a:r>
          </a:p>
        </p:txBody>
      </p:sp>
      <p:pic>
        <p:nvPicPr>
          <p:cNvPr id="57345" name="Picture 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47800" y="4495800"/>
            <a:ext cx="3029789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324600" y="4572000"/>
          <a:ext cx="2016125" cy="685800"/>
        </p:xfrm>
        <a:graphic>
          <a:graphicData uri="http://schemas.openxmlformats.org/drawingml/2006/table">
            <a:tbl>
              <a:tblPr rtl="1">
                <a:tableStyleId>{69C7853C-536D-4A76-A0AE-DD22124D55A5}</a:tableStyleId>
              </a:tblPr>
              <a:tblGrid>
                <a:gridCol w="1286842"/>
                <a:gridCol w="729283"/>
              </a:tblGrid>
              <a:tr h="342900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/>
                        <a:t>0.6  =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2400"/>
                        <a:t>6</a:t>
                      </a:r>
                      <a:endParaRPr lang="en-US" sz="2000">
                        <a:solidFill>
                          <a:schemeClr val="bg1"/>
                        </a:solidFill>
                        <a:latin typeface="Times New Roman"/>
                        <a:ea typeface="MS Mincho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42900">
                <a:tc vMerge="1"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/>
                        <a:t>10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MS Mincho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57688828"/>
              </p:ext>
            </p:extLst>
          </p:nvPr>
        </p:nvGraphicFramePr>
        <p:xfrm>
          <a:off x="5181600" y="5446776"/>
          <a:ext cx="3356610" cy="877824"/>
        </p:xfrm>
        <a:graphic>
          <a:graphicData uri="http://schemas.openxmlformats.org/drawingml/2006/table">
            <a:tbl>
              <a:tblPr rtl="1">
                <a:tableStyleId>{69C7853C-536D-4A76-A0AE-DD22124D55A5}</a:tableStyleId>
              </a:tblPr>
              <a:tblGrid>
                <a:gridCol w="838687"/>
                <a:gridCol w="839618"/>
                <a:gridCol w="838687"/>
                <a:gridCol w="839618"/>
              </a:tblGrid>
              <a:tr h="419100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/>
                        <a:t>=</a:t>
                      </a:r>
                      <a:endParaRPr lang="en-US" sz="2800" dirty="0">
                        <a:solidFill>
                          <a:schemeClr val="bg1"/>
                        </a:solidFill>
                        <a:latin typeface="Times New Roman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/>
                        <a:t>6</a:t>
                      </a:r>
                      <a:endParaRPr lang="en-US" sz="2800" dirty="0">
                        <a:solidFill>
                          <a:schemeClr val="bg1"/>
                        </a:solidFill>
                        <a:latin typeface="Times New Roman"/>
                        <a:ea typeface="MS Mincho"/>
                        <a:cs typeface="Arial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3200"/>
                        <a:t>=</a:t>
                      </a:r>
                      <a:endParaRPr lang="en-US" sz="2800">
                        <a:solidFill>
                          <a:schemeClr val="bg1"/>
                        </a:solidFill>
                        <a:latin typeface="Times New Roman"/>
                        <a:ea typeface="MS Mincho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3200"/>
                        <a:t>3</a:t>
                      </a:r>
                      <a:endParaRPr lang="en-US" sz="2800">
                        <a:solidFill>
                          <a:schemeClr val="bg1"/>
                        </a:solidFill>
                        <a:latin typeface="Times New Roman"/>
                        <a:ea typeface="MS Mincho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19100">
                <a:tc vMerge="1"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/>
                        <a:t>10</a:t>
                      </a:r>
                      <a:endParaRPr lang="en-US" sz="2800" dirty="0">
                        <a:solidFill>
                          <a:schemeClr val="bg1"/>
                        </a:solidFill>
                        <a:latin typeface="Times New Roman"/>
                        <a:ea typeface="MS Mincho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/>
                        <a:t>5</a:t>
                      </a:r>
                      <a:endParaRPr lang="en-US" sz="2800" dirty="0">
                        <a:solidFill>
                          <a:schemeClr val="bg1"/>
                        </a:solidFill>
                        <a:latin typeface="Times New Roman"/>
                        <a:ea typeface="MS Mincho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مستطيل 9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7" grpId="0" animBg="1"/>
      <p:bldP spid="6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914400" y="685800"/>
            <a:ext cx="6324600" cy="91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11480" lvl="0" indent="-342900" algn="just" rtl="1">
              <a:spcBef>
                <a:spcPts val="700"/>
              </a:spcBef>
              <a:buClr>
                <a:schemeClr val="tx2"/>
              </a:buClr>
              <a:buSzPct val="95000"/>
            </a:pPr>
            <a:r>
              <a:rPr lang="ar-SA" sz="2000" b="1" dirty="0" smtClean="0">
                <a:solidFill>
                  <a:srgbClr val="FF0000"/>
                </a:solidFill>
                <a:cs typeface="Simplified Arabic" pitchFamily="2" charset="-78"/>
              </a:rPr>
              <a:t>يبين الجدول المجاور متوسط أطوال عدة أنواع من الأصداف البحرية .</a:t>
            </a:r>
          </a:p>
          <a:p>
            <a:pPr marL="411480" lvl="0" indent="-342900" algn="just" rtl="1">
              <a:spcBef>
                <a:spcPts val="700"/>
              </a:spcBef>
              <a:buClr>
                <a:schemeClr val="tx2"/>
              </a:buClr>
              <a:buSzPct val="95000"/>
            </a:pPr>
            <a:r>
              <a:rPr lang="ar-SA" sz="2000" b="1" dirty="0" smtClean="0">
                <a:solidFill>
                  <a:srgbClr val="FF0000"/>
                </a:solidFill>
                <a:cs typeface="Simplified Arabic" pitchFamily="2" charset="-78"/>
              </a:rPr>
              <a:t>اكتبى متوسط طول صدفة كونش على صورة عدد كسرى فى أبسط صورة .</a:t>
            </a:r>
          </a:p>
          <a:p>
            <a:pPr marL="411480" lvl="0" indent="-342900" algn="just" rtl="1">
              <a:spcBef>
                <a:spcPts val="700"/>
              </a:spcBef>
              <a:buClr>
                <a:schemeClr val="tx2"/>
              </a:buClr>
              <a:buSzPct val="95000"/>
            </a:pPr>
            <a:r>
              <a:rPr lang="ar-SA" sz="2000" b="1" dirty="0" smtClean="0">
                <a:solidFill>
                  <a:srgbClr val="FF0000"/>
                </a:solidFill>
                <a:cs typeface="Simplified Arabic" pitchFamily="2" charset="-78"/>
              </a:rPr>
              <a:t> </a:t>
            </a:r>
            <a:endParaRPr kumimoji="0" lang="ar-EG" sz="1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543800" y="2590800"/>
            <a:ext cx="1295400" cy="6858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anchor="t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rtl="1"/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الحل :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20000" y="381000"/>
            <a:ext cx="1066800" cy="6858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811530" marR="0" lvl="0" indent="-742950" algn="just" defTabSz="914400" rtl="1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lang="ar-S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abic Transparent" pitchFamily="2" charset="-78"/>
              </a:rPr>
              <a:t>مثال</a:t>
            </a:r>
            <a:endParaRPr kumimoji="0" lang="ar-EG" sz="4000" b="1" i="0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Arabic Transparent" pitchFamily="2" charset="-78"/>
            </a:endParaRPr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1000" y="1676400"/>
            <a:ext cx="2057400" cy="1748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124200" y="3200400"/>
            <a:ext cx="3258864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مستطيل 6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63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020984" y="1447800"/>
            <a:ext cx="7637242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6200" y="304800"/>
            <a:ext cx="1143000" cy="630936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r"/>
            <a:r>
              <a:rPr lang="ar-SA" b="1" dirty="0" smtClean="0">
                <a:solidFill>
                  <a:schemeClr val="bg1"/>
                </a:solidFill>
              </a:rPr>
              <a:t>تأكد</a:t>
            </a:r>
            <a:endParaRPr lang="ar-EG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6769512" y="2561304"/>
          <a:ext cx="6858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8580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4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</a:t>
                      </a:r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4876800" y="2590800"/>
          <a:ext cx="6858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8580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2</a:t>
                      </a:r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2895600" y="2590800"/>
          <a:ext cx="6858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8580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64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100</a:t>
                      </a:r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990600" y="2546556"/>
          <a:ext cx="6858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8580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75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100</a:t>
                      </a:r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6629400" y="3505200"/>
          <a:ext cx="838200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38200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525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1000</a:t>
                      </a:r>
                      <a:endParaRPr lang="ar-EG" sz="1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4736688" y="3534696"/>
          <a:ext cx="825912" cy="838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25912"/>
              </a:tblGrid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C00000"/>
                          </a:solidFill>
                        </a:rPr>
                        <a:t>375</a:t>
                      </a:r>
                      <a:endParaRPr lang="ar-EG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1000</a:t>
                      </a:r>
                      <a:endParaRPr lang="ar-EG" sz="1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3200400" y="4132008"/>
          <a:ext cx="1067118" cy="685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24218"/>
                <a:gridCol w="342900"/>
              </a:tblGrid>
              <a:tr h="34290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>
                          <a:solidFill>
                            <a:srgbClr val="C00000"/>
                          </a:solidFill>
                        </a:rPr>
                        <a:t>75</a:t>
                      </a:r>
                      <a:endParaRPr lang="ar-E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0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 rtl="1"/>
                      <a:r>
                        <a:rPr lang="ar-SA" sz="1400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ar-E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100</a:t>
                      </a:r>
                      <a:endParaRPr lang="ar-EG" sz="14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1371600" y="4149216"/>
          <a:ext cx="1067118" cy="685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24218"/>
                <a:gridCol w="342900"/>
              </a:tblGrid>
              <a:tr h="34290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ar-E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0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 rtl="1"/>
                      <a:r>
                        <a:rPr lang="ar-SA" sz="1400" b="1" dirty="0" smtClean="0">
                          <a:solidFill>
                            <a:srgbClr val="C00000"/>
                          </a:solidFill>
                        </a:rPr>
                        <a:t>5</a:t>
                      </a:r>
                      <a:endParaRPr lang="ar-EG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 smtClean="0"/>
                        <a:t>100</a:t>
                      </a:r>
                      <a:endParaRPr lang="ar-EG" sz="14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ar-EG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مستطيل 11"/>
          <p:cNvSpPr/>
          <p:nvPr/>
        </p:nvSpPr>
        <p:spPr>
          <a:xfrm>
            <a:off x="1676400" y="6477000"/>
            <a:ext cx="58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cs typeface="Akhbar MT" pitchFamily="2" charset="-78"/>
              </a:rPr>
              <a:t>الأستاذ </a:t>
            </a:r>
            <a:r>
              <a:rPr lang="ar-SA" b="1" dirty="0">
                <a:solidFill>
                  <a:srgbClr val="FFFF00"/>
                </a:solidFill>
                <a:cs typeface="Akhbar MT" pitchFamily="2" charset="-78"/>
              </a:rPr>
              <a:t>أبو يوسف منتدى التربية والتعليم بالمدينة المنورة </a:t>
            </a: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42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1293</TotalTime>
  <Words>478</Words>
  <Application>Microsoft Office PowerPoint</Application>
  <PresentationFormat>On-screen Show (4:3)</PresentationFormat>
  <Paragraphs>152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Metro</vt:lpstr>
      <vt:lpstr>4-7</vt:lpstr>
      <vt:lpstr>Slide 2</vt:lpstr>
      <vt:lpstr>إستعد</vt:lpstr>
      <vt:lpstr>Slide 4</vt:lpstr>
      <vt:lpstr>Slide 5</vt:lpstr>
      <vt:lpstr>Slide 6</vt:lpstr>
      <vt:lpstr>Slide 7</vt:lpstr>
      <vt:lpstr>Slide 8</vt:lpstr>
      <vt:lpstr>تأكد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الأول</dc:title>
  <dc:creator>Abdelhafid</dc:creator>
  <cp:lastModifiedBy>zoom4</cp:lastModifiedBy>
  <cp:revision>178</cp:revision>
  <dcterms:created xsi:type="dcterms:W3CDTF">2006-08-16T00:00:00Z</dcterms:created>
  <dcterms:modified xsi:type="dcterms:W3CDTF">2019-03-12T14:58:40Z</dcterms:modified>
</cp:coreProperties>
</file>