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696" r:id="rId3"/>
    <p:sldMasterId id="2147483698" r:id="rId4"/>
  </p:sldMasterIdLst>
  <p:sldIdLst>
    <p:sldId id="274" r:id="rId5"/>
    <p:sldId id="356" r:id="rId6"/>
    <p:sldId id="348" r:id="rId7"/>
    <p:sldId id="288" r:id="rId8"/>
    <p:sldId id="261" r:id="rId9"/>
    <p:sldId id="370" r:id="rId10"/>
    <p:sldId id="291" r:id="rId11"/>
    <p:sldId id="371" r:id="rId12"/>
    <p:sldId id="372" r:id="rId13"/>
    <p:sldId id="373" r:id="rId14"/>
    <p:sldId id="305" r:id="rId15"/>
    <p:sldId id="306" r:id="rId16"/>
    <p:sldId id="312" r:id="rId17"/>
    <p:sldId id="374" r:id="rId18"/>
    <p:sldId id="314" r:id="rId19"/>
    <p:sldId id="375" r:id="rId20"/>
    <p:sldId id="376" r:id="rId21"/>
    <p:sldId id="333" r:id="rId22"/>
    <p:sldId id="377" r:id="rId23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88" autoAdjust="0"/>
    <p:restoredTop sz="94660"/>
  </p:normalViewPr>
  <p:slideViewPr>
    <p:cSldViewPr>
      <p:cViewPr varScale="1">
        <p:scale>
          <a:sx n="65" d="100"/>
          <a:sy n="65" d="100"/>
        </p:scale>
        <p:origin x="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0314-333A-48C8-9DCA-16D9E6CD5EC4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8409-B662-4ACF-90BE-C5419440E04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177378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FE11-3AEB-4B80-9609-04D18A0C2788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AB16-696D-4F33-B4E3-9A3AB108EC3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171428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330E-0278-4644-AD10-B996E34F3F71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015C-5152-417F-9088-E5A65B4DFFD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2058937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EB02-8DCF-41D4-A861-FD12886A7404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A48A-D929-45CB-898D-F7AFAF2BF85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861753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3728-A1F7-4620-BB1F-202C6875E330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7372-FDC2-41D7-97F5-B32742B6EDD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2180807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9493-F2BF-46E2-B62C-3C4525B1AB51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B8AD-AB98-4600-B785-F17354A10FD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2099077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6F81-F38B-4FFC-A8DA-A10BB5F58060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5FBE-8181-44C7-A838-AA8E6E0F3E8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8946957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CC9A-16C4-4F58-8CF6-F76FFC3DA519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7EF4-D4A0-4E52-8C7D-E6FC72C575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1468987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6A81-54D5-49DE-BC71-F5F81160F943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E0D6-EBCB-4F39-9B7E-1C9BF411CDB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5333531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27BD-B5B2-4F70-8506-BA6BF084E052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BF87-952C-45D9-832A-E1F3EC679A4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1589070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4E01-B0F3-4DD4-9E7F-1C222F53D272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87B0-B43F-495A-A326-F4D8CA91AE3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0274859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9D6E-ABC7-4B90-A146-7CA391554D98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A375-7FE2-4AC3-BB49-BB768D10297E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984483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D9FA-E783-438F-82D9-70B8406A5BCE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F0C2-3405-4BD7-91BF-C111835D893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6645081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F4EC-CFE3-44A2-A675-2208FC8DFBEF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1E2F-4A0D-4116-A04D-404CDD3C4C3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1712730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B5E8-CFB8-4A70-B14D-D49ECDCD1D35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AD2F-5BEE-4294-B6A2-CFD51679916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7784952"/>
      </p:ext>
    </p:extLst>
  </p:cSld>
  <p:clrMapOvr>
    <a:masterClrMapping/>
  </p:clrMapOvr>
  <p:transition>
    <p:cut/>
    <p:sndAc>
      <p:stSnd>
        <p:snd r:embed="rId1" name="arrow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E93B-EBF4-440D-ACEB-6913F3E7C6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D6F8-B1EF-4984-A5C8-62C655A171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94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FEC6-172B-4E35-A5E5-2A34511C8C2D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64D2-16B8-4B60-8B8B-CEAF47A46B5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2204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F720-CF43-4EFB-9845-ABF8F4F98D29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5B02-CA8F-40F9-90C2-9AE84156656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992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0B2E-71B9-40C7-9E0C-91274041BDD3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30F3-62BE-4826-A5BB-0A50761C182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2691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241E-7485-4786-8DB5-DB521D7F3816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F7E2-4B7D-43FB-94E7-0C9A50A2F1C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8211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3422-4B94-48A6-B194-A91558E4D149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5AEF-9E8A-40E7-8784-26EDEA264C0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863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5B1F-6E9C-467A-899F-7ACBB6752C24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804C-E2F2-466D-8279-F4CA2F352C0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11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F3D3-D183-4AC9-8025-6FCADF310888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86C0-22A7-4933-A1E7-44116B656F3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891036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BC91-A1E6-46A9-9341-D83AB0EF6CAC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138E-D704-4568-8552-D6BA40AB2B6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7658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4BA6-B0EB-48F6-ADE4-BEBFDC3F0A86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B2DF-2DE0-4B59-B144-ABDBAA0D40B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080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C044-F7CD-4642-9250-09D738B9C4B9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E37D-9CD7-4EFC-89C2-EF6245103D3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9993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692-8C11-4D29-951B-9AB0616D2903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5CC3-DEA3-44D9-AEB2-A7F63478F1C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4260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D657-F873-47C3-A562-0B87E7273A52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DC0A-D70E-454B-8C2B-550F77875FF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542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7F1B-851A-4328-A91D-B0C159E3F845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BF8-E473-4480-8C38-4FA2E71BD5E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347937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F860-FA8A-45F0-8A85-2CE5061ED2FC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5E6B-C790-4BE8-9F53-A12B13C5016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921063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B26E-67C5-46E0-8888-F0A74E0345D8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D06C-B095-4A7E-8329-9F00307A45E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162501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7031-60C4-43B5-A927-A857520D61B0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C23D-FC72-4115-82DC-B60323ACE45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385997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051E-9B57-46ED-AD1D-CB9A2E4CF9E3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153C-9B20-4F3E-BACD-4F9D8E6CABDA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335788"/>
      </p:ext>
    </p:extLst>
  </p:cSld>
  <p:clrMapOvr>
    <a:masterClrMapping/>
  </p:clrMapOvr>
  <p:transition>
    <p:strips dir="rd"/>
    <p:sndAc>
      <p:stSnd>
        <p:snd r:embed="rId1" name="0022 - غلق الويندوز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5A31-8C0A-4C91-9884-9AD09D58011B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A3A7-E704-4D51-8465-6B90CCA0F8B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5548616"/>
      </p:ext>
    </p:extLst>
  </p:cSld>
  <p:clrMapOvr>
    <a:masterClrMapping/>
  </p:clrMapOvr>
  <p:transition>
    <p:sndAc>
      <p:stSnd>
        <p:snd r:embed="rId1" name="0026 - غلق الويندوز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85A31-8C0A-4C91-9884-9AD09D58011B}" type="datetimeFigureOut">
              <a:rPr lang="ar-SA" smtClean="0"/>
              <a:pPr>
                <a:defRPr/>
              </a:pPr>
              <a:t>26/05/1443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3A3A7-E704-4D51-8465-6B90CCA0F8B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288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  <p:sndAc>
      <p:stSnd>
        <p:snd r:embed="rId13" name="0022 - غلق الويندوز.wav"/>
      </p:stSnd>
    </p:sndAc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D4CE8-36E4-423C-9575-D3164AAABBF3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0A442-53B4-40CC-8455-89A8480C5BA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4487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ut/>
    <p:sndAc>
      <p:stSnd>
        <p:snd r:embed="rId13" name="arrow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A1A6E93B-EBF4-440D-ACEB-6913F3E7C6D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12/30/2021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13F8D6F8-B1EF-4984-A5C8-62C655A171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29C5E-412B-4382-92A3-B00DD9ADE610}" type="datetimeFigureOut">
              <a:rPr lang="ar-EG"/>
              <a:pPr>
                <a:defRPr/>
              </a:pPr>
              <a:t>26/05/1443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4A710-E4C6-4135-8D56-BB50970841B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63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9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audio" Target="../media/audio1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jpg"/><Relationship Id="rId4" Type="http://schemas.openxmlformats.org/officeDocument/2006/relationships/audio" Target="../media/audio1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9.wav"/><Relationship Id="rId4" Type="http://schemas.openxmlformats.org/officeDocument/2006/relationships/audio" Target="../media/audio1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audio" Target="../media/audio19.wav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audio" Target="../media/audio19.wav"/><Relationship Id="rId4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audio" Target="../media/audio20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9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1CCE10D-51E4-4D5A-8DDC-EAF10C40C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47" y="4225150"/>
            <a:ext cx="1852329" cy="1508106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0D923C-3C63-444E-AC09-6A271706253C}"/>
              </a:ext>
            </a:extLst>
          </p:cNvPr>
          <p:cNvSpPr txBox="1"/>
          <p:nvPr/>
        </p:nvSpPr>
        <p:spPr>
          <a:xfrm>
            <a:off x="3203848" y="1892994"/>
            <a:ext cx="3024336" cy="1508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إعداد الأستاذة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نبتة الأسمري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554AA2F-2E6D-4CCE-9132-CFA8C0CF7B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r="33333" b="2958"/>
          <a:stretch/>
        </p:blipFill>
        <p:spPr>
          <a:xfrm>
            <a:off x="6084168" y="2348880"/>
            <a:ext cx="1642909" cy="4509120"/>
          </a:xfrm>
          <a:prstGeom prst="rect">
            <a:avLst/>
          </a:prstGeom>
        </p:spPr>
      </p:pic>
    </p:spTree>
  </p:cSld>
  <p:clrMapOvr>
    <a:masterClrMapping/>
  </p:clrMapOvr>
  <p:transition>
    <p:cut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-612576" y="1619078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 b="1" dirty="0">
                <a:solidFill>
                  <a:srgbClr val="7030A0"/>
                </a:solidFill>
                <a:latin typeface="Calibri" pitchFamily="34" charset="0"/>
              </a:rPr>
              <a:t>لدى عائشة 3 كجم أرز، استعملت منها       1 كجم.  فكم بقى لديها؟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882990" y="697786"/>
            <a:ext cx="928688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14</a:t>
            </a:r>
            <a:endParaRPr lang="ar-SA" sz="4800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716016" y="633244"/>
            <a:ext cx="3243616" cy="8572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</a:rPr>
              <a:t>اختيار من متعدد: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339752" y="5010651"/>
            <a:ext cx="2232248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ب</a:t>
            </a:r>
            <a:endParaRPr lang="ar-SA" sz="5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2786058"/>
            <a:ext cx="6226174" cy="224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مجموعة 11"/>
          <p:cNvGrpSpPr>
            <a:grpSpLocks/>
          </p:cNvGrpSpPr>
          <p:nvPr/>
        </p:nvGrpSpPr>
        <p:grpSpPr bwMode="auto">
          <a:xfrm>
            <a:off x="3345876" y="1280613"/>
            <a:ext cx="500062" cy="1200150"/>
            <a:chOff x="6215074" y="2000240"/>
            <a:chExt cx="500066" cy="1200329"/>
          </a:xfrm>
        </p:grpSpPr>
        <p:sp>
          <p:nvSpPr>
            <p:cNvPr id="9225" name="مربع نص 12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 dirty="0">
                  <a:latin typeface="Calibri" pitchFamily="34" charset="0"/>
                </a:rPr>
                <a:t>4</a:t>
              </a:r>
              <a:endParaRPr lang="ar-SA" sz="3600" b="1" dirty="0">
                <a:latin typeface="Calibri" pitchFamily="34" charset="0"/>
              </a:endParaRPr>
            </a:p>
          </p:txBody>
        </p:sp>
        <p:cxnSp>
          <p:nvCxnSpPr>
            <p:cNvPr id="14" name="رابط مستقيم 13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ستديرة 2"/>
          <p:cNvSpPr/>
          <p:nvPr/>
        </p:nvSpPr>
        <p:spPr bwMode="auto">
          <a:xfrm>
            <a:off x="3786188" y="422275"/>
            <a:ext cx="5107781" cy="1000125"/>
          </a:xfrm>
          <a:prstGeom prst="round2Diag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/>
              <a:t>قدر ناتج كل مما يأتي:</a:t>
            </a:r>
            <a:endParaRPr lang="ar-SA" sz="4800" b="1" dirty="0"/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857625" y="1857375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   ×   22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459737" y="1741488"/>
            <a:ext cx="9286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15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4" name="مجموعة 11"/>
          <p:cNvGrpSpPr>
            <a:grpSpLocks/>
          </p:cNvGrpSpPr>
          <p:nvPr/>
        </p:nvGrpSpPr>
        <p:grpSpPr bwMode="auto">
          <a:xfrm>
            <a:off x="6715125" y="1657350"/>
            <a:ext cx="500063" cy="1200150"/>
            <a:chOff x="6215074" y="2000240"/>
            <a:chExt cx="500066" cy="1200329"/>
          </a:xfrm>
        </p:grpSpPr>
        <p:sp>
          <p:nvSpPr>
            <p:cNvPr id="10272" name="مربع نص 9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3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1" name="رابط مستقيم 10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مربع نص 14"/>
          <p:cNvSpPr txBox="1"/>
          <p:nvPr/>
        </p:nvSpPr>
        <p:spPr>
          <a:xfrm>
            <a:off x="1571625" y="1719263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7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3857625" y="3000375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3  ×       5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459737" y="2884488"/>
            <a:ext cx="9286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16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5" name="مجموعة 11"/>
          <p:cNvGrpSpPr>
            <a:grpSpLocks/>
          </p:cNvGrpSpPr>
          <p:nvPr/>
        </p:nvGrpSpPr>
        <p:grpSpPr bwMode="auto">
          <a:xfrm>
            <a:off x="6715125" y="2800350"/>
            <a:ext cx="500063" cy="1200150"/>
            <a:chOff x="6215074" y="2000240"/>
            <a:chExt cx="500066" cy="1200329"/>
          </a:xfrm>
        </p:grpSpPr>
        <p:sp>
          <p:nvSpPr>
            <p:cNvPr id="10270" name="مربع نص 18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3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0" name="رابط مستقيم 19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20"/>
          <p:cNvGrpSpPr>
            <a:grpSpLocks/>
          </p:cNvGrpSpPr>
          <p:nvPr/>
        </p:nvGrpSpPr>
        <p:grpSpPr bwMode="auto">
          <a:xfrm>
            <a:off x="5072063" y="2786063"/>
            <a:ext cx="500062" cy="1200150"/>
            <a:chOff x="6215074" y="2000240"/>
            <a:chExt cx="500066" cy="1200329"/>
          </a:xfrm>
        </p:grpSpPr>
        <p:sp>
          <p:nvSpPr>
            <p:cNvPr id="10268" name="مربع نص 21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9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3" name="رابط مستقيم 22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ربع نص 23"/>
          <p:cNvSpPr txBox="1"/>
          <p:nvPr/>
        </p:nvSpPr>
        <p:spPr>
          <a:xfrm>
            <a:off x="1571625" y="2862263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20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25" name="مربع نص 24"/>
          <p:cNvSpPr txBox="1">
            <a:spLocks noChangeArrowheads="1"/>
          </p:cNvSpPr>
          <p:nvPr/>
        </p:nvSpPr>
        <p:spPr bwMode="auto">
          <a:xfrm>
            <a:off x="3857625" y="4143375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×  39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459737" y="4027488"/>
            <a:ext cx="9286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17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10" name="مجموعة 11"/>
          <p:cNvGrpSpPr>
            <a:grpSpLocks/>
          </p:cNvGrpSpPr>
          <p:nvPr/>
        </p:nvGrpSpPr>
        <p:grpSpPr bwMode="auto">
          <a:xfrm>
            <a:off x="6643688" y="3943350"/>
            <a:ext cx="500062" cy="1200150"/>
            <a:chOff x="6215074" y="2000240"/>
            <a:chExt cx="500066" cy="1200329"/>
          </a:xfrm>
        </p:grpSpPr>
        <p:sp>
          <p:nvSpPr>
            <p:cNvPr id="10266" name="مربع نص 27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7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8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9" name="رابط مستقيم 28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مربع نص 32"/>
          <p:cNvSpPr txBox="1"/>
          <p:nvPr/>
        </p:nvSpPr>
        <p:spPr>
          <a:xfrm>
            <a:off x="1571625" y="4005263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35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34" name="مربع نص 33"/>
          <p:cNvSpPr txBox="1">
            <a:spLocks noChangeArrowheads="1"/>
          </p:cNvSpPr>
          <p:nvPr/>
        </p:nvSpPr>
        <p:spPr bwMode="auto">
          <a:xfrm>
            <a:off x="3857625" y="5357813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  6 ×       8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459737" y="5241925"/>
            <a:ext cx="928687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18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>
            <a:grpSpLocks/>
          </p:cNvGrpSpPr>
          <p:nvPr/>
        </p:nvGrpSpPr>
        <p:grpSpPr bwMode="auto">
          <a:xfrm>
            <a:off x="6715125" y="5157788"/>
            <a:ext cx="500063" cy="1200150"/>
            <a:chOff x="6215074" y="2000240"/>
            <a:chExt cx="500066" cy="1200329"/>
          </a:xfrm>
        </p:grpSpPr>
        <p:sp>
          <p:nvSpPr>
            <p:cNvPr id="10264" name="مربع نص 36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4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38" name="رابط مستقيم 37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مجموعة 38"/>
          <p:cNvGrpSpPr>
            <a:grpSpLocks/>
          </p:cNvGrpSpPr>
          <p:nvPr/>
        </p:nvGrpSpPr>
        <p:grpSpPr bwMode="auto">
          <a:xfrm>
            <a:off x="4929188" y="5143500"/>
            <a:ext cx="500062" cy="1200150"/>
            <a:chOff x="6215074" y="2000240"/>
            <a:chExt cx="500066" cy="1200329"/>
          </a:xfrm>
        </p:grpSpPr>
        <p:sp>
          <p:nvSpPr>
            <p:cNvPr id="10262" name="مربع نص 39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7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41" name="رابط مستقيم 40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مربع نص 41"/>
          <p:cNvSpPr txBox="1"/>
          <p:nvPr/>
        </p:nvSpPr>
        <p:spPr>
          <a:xfrm>
            <a:off x="1571625" y="5219700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>
                <a:solidFill>
                  <a:schemeClr val="bg1"/>
                </a:solidFill>
              </a:rPr>
              <a:t>56</a:t>
            </a:r>
            <a:endParaRPr lang="ar-SA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6" grpId="0"/>
      <p:bldP spid="17" grpId="0" animBg="1"/>
      <p:bldP spid="24" grpId="0" animBg="1"/>
      <p:bldP spid="25" grpId="0"/>
      <p:bldP spid="26" grpId="0" animBg="1"/>
      <p:bldP spid="33" grpId="0" animBg="1"/>
      <p:bldP spid="34" grpId="0"/>
      <p:bldP spid="35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وجة 2"/>
          <p:cNvSpPr/>
          <p:nvPr/>
        </p:nvSpPr>
        <p:spPr>
          <a:xfrm>
            <a:off x="551513" y="318526"/>
            <a:ext cx="8316416" cy="1143000"/>
          </a:xfrm>
          <a:prstGeom prst="wave">
            <a:avLst>
              <a:gd name="adj1" fmla="val 6556"/>
              <a:gd name="adj2" fmla="val 176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bg1"/>
                </a:solidFill>
              </a:rPr>
              <a:t>أوجد ناتج الضرب، ثم اكتبه في أبسط صورة:</a:t>
            </a:r>
            <a:endParaRPr lang="ar-SA" sz="4000" b="1" dirty="0">
              <a:solidFill>
                <a:schemeClr val="bg1"/>
              </a:solidFill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3643313" y="1643063"/>
            <a:ext cx="4000500" cy="200025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</a:rPr>
              <a:t>×</a:t>
            </a:r>
            <a:endParaRPr lang="ar-SA" sz="4400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6286500" y="1911350"/>
            <a:ext cx="714375" cy="1446213"/>
            <a:chOff x="5357818" y="2219776"/>
            <a:chExt cx="714380" cy="1446550"/>
          </a:xfrm>
        </p:grpSpPr>
        <p:sp>
          <p:nvSpPr>
            <p:cNvPr id="11286" name="مربع نص 6"/>
            <p:cNvSpPr txBox="1">
              <a:spLocks noChangeArrowheads="1"/>
            </p:cNvSpPr>
            <p:nvPr/>
          </p:nvSpPr>
          <p:spPr bwMode="auto">
            <a:xfrm>
              <a:off x="5357818" y="2219776"/>
              <a:ext cx="71438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</a:rPr>
                <a:t>3</a:t>
              </a:r>
            </a:p>
            <a:p>
              <a:pPr algn="ctr"/>
              <a:r>
                <a:rPr lang="ar-EG" sz="4400" b="1">
                  <a:latin typeface="Calibri" pitchFamily="34" charset="0"/>
                </a:rPr>
                <a:t>5</a:t>
              </a:r>
              <a:endParaRPr lang="ar-SA" sz="4400" b="1">
                <a:latin typeface="Calibri" pitchFamily="34" charset="0"/>
              </a:endParaRPr>
            </a:p>
          </p:txBody>
        </p:sp>
        <p:cxnSp>
          <p:nvCxnSpPr>
            <p:cNvPr id="8" name="رابط مستقيم 7"/>
            <p:cNvCxnSpPr/>
            <p:nvPr/>
          </p:nvCxnSpPr>
          <p:spPr>
            <a:xfrm rot="10800000" flipH="1">
              <a:off x="5357818" y="2932730"/>
              <a:ext cx="714380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مربع نص 15"/>
          <p:cNvSpPr txBox="1"/>
          <p:nvPr/>
        </p:nvSpPr>
        <p:spPr>
          <a:xfrm>
            <a:off x="7929563" y="1643063"/>
            <a:ext cx="9286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19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4" name="مجموعة 19"/>
          <p:cNvGrpSpPr>
            <a:grpSpLocks/>
          </p:cNvGrpSpPr>
          <p:nvPr/>
        </p:nvGrpSpPr>
        <p:grpSpPr bwMode="auto">
          <a:xfrm>
            <a:off x="4429125" y="1911350"/>
            <a:ext cx="714375" cy="1446213"/>
            <a:chOff x="5357818" y="2219776"/>
            <a:chExt cx="714380" cy="1446550"/>
          </a:xfrm>
        </p:grpSpPr>
        <p:sp>
          <p:nvSpPr>
            <p:cNvPr id="11284" name="مربع نص 17"/>
            <p:cNvSpPr txBox="1">
              <a:spLocks noChangeArrowheads="1"/>
            </p:cNvSpPr>
            <p:nvPr/>
          </p:nvSpPr>
          <p:spPr bwMode="auto">
            <a:xfrm>
              <a:off x="5357818" y="2219776"/>
              <a:ext cx="71438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 dirty="0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4400" b="1" dirty="0">
                  <a:latin typeface="Calibri" pitchFamily="34" charset="0"/>
                </a:rPr>
                <a:t>9</a:t>
              </a:r>
              <a:endParaRPr lang="ar-SA" sz="4400" b="1" dirty="0">
                <a:latin typeface="Calibri" pitchFamily="34" charset="0"/>
              </a:endParaRPr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 flipH="1">
              <a:off x="5357818" y="2932730"/>
              <a:ext cx="714380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تمرير أفقي 19"/>
          <p:cNvSpPr/>
          <p:nvPr/>
        </p:nvSpPr>
        <p:spPr>
          <a:xfrm>
            <a:off x="3643313" y="4286250"/>
            <a:ext cx="4000500" cy="200025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</a:rPr>
              <a:t>       7 ×       5</a:t>
            </a:r>
            <a:endParaRPr lang="ar-SA" sz="4400" b="1" dirty="0">
              <a:solidFill>
                <a:srgbClr val="FF0000"/>
              </a:solidFill>
            </a:endParaRPr>
          </a:p>
        </p:txBody>
      </p:sp>
      <p:grpSp>
        <p:nvGrpSpPr>
          <p:cNvPr id="6" name="مجموعة 19"/>
          <p:cNvGrpSpPr>
            <a:grpSpLocks/>
          </p:cNvGrpSpPr>
          <p:nvPr/>
        </p:nvGrpSpPr>
        <p:grpSpPr bwMode="auto">
          <a:xfrm>
            <a:off x="6286500" y="4554538"/>
            <a:ext cx="714375" cy="1446212"/>
            <a:chOff x="5357818" y="2219776"/>
            <a:chExt cx="714380" cy="1446550"/>
          </a:xfrm>
        </p:grpSpPr>
        <p:sp>
          <p:nvSpPr>
            <p:cNvPr id="11282" name="مربع نص 21"/>
            <p:cNvSpPr txBox="1">
              <a:spLocks noChangeArrowheads="1"/>
            </p:cNvSpPr>
            <p:nvPr/>
          </p:nvSpPr>
          <p:spPr bwMode="auto">
            <a:xfrm>
              <a:off x="5357818" y="2219776"/>
              <a:ext cx="71438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</a:rPr>
                <a:t>7</a:t>
              </a:r>
            </a:p>
            <a:p>
              <a:pPr algn="ctr"/>
              <a:r>
                <a:rPr lang="ar-EG" sz="4400" b="1">
                  <a:latin typeface="Calibri" pitchFamily="34" charset="0"/>
                </a:rPr>
                <a:t>8</a:t>
              </a:r>
              <a:endParaRPr lang="ar-SA" sz="4400" b="1">
                <a:latin typeface="Calibri" pitchFamily="34" charset="0"/>
              </a:endParaRPr>
            </a:p>
          </p:txBody>
        </p:sp>
        <p:cxnSp>
          <p:nvCxnSpPr>
            <p:cNvPr id="23" name="رابط مستقيم 22"/>
            <p:cNvCxnSpPr/>
            <p:nvPr/>
          </p:nvCxnSpPr>
          <p:spPr>
            <a:xfrm rot="10800000" flipH="1">
              <a:off x="5357818" y="2932730"/>
              <a:ext cx="71438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شريط منحني إلى الأسفل 23"/>
          <p:cNvSpPr/>
          <p:nvPr/>
        </p:nvSpPr>
        <p:spPr>
          <a:xfrm>
            <a:off x="695938" y="4661297"/>
            <a:ext cx="2500313" cy="1232693"/>
          </a:xfrm>
          <a:prstGeom prst="ellipseRibbon">
            <a:avLst>
              <a:gd name="adj1" fmla="val 23655"/>
              <a:gd name="adj2" fmla="val 75000"/>
              <a:gd name="adj3" fmla="val 12500"/>
            </a:avLst>
          </a:prstGeom>
          <a:solidFill>
            <a:srgbClr val="FFFF00">
              <a:alpha val="8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rgbClr val="FF0000"/>
                </a:solidFill>
              </a:rPr>
              <a:t>42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929563" y="4286250"/>
            <a:ext cx="928687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20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7" name="مجموعة 19"/>
          <p:cNvGrpSpPr>
            <a:grpSpLocks/>
          </p:cNvGrpSpPr>
          <p:nvPr/>
        </p:nvGrpSpPr>
        <p:grpSpPr bwMode="auto">
          <a:xfrm>
            <a:off x="4429125" y="4554538"/>
            <a:ext cx="714375" cy="1446212"/>
            <a:chOff x="5357818" y="2219776"/>
            <a:chExt cx="714380" cy="1446550"/>
          </a:xfrm>
        </p:grpSpPr>
        <p:sp>
          <p:nvSpPr>
            <p:cNvPr id="11280" name="مربع نص 26"/>
            <p:cNvSpPr txBox="1">
              <a:spLocks noChangeArrowheads="1"/>
            </p:cNvSpPr>
            <p:nvPr/>
          </p:nvSpPr>
          <p:spPr bwMode="auto">
            <a:xfrm>
              <a:off x="5357818" y="2219776"/>
              <a:ext cx="71438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4400" b="1">
                  <a:latin typeface="Calibri" pitchFamily="34" charset="0"/>
                </a:rPr>
                <a:t>3</a:t>
              </a:r>
              <a:endParaRPr lang="ar-SA" sz="4400" b="1">
                <a:latin typeface="Calibri" pitchFamily="34" charset="0"/>
              </a:endParaRPr>
            </a:p>
          </p:txBody>
        </p:sp>
        <p:cxnSp>
          <p:nvCxnSpPr>
            <p:cNvPr id="28" name="رابط مستقيم 27"/>
            <p:cNvCxnSpPr/>
            <p:nvPr/>
          </p:nvCxnSpPr>
          <p:spPr>
            <a:xfrm rot="10800000" flipH="1">
              <a:off x="5357818" y="2932730"/>
              <a:ext cx="71438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مجموعة 19"/>
          <p:cNvGrpSpPr>
            <a:grpSpLocks/>
          </p:cNvGrpSpPr>
          <p:nvPr/>
        </p:nvGrpSpPr>
        <p:grpSpPr bwMode="auto">
          <a:xfrm>
            <a:off x="945970" y="1851550"/>
            <a:ext cx="2304437" cy="2006144"/>
            <a:chOff x="5357818" y="2219776"/>
            <a:chExt cx="714380" cy="2006613"/>
          </a:xfrm>
        </p:grpSpPr>
        <p:sp>
          <p:nvSpPr>
            <p:cNvPr id="11278" name="مربع نص 29"/>
            <p:cNvSpPr txBox="1">
              <a:spLocks noChangeArrowheads="1"/>
            </p:cNvSpPr>
            <p:nvPr/>
          </p:nvSpPr>
          <p:spPr bwMode="auto">
            <a:xfrm>
              <a:off x="5357818" y="2219776"/>
              <a:ext cx="714380" cy="2006613"/>
            </a:xfrm>
            <a:prstGeom prst="ellipseRibbon2">
              <a:avLst/>
            </a:prstGeom>
            <a:solidFill>
              <a:srgbClr val="FFFF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5400" b="1">
                  <a:solidFill>
                    <a:srgbClr val="FF0000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ar-EG"/>
                <a:t>2</a:t>
              </a:r>
            </a:p>
            <a:p>
              <a:r>
                <a:rPr lang="ar-EG"/>
                <a:t>5</a:t>
              </a:r>
              <a:endParaRPr lang="ar-SA"/>
            </a:p>
          </p:txBody>
        </p:sp>
        <p:cxnSp>
          <p:nvCxnSpPr>
            <p:cNvPr id="31" name="رابط مستقيم 30"/>
            <p:cNvCxnSpPr>
              <a:cxnSpLocks/>
            </p:cNvCxnSpPr>
            <p:nvPr/>
          </p:nvCxnSpPr>
          <p:spPr>
            <a:xfrm>
              <a:off x="5554887" y="2932730"/>
              <a:ext cx="334839" cy="0"/>
            </a:xfrm>
            <a:prstGeom prst="line">
              <a:avLst/>
            </a:prstGeom>
            <a:solidFill>
              <a:srgbClr val="FFFF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tra_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20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785812" y="1003176"/>
            <a:ext cx="7572375" cy="478631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FF0000"/>
                </a:solidFill>
              </a:rPr>
              <a:t>مساحة: </a:t>
            </a:r>
            <a:r>
              <a:rPr lang="ar-EG" sz="4800" dirty="0"/>
              <a:t>تستعمل الصيغة </a:t>
            </a:r>
            <a:r>
              <a:rPr lang="ar-EG" sz="4800" dirty="0" err="1"/>
              <a:t>م</a:t>
            </a:r>
            <a:r>
              <a:rPr lang="ar-EG" sz="4800" dirty="0"/>
              <a:t>= </a:t>
            </a:r>
            <a:r>
              <a:rPr lang="ar-EG" sz="4800" dirty="0" err="1"/>
              <a:t>ق</a:t>
            </a:r>
            <a:r>
              <a:rPr lang="ar-EG" sz="4800" dirty="0"/>
              <a:t> ع لإيجاد مساحة متوازي الأضلاع، حيث تمثل </a:t>
            </a:r>
            <a:r>
              <a:rPr lang="ar-EG" sz="4800" dirty="0" err="1"/>
              <a:t>ق</a:t>
            </a:r>
            <a:r>
              <a:rPr lang="ar-EG" sz="4800" dirty="0"/>
              <a:t> طول القاعدة، وَع الارتفاع. أوجد مساحة متوازي الأضلاع المرسوم أدناه.</a:t>
            </a:r>
            <a:endParaRPr lang="ar-SA" sz="4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254677" y="588045"/>
            <a:ext cx="9286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21</a:t>
            </a:r>
            <a:endParaRPr lang="ar-SA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مستطيلة مستديرة الزوايا 4"/>
          <p:cNvSpPr/>
          <p:nvPr/>
        </p:nvSpPr>
        <p:spPr>
          <a:xfrm>
            <a:off x="357187" y="4316231"/>
            <a:ext cx="8429625" cy="1446213"/>
          </a:xfrm>
          <a:prstGeom prst="wedgeRoundRectCallout">
            <a:avLst>
              <a:gd name="adj1" fmla="val -37457"/>
              <a:gd name="adj2" fmla="val 6851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مساحة متواز</a:t>
            </a:r>
            <a:r>
              <a:rPr lang="ar-SA" sz="3600" b="1" dirty="0"/>
              <a:t>ي</a:t>
            </a:r>
            <a:r>
              <a:rPr lang="ar-EG" sz="3600" b="1" dirty="0"/>
              <a:t> الأضلاع= 2×         =         3سم</a:t>
            </a:r>
            <a:r>
              <a:rPr lang="ar-SA" sz="3600" b="1" baseline="46000" dirty="0"/>
              <a:t>2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734278" y="542937"/>
            <a:ext cx="928687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21</a:t>
            </a:r>
            <a:endParaRPr lang="ar-SA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971556"/>
            <a:ext cx="630555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3429000" y="4316231"/>
            <a:ext cx="714375" cy="1446213"/>
            <a:chOff x="5357818" y="2219776"/>
            <a:chExt cx="714380" cy="1446550"/>
          </a:xfrm>
        </p:grpSpPr>
        <p:sp>
          <p:nvSpPr>
            <p:cNvPr id="13321" name="مربع نص 7"/>
            <p:cNvSpPr txBox="1">
              <a:spLocks noChangeArrowheads="1"/>
            </p:cNvSpPr>
            <p:nvPr/>
          </p:nvSpPr>
          <p:spPr bwMode="auto">
            <a:xfrm>
              <a:off x="5357818" y="2219776"/>
              <a:ext cx="71438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</a:rPr>
                <a:t>5</a:t>
              </a:r>
            </a:p>
            <a:p>
              <a:pPr algn="ctr"/>
              <a:r>
                <a:rPr lang="ar-EG" sz="4400" b="1">
                  <a:latin typeface="Calibri" pitchFamily="34" charset="0"/>
                </a:rPr>
                <a:t>3</a:t>
              </a:r>
              <a:endParaRPr lang="ar-SA" sz="4400" b="1">
                <a:latin typeface="Calibri" pitchFamily="34" charset="0"/>
              </a:endParaRPr>
            </a:p>
          </p:txBody>
        </p:sp>
        <p:cxnSp>
          <p:nvCxnSpPr>
            <p:cNvPr id="9" name="رابط مستقيم 8"/>
            <p:cNvCxnSpPr/>
            <p:nvPr/>
          </p:nvCxnSpPr>
          <p:spPr>
            <a:xfrm rot="10800000" flipH="1">
              <a:off x="5357818" y="2932730"/>
              <a:ext cx="714380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مجموعة 19"/>
          <p:cNvGrpSpPr>
            <a:grpSpLocks/>
          </p:cNvGrpSpPr>
          <p:nvPr/>
        </p:nvGrpSpPr>
        <p:grpSpPr bwMode="auto">
          <a:xfrm>
            <a:off x="2071687" y="4316231"/>
            <a:ext cx="714375" cy="1446213"/>
            <a:chOff x="5357818" y="2219776"/>
            <a:chExt cx="714380" cy="1446550"/>
          </a:xfrm>
        </p:grpSpPr>
        <p:sp>
          <p:nvSpPr>
            <p:cNvPr id="13319" name="مربع نص 10"/>
            <p:cNvSpPr txBox="1">
              <a:spLocks noChangeArrowheads="1"/>
            </p:cNvSpPr>
            <p:nvPr/>
          </p:nvSpPr>
          <p:spPr bwMode="auto">
            <a:xfrm>
              <a:off x="5357818" y="2219776"/>
              <a:ext cx="71438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4400" b="1">
                  <a:latin typeface="Calibri" pitchFamily="34" charset="0"/>
                </a:rPr>
                <a:t>3</a:t>
              </a:r>
              <a:endParaRPr lang="ar-SA" sz="4400" b="1">
                <a:latin typeface="Calibri" pitchFamily="34" charset="0"/>
              </a:endParaRPr>
            </a:p>
          </p:txBody>
        </p:sp>
        <p:cxnSp>
          <p:nvCxnSpPr>
            <p:cNvPr id="12" name="رابط مستقيم 11"/>
            <p:cNvCxnSpPr/>
            <p:nvPr/>
          </p:nvCxnSpPr>
          <p:spPr>
            <a:xfrm rot="10800000" flipH="1">
              <a:off x="5357818" y="2932730"/>
              <a:ext cx="714380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ذو زاويتين مستديرتين في نفس الجانب 11"/>
          <p:cNvSpPr/>
          <p:nvPr/>
        </p:nvSpPr>
        <p:spPr>
          <a:xfrm>
            <a:off x="1857375" y="2214563"/>
            <a:ext cx="5643563" cy="2143125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/>
              <a:t>÷</a:t>
            </a:r>
            <a:endParaRPr lang="ar-SA" sz="60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571750" y="500064"/>
            <a:ext cx="6241305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أوجد ناتج القسمة في كل مما يأتي، ثم اكتبه في أبسط صورة:</a:t>
            </a:r>
            <a:endParaRPr lang="ar-SA" sz="32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618476" y="1747102"/>
            <a:ext cx="1214438" cy="1143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22</a:t>
            </a:r>
            <a:endParaRPr lang="ar-SA" sz="4400" b="1" dirty="0"/>
          </a:p>
        </p:txBody>
      </p:sp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5214938" y="2428875"/>
            <a:ext cx="1428750" cy="1754188"/>
            <a:chOff x="5929322" y="2205659"/>
            <a:chExt cx="714380" cy="1754326"/>
          </a:xfrm>
        </p:grpSpPr>
        <p:sp>
          <p:nvSpPr>
            <p:cNvPr id="14349" name="مربع نص 9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5400" b="1">
                  <a:latin typeface="Calibri" pitchFamily="34" charset="0"/>
                </a:rPr>
                <a:t>8</a:t>
              </a:r>
              <a:endParaRPr lang="ar-SA" sz="5400" b="1">
                <a:latin typeface="Calibri" pitchFamily="34" charset="0"/>
              </a:endParaRPr>
            </a:p>
          </p:txBody>
        </p:sp>
        <p:cxnSp>
          <p:nvCxnSpPr>
            <p:cNvPr id="11" name="رابط مستقيم 10"/>
            <p:cNvCxnSpPr/>
            <p:nvPr/>
          </p:nvCxnSpPr>
          <p:spPr>
            <a:xfrm flipV="1">
              <a:off x="6036479" y="3062976"/>
              <a:ext cx="57150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مستطيل 16"/>
          <p:cNvSpPr/>
          <p:nvPr/>
        </p:nvSpPr>
        <p:spPr>
          <a:xfrm>
            <a:off x="2992387" y="4825149"/>
            <a:ext cx="2016225" cy="1428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/>
          </a:p>
        </p:txBody>
      </p:sp>
      <p:grpSp>
        <p:nvGrpSpPr>
          <p:cNvPr id="3" name="مجموعة 13"/>
          <p:cNvGrpSpPr>
            <a:grpSpLocks/>
          </p:cNvGrpSpPr>
          <p:nvPr/>
        </p:nvGrpSpPr>
        <p:grpSpPr bwMode="auto">
          <a:xfrm>
            <a:off x="2571750" y="2428875"/>
            <a:ext cx="1428750" cy="1754188"/>
            <a:chOff x="5929322" y="2205659"/>
            <a:chExt cx="714380" cy="1754326"/>
          </a:xfrm>
        </p:grpSpPr>
        <p:sp>
          <p:nvSpPr>
            <p:cNvPr id="14347" name="مربع نص 14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>
                  <a:latin typeface="Calibri" pitchFamily="34" charset="0"/>
                </a:rPr>
                <a:t>3</a:t>
              </a:r>
            </a:p>
            <a:p>
              <a:pPr algn="ctr"/>
              <a:r>
                <a:rPr lang="ar-EG" sz="5400" b="1">
                  <a:latin typeface="Calibri" pitchFamily="34" charset="0"/>
                </a:rPr>
                <a:t>4</a:t>
              </a:r>
              <a:endParaRPr lang="ar-SA" sz="5400" b="1">
                <a:latin typeface="Calibri" pitchFamily="34" charset="0"/>
              </a:endParaRPr>
            </a:p>
          </p:txBody>
        </p:sp>
        <p:cxnSp>
          <p:nvCxnSpPr>
            <p:cNvPr id="16" name="رابط مستقيم 15"/>
            <p:cNvCxnSpPr/>
            <p:nvPr/>
          </p:nvCxnSpPr>
          <p:spPr>
            <a:xfrm flipV="1">
              <a:off x="6036479" y="3062976"/>
              <a:ext cx="57150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مجموعة 13"/>
          <p:cNvGrpSpPr>
            <a:grpSpLocks/>
          </p:cNvGrpSpPr>
          <p:nvPr/>
        </p:nvGrpSpPr>
        <p:grpSpPr bwMode="auto">
          <a:xfrm>
            <a:off x="3273004" y="4642587"/>
            <a:ext cx="1428750" cy="1754187"/>
            <a:chOff x="5929322" y="2205659"/>
            <a:chExt cx="714380" cy="1754326"/>
          </a:xfrm>
        </p:grpSpPr>
        <p:sp>
          <p:nvSpPr>
            <p:cNvPr id="14345" name="مربع نص 17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5400" b="1">
                  <a:latin typeface="Calibri" pitchFamily="34" charset="0"/>
                </a:rPr>
                <a:t>6</a:t>
              </a:r>
              <a:endParaRPr lang="ar-SA" sz="5400" b="1">
                <a:latin typeface="Calibri" pitchFamily="34" charset="0"/>
              </a:endParaRPr>
            </a:p>
          </p:txBody>
        </p:sp>
        <p:cxnSp>
          <p:nvCxnSpPr>
            <p:cNvPr id="19" name="رابط مستقيم 18"/>
            <p:cNvCxnSpPr/>
            <p:nvPr/>
          </p:nvCxnSpPr>
          <p:spPr>
            <a:xfrm flipV="1">
              <a:off x="6036479" y="3062977"/>
              <a:ext cx="571504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ذو زاويتين مستديرتين في نفس الجانب 11"/>
          <p:cNvSpPr/>
          <p:nvPr/>
        </p:nvSpPr>
        <p:spPr>
          <a:xfrm>
            <a:off x="1857375" y="2214563"/>
            <a:ext cx="5643563" cy="2143125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/>
              <a:t>   ÷  4  </a:t>
            </a:r>
            <a:endParaRPr lang="ar-SA" sz="60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733659" y="428626"/>
            <a:ext cx="6097289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أوجد ناتج القسمة في كل مما يأتي، ثم اكتبه في أبسط صورة:</a:t>
            </a:r>
            <a:endParaRPr lang="ar-SA" sz="32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715125" y="1954384"/>
            <a:ext cx="1214438" cy="1143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23</a:t>
            </a:r>
            <a:endParaRPr lang="ar-SA" sz="4400" b="1" dirty="0"/>
          </a:p>
        </p:txBody>
      </p:sp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5214938" y="2428875"/>
            <a:ext cx="1428750" cy="1754188"/>
            <a:chOff x="5929322" y="2205659"/>
            <a:chExt cx="714380" cy="1754326"/>
          </a:xfrm>
        </p:grpSpPr>
        <p:sp>
          <p:nvSpPr>
            <p:cNvPr id="15370" name="مربع نص 9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5400" b="1">
                  <a:latin typeface="Calibri" pitchFamily="34" charset="0"/>
                </a:rPr>
                <a:t>5</a:t>
              </a:r>
              <a:endParaRPr lang="ar-SA" sz="5400" b="1">
                <a:latin typeface="Calibri" pitchFamily="34" charset="0"/>
              </a:endParaRPr>
            </a:p>
          </p:txBody>
        </p:sp>
        <p:cxnSp>
          <p:nvCxnSpPr>
            <p:cNvPr id="11" name="رابط مستقيم 10"/>
            <p:cNvCxnSpPr/>
            <p:nvPr/>
          </p:nvCxnSpPr>
          <p:spPr>
            <a:xfrm flipV="1">
              <a:off x="6036479" y="3062976"/>
              <a:ext cx="57150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مستطيل 16"/>
          <p:cNvSpPr/>
          <p:nvPr/>
        </p:nvSpPr>
        <p:spPr>
          <a:xfrm>
            <a:off x="3286126" y="4719260"/>
            <a:ext cx="2143125" cy="1428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8000" dirty="0"/>
          </a:p>
        </p:txBody>
      </p:sp>
      <p:grpSp>
        <p:nvGrpSpPr>
          <p:cNvPr id="3" name="مجموعة 13"/>
          <p:cNvGrpSpPr>
            <a:grpSpLocks/>
          </p:cNvGrpSpPr>
          <p:nvPr/>
        </p:nvGrpSpPr>
        <p:grpSpPr bwMode="auto">
          <a:xfrm>
            <a:off x="3502150" y="4647822"/>
            <a:ext cx="1428750" cy="1754187"/>
            <a:chOff x="5929322" y="2205659"/>
            <a:chExt cx="714380" cy="1754326"/>
          </a:xfrm>
        </p:grpSpPr>
        <p:sp>
          <p:nvSpPr>
            <p:cNvPr id="15368" name="مربع نص 12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 dirty="0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5400" b="1" dirty="0">
                  <a:latin typeface="Calibri" pitchFamily="34" charset="0"/>
                </a:rPr>
                <a:t>10</a:t>
              </a:r>
              <a:endParaRPr lang="ar-SA" sz="5400" b="1" dirty="0">
                <a:latin typeface="Calibri" pitchFamily="34" charset="0"/>
              </a:endParaRPr>
            </a:p>
          </p:txBody>
        </p:sp>
        <p:cxnSp>
          <p:nvCxnSpPr>
            <p:cNvPr id="14" name="رابط مستقيم 13"/>
            <p:cNvCxnSpPr/>
            <p:nvPr/>
          </p:nvCxnSpPr>
          <p:spPr>
            <a:xfrm flipV="1">
              <a:off x="6036479" y="3062977"/>
              <a:ext cx="571504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ذو زاويتين مستديرتين في نفس الجانب 11"/>
          <p:cNvSpPr/>
          <p:nvPr/>
        </p:nvSpPr>
        <p:spPr>
          <a:xfrm>
            <a:off x="1857375" y="2214563"/>
            <a:ext cx="5643563" cy="2143125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/>
              <a:t>       5 ÷       1  </a:t>
            </a:r>
            <a:endParaRPr lang="ar-SA" sz="60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635846" y="392907"/>
            <a:ext cx="6143625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أوجد ناتج القسمة في كل مما يأتي، ثم اكتبه في أبسط صورة:</a:t>
            </a:r>
            <a:endParaRPr lang="ar-SA" sz="32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840196" y="1857375"/>
            <a:ext cx="1214438" cy="1143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24</a:t>
            </a:r>
            <a:endParaRPr lang="ar-SA" sz="4400" b="1" dirty="0"/>
          </a:p>
        </p:txBody>
      </p:sp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5286375" y="2428875"/>
            <a:ext cx="1428750" cy="1754188"/>
            <a:chOff x="5929322" y="2205659"/>
            <a:chExt cx="714380" cy="1754326"/>
          </a:xfrm>
        </p:grpSpPr>
        <p:sp>
          <p:nvSpPr>
            <p:cNvPr id="16397" name="مربع نص 9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>
                  <a:latin typeface="Calibri" pitchFamily="34" charset="0"/>
                </a:rPr>
                <a:t>3</a:t>
              </a:r>
            </a:p>
            <a:p>
              <a:pPr algn="ctr"/>
              <a:r>
                <a:rPr lang="ar-EG" sz="5400" b="1">
                  <a:latin typeface="Calibri" pitchFamily="34" charset="0"/>
                </a:rPr>
                <a:t>4</a:t>
              </a:r>
              <a:endParaRPr lang="ar-SA" sz="5400" b="1">
                <a:latin typeface="Calibri" pitchFamily="34" charset="0"/>
              </a:endParaRPr>
            </a:p>
          </p:txBody>
        </p:sp>
        <p:cxnSp>
          <p:nvCxnSpPr>
            <p:cNvPr id="11" name="رابط مستقيم 10"/>
            <p:cNvCxnSpPr/>
            <p:nvPr/>
          </p:nvCxnSpPr>
          <p:spPr>
            <a:xfrm flipV="1">
              <a:off x="6036479" y="3062976"/>
              <a:ext cx="57150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مستطيل 16"/>
          <p:cNvSpPr/>
          <p:nvPr/>
        </p:nvSpPr>
        <p:spPr>
          <a:xfrm>
            <a:off x="2350986" y="4572000"/>
            <a:ext cx="3128963" cy="1428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solidFill>
                  <a:schemeClr val="tx1"/>
                </a:solidFill>
              </a:rPr>
              <a:t>       3</a:t>
            </a:r>
            <a:endParaRPr lang="ar-SA" sz="80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13"/>
          <p:cNvGrpSpPr>
            <a:grpSpLocks/>
          </p:cNvGrpSpPr>
          <p:nvPr/>
        </p:nvGrpSpPr>
        <p:grpSpPr bwMode="auto">
          <a:xfrm>
            <a:off x="2714625" y="2428875"/>
            <a:ext cx="1428750" cy="1754188"/>
            <a:chOff x="5929322" y="2205659"/>
            <a:chExt cx="714380" cy="1754326"/>
          </a:xfrm>
        </p:grpSpPr>
        <p:sp>
          <p:nvSpPr>
            <p:cNvPr id="16395" name="مربع نص 12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5400" b="1">
                  <a:latin typeface="Calibri" pitchFamily="34" charset="0"/>
                </a:rPr>
                <a:t>2</a:t>
              </a:r>
              <a:endParaRPr lang="ar-SA" sz="5400" b="1">
                <a:latin typeface="Calibri" pitchFamily="34" charset="0"/>
              </a:endParaRPr>
            </a:p>
          </p:txBody>
        </p:sp>
        <p:cxnSp>
          <p:nvCxnSpPr>
            <p:cNvPr id="14" name="رابط مستقيم 13"/>
            <p:cNvCxnSpPr/>
            <p:nvPr/>
          </p:nvCxnSpPr>
          <p:spPr>
            <a:xfrm flipV="1">
              <a:off x="6036479" y="3062976"/>
              <a:ext cx="57150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مجموعة 13"/>
          <p:cNvGrpSpPr>
            <a:grpSpLocks/>
          </p:cNvGrpSpPr>
          <p:nvPr/>
        </p:nvGrpSpPr>
        <p:grpSpPr bwMode="auto">
          <a:xfrm>
            <a:off x="3472357" y="4418856"/>
            <a:ext cx="1428750" cy="1754187"/>
            <a:chOff x="5929322" y="2205659"/>
            <a:chExt cx="714380" cy="1754326"/>
          </a:xfrm>
        </p:grpSpPr>
        <p:sp>
          <p:nvSpPr>
            <p:cNvPr id="16393" name="مربع نص 15"/>
            <p:cNvSpPr txBox="1">
              <a:spLocks noChangeArrowheads="1"/>
            </p:cNvSpPr>
            <p:nvPr/>
          </p:nvSpPr>
          <p:spPr bwMode="auto">
            <a:xfrm>
              <a:off x="5929322" y="2205659"/>
              <a:ext cx="71438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>
                  <a:latin typeface="Calibri" pitchFamily="34" charset="0"/>
                </a:rPr>
                <a:t>5</a:t>
              </a:r>
            </a:p>
            <a:p>
              <a:pPr algn="ctr"/>
              <a:r>
                <a:rPr lang="ar-EG" sz="5400" b="1">
                  <a:latin typeface="Calibri" pitchFamily="34" charset="0"/>
                </a:rPr>
                <a:t>6</a:t>
              </a:r>
              <a:endParaRPr lang="ar-SA" sz="5400" b="1">
                <a:latin typeface="Calibri" pitchFamily="34" charset="0"/>
              </a:endParaRPr>
            </a:p>
          </p:txBody>
        </p:sp>
        <p:cxnSp>
          <p:nvCxnSpPr>
            <p:cNvPr id="18" name="رابط مستقيم 17"/>
            <p:cNvCxnSpPr/>
            <p:nvPr/>
          </p:nvCxnSpPr>
          <p:spPr>
            <a:xfrm flipV="1">
              <a:off x="6036479" y="3062977"/>
              <a:ext cx="571504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1250156" y="1412776"/>
            <a:ext cx="6643688" cy="4572000"/>
          </a:xfrm>
          <a:prstGeom prst="snip2DiagRect">
            <a:avLst>
              <a:gd name="adj1" fmla="val 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</a:rPr>
              <a:t>الجبر: </a:t>
            </a:r>
            <a:r>
              <a:rPr lang="ar-EG" sz="4400" b="1" dirty="0">
                <a:solidFill>
                  <a:schemeClr val="tx1"/>
                </a:solidFill>
              </a:rPr>
              <a:t>إذا كانت </a:t>
            </a:r>
            <a:r>
              <a:rPr lang="ar-EG" sz="4400" b="1" dirty="0" err="1">
                <a:solidFill>
                  <a:schemeClr val="tx1"/>
                </a:solidFill>
              </a:rPr>
              <a:t>س</a:t>
            </a:r>
            <a:r>
              <a:rPr lang="ar-EG" sz="4400" b="1" dirty="0">
                <a:solidFill>
                  <a:schemeClr val="tx1"/>
                </a:solidFill>
              </a:rPr>
              <a:t>=          7،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tx1"/>
                </a:solidFill>
              </a:rPr>
              <a:t> ص=            1. فأوجد قيمة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4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س ÷ </a:t>
            </a:r>
            <a:r>
              <a:rPr lang="ar-EG" sz="3600" b="1" dirty="0" err="1">
                <a:solidFill>
                  <a:schemeClr val="tx1"/>
                </a:solidFill>
              </a:rPr>
              <a:t>ص</a:t>
            </a:r>
            <a:r>
              <a:rPr lang="ar-EG" sz="3600" b="1" dirty="0">
                <a:solidFill>
                  <a:schemeClr val="tx1"/>
                </a:solidFill>
              </a:rPr>
              <a:t>، ثم اكتب الناتج في أبسط صورة.</a:t>
            </a:r>
            <a:endParaRPr lang="ar-SA" sz="3600" b="1" dirty="0">
              <a:solidFill>
                <a:schemeClr val="accent1"/>
              </a:solidFill>
            </a:endParaRPr>
          </a:p>
        </p:txBody>
      </p:sp>
      <p:grpSp>
        <p:nvGrpSpPr>
          <p:cNvPr id="2" name="مجموعة 16"/>
          <p:cNvGrpSpPr>
            <a:grpSpLocks/>
          </p:cNvGrpSpPr>
          <p:nvPr/>
        </p:nvGrpSpPr>
        <p:grpSpPr bwMode="auto">
          <a:xfrm>
            <a:off x="2464594" y="1341339"/>
            <a:ext cx="1143000" cy="1570037"/>
            <a:chOff x="5929320" y="2688219"/>
            <a:chExt cx="714383" cy="1569660"/>
          </a:xfrm>
        </p:grpSpPr>
        <p:sp>
          <p:nvSpPr>
            <p:cNvPr id="17426" name="مربع نص 5"/>
            <p:cNvSpPr txBox="1">
              <a:spLocks noChangeArrowheads="1"/>
            </p:cNvSpPr>
            <p:nvPr/>
          </p:nvSpPr>
          <p:spPr bwMode="auto">
            <a:xfrm>
              <a:off x="5929320" y="2688219"/>
              <a:ext cx="71438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8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4800" b="1">
                  <a:latin typeface="Calibri" pitchFamily="34" charset="0"/>
                </a:rPr>
                <a:t>3</a:t>
              </a:r>
              <a:endParaRPr lang="ar-SA" sz="4800" b="1">
                <a:latin typeface="Calibri" pitchFamily="34" charset="0"/>
              </a:endParaRPr>
            </a:p>
          </p:txBody>
        </p:sp>
        <p:cxnSp>
          <p:nvCxnSpPr>
            <p:cNvPr id="7" name="رابط مستقيم 6"/>
            <p:cNvCxnSpPr/>
            <p:nvPr/>
          </p:nvCxnSpPr>
          <p:spPr>
            <a:xfrm rot="10800000" flipH="1">
              <a:off x="5929320" y="3418294"/>
              <a:ext cx="714383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مجموعة 16"/>
          <p:cNvGrpSpPr>
            <a:grpSpLocks/>
          </p:cNvGrpSpPr>
          <p:nvPr/>
        </p:nvGrpSpPr>
        <p:grpSpPr bwMode="auto">
          <a:xfrm>
            <a:off x="4679156" y="2698651"/>
            <a:ext cx="1143000" cy="1570038"/>
            <a:chOff x="5929320" y="2688219"/>
            <a:chExt cx="714383" cy="1569660"/>
          </a:xfrm>
        </p:grpSpPr>
        <p:sp>
          <p:nvSpPr>
            <p:cNvPr id="17424" name="مربع نص 12"/>
            <p:cNvSpPr txBox="1">
              <a:spLocks noChangeArrowheads="1"/>
            </p:cNvSpPr>
            <p:nvPr/>
          </p:nvSpPr>
          <p:spPr bwMode="auto">
            <a:xfrm>
              <a:off x="5929320" y="2688219"/>
              <a:ext cx="71438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800" b="1">
                  <a:latin typeface="Calibri" pitchFamily="34" charset="0"/>
                </a:rPr>
                <a:t>4</a:t>
              </a:r>
            </a:p>
            <a:p>
              <a:pPr algn="ctr"/>
              <a:r>
                <a:rPr lang="ar-EG" sz="4800" b="1">
                  <a:latin typeface="Calibri" pitchFamily="34" charset="0"/>
                </a:rPr>
                <a:t>5</a:t>
              </a:r>
              <a:endParaRPr lang="ar-SA" sz="4800" b="1">
                <a:latin typeface="Calibri" pitchFamily="34" charset="0"/>
              </a:endParaRPr>
            </a:p>
          </p:txBody>
        </p:sp>
        <p:cxnSp>
          <p:nvCxnSpPr>
            <p:cNvPr id="14" name="رابط مستقيم 13"/>
            <p:cNvCxnSpPr/>
            <p:nvPr/>
          </p:nvCxnSpPr>
          <p:spPr>
            <a:xfrm rot="10800000" flipH="1">
              <a:off x="5929320" y="3418293"/>
              <a:ext cx="714383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شكل بيضاوي 2"/>
          <p:cNvSpPr/>
          <p:nvPr/>
        </p:nvSpPr>
        <p:spPr>
          <a:xfrm>
            <a:off x="7179468" y="1000026"/>
            <a:ext cx="1071563" cy="107156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/>
              <a:t>25</a:t>
            </a:r>
            <a:endParaRPr lang="ar-SA" sz="4000" b="1" dirty="0"/>
          </a:p>
        </p:txBody>
      </p: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81273" y="2204864"/>
            <a:ext cx="7381453" cy="1857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س ÷ </a:t>
            </a:r>
            <a:r>
              <a:rPr lang="ar-EG" sz="3600" b="1" dirty="0" err="1">
                <a:solidFill>
                  <a:schemeClr val="tx1"/>
                </a:solidFill>
              </a:rPr>
              <a:t>ص</a:t>
            </a:r>
            <a:r>
              <a:rPr lang="ar-EG" sz="3600" b="1" dirty="0">
                <a:solidFill>
                  <a:schemeClr val="tx1"/>
                </a:solidFill>
              </a:rPr>
              <a:t>=          7÷          1=          4</a:t>
            </a:r>
            <a:endParaRPr lang="ar-SA" sz="3600" b="1" dirty="0">
              <a:solidFill>
                <a:schemeClr val="tx1"/>
              </a:solidFill>
            </a:endParaRPr>
          </a:p>
        </p:txBody>
      </p:sp>
      <p:grpSp>
        <p:nvGrpSpPr>
          <p:cNvPr id="6" name="مجموعة 11"/>
          <p:cNvGrpSpPr>
            <a:grpSpLocks/>
          </p:cNvGrpSpPr>
          <p:nvPr/>
        </p:nvGrpSpPr>
        <p:grpSpPr bwMode="auto">
          <a:xfrm>
            <a:off x="5310398" y="2719214"/>
            <a:ext cx="500063" cy="1200150"/>
            <a:chOff x="6215074" y="2000240"/>
            <a:chExt cx="500066" cy="1200329"/>
          </a:xfrm>
        </p:grpSpPr>
        <p:sp>
          <p:nvSpPr>
            <p:cNvPr id="17422" name="مربع نص 17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3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11"/>
          <p:cNvGrpSpPr>
            <a:grpSpLocks/>
          </p:cNvGrpSpPr>
          <p:nvPr/>
        </p:nvGrpSpPr>
        <p:grpSpPr bwMode="auto">
          <a:xfrm>
            <a:off x="3453023" y="2704927"/>
            <a:ext cx="500063" cy="1200150"/>
            <a:chOff x="6215074" y="2000240"/>
            <a:chExt cx="500066" cy="1200329"/>
          </a:xfrm>
        </p:grpSpPr>
        <p:sp>
          <p:nvSpPr>
            <p:cNvPr id="17420" name="مربع نص 20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4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2" name="رابط مستقيم 21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مجموعة 11"/>
          <p:cNvGrpSpPr>
            <a:grpSpLocks/>
          </p:cNvGrpSpPr>
          <p:nvPr/>
        </p:nvGrpSpPr>
        <p:grpSpPr bwMode="auto">
          <a:xfrm>
            <a:off x="1452773" y="2704927"/>
            <a:ext cx="1000125" cy="1200150"/>
            <a:chOff x="6215074" y="2000240"/>
            <a:chExt cx="500066" cy="1200424"/>
          </a:xfrm>
        </p:grpSpPr>
        <p:sp>
          <p:nvSpPr>
            <p:cNvPr id="17418" name="مربع نص 23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7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27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 flipH="1">
              <a:off x="6215074" y="2538525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40217"/>
      </p:ext>
    </p:extLst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2">
            <a:extLst>
              <a:ext uri="{FF2B5EF4-FFF2-40B4-BE49-F238E27FC236}">
                <a16:creationId xmlns:a16="http://schemas.microsoft.com/office/drawing/2014/main" id="{36D85719-75D2-437E-9046-FF34B2E27F97}"/>
              </a:ext>
            </a:extLst>
          </p:cNvPr>
          <p:cNvSpPr/>
          <p:nvPr/>
        </p:nvSpPr>
        <p:spPr>
          <a:xfrm>
            <a:off x="4874820" y="1700808"/>
            <a:ext cx="2699355" cy="646331"/>
          </a:xfrm>
          <a:prstGeom prst="accentBorderCallout1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342900" marR="0" lvl="0" indent="-342900" algn="ctr" defTabSz="914400" rtl="1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الفصل السادس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D2CDB38-98B9-4825-AEA6-55114991D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2924944"/>
            <a:ext cx="3600400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342900" lvl="0" indent="-342900" algn="ctr" eaLnBrk="0" hangingPunct="0">
              <a:lnSpc>
                <a:spcPct val="90000"/>
              </a:lnSpc>
              <a:buClr>
                <a:srgbClr val="C00000"/>
              </a:buClr>
              <a:tabLst>
                <a:tab pos="685800" algn="l"/>
              </a:tabLst>
              <a:defRPr/>
            </a:pPr>
            <a:r>
              <a:rPr lang="ar-EG" sz="4000" b="1" dirty="0">
                <a:solidFill>
                  <a:sysClr val="windowText" lastClr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العملياتُ علَى الكسورِ الاعتياديةِ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D23A2474-6CBF-4858-A52B-B608F63281A8}"/>
              </a:ext>
            </a:extLst>
          </p:cNvPr>
          <p:cNvSpPr/>
          <p:nvPr/>
        </p:nvSpPr>
        <p:spPr bwMode="auto">
          <a:xfrm rot="630112">
            <a:off x="3315373" y="1674633"/>
            <a:ext cx="5328592" cy="92333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اختبار الفصل السادس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397372" y="1973411"/>
            <a:ext cx="592931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tx1"/>
                </a:solidFill>
              </a:rPr>
              <a:t>   4</a:t>
            </a:r>
            <a:endParaRPr lang="ar-SA" sz="5400" b="1" dirty="0">
              <a:solidFill>
                <a:schemeClr val="tx1"/>
              </a:solidFill>
            </a:endParaRPr>
          </a:p>
        </p:txBody>
      </p:sp>
      <p:grpSp>
        <p:nvGrpSpPr>
          <p:cNvPr id="3" name="مجموعة 11"/>
          <p:cNvGrpSpPr>
            <a:grpSpLocks/>
          </p:cNvGrpSpPr>
          <p:nvPr/>
        </p:nvGrpSpPr>
        <p:grpSpPr bwMode="auto">
          <a:xfrm>
            <a:off x="4397747" y="1844824"/>
            <a:ext cx="500063" cy="1200150"/>
            <a:chOff x="6215074" y="2000240"/>
            <a:chExt cx="500066" cy="1200329"/>
          </a:xfrm>
        </p:grpSpPr>
        <p:sp>
          <p:nvSpPr>
            <p:cNvPr id="3096" name="مربع نص 8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7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8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1" name="رابط مستقيم 10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ستطيل 11"/>
          <p:cNvSpPr/>
          <p:nvPr/>
        </p:nvSpPr>
        <p:spPr>
          <a:xfrm>
            <a:off x="7398122" y="1973411"/>
            <a:ext cx="1000125" cy="928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</a:t>
            </a:r>
            <a:endParaRPr lang="ar-SA" sz="4400" b="1" dirty="0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2040310" y="593439"/>
            <a:ext cx="6929438" cy="85725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قرب الأعداد </a:t>
            </a:r>
            <a:r>
              <a:rPr lang="ar-EG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الكسريةَ</a:t>
            </a:r>
            <a:r>
              <a:rPr lang="ar-EG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التالية إلى أقرب نصف:</a:t>
            </a:r>
            <a:endParaRPr lang="ar-SA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11560" y="1973411"/>
            <a:ext cx="142875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5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397372" y="3259286"/>
            <a:ext cx="592931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tx1"/>
                </a:solidFill>
              </a:rPr>
              <a:t>    1</a:t>
            </a:r>
            <a:endParaRPr lang="ar-SA" sz="5400" b="1" dirty="0">
              <a:solidFill>
                <a:schemeClr val="tx1"/>
              </a:solidFill>
            </a:endParaRPr>
          </a:p>
        </p:txBody>
      </p:sp>
      <p:grpSp>
        <p:nvGrpSpPr>
          <p:cNvPr id="6" name="مجموعة 11"/>
          <p:cNvGrpSpPr>
            <a:grpSpLocks/>
          </p:cNvGrpSpPr>
          <p:nvPr/>
        </p:nvGrpSpPr>
        <p:grpSpPr bwMode="auto">
          <a:xfrm>
            <a:off x="4254872" y="3130699"/>
            <a:ext cx="714375" cy="1200150"/>
            <a:chOff x="6072198" y="2000240"/>
            <a:chExt cx="714380" cy="1200329"/>
          </a:xfrm>
        </p:grpSpPr>
        <p:sp>
          <p:nvSpPr>
            <p:cNvPr id="3094" name="مربع نص 24"/>
            <p:cNvSpPr txBox="1">
              <a:spLocks noChangeArrowheads="1"/>
            </p:cNvSpPr>
            <p:nvPr/>
          </p:nvSpPr>
          <p:spPr bwMode="auto">
            <a:xfrm>
              <a:off x="6072198" y="2000240"/>
              <a:ext cx="71438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10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18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6" name="رابط مستقيم 25"/>
            <p:cNvCxnSpPr/>
            <p:nvPr/>
          </p:nvCxnSpPr>
          <p:spPr>
            <a:xfrm rot="10800000" flipH="1">
              <a:off x="6215074" y="2538482"/>
              <a:ext cx="50006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ستطيل 26"/>
          <p:cNvSpPr/>
          <p:nvPr/>
        </p:nvSpPr>
        <p:spPr>
          <a:xfrm>
            <a:off x="7398122" y="3259286"/>
            <a:ext cx="1000125" cy="928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2</a:t>
            </a:r>
            <a:endParaRPr lang="ar-SA" sz="4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611560" y="3264049"/>
            <a:ext cx="142875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    1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397372" y="4545161"/>
            <a:ext cx="592931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tx1"/>
                </a:solidFill>
              </a:rPr>
              <a:t>      11</a:t>
            </a:r>
            <a:endParaRPr lang="ar-SA" sz="5400" b="1" dirty="0">
              <a:solidFill>
                <a:schemeClr val="tx1"/>
              </a:solidFill>
            </a:endParaRPr>
          </a:p>
        </p:txBody>
      </p:sp>
      <p:grpSp>
        <p:nvGrpSpPr>
          <p:cNvPr id="8" name="مجموعة 11"/>
          <p:cNvGrpSpPr>
            <a:grpSpLocks/>
          </p:cNvGrpSpPr>
          <p:nvPr/>
        </p:nvGrpSpPr>
        <p:grpSpPr bwMode="auto">
          <a:xfrm>
            <a:off x="4111997" y="4416574"/>
            <a:ext cx="1000125" cy="1754187"/>
            <a:chOff x="6123225" y="2000240"/>
            <a:chExt cx="642942" cy="1754326"/>
          </a:xfrm>
        </p:grpSpPr>
        <p:sp>
          <p:nvSpPr>
            <p:cNvPr id="3092" name="مربع نص 30"/>
            <p:cNvSpPr txBox="1">
              <a:spLocks noChangeArrowheads="1"/>
            </p:cNvSpPr>
            <p:nvPr/>
          </p:nvSpPr>
          <p:spPr bwMode="auto">
            <a:xfrm>
              <a:off x="6123225" y="2000240"/>
              <a:ext cx="642942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17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32" name="رابط مستقيم 31"/>
            <p:cNvCxnSpPr/>
            <p:nvPr/>
          </p:nvCxnSpPr>
          <p:spPr>
            <a:xfrm rot="10800000" flipH="1">
              <a:off x="6215074" y="2538445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مستطيل 32"/>
          <p:cNvSpPr/>
          <p:nvPr/>
        </p:nvSpPr>
        <p:spPr>
          <a:xfrm>
            <a:off x="7398122" y="4545161"/>
            <a:ext cx="1000125" cy="928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3</a:t>
            </a:r>
            <a:endParaRPr lang="ar-SA" sz="44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611560" y="4549924"/>
            <a:ext cx="142875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11</a:t>
            </a:r>
            <a:endParaRPr lang="ar-SA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040185" y="3132286"/>
            <a:ext cx="785812" cy="1182688"/>
            <a:chOff x="1214414" y="3088187"/>
            <a:chExt cx="785818" cy="1181692"/>
          </a:xfrm>
        </p:grpSpPr>
        <p:sp>
          <p:nvSpPr>
            <p:cNvPr id="3089" name="TextBox 24"/>
            <p:cNvSpPr txBox="1">
              <a:spLocks noChangeArrowheads="1"/>
            </p:cNvSpPr>
            <p:nvPr/>
          </p:nvSpPr>
          <p:spPr bwMode="auto">
            <a:xfrm>
              <a:off x="1214414" y="3088187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90" name="TextBox 29"/>
            <p:cNvSpPr txBox="1">
              <a:spLocks noChangeArrowheads="1"/>
            </p:cNvSpPr>
            <p:nvPr/>
          </p:nvSpPr>
          <p:spPr bwMode="auto">
            <a:xfrm>
              <a:off x="1214414" y="3500438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>
              <a:off x="1357290" y="3643344"/>
              <a:ext cx="571504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7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39552" y="1988840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يريد مدرب سباق تتابع اختيار 3 من 4 لاعبين. فما عدد الطرق التي يمكنه اختيار الفريق </a:t>
            </a:r>
            <a:r>
              <a:rPr lang="ar-EG" sz="4000" b="1" dirty="0" err="1">
                <a:solidFill>
                  <a:srgbClr val="7030A0"/>
                </a:solidFill>
                <a:latin typeface="Calibri" pitchFamily="34" charset="0"/>
              </a:rPr>
              <a:t>بها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؟ استعمل خطة تمثيل المسألة.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580674" y="470396"/>
            <a:ext cx="928687" cy="11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solidFill>
                  <a:schemeClr val="tx1"/>
                </a:solidFill>
              </a:rPr>
              <a:t>4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794486" y="541834"/>
            <a:ext cx="3786188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0000"/>
                </a:solidFill>
              </a:rPr>
              <a:t>سباق تتابع: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039614" y="3998615"/>
            <a:ext cx="6786563" cy="1570037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بتمثيل المسألة نجد أنه يمكن تمثيلها ب 2 طريقة.</a:t>
            </a:r>
            <a:endParaRPr lang="ar-SA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83140" y="1285860"/>
            <a:ext cx="81795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  <a:latin typeface="Calibri" pitchFamily="34" charset="0"/>
              </a:rPr>
              <a:t>الجدول المجاور يوضح كمية المطر الساقطة على إحدى المناطق في ثلاثة أيام متتالية. أوجد مجموع كميات الأمطار في الأيام الثلاثة؟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858124" y="416459"/>
            <a:ext cx="9286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tx1"/>
                </a:solidFill>
              </a:rPr>
              <a:t>5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572000" y="328650"/>
            <a:ext cx="3447336" cy="857250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</a:rPr>
              <a:t>اختيار من متعدد:</a:t>
            </a:r>
            <a:endParaRPr lang="ar-S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72" y="2594638"/>
            <a:ext cx="3275856" cy="300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6735" y="3143248"/>
            <a:ext cx="414573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مربع نص 22"/>
          <p:cNvSpPr txBox="1"/>
          <p:nvPr/>
        </p:nvSpPr>
        <p:spPr>
          <a:xfrm>
            <a:off x="3779914" y="5373216"/>
            <a:ext cx="288032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 err="1">
                <a:solidFill>
                  <a:schemeClr val="bg1"/>
                </a:solidFill>
              </a:rPr>
              <a:t>جـ</a:t>
            </a:r>
            <a:endParaRPr lang="ar-SA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00312" y="319088"/>
            <a:ext cx="6373341" cy="8191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/>
              <a:t>أوجد ناتج الجمع والطرح في كل مما يأتي، ثم اكتبه في أبسط صورة:</a:t>
            </a:r>
            <a:endParaRPr lang="ar-SA" sz="2400" b="1" dirty="0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857625" y="150018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    +        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001000" y="1214438"/>
            <a:ext cx="928688" cy="11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solidFill>
                  <a:schemeClr val="tx1"/>
                </a:solidFill>
              </a:rPr>
              <a:t>6</a:t>
            </a:r>
            <a:endParaRPr lang="ar-SA" sz="6600" b="1" dirty="0">
              <a:solidFill>
                <a:schemeClr val="tx1"/>
              </a:solidFill>
            </a:endParaRPr>
          </a:p>
        </p:txBody>
      </p:sp>
      <p:grpSp>
        <p:nvGrpSpPr>
          <p:cNvPr id="8" name="مجموعة 11"/>
          <p:cNvGrpSpPr>
            <a:grpSpLocks/>
          </p:cNvGrpSpPr>
          <p:nvPr/>
        </p:nvGrpSpPr>
        <p:grpSpPr bwMode="auto">
          <a:xfrm>
            <a:off x="6429375" y="1300163"/>
            <a:ext cx="500063" cy="1200150"/>
            <a:chOff x="6215074" y="2000240"/>
            <a:chExt cx="500066" cy="1200329"/>
          </a:xfrm>
        </p:grpSpPr>
        <p:sp>
          <p:nvSpPr>
            <p:cNvPr id="6194" name="مربع نص 8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9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11"/>
          <p:cNvGrpSpPr>
            <a:grpSpLocks/>
          </p:cNvGrpSpPr>
          <p:nvPr/>
        </p:nvGrpSpPr>
        <p:grpSpPr bwMode="auto">
          <a:xfrm>
            <a:off x="4786313" y="1285875"/>
            <a:ext cx="500062" cy="1200150"/>
            <a:chOff x="6215074" y="2000240"/>
            <a:chExt cx="500066" cy="1200329"/>
          </a:xfrm>
        </p:grpSpPr>
        <p:sp>
          <p:nvSpPr>
            <p:cNvPr id="6192" name="مربع نص 11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9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3" name="رابط مستقيم 12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مربع نص 13"/>
          <p:cNvSpPr txBox="1"/>
          <p:nvPr/>
        </p:nvSpPr>
        <p:spPr>
          <a:xfrm>
            <a:off x="1571625" y="1428750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3857625" y="292893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FF0000"/>
                </a:solidFill>
                <a:latin typeface="Calibri" pitchFamily="34" charset="0"/>
              </a:rPr>
              <a:t>           -         =</a:t>
            </a:r>
            <a:endParaRPr lang="ar-EG" sz="4000" b="1">
              <a:latin typeface="Calibri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001000" y="2643188"/>
            <a:ext cx="928688" cy="11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solidFill>
                  <a:schemeClr val="tx1"/>
                </a:solidFill>
              </a:rPr>
              <a:t>7</a:t>
            </a:r>
            <a:endParaRPr lang="ar-SA" sz="6600" b="1" dirty="0">
              <a:solidFill>
                <a:schemeClr val="tx1"/>
              </a:solidFill>
            </a:endParaRPr>
          </a:p>
        </p:txBody>
      </p:sp>
      <p:grpSp>
        <p:nvGrpSpPr>
          <p:cNvPr id="11" name="مجموعة 11"/>
          <p:cNvGrpSpPr>
            <a:grpSpLocks/>
          </p:cNvGrpSpPr>
          <p:nvPr/>
        </p:nvGrpSpPr>
        <p:grpSpPr bwMode="auto">
          <a:xfrm>
            <a:off x="6429375" y="2728913"/>
            <a:ext cx="1143000" cy="1200150"/>
            <a:chOff x="6215074" y="2000240"/>
            <a:chExt cx="500066" cy="1259167"/>
          </a:xfrm>
        </p:grpSpPr>
        <p:sp>
          <p:nvSpPr>
            <p:cNvPr id="6190" name="مربع نص 17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5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12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 flipH="1">
              <a:off x="6215074" y="2538217"/>
              <a:ext cx="500066" cy="1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مجموعة 11"/>
          <p:cNvGrpSpPr>
            <a:grpSpLocks/>
          </p:cNvGrpSpPr>
          <p:nvPr/>
        </p:nvGrpSpPr>
        <p:grpSpPr bwMode="auto">
          <a:xfrm>
            <a:off x="4786313" y="2714625"/>
            <a:ext cx="500062" cy="1200150"/>
            <a:chOff x="6215074" y="2000240"/>
            <a:chExt cx="500066" cy="1200329"/>
          </a:xfrm>
        </p:grpSpPr>
        <p:sp>
          <p:nvSpPr>
            <p:cNvPr id="6188" name="مربع نص 20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3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8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2" name="رابط مستقيم 21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مربع نص 22"/>
          <p:cNvSpPr txBox="1"/>
          <p:nvPr/>
        </p:nvSpPr>
        <p:spPr>
          <a:xfrm>
            <a:off x="1571625" y="2857500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      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3857625" y="435768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    +        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8001000" y="4071938"/>
            <a:ext cx="928688" cy="11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solidFill>
                  <a:schemeClr val="tx1"/>
                </a:solidFill>
              </a:rPr>
              <a:t>8</a:t>
            </a:r>
            <a:endParaRPr lang="ar-SA" sz="6600" b="1" dirty="0">
              <a:solidFill>
                <a:schemeClr val="tx1"/>
              </a:solidFill>
            </a:endParaRPr>
          </a:p>
        </p:txBody>
      </p:sp>
      <p:grpSp>
        <p:nvGrpSpPr>
          <p:cNvPr id="17" name="مجموعة 11"/>
          <p:cNvGrpSpPr>
            <a:grpSpLocks/>
          </p:cNvGrpSpPr>
          <p:nvPr/>
        </p:nvGrpSpPr>
        <p:grpSpPr bwMode="auto">
          <a:xfrm>
            <a:off x="6429375" y="4157663"/>
            <a:ext cx="1143000" cy="1200150"/>
            <a:chOff x="6215074" y="2000240"/>
            <a:chExt cx="500066" cy="1259167"/>
          </a:xfrm>
        </p:grpSpPr>
        <p:sp>
          <p:nvSpPr>
            <p:cNvPr id="6186" name="مربع نص 26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5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8" name="رابط مستقيم 27"/>
            <p:cNvCxnSpPr/>
            <p:nvPr/>
          </p:nvCxnSpPr>
          <p:spPr>
            <a:xfrm rot="10800000" flipH="1">
              <a:off x="6215074" y="2538217"/>
              <a:ext cx="500066" cy="1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1"/>
          <p:cNvGrpSpPr>
            <a:grpSpLocks/>
          </p:cNvGrpSpPr>
          <p:nvPr/>
        </p:nvGrpSpPr>
        <p:grpSpPr bwMode="auto">
          <a:xfrm>
            <a:off x="4786313" y="4143375"/>
            <a:ext cx="500062" cy="1200150"/>
            <a:chOff x="6215074" y="2000240"/>
            <a:chExt cx="500066" cy="1200329"/>
          </a:xfrm>
        </p:grpSpPr>
        <p:sp>
          <p:nvSpPr>
            <p:cNvPr id="6184" name="مربع نص 29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4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31" name="رابط مستقيم 30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مربع نص 31"/>
          <p:cNvSpPr txBox="1"/>
          <p:nvPr/>
        </p:nvSpPr>
        <p:spPr>
          <a:xfrm>
            <a:off x="1571625" y="4286250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33" name="مربع نص 32"/>
          <p:cNvSpPr txBox="1">
            <a:spLocks noChangeArrowheads="1"/>
          </p:cNvSpPr>
          <p:nvPr/>
        </p:nvSpPr>
        <p:spPr bwMode="auto">
          <a:xfrm>
            <a:off x="3857625" y="578643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    -        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001000" y="5500688"/>
            <a:ext cx="928688" cy="11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solidFill>
                  <a:schemeClr val="tx1"/>
                </a:solidFill>
              </a:rPr>
              <a:t>9</a:t>
            </a:r>
            <a:endParaRPr lang="ar-SA" sz="6600" b="1" dirty="0">
              <a:solidFill>
                <a:schemeClr val="tx1"/>
              </a:solidFill>
            </a:endParaRPr>
          </a:p>
        </p:txBody>
      </p:sp>
      <p:grpSp>
        <p:nvGrpSpPr>
          <p:cNvPr id="20" name="مجموعة 11"/>
          <p:cNvGrpSpPr>
            <a:grpSpLocks/>
          </p:cNvGrpSpPr>
          <p:nvPr/>
        </p:nvGrpSpPr>
        <p:grpSpPr bwMode="auto">
          <a:xfrm>
            <a:off x="6429375" y="5586413"/>
            <a:ext cx="1143000" cy="1200150"/>
            <a:chOff x="6215074" y="2000240"/>
            <a:chExt cx="500066" cy="1259167"/>
          </a:xfrm>
        </p:grpSpPr>
        <p:sp>
          <p:nvSpPr>
            <p:cNvPr id="6182" name="مربع نص 35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5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17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24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37" name="رابط مستقيم 36"/>
            <p:cNvCxnSpPr/>
            <p:nvPr/>
          </p:nvCxnSpPr>
          <p:spPr>
            <a:xfrm rot="10800000" flipH="1">
              <a:off x="6215074" y="2538217"/>
              <a:ext cx="500066" cy="1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مجموعة 11"/>
          <p:cNvGrpSpPr>
            <a:grpSpLocks/>
          </p:cNvGrpSpPr>
          <p:nvPr/>
        </p:nvGrpSpPr>
        <p:grpSpPr bwMode="auto">
          <a:xfrm>
            <a:off x="4572000" y="5603875"/>
            <a:ext cx="1000125" cy="1754188"/>
            <a:chOff x="6215074" y="2000240"/>
            <a:chExt cx="500066" cy="1754326"/>
          </a:xfrm>
        </p:grpSpPr>
        <p:sp>
          <p:nvSpPr>
            <p:cNvPr id="6180" name="مربع نص 38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3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16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40" name="رابط مستقيم 39"/>
            <p:cNvCxnSpPr/>
            <p:nvPr/>
          </p:nvCxnSpPr>
          <p:spPr>
            <a:xfrm rot="10800000" flipH="1">
              <a:off x="6215074" y="2538445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مربع نص 40"/>
          <p:cNvSpPr txBox="1"/>
          <p:nvPr/>
        </p:nvSpPr>
        <p:spPr>
          <a:xfrm>
            <a:off x="1571625" y="5715000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        </a:t>
            </a:r>
            <a:endParaRPr lang="ar-SA" sz="5400" b="1" dirty="0">
              <a:solidFill>
                <a:schemeClr val="bg1"/>
              </a:solidFill>
            </a:endParaRPr>
          </a:p>
        </p:txBody>
      </p:sp>
      <p:grpSp>
        <p:nvGrpSpPr>
          <p:cNvPr id="26" name="مجموعة 11"/>
          <p:cNvGrpSpPr>
            <a:grpSpLocks/>
          </p:cNvGrpSpPr>
          <p:nvPr/>
        </p:nvGrpSpPr>
        <p:grpSpPr bwMode="auto">
          <a:xfrm>
            <a:off x="2428875" y="1285875"/>
            <a:ext cx="500063" cy="1200150"/>
            <a:chOff x="6215074" y="2000240"/>
            <a:chExt cx="500066" cy="1200329"/>
          </a:xfrm>
        </p:grpSpPr>
        <p:sp>
          <p:nvSpPr>
            <p:cNvPr id="6178" name="مربع نص 42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>
                  <a:latin typeface="Calibri" pitchFamily="34" charset="0"/>
                </a:rPr>
                <a:t>7</a:t>
              </a:r>
            </a:p>
            <a:p>
              <a:pPr algn="ctr"/>
              <a:r>
                <a:rPr lang="ar-EG" sz="3600" b="1" dirty="0">
                  <a:latin typeface="Calibri" pitchFamily="34" charset="0"/>
                </a:rPr>
                <a:t>9</a:t>
              </a:r>
              <a:endParaRPr lang="ar-SA" sz="3600" b="1" dirty="0">
                <a:latin typeface="Calibri" pitchFamily="34" charset="0"/>
              </a:endParaRPr>
            </a:p>
          </p:txBody>
        </p:sp>
        <p:cxnSp>
          <p:nvCxnSpPr>
            <p:cNvPr id="44" name="رابط مستقيم 43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مجموعة 11"/>
          <p:cNvGrpSpPr>
            <a:grpSpLocks/>
          </p:cNvGrpSpPr>
          <p:nvPr/>
        </p:nvGrpSpPr>
        <p:grpSpPr bwMode="auto">
          <a:xfrm>
            <a:off x="2357438" y="2728913"/>
            <a:ext cx="785812" cy="1200150"/>
            <a:chOff x="6072198" y="2000240"/>
            <a:chExt cx="785818" cy="1200329"/>
          </a:xfrm>
        </p:grpSpPr>
        <p:sp>
          <p:nvSpPr>
            <p:cNvPr id="6176" name="مربع نص 45"/>
            <p:cNvSpPr txBox="1">
              <a:spLocks noChangeArrowheads="1"/>
            </p:cNvSpPr>
            <p:nvPr/>
          </p:nvSpPr>
          <p:spPr bwMode="auto">
            <a:xfrm>
              <a:off x="6072198" y="2000240"/>
              <a:ext cx="78581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>
                  <a:latin typeface="Calibri" pitchFamily="34" charset="0"/>
                </a:rPr>
                <a:t>13</a:t>
              </a:r>
            </a:p>
            <a:p>
              <a:pPr algn="ctr"/>
              <a:r>
                <a:rPr lang="ar-EG" sz="3600" b="1" dirty="0">
                  <a:latin typeface="Calibri" pitchFamily="34" charset="0"/>
                </a:rPr>
                <a:t>24</a:t>
              </a:r>
              <a:endParaRPr lang="ar-SA" sz="3600" b="1" dirty="0">
                <a:latin typeface="Calibri" pitchFamily="34" charset="0"/>
              </a:endParaRPr>
            </a:p>
          </p:txBody>
        </p:sp>
        <p:cxnSp>
          <p:nvCxnSpPr>
            <p:cNvPr id="47" name="رابط مستقيم 46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11"/>
          <p:cNvGrpSpPr>
            <a:grpSpLocks/>
          </p:cNvGrpSpPr>
          <p:nvPr/>
        </p:nvGrpSpPr>
        <p:grpSpPr bwMode="auto">
          <a:xfrm>
            <a:off x="2214563" y="4157663"/>
            <a:ext cx="857250" cy="1200150"/>
            <a:chOff x="6000760" y="2000240"/>
            <a:chExt cx="857256" cy="1200329"/>
          </a:xfrm>
        </p:grpSpPr>
        <p:sp>
          <p:nvSpPr>
            <p:cNvPr id="6174" name="مربع نص 48"/>
            <p:cNvSpPr txBox="1">
              <a:spLocks noChangeArrowheads="1"/>
            </p:cNvSpPr>
            <p:nvPr/>
          </p:nvSpPr>
          <p:spPr bwMode="auto">
            <a:xfrm>
              <a:off x="6000760" y="2000240"/>
              <a:ext cx="85725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9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10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50" name="رابط مستقيم 49"/>
            <p:cNvCxnSpPr/>
            <p:nvPr/>
          </p:nvCxnSpPr>
          <p:spPr>
            <a:xfrm rot="10800000" flipH="1">
              <a:off x="6215073" y="2538482"/>
              <a:ext cx="50006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مجموعة 11"/>
          <p:cNvGrpSpPr>
            <a:grpSpLocks/>
          </p:cNvGrpSpPr>
          <p:nvPr/>
        </p:nvGrpSpPr>
        <p:grpSpPr bwMode="auto">
          <a:xfrm>
            <a:off x="2286000" y="5586413"/>
            <a:ext cx="928688" cy="1200150"/>
            <a:chOff x="6215074" y="2000240"/>
            <a:chExt cx="500066" cy="1200424"/>
          </a:xfrm>
        </p:grpSpPr>
        <p:sp>
          <p:nvSpPr>
            <p:cNvPr id="6172" name="مربع نص 51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>
                  <a:latin typeface="Calibri" pitchFamily="34" charset="0"/>
                </a:rPr>
                <a:t>25</a:t>
              </a:r>
            </a:p>
            <a:p>
              <a:pPr algn="ctr"/>
              <a:r>
                <a:rPr lang="ar-EG" sz="3600" b="1" dirty="0">
                  <a:latin typeface="Calibri" pitchFamily="34" charset="0"/>
                </a:rPr>
                <a:t>48</a:t>
              </a:r>
              <a:endParaRPr lang="ar-SA" sz="3600" b="1" dirty="0">
                <a:latin typeface="Calibri" pitchFamily="34" charset="0"/>
              </a:endParaRPr>
            </a:p>
          </p:txBody>
        </p:sp>
        <p:cxnSp>
          <p:nvCxnSpPr>
            <p:cNvPr id="53" name="رابط مستقيم 52"/>
            <p:cNvCxnSpPr/>
            <p:nvPr/>
          </p:nvCxnSpPr>
          <p:spPr>
            <a:xfrm rot="10800000" flipH="1">
              <a:off x="6215074" y="2538525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14" grpId="0" animBg="1"/>
      <p:bldP spid="15" grpId="0"/>
      <p:bldP spid="16" grpId="0" animBg="1"/>
      <p:bldP spid="23" grpId="0" animBg="1"/>
      <p:bldP spid="24" grpId="0"/>
      <p:bldP spid="25" grpId="0" animBg="1"/>
      <p:bldP spid="32" grpId="0" animBg="1"/>
      <p:bldP spid="33" grpId="0"/>
      <p:bldP spid="34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42938" y="2571750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>
                <a:solidFill>
                  <a:srgbClr val="7030A0"/>
                </a:solidFill>
                <a:latin typeface="Calibri" pitchFamily="34" charset="0"/>
              </a:rPr>
              <a:t>بعد انتهاء حفل، تبقى          كعكة، و       </a:t>
            </a:r>
          </a:p>
          <a:p>
            <a:endParaRPr lang="ar-EG" sz="4000" b="1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ar-EG" sz="4000" b="1">
                <a:solidFill>
                  <a:srgbClr val="7030A0"/>
                </a:solidFill>
                <a:latin typeface="Calibri" pitchFamily="34" charset="0"/>
              </a:rPr>
              <a:t>كعكة أخرى مماثلة. ما الكسر الدال على ما تبقى من الكعتين؟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800515" y="514749"/>
            <a:ext cx="96291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tx1"/>
                </a:solidFill>
              </a:rPr>
              <a:t>10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148064" y="500063"/>
            <a:ext cx="2710061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chemeClr val="bg1"/>
                </a:solidFill>
              </a:rPr>
              <a:t>حفل:</a:t>
            </a:r>
            <a:endParaRPr lang="ar-SA" sz="60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691679" y="5219700"/>
            <a:ext cx="244827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>
              <a:solidFill>
                <a:schemeClr val="bg1"/>
              </a:solidFill>
            </a:endParaRPr>
          </a:p>
        </p:txBody>
      </p:sp>
      <p:grpSp>
        <p:nvGrpSpPr>
          <p:cNvPr id="3" name="مجموعة 11"/>
          <p:cNvGrpSpPr>
            <a:grpSpLocks/>
          </p:cNvGrpSpPr>
          <p:nvPr/>
        </p:nvGrpSpPr>
        <p:grpSpPr bwMode="auto">
          <a:xfrm>
            <a:off x="3857625" y="2443163"/>
            <a:ext cx="1143000" cy="1200150"/>
            <a:chOff x="6215074" y="2000240"/>
            <a:chExt cx="500066" cy="1259167"/>
          </a:xfrm>
        </p:grpSpPr>
        <p:sp>
          <p:nvSpPr>
            <p:cNvPr id="7182" name="مربع نص 11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5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6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3" name="رابط مستقيم 12"/>
            <p:cNvCxnSpPr/>
            <p:nvPr/>
          </p:nvCxnSpPr>
          <p:spPr>
            <a:xfrm rot="10800000" flipH="1">
              <a:off x="6215074" y="2538217"/>
              <a:ext cx="500066" cy="1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11"/>
          <p:cNvGrpSpPr>
            <a:grpSpLocks/>
          </p:cNvGrpSpPr>
          <p:nvPr/>
        </p:nvGrpSpPr>
        <p:grpSpPr bwMode="auto">
          <a:xfrm>
            <a:off x="1143000" y="2443163"/>
            <a:ext cx="1143000" cy="1200150"/>
            <a:chOff x="6215074" y="2000240"/>
            <a:chExt cx="500066" cy="1259167"/>
          </a:xfrm>
        </p:grpSpPr>
        <p:sp>
          <p:nvSpPr>
            <p:cNvPr id="7180" name="مربع نص 15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5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3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7" name="رابط مستقيم 16"/>
            <p:cNvCxnSpPr/>
            <p:nvPr/>
          </p:nvCxnSpPr>
          <p:spPr>
            <a:xfrm rot="10800000" flipH="1">
              <a:off x="6215074" y="2538217"/>
              <a:ext cx="500066" cy="1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مجموعة 11"/>
          <p:cNvGrpSpPr>
            <a:grpSpLocks/>
          </p:cNvGrpSpPr>
          <p:nvPr/>
        </p:nvGrpSpPr>
        <p:grpSpPr bwMode="auto">
          <a:xfrm>
            <a:off x="2428875" y="5143500"/>
            <a:ext cx="1143000" cy="1200150"/>
            <a:chOff x="6215074" y="2000240"/>
            <a:chExt cx="500066" cy="1259167"/>
          </a:xfrm>
        </p:grpSpPr>
        <p:sp>
          <p:nvSpPr>
            <p:cNvPr id="7178" name="مربع نص 18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5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20" name="رابط مستقيم 19"/>
            <p:cNvCxnSpPr/>
            <p:nvPr/>
          </p:nvCxnSpPr>
          <p:spPr>
            <a:xfrm rot="10800000" flipH="1">
              <a:off x="6215074" y="2538218"/>
              <a:ext cx="500066" cy="16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8000" t="-8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71749" y="413159"/>
            <a:ext cx="6175573" cy="11430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أوجد ناتج الجمع أو الطرح في كل مما يأتي في أبسط صورة:</a:t>
            </a:r>
            <a:endParaRPr lang="ar-SA" sz="3600" b="1" dirty="0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857625" y="235743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2 +       4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387728" y="2071688"/>
            <a:ext cx="928688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11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8" name="مجموعة 11"/>
          <p:cNvGrpSpPr>
            <a:grpSpLocks/>
          </p:cNvGrpSpPr>
          <p:nvPr/>
        </p:nvGrpSpPr>
        <p:grpSpPr bwMode="auto">
          <a:xfrm>
            <a:off x="6715125" y="2157413"/>
            <a:ext cx="500063" cy="1200150"/>
            <a:chOff x="6215074" y="2000240"/>
            <a:chExt cx="500066" cy="1200329"/>
          </a:xfrm>
        </p:grpSpPr>
        <p:sp>
          <p:nvSpPr>
            <p:cNvPr id="8230" name="مربع نص 8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11"/>
          <p:cNvGrpSpPr>
            <a:grpSpLocks/>
          </p:cNvGrpSpPr>
          <p:nvPr/>
        </p:nvGrpSpPr>
        <p:grpSpPr bwMode="auto">
          <a:xfrm>
            <a:off x="5072063" y="2143125"/>
            <a:ext cx="500062" cy="1200150"/>
            <a:chOff x="6215074" y="2000240"/>
            <a:chExt cx="500066" cy="1200329"/>
          </a:xfrm>
        </p:grpSpPr>
        <p:sp>
          <p:nvSpPr>
            <p:cNvPr id="8228" name="مربع نص 11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13" name="رابط مستقيم 12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مربع نص 13"/>
          <p:cNvSpPr txBox="1"/>
          <p:nvPr/>
        </p:nvSpPr>
        <p:spPr>
          <a:xfrm>
            <a:off x="1571625" y="2286000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     6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42" name="مربع نص 41"/>
          <p:cNvSpPr txBox="1">
            <a:spLocks noChangeArrowheads="1"/>
          </p:cNvSpPr>
          <p:nvPr/>
        </p:nvSpPr>
        <p:spPr bwMode="auto">
          <a:xfrm>
            <a:off x="3857625" y="378618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6 -       4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7387728" y="3500438"/>
            <a:ext cx="928688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12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11" name="مجموعة 11"/>
          <p:cNvGrpSpPr>
            <a:grpSpLocks/>
          </p:cNvGrpSpPr>
          <p:nvPr/>
        </p:nvGrpSpPr>
        <p:grpSpPr bwMode="auto">
          <a:xfrm>
            <a:off x="6715125" y="3586163"/>
            <a:ext cx="500063" cy="1200150"/>
            <a:chOff x="6215074" y="2000240"/>
            <a:chExt cx="500066" cy="1200329"/>
          </a:xfrm>
        </p:grpSpPr>
        <p:sp>
          <p:nvSpPr>
            <p:cNvPr id="8226" name="مربع نص 44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8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46" name="رابط مستقيم 45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مجموعة 11"/>
          <p:cNvGrpSpPr>
            <a:grpSpLocks/>
          </p:cNvGrpSpPr>
          <p:nvPr/>
        </p:nvGrpSpPr>
        <p:grpSpPr bwMode="auto">
          <a:xfrm>
            <a:off x="5072063" y="3571875"/>
            <a:ext cx="500062" cy="1200150"/>
            <a:chOff x="6215074" y="2000240"/>
            <a:chExt cx="500066" cy="1200329"/>
          </a:xfrm>
        </p:grpSpPr>
        <p:sp>
          <p:nvSpPr>
            <p:cNvPr id="8224" name="مربع نص 47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49" name="رابط مستقيم 48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مربع نص 49"/>
          <p:cNvSpPr txBox="1"/>
          <p:nvPr/>
        </p:nvSpPr>
        <p:spPr>
          <a:xfrm>
            <a:off x="1571625" y="3714750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     2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51" name="مربع نص 50"/>
          <p:cNvSpPr txBox="1">
            <a:spLocks noChangeArrowheads="1"/>
          </p:cNvSpPr>
          <p:nvPr/>
        </p:nvSpPr>
        <p:spPr bwMode="auto">
          <a:xfrm>
            <a:off x="3857625" y="5286375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      11 -       7 =</a:t>
            </a:r>
            <a:endParaRPr lang="ar-EG" sz="4000" b="1" dirty="0">
              <a:latin typeface="Calibri" pitchFamily="34" charset="0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7387728" y="5000625"/>
            <a:ext cx="928688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tx1"/>
                </a:solidFill>
              </a:rPr>
              <a:t>13</a:t>
            </a:r>
            <a:endParaRPr lang="ar-SA" sz="4800" b="1" dirty="0">
              <a:solidFill>
                <a:schemeClr val="tx1"/>
              </a:solidFill>
            </a:endParaRPr>
          </a:p>
        </p:txBody>
      </p:sp>
      <p:grpSp>
        <p:nvGrpSpPr>
          <p:cNvPr id="15" name="مجموعة 11"/>
          <p:cNvGrpSpPr>
            <a:grpSpLocks/>
          </p:cNvGrpSpPr>
          <p:nvPr/>
        </p:nvGrpSpPr>
        <p:grpSpPr bwMode="auto">
          <a:xfrm>
            <a:off x="6715125" y="5086350"/>
            <a:ext cx="500063" cy="1200150"/>
            <a:chOff x="6215074" y="2000240"/>
            <a:chExt cx="500066" cy="1200329"/>
          </a:xfrm>
        </p:grpSpPr>
        <p:sp>
          <p:nvSpPr>
            <p:cNvPr id="8222" name="مربع نص 53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2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55" name="رابط مستقيم 54"/>
            <p:cNvCxnSpPr/>
            <p:nvPr/>
          </p:nvCxnSpPr>
          <p:spPr>
            <a:xfrm rot="10800000" flipH="1">
              <a:off x="6215074" y="2538483"/>
              <a:ext cx="50006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مجموعة 11"/>
          <p:cNvGrpSpPr>
            <a:grpSpLocks/>
          </p:cNvGrpSpPr>
          <p:nvPr/>
        </p:nvGrpSpPr>
        <p:grpSpPr bwMode="auto">
          <a:xfrm>
            <a:off x="5072063" y="5072063"/>
            <a:ext cx="500062" cy="1200150"/>
            <a:chOff x="6215074" y="2000240"/>
            <a:chExt cx="500066" cy="1200329"/>
          </a:xfrm>
        </p:grpSpPr>
        <p:sp>
          <p:nvSpPr>
            <p:cNvPr id="8220" name="مربع نص 56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3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5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58" name="رابط مستقيم 57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مربع نص 58"/>
          <p:cNvSpPr txBox="1"/>
          <p:nvPr/>
        </p:nvSpPr>
        <p:spPr>
          <a:xfrm>
            <a:off x="1571625" y="5214938"/>
            <a:ext cx="22145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</a:rPr>
              <a:t>     3</a:t>
            </a:r>
            <a:endParaRPr lang="ar-SA" sz="5400" b="1" dirty="0">
              <a:solidFill>
                <a:schemeClr val="bg1"/>
              </a:solidFill>
            </a:endParaRPr>
          </a:p>
        </p:txBody>
      </p:sp>
      <p:grpSp>
        <p:nvGrpSpPr>
          <p:cNvPr id="17" name="مجموعة 11"/>
          <p:cNvGrpSpPr>
            <a:grpSpLocks/>
          </p:cNvGrpSpPr>
          <p:nvPr/>
        </p:nvGrpSpPr>
        <p:grpSpPr bwMode="auto">
          <a:xfrm>
            <a:off x="2571750" y="2214563"/>
            <a:ext cx="500063" cy="1200150"/>
            <a:chOff x="6215074" y="2000240"/>
            <a:chExt cx="500066" cy="1200329"/>
          </a:xfrm>
        </p:grpSpPr>
        <p:sp>
          <p:nvSpPr>
            <p:cNvPr id="8218" name="مربع نص 33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>
                  <a:latin typeface="Calibri" pitchFamily="34" charset="0"/>
                </a:rPr>
                <a:t>3</a:t>
              </a:r>
            </a:p>
            <a:p>
              <a:pPr algn="ctr"/>
              <a:r>
                <a:rPr lang="ar-EG" sz="3600" b="1" dirty="0">
                  <a:latin typeface="Calibri" pitchFamily="34" charset="0"/>
                </a:rPr>
                <a:t>5</a:t>
              </a:r>
              <a:endParaRPr lang="ar-SA" sz="3600" b="1" dirty="0">
                <a:latin typeface="Calibri" pitchFamily="34" charset="0"/>
              </a:endParaRPr>
            </a:p>
          </p:txBody>
        </p:sp>
        <p:cxnSp>
          <p:nvCxnSpPr>
            <p:cNvPr id="35" name="رابط مستقيم 34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1"/>
          <p:cNvGrpSpPr>
            <a:grpSpLocks/>
          </p:cNvGrpSpPr>
          <p:nvPr/>
        </p:nvGrpSpPr>
        <p:grpSpPr bwMode="auto">
          <a:xfrm>
            <a:off x="2571750" y="3643313"/>
            <a:ext cx="500063" cy="1200150"/>
            <a:chOff x="6215074" y="2000240"/>
            <a:chExt cx="500066" cy="1200329"/>
          </a:xfrm>
        </p:grpSpPr>
        <p:sp>
          <p:nvSpPr>
            <p:cNvPr id="8216" name="مربع نص 36"/>
            <p:cNvSpPr txBox="1">
              <a:spLocks noChangeArrowheads="1"/>
            </p:cNvSpPr>
            <p:nvPr/>
          </p:nvSpPr>
          <p:spPr bwMode="auto">
            <a:xfrm>
              <a:off x="6215074" y="2000240"/>
              <a:ext cx="5000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>
                  <a:latin typeface="Calibri" pitchFamily="34" charset="0"/>
                </a:rPr>
                <a:t>1</a:t>
              </a:r>
            </a:p>
            <a:p>
              <a:pPr algn="ctr"/>
              <a:r>
                <a:rPr lang="ar-EG" sz="3600" b="1" dirty="0">
                  <a:latin typeface="Calibri" pitchFamily="34" charset="0"/>
                </a:rPr>
                <a:t>8</a:t>
              </a:r>
              <a:endParaRPr lang="ar-SA" sz="3600" b="1" dirty="0">
                <a:latin typeface="Calibri" pitchFamily="34" charset="0"/>
              </a:endParaRPr>
            </a:p>
          </p:txBody>
        </p:sp>
        <p:cxnSp>
          <p:nvCxnSpPr>
            <p:cNvPr id="38" name="رابط مستقيم 37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1"/>
          <p:cNvGrpSpPr>
            <a:grpSpLocks/>
          </p:cNvGrpSpPr>
          <p:nvPr/>
        </p:nvGrpSpPr>
        <p:grpSpPr bwMode="auto">
          <a:xfrm>
            <a:off x="2428875" y="5072063"/>
            <a:ext cx="785813" cy="1200150"/>
            <a:chOff x="6072198" y="2000240"/>
            <a:chExt cx="785818" cy="1200329"/>
          </a:xfrm>
        </p:grpSpPr>
        <p:sp>
          <p:nvSpPr>
            <p:cNvPr id="8214" name="مربع نص 39"/>
            <p:cNvSpPr txBox="1">
              <a:spLocks noChangeArrowheads="1"/>
            </p:cNvSpPr>
            <p:nvPr/>
          </p:nvSpPr>
          <p:spPr bwMode="auto">
            <a:xfrm>
              <a:off x="6072198" y="2000240"/>
              <a:ext cx="78581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latin typeface="Calibri" pitchFamily="34" charset="0"/>
                </a:rPr>
                <a:t>9</a:t>
              </a:r>
            </a:p>
            <a:p>
              <a:pPr algn="ctr"/>
              <a:r>
                <a:rPr lang="ar-EG" sz="3600" b="1">
                  <a:latin typeface="Calibri" pitchFamily="34" charset="0"/>
                </a:rPr>
                <a:t>10</a:t>
              </a:r>
              <a:endParaRPr lang="ar-SA" sz="3600" b="1">
                <a:latin typeface="Calibri" pitchFamily="34" charset="0"/>
              </a:endParaRPr>
            </a:p>
          </p:txBody>
        </p:sp>
        <p:cxnSp>
          <p:nvCxnSpPr>
            <p:cNvPr id="41" name="رابط مستقيم 40"/>
            <p:cNvCxnSpPr/>
            <p:nvPr/>
          </p:nvCxnSpPr>
          <p:spPr>
            <a:xfrm rot="10800000" flipH="1">
              <a:off x="6215074" y="2538482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  <p:sndAc>
      <p:stSnd>
        <p:snd r:embed="rId2" name="0022 - غلق الويندو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14" grpId="0" animBg="1"/>
      <p:bldP spid="42" grpId="0"/>
      <p:bldP spid="43" grpId="0" animBg="1"/>
      <p:bldP spid="50" grpId="0" animBg="1"/>
      <p:bldP spid="51" grpId="0"/>
      <p:bldP spid="52" grpId="0" animBg="1"/>
      <p:bldP spid="59" grpId="0" animBg="1"/>
    </p:bldLst>
  </p:timing>
</p:sld>
</file>

<file path=ppt/theme/theme1.xml><?xml version="1.0" encoding="utf-8"?>
<a:theme xmlns:a="http://schemas.openxmlformats.org/drawingml/2006/main" name="نسق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E6C81E1F-38FC-42FC-9E52-5A67E63D6498}" vid="{9755B69A-7FCE-4FCA-9CBA-144FD89E6B7E}"/>
    </a:ext>
  </a:extLst>
</a:theme>
</file>

<file path=ppt/theme/theme2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2571</TotalTime>
  <Words>507</Words>
  <Application>Microsoft Office PowerPoint</Application>
  <PresentationFormat>عرض على الشاشة (4:3)</PresentationFormat>
  <Paragraphs>203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Calibri</vt:lpstr>
      <vt:lpstr>نسق1</vt:lpstr>
      <vt:lpstr>2_سمة Office</vt:lpstr>
      <vt:lpstr>1_سمة Office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6ب - الفصل السادس</dc:title>
  <dc:subject>اختبار الفصل السادس</dc:subject>
  <dc:creator>أ/بندر الحازمي</dc:creator>
  <cp:keywords>حقيبة إنجاز المعلم والمعلمة</cp:keywords>
  <cp:lastModifiedBy>Eman Adel</cp:lastModifiedBy>
  <cp:revision>272</cp:revision>
  <dcterms:created xsi:type="dcterms:W3CDTF">2011-06-26T22:18:42Z</dcterms:created>
  <dcterms:modified xsi:type="dcterms:W3CDTF">2021-12-30T15:23:52Z</dcterms:modified>
</cp:coreProperties>
</file>