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7" r:id="rId4"/>
    <p:sldId id="259" r:id="rId5"/>
    <p:sldId id="261" r:id="rId6"/>
    <p:sldId id="260" r:id="rId7"/>
    <p:sldId id="269" r:id="rId8"/>
    <p:sldId id="256" r:id="rId9"/>
    <p:sldId id="270" r:id="rId10"/>
    <p:sldId id="268" r:id="rId11"/>
    <p:sldId id="272" r:id="rId12"/>
    <p:sldId id="271" r:id="rId13"/>
    <p:sldId id="263" r:id="rId14"/>
    <p:sldId id="264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3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44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390D1D-E28D-45D8-9FF4-B1A4ED5F2BA2}" type="datetimeFigureOut">
              <a:rPr lang="ar-SA" smtClean="0"/>
              <a:t>14/03/47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531CF1F-23A0-402B-BA40-51BC098F3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769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1CF1F-23A0-402B-BA40-51BC098F319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36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7F9CFA-2242-7403-8643-0633CEF04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324DC42-04AF-53AC-13B8-9CF31C123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341EE2-9899-BB54-CCE0-C6266CE3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FD90-9DEB-4B1B-B507-A2B8D733985C}" type="datetimeFigureOut">
              <a:rPr lang="ar-SA" smtClean="0"/>
              <a:t>14/03/47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0A21A7-685D-25DA-066E-F9693F5F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64F584-9831-C357-8A27-86D34D2E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6B3-55C7-4EA1-995C-09B33DA0C8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462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B00E75-7F06-B705-B135-BB8AE2F4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FB6C22B-FDDC-E875-B7CB-AF28506A0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D525F0-136B-543F-DC7E-849F67AE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FD90-9DEB-4B1B-B507-A2B8D733985C}" type="datetimeFigureOut">
              <a:rPr lang="ar-SA" smtClean="0"/>
              <a:t>14/03/47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02A135-2364-A0DB-AC63-71F9DAD0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BB9A99-40E9-E432-46F6-CD65B358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6B3-55C7-4EA1-995C-09B33DA0C8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1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72A0591-850D-0571-88F4-0A693DD1A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C7EC979-E22C-CB97-D953-F586DF25E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4C13EC-7DA6-B37C-1B4A-7A38861A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FD90-9DEB-4B1B-B507-A2B8D733985C}" type="datetimeFigureOut">
              <a:rPr lang="ar-SA" smtClean="0"/>
              <a:t>14/03/47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597DC3-51AC-2C58-DF8E-67EC4ACE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3A9BB7-EE4E-6183-46C0-29954F96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6B3-55C7-4EA1-995C-09B33DA0C8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52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5950A1-75F9-93C0-8C41-F1BD050C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9AA94F7-AB67-6A27-B1E8-583F0B015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FAA1A0-46FF-5635-4F1F-0F481A17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FD90-9DEB-4B1B-B507-A2B8D733985C}" type="datetimeFigureOut">
              <a:rPr lang="ar-SA" smtClean="0"/>
              <a:t>14/03/47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0A0014-B9CC-3206-73C6-435FDF3B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5F4A10-6CF9-EE52-1E50-D9BC891F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6B3-55C7-4EA1-995C-09B33DA0C8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31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6E31D6-82F8-50DC-5027-F6F3502F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B256082-5783-2CF5-776A-C67B2ECAD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3D982A-DD7C-FAF8-8739-432D000C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FD90-9DEB-4B1B-B507-A2B8D733985C}" type="datetimeFigureOut">
              <a:rPr lang="ar-SA" smtClean="0"/>
              <a:t>14/03/47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1C365A4-50FA-F0BD-14AD-63500911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AC5D67-6F47-ED91-4045-AADA9444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6B3-55C7-4EA1-995C-09B33DA0C8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98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D142EA-1C07-38FB-BE5A-96FD48BF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781F45-6635-B9ED-273C-ABB1A7095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D2B395B-C475-4E63-D97F-10BF572E0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9B760A7-252B-D9B4-7736-DDE65152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FD90-9DEB-4B1B-B507-A2B8D733985C}" type="datetimeFigureOut">
              <a:rPr lang="ar-SA" smtClean="0"/>
              <a:t>14/03/47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B121C6A-7B1F-2295-81F9-E487D9C7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C88F329-61E0-76A5-55A6-D9DEE44F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6B3-55C7-4EA1-995C-09B33DA0C8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562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ED0A67-4165-CA34-A721-6089DDF5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4C9FFEF-22F0-3B38-47FD-07E957A65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40DE635-B1A3-5AFA-74A0-4246CB664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7C51E9D-BC6D-FDF4-8E67-F5012D8AF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3D9063C-FBA4-CA6B-9064-1446151CB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2655A74-5202-16CE-C0BF-AF204150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FD90-9DEB-4B1B-B507-A2B8D733985C}" type="datetimeFigureOut">
              <a:rPr lang="ar-SA" smtClean="0"/>
              <a:t>14/03/47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85FC524-EFF9-D7C0-DB9F-72C965C7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CB5A996-35AC-D912-730F-E5677AE5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6B3-55C7-4EA1-995C-09B33DA0C8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380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BDB503-A1D3-600D-319E-0B9DA3540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3FEC1C7-6885-9D0F-8839-492D1A53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FD90-9DEB-4B1B-B507-A2B8D733985C}" type="datetimeFigureOut">
              <a:rPr lang="ar-SA" smtClean="0"/>
              <a:t>14/03/47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FC854AD-C82D-567C-22D4-9A449769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E5979E5-B058-8C7B-9EFD-A28B4E9F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6B3-55C7-4EA1-995C-09B33DA0C8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105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B05B0AA-EA47-02C1-A165-1BC771C2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FD90-9DEB-4B1B-B507-A2B8D733985C}" type="datetimeFigureOut">
              <a:rPr lang="ar-SA" smtClean="0"/>
              <a:t>14/03/47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DD9061F-80CD-0FC9-46F6-D2EA084D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382EB37-7839-4E53-2C8D-E599E964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6B3-55C7-4EA1-995C-09B33DA0C8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109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76DE0C-3E38-61DA-E104-DE092BCD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BAF515-2FDF-F6BD-2F37-D9EA28038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3851052-5435-9B66-472F-428287BF1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A7CB5E-A9F5-26A9-8B1F-A4AA3D5F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FD90-9DEB-4B1B-B507-A2B8D733985C}" type="datetimeFigureOut">
              <a:rPr lang="ar-SA" smtClean="0"/>
              <a:t>14/03/47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242815-CC98-C9F4-CCF6-327CFDCAD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939EA1-EE3D-869F-C6EF-1F603A40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6B3-55C7-4EA1-995C-09B33DA0C8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858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89AD08-5185-CEF1-66EA-0380119D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83DEB77-597C-F521-DD0B-FD2D19547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01FB66-CCF1-6BE1-3C5A-4E32388D1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9F5C339-C046-A854-52CC-F64C064E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FD90-9DEB-4B1B-B507-A2B8D733985C}" type="datetimeFigureOut">
              <a:rPr lang="ar-SA" smtClean="0"/>
              <a:t>14/03/47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A93F2BB-DB78-C984-EC35-7B8605C4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7E2C784-94EE-33A9-5B87-54A2F22C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06B3-55C7-4EA1-995C-09B33DA0C8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770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6A4531F-9793-3F3F-B6B4-D5CDEA8CA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D92987A-4638-C65D-4898-4DC9C1D0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B5ACE7-A6DD-7F91-596D-DB9EEFD8B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BFD90-9DEB-4B1B-B507-A2B8D733985C}" type="datetimeFigureOut">
              <a:rPr lang="ar-SA" smtClean="0"/>
              <a:t>14/03/47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48406C-25A9-3205-2E06-A53E4A79A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83012C-37D6-1188-5A1C-2AFDB616E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506B3-55C7-4EA1-995C-09B33DA0C8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02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تدرج ألوان الملونة علي منظر علوي">
            <a:extLst>
              <a:ext uri="{FF2B5EF4-FFF2-40B4-BE49-F238E27FC236}">
                <a16:creationId xmlns:a16="http://schemas.microsoft.com/office/drawing/2014/main" id="{9B955708-4667-3CD3-CD3C-2484C9A6B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75" r="19204" b="-2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1A794B-8AAF-A27D-8AF2-12FCDF6FE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56" y="2393056"/>
            <a:ext cx="3107833" cy="2071888"/>
          </a:xfrm>
          <a:prstGeom prst="rect">
            <a:avLst/>
          </a:prstGeom>
        </p:spPr>
      </p:pic>
      <p:sp>
        <p:nvSpPr>
          <p:cNvPr id="7" name="عنوان 1">
            <a:extLst>
              <a:ext uri="{FF2B5EF4-FFF2-40B4-BE49-F238E27FC236}">
                <a16:creationId xmlns:a16="http://schemas.microsoft.com/office/drawing/2014/main" id="{BC491CA1-4ACD-A9D4-45AC-D6832B3CE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1457" y="1083212"/>
            <a:ext cx="7554351" cy="2188943"/>
          </a:xfrm>
        </p:spPr>
        <p:txBody>
          <a:bodyPr>
            <a:normAutofit/>
          </a:bodyPr>
          <a:lstStyle/>
          <a:p>
            <a:pPr algn="ctr"/>
            <a: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السلام عليكم ورحمة الله وبركاته .</a:t>
            </a:r>
            <a:b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</a:br>
            <a: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أهلاً وسهلاً بكم طالباتي العزيزات 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" name="عنوان فرعي 2">
            <a:extLst>
              <a:ext uri="{FF2B5EF4-FFF2-40B4-BE49-F238E27FC236}">
                <a16:creationId xmlns:a16="http://schemas.microsoft.com/office/drawing/2014/main" id="{8EA9A363-1ADC-24D4-2725-DBF68DCCE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338" y="4985654"/>
            <a:ext cx="6478588" cy="974847"/>
          </a:xfrm>
        </p:spPr>
        <p:txBody>
          <a:bodyPr>
            <a:normAutofit/>
          </a:bodyPr>
          <a:lstStyle/>
          <a:p>
            <a:pPr algn="ctr"/>
            <a:r>
              <a:rPr kumimoji="0" lang="ar-SA" sz="4400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الأستاذة : خلود العتيبي </a:t>
            </a:r>
          </a:p>
        </p:txBody>
      </p:sp>
    </p:spTree>
    <p:extLst>
      <p:ext uri="{BB962C8B-B14F-4D97-AF65-F5344CB8AC3E}">
        <p14:creationId xmlns:p14="http://schemas.microsoft.com/office/powerpoint/2010/main" val="3758241918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3C61C7E-63B4-EBB7-25B4-8D12BCA38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87" y="2672605"/>
            <a:ext cx="5801636" cy="3383421"/>
          </a:xfrm>
        </p:spPr>
        <p:txBody>
          <a:bodyPr anchor="b">
            <a:normAutofit/>
          </a:bodyPr>
          <a:lstStyle/>
          <a:p>
            <a:pPr algn="ctr"/>
            <a:r>
              <a:rPr lang="ar-SA" sz="6000" dirty="0">
                <a:solidFill>
                  <a:schemeClr val="tx2"/>
                </a:solidFill>
              </a:rPr>
              <a:t>طالبتي المجتهدة من خلال متابعة المقطع الآتي , مثلي لمُنقصات الإيمان 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نواقض الإيمان (معدل)">
            <a:hlinkClick r:id="" action="ppaction://media"/>
            <a:extLst>
              <a:ext uri="{FF2B5EF4-FFF2-40B4-BE49-F238E27FC236}">
                <a16:creationId xmlns:a16="http://schemas.microsoft.com/office/drawing/2014/main" id="{687C4E05-06FA-12D2-ABB2-EE9E642CF5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31613" y="1708879"/>
            <a:ext cx="5502792" cy="48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5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13" name="Isosceles Triangle 411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مشروع أيقونات التفكير الإبداعي, التفكير الإبداعي, الدماغ, جميل PNG  والمتجهات للتحميل مجانا">
            <a:extLst>
              <a:ext uri="{FF2B5EF4-FFF2-40B4-BE49-F238E27FC236}">
                <a16:creationId xmlns:a16="http://schemas.microsoft.com/office/drawing/2014/main" id="{20F4DD0E-F314-BBA7-1799-C429BD6A42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63711"/>
            <a:ext cx="4545578" cy="489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Isosceles Triangle 411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D0FAA62-CDC4-9C10-DB7A-7F27DFC6E4DF}"/>
              </a:ext>
            </a:extLst>
          </p:cNvPr>
          <p:cNvSpPr txBox="1"/>
          <p:nvPr/>
        </p:nvSpPr>
        <p:spPr>
          <a:xfrm>
            <a:off x="3779098" y="2761193"/>
            <a:ext cx="839449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/>
              <a:t>ما لفرق بين نواقض الإيمان و منقصاتــه ؟ </a:t>
            </a:r>
          </a:p>
        </p:txBody>
      </p:sp>
    </p:spTree>
    <p:extLst>
      <p:ext uri="{BB962C8B-B14F-4D97-AF65-F5344CB8AC3E}">
        <p14:creationId xmlns:p14="http://schemas.microsoft.com/office/powerpoint/2010/main" val="314982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50D672-7C15-0EE7-146D-476697D0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099644"/>
            <a:ext cx="11107709" cy="1103911"/>
          </a:xfrm>
        </p:spPr>
        <p:txBody>
          <a:bodyPr>
            <a:normAutofit/>
          </a:bodyPr>
          <a:lstStyle/>
          <a:p>
            <a:pPr algn="ctr"/>
            <a:r>
              <a:rPr lang="ar-SA" sz="5400" dirty="0"/>
              <a:t>طالبتي ما أهميــة تعلم نواقض الإيمان و منقصاته ؟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E6E764D-6CC0-4CAE-ED10-0BFF7A9C6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03555"/>
            <a:ext cx="12022111" cy="3973408"/>
          </a:xfrm>
        </p:spPr>
        <p:txBody>
          <a:bodyPr>
            <a:normAutofit/>
          </a:bodyPr>
          <a:lstStyle/>
          <a:p>
            <a:r>
              <a:rPr lang="ar-SA" sz="4400" dirty="0"/>
              <a:t> معرفـة نواقض الإيمان و منقصاته يحقق للمؤمن و يساعده على ما يأتي : </a:t>
            </a:r>
          </a:p>
          <a:p>
            <a:pPr marL="0" indent="0">
              <a:buNone/>
            </a:pPr>
            <a:r>
              <a:rPr lang="ar-SA" sz="4400" dirty="0">
                <a:solidFill>
                  <a:srgbClr val="9E345C"/>
                </a:solidFill>
              </a:rPr>
              <a:t>1- حفظ الدين </a:t>
            </a:r>
            <a:r>
              <a:rPr lang="ar-SA" sz="4400" dirty="0"/>
              <a:t>, الذي هو أغلى ما يملك المسلم , فخسارة الدين أشد أنواع الخسارة . </a:t>
            </a:r>
          </a:p>
          <a:p>
            <a:pPr marL="0" indent="0">
              <a:buNone/>
            </a:pPr>
            <a:r>
              <a:rPr lang="ar-SA" sz="4400" dirty="0">
                <a:solidFill>
                  <a:srgbClr val="9E345C"/>
                </a:solidFill>
              </a:rPr>
              <a:t>2- اجتناب الوقوع في نواقض الإيمان و منقصاته </a:t>
            </a:r>
            <a:r>
              <a:rPr lang="ar-SA" sz="4400" dirty="0"/>
              <a:t>لأن الوقوع فيها يؤدي إلى الكفر أو الذنب العظيم . </a:t>
            </a:r>
          </a:p>
        </p:txBody>
      </p:sp>
      <p:pic>
        <p:nvPicPr>
          <p:cNvPr id="3074" name="Picture 2" descr="صور مشابهة - فيكتور أيقون مصباح أصفر , لمبة صفراء ،أفكار مبدعة ، فكرة  عبقرية ، فيكتور اليستريتور - #12883 مكتبة الصور - صور عربية خليجية حصرية  عالية الدقة | عربستوك">
            <a:extLst>
              <a:ext uri="{FF2B5EF4-FFF2-40B4-BE49-F238E27FC236}">
                <a16:creationId xmlns:a16="http://schemas.microsoft.com/office/drawing/2014/main" id="{6C124720-1877-6864-841A-D704912C3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97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تدرج ألوان الملونة علي منظر علوي">
            <a:extLst>
              <a:ext uri="{FF2B5EF4-FFF2-40B4-BE49-F238E27FC236}">
                <a16:creationId xmlns:a16="http://schemas.microsoft.com/office/drawing/2014/main" id="{1C991A82-6F06-62C5-F9DF-A72E21DC8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5" b="37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26" name="Picture 2" descr="سؤال وجواب في الثقافية العامة - التطبيقات على Google Play">
            <a:extLst>
              <a:ext uri="{FF2B5EF4-FFF2-40B4-BE49-F238E27FC236}">
                <a16:creationId xmlns:a16="http://schemas.microsoft.com/office/drawing/2014/main" id="{B942E7FB-A1C9-AB45-F754-C0118F012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0" b="2833"/>
          <a:stretch/>
        </p:blipFill>
        <p:spPr bwMode="auto"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9630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تدرج ألوان الملونة علي منظر علوي">
            <a:extLst>
              <a:ext uri="{FF2B5EF4-FFF2-40B4-BE49-F238E27FC236}">
                <a16:creationId xmlns:a16="http://schemas.microsoft.com/office/drawing/2014/main" id="{110FB4D5-8385-73E5-DEF4-CF898D037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8" r="2845" b="-1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AD688AC5-9A70-E6A7-CB23-A8EFD4E971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399606" y="5050302"/>
            <a:ext cx="4340019" cy="1083211"/>
          </a:xfrm>
          <a:prstGeom prst="rect">
            <a:avLst/>
          </a:prstGeom>
          <a:ln>
            <a:solidFill>
              <a:srgbClr val="C757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2000" dirty="0">
                <a:solidFill>
                  <a:srgbClr val="C75782"/>
                </a:solidFill>
              </a:rPr>
              <a:t> </a:t>
            </a:r>
            <a:r>
              <a:rPr lang="ar-SA" sz="6600" dirty="0">
                <a:solidFill>
                  <a:srgbClr val="C75782"/>
                </a:solidFill>
              </a:rPr>
              <a:t>الواجب</a:t>
            </a:r>
            <a:endParaRPr lang="ar-SA" sz="2000" dirty="0">
              <a:solidFill>
                <a:srgbClr val="C75782"/>
              </a:solidFill>
            </a:endParaRPr>
          </a:p>
        </p:txBody>
      </p:sp>
      <p:pic>
        <p:nvPicPr>
          <p:cNvPr id="4" name="عنصر نائب للمحتوى 3" descr="صورة تحتوي على نص, الخط, التصميم&#10;&#10;تم إنشاء الوصف تلقائياً">
            <a:extLst>
              <a:ext uri="{FF2B5EF4-FFF2-40B4-BE49-F238E27FC236}">
                <a16:creationId xmlns:a16="http://schemas.microsoft.com/office/drawing/2014/main" id="{103047C6-BEA4-859C-76CB-5E4C48CA2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41" r="26932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19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63ADC4-743A-CF22-2FB0-9A827E60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D5EE08-1888-E407-F52B-1DDAED18D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3730ED1-7F21-4BCE-9980-E3D0016E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630" y="-1"/>
            <a:ext cx="8472005" cy="6858000"/>
          </a:xfrm>
          <a:prstGeom prst="rect">
            <a:avLst/>
          </a:prstGeom>
        </p:spPr>
      </p:pic>
      <p:pic>
        <p:nvPicPr>
          <p:cNvPr id="5" name="Picture 3" descr="تدرج ألوان الملونة علي منظر علوي">
            <a:extLst>
              <a:ext uri="{FF2B5EF4-FFF2-40B4-BE49-F238E27FC236}">
                <a16:creationId xmlns:a16="http://schemas.microsoft.com/office/drawing/2014/main" id="{E8DD3F32-847D-E556-D000-91733A52E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75" r="19204" b="-2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388744-0219-8AA9-3997-8A6B0FCC7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0" y="379828"/>
            <a:ext cx="4839286" cy="6077243"/>
          </a:xfrm>
        </p:spPr>
        <p:txBody>
          <a:bodyPr>
            <a:normAutofit lnSpcReduction="10000"/>
          </a:bodyPr>
          <a:lstStyle/>
          <a:p>
            <a:pPr algn="ctr"/>
            <a:r>
              <a:rPr lang="ar-SA" sz="8000" dirty="0">
                <a:solidFill>
                  <a:srgbClr val="C75782"/>
                </a:solidFill>
              </a:rPr>
              <a:t> </a:t>
            </a:r>
            <a:r>
              <a:rPr lang="ar-SA" sz="8800" dirty="0">
                <a:solidFill>
                  <a:srgbClr val="C75782"/>
                </a:solidFill>
              </a:rPr>
              <a:t>طالبتي المجتهدة </a:t>
            </a:r>
            <a:r>
              <a:rPr lang="ar-SA" sz="8800" dirty="0" err="1">
                <a:solidFill>
                  <a:srgbClr val="C75782"/>
                </a:solidFill>
              </a:rPr>
              <a:t>أسترجعي</a:t>
            </a:r>
            <a:r>
              <a:rPr lang="ar-SA" sz="8800" dirty="0">
                <a:solidFill>
                  <a:srgbClr val="C75782"/>
                </a:solidFill>
              </a:rPr>
              <a:t> درسنــــا السابق .</a:t>
            </a:r>
            <a:endParaRPr lang="en-US" sz="8000" dirty="0">
              <a:solidFill>
                <a:srgbClr val="C75782"/>
              </a:solidFill>
            </a:endParaRPr>
          </a:p>
        </p:txBody>
      </p:sp>
      <p:pic>
        <p:nvPicPr>
          <p:cNvPr id="4" name="Picture 3" descr="تدرج ألوان الملونة علي منظر علوي">
            <a:extLst>
              <a:ext uri="{FF2B5EF4-FFF2-40B4-BE49-F238E27FC236}">
                <a16:creationId xmlns:a16="http://schemas.microsoft.com/office/drawing/2014/main" id="{9D3B029A-142F-504D-93AC-3401F91E0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78" r="-1" b="7876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2" descr="حصة الزيادي🕊 on Twitter: &quot;ورقة استراتيجية (شريط الذكريات ...">
            <a:extLst>
              <a:ext uri="{FF2B5EF4-FFF2-40B4-BE49-F238E27FC236}">
                <a16:creationId xmlns:a16="http://schemas.microsoft.com/office/drawing/2014/main" id="{0EAB01AF-4015-A5F7-9614-C165D19E7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5" b="11912"/>
          <a:stretch/>
        </p:blipFill>
        <p:spPr bwMode="auto">
          <a:xfrm>
            <a:off x="4685434" y="3802957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B097E175-FC56-C835-07AE-94013AB7E55B}"/>
              </a:ext>
            </a:extLst>
          </p:cNvPr>
          <p:cNvSpPr txBox="1">
            <a:spLocks/>
          </p:cNvSpPr>
          <p:nvPr/>
        </p:nvSpPr>
        <p:spPr>
          <a:xfrm>
            <a:off x="4011593" y="123682"/>
            <a:ext cx="5603718" cy="1287887"/>
          </a:xfrm>
          <a:prstGeom prst="rect">
            <a:avLst/>
          </a:prstGeom>
          <a:noFill/>
          <a:ln>
            <a:solidFill>
              <a:srgbClr val="C757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60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ar-SA" sz="54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موضوع</a:t>
            </a:r>
            <a:r>
              <a:rPr lang="ar-SA" sz="60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الدرس </a:t>
            </a:r>
            <a:endParaRPr lang="ar-SA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A8E0E73C-30F8-C93B-23FD-25B8DB10A058}"/>
              </a:ext>
            </a:extLst>
          </p:cNvPr>
          <p:cNvSpPr txBox="1">
            <a:spLocks/>
          </p:cNvSpPr>
          <p:nvPr/>
        </p:nvSpPr>
        <p:spPr>
          <a:xfrm>
            <a:off x="-595656" y="179953"/>
            <a:ext cx="3857140" cy="1692384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0">
              <a:defRPr/>
            </a:pP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المادة</a:t>
            </a:r>
            <a:r>
              <a:rPr lang="ar-SA" sz="2800" dirty="0">
                <a:solidFill>
                  <a:srgbClr val="C75782"/>
                </a:solidFill>
                <a:latin typeface="Calibri Light" panose="020F0302020204030204"/>
                <a:cs typeface="Times New Roman" panose="02020603050405020304" pitchFamily="18" charset="0"/>
              </a:rPr>
              <a:t>: </a:t>
            </a:r>
            <a:r>
              <a:rPr lang="ar-SA" sz="2800" dirty="0">
                <a:solidFill>
                  <a:srgbClr val="9E345C"/>
                </a:solidFill>
                <a:latin typeface="Calibri Light" panose="020F0302020204030204"/>
                <a:cs typeface="Times New Roman" panose="02020603050405020304" pitchFamily="18" charset="0"/>
              </a:rPr>
              <a:t>فقــه</a:t>
            </a:r>
          </a:p>
          <a:p>
            <a:pPr algn="r" rtl="0">
              <a:defRPr/>
            </a:pPr>
            <a:r>
              <a:rPr lang="ar-SA" sz="2800" dirty="0">
                <a:solidFill>
                  <a:srgbClr val="C75782"/>
                </a:solidFill>
                <a:latin typeface="Calibri Light" panose="020F0302020204030204"/>
                <a:cs typeface="Times New Roman" panose="02020603050405020304" pitchFamily="18" charset="0"/>
              </a:rPr>
              <a:t>     </a:t>
            </a:r>
            <a:b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اليــوم: </a:t>
            </a:r>
            <a:r>
              <a:rPr lang="ar-SA" sz="2800" dirty="0">
                <a:solidFill>
                  <a:srgbClr val="9E345C"/>
                </a:solidFill>
                <a:latin typeface="Calibri Light" panose="020F0302020204030204"/>
                <a:cs typeface="Times New Roman" panose="02020603050405020304" pitchFamily="18" charset="0"/>
              </a:rPr>
              <a:t>الثلاثاء</a:t>
            </a:r>
          </a:p>
          <a:p>
            <a:pPr algn="r" rtl="0">
              <a:defRPr/>
            </a:pPr>
            <a:br>
              <a:rPr lang="ar-SA" sz="2800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التاريخ</a:t>
            </a:r>
            <a:r>
              <a:rPr lang="ar-SA" sz="2800" dirty="0">
                <a:solidFill>
                  <a:srgbClr val="9E345C"/>
                </a:solidFill>
                <a:latin typeface="Calibri Light" panose="020F0302020204030204"/>
                <a:cs typeface="Times New Roman" panose="02020603050405020304" pitchFamily="18" charset="0"/>
              </a:rPr>
              <a:t>:   / 3/ 1447 هـ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53B96BA-D5FC-4BAB-6EED-2B7BC954A40E}"/>
              </a:ext>
            </a:extLst>
          </p:cNvPr>
          <p:cNvSpPr txBox="1"/>
          <p:nvPr/>
        </p:nvSpPr>
        <p:spPr>
          <a:xfrm>
            <a:off x="1743469" y="2101251"/>
            <a:ext cx="9059595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500" dirty="0">
                <a:solidFill>
                  <a:srgbClr val="C75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نوَاقضُ الإِيمــانِ</a:t>
            </a:r>
          </a:p>
          <a:p>
            <a:pPr algn="ctr"/>
            <a:r>
              <a:rPr lang="ar-SA" sz="11500" dirty="0">
                <a:solidFill>
                  <a:srgbClr val="C75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مُنقصاته </a:t>
            </a:r>
          </a:p>
        </p:txBody>
      </p:sp>
      <p:pic>
        <p:nvPicPr>
          <p:cNvPr id="2" name="Picture 3" descr="تدرج ألوان الملونة علي منظر علوي">
            <a:extLst>
              <a:ext uri="{FF2B5EF4-FFF2-40B4-BE49-F238E27FC236}">
                <a16:creationId xmlns:a16="http://schemas.microsoft.com/office/drawing/2014/main" id="{65A75630-1F5F-6266-91F1-BA453DC51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75" r="19204" b="-2"/>
          <a:stretch/>
        </p:blipFill>
        <p:spPr>
          <a:xfrm rot="16200000" flipH="1">
            <a:off x="521786" y="4718207"/>
            <a:ext cx="1622256" cy="2665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316399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0B287CA5-1D3C-EB51-3285-5FAF8C964C7E}"/>
              </a:ext>
            </a:extLst>
          </p:cNvPr>
          <p:cNvSpPr txBox="1">
            <a:spLocks/>
          </p:cNvSpPr>
          <p:nvPr/>
        </p:nvSpPr>
        <p:spPr>
          <a:xfrm>
            <a:off x="3792164" y="157430"/>
            <a:ext cx="5104730" cy="1146742"/>
          </a:xfrm>
          <a:prstGeom prst="rect">
            <a:avLst/>
          </a:prstGeom>
          <a:ln>
            <a:solidFill>
              <a:srgbClr val="C757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 dirty="0">
                <a:solidFill>
                  <a:schemeClr val="tx1"/>
                </a:solidFill>
              </a:rPr>
              <a:t>التمهيـــد</a:t>
            </a:r>
          </a:p>
        </p:txBody>
      </p:sp>
      <p:pic>
        <p:nvPicPr>
          <p:cNvPr id="1026" name="Picture 2" descr="بالصور ... جرافات تحول حياة ثلاث اسر في عدن الى شقاء وسط الركام | المشهد  اليمني">
            <a:extLst>
              <a:ext uri="{FF2B5EF4-FFF2-40B4-BE49-F238E27FC236}">
                <a16:creationId xmlns:a16="http://schemas.microsoft.com/office/drawing/2014/main" id="{878CA658-189C-8BD4-0522-87B43E4BE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58" y="1908845"/>
            <a:ext cx="6269712" cy="38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C0499B5-F664-DFDE-4426-E718E0F10F8F}"/>
              </a:ext>
            </a:extLst>
          </p:cNvPr>
          <p:cNvSpPr txBox="1"/>
          <p:nvPr/>
        </p:nvSpPr>
        <p:spPr>
          <a:xfrm>
            <a:off x="0" y="2151814"/>
            <a:ext cx="5877237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5400" dirty="0" err="1"/>
              <a:t>ماعلاقة</a:t>
            </a:r>
            <a:r>
              <a:rPr lang="ar-SA" sz="5400" dirty="0"/>
              <a:t> الصورة بموضوع الدرس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5400" dirty="0"/>
              <a:t>نواقض الإيمان تهدم الإيمان و تبطله . </a:t>
            </a:r>
          </a:p>
        </p:txBody>
      </p:sp>
    </p:spTree>
    <p:extLst>
      <p:ext uri="{BB962C8B-B14F-4D97-AF65-F5344CB8AC3E}">
        <p14:creationId xmlns:p14="http://schemas.microsoft.com/office/powerpoint/2010/main" val="120115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07F01D69-E8CA-CE1F-FAC7-D15A8148E621}"/>
              </a:ext>
            </a:extLst>
          </p:cNvPr>
          <p:cNvSpPr txBox="1">
            <a:spLocks/>
          </p:cNvSpPr>
          <p:nvPr/>
        </p:nvSpPr>
        <p:spPr>
          <a:xfrm>
            <a:off x="3735670" y="163607"/>
            <a:ext cx="5181600" cy="1073910"/>
          </a:xfrm>
          <a:prstGeom prst="rect">
            <a:avLst/>
          </a:prstGeom>
          <a:ln>
            <a:solidFill>
              <a:srgbClr val="C757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000" b="0" dirty="0"/>
              <a:t>أهداف الدرس </a:t>
            </a:r>
            <a:endParaRPr lang="en-US" sz="6000" b="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CD71883-FF03-553B-3C4B-2AE759E8BE85}"/>
              </a:ext>
            </a:extLst>
          </p:cNvPr>
          <p:cNvSpPr txBox="1"/>
          <p:nvPr/>
        </p:nvSpPr>
        <p:spPr>
          <a:xfrm>
            <a:off x="1142466" y="2757831"/>
            <a:ext cx="1036800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SA" sz="6600" b="0" i="0" u="none" strike="noStrike" kern="1200" cap="none" spc="0" normalizeH="0" baseline="0" noProof="0" dirty="0">
                <a:ln>
                  <a:noFill/>
                </a:ln>
                <a:solidFill>
                  <a:srgbClr val="C757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طالبتي المجتهدة تصفحي كتابك صفحة 24 لمعرفة أهداف درسنا لهذا اليوم . </a:t>
            </a:r>
            <a:endParaRPr lang="ar-SA" sz="6600" dirty="0">
              <a:solidFill>
                <a:srgbClr val="C75782"/>
              </a:solidFill>
            </a:endParaRPr>
          </a:p>
        </p:txBody>
      </p:sp>
      <p:pic>
        <p:nvPicPr>
          <p:cNvPr id="3074" name="Picture 2" descr="السهم ، الرماية الهدف ، منتزهات ، دارت ، دائرة ، تلوين, سهم ...">
            <a:extLst>
              <a:ext uri="{FF2B5EF4-FFF2-40B4-BE49-F238E27FC236}">
                <a16:creationId xmlns:a16="http://schemas.microsoft.com/office/drawing/2014/main" id="{B603F0C0-7F15-8E68-54DC-86CE18C15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 r="21180"/>
          <a:stretch/>
        </p:blipFill>
        <p:spPr bwMode="auto">
          <a:xfrm>
            <a:off x="0" y="4881489"/>
            <a:ext cx="1876969" cy="1844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AB0326-61CB-5774-F9EB-FCE54A1B9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650" y="1746324"/>
            <a:ext cx="5811129" cy="565883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-  ( وتسمى نواقض الإسلام أو نواقض التوحيــد )</a:t>
            </a:r>
          </a:p>
        </p:txBody>
      </p:sp>
      <p:pic>
        <p:nvPicPr>
          <p:cNvPr id="4" name="Picture 3" descr="تدرج ألوان الملونة علي منظر علوي">
            <a:extLst>
              <a:ext uri="{FF2B5EF4-FFF2-40B4-BE49-F238E27FC236}">
                <a16:creationId xmlns:a16="http://schemas.microsoft.com/office/drawing/2014/main" id="{48D6C824-5655-7F29-4BE2-6281387DA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75" r="19204" b="-2"/>
          <a:stretch/>
        </p:blipFill>
        <p:spPr>
          <a:xfrm rot="16200000" flipH="1">
            <a:off x="10047958" y="-537760"/>
            <a:ext cx="1622256" cy="2665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عنوان 1">
            <a:extLst>
              <a:ext uri="{FF2B5EF4-FFF2-40B4-BE49-F238E27FC236}">
                <a16:creationId xmlns:a16="http://schemas.microsoft.com/office/drawing/2014/main" id="{E11B8E16-6BDD-F9D0-8963-1B2BEBE1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16" y="407010"/>
            <a:ext cx="3532163" cy="776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>
                <a:solidFill>
                  <a:srgbClr val="9E3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نواقض الإيمان :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096828E-7E3A-C8A7-7793-64BC692196EE}"/>
              </a:ext>
            </a:extLst>
          </p:cNvPr>
          <p:cNvSpPr txBox="1"/>
          <p:nvPr/>
        </p:nvSpPr>
        <p:spPr>
          <a:xfrm>
            <a:off x="-50409" y="2543490"/>
            <a:ext cx="12192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/>
              <a:t>طالبتي المجتهدة رتبي الكلمات الآتيــة لتحصلي على معنى نواقض الإيمان . 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F6B0CDCC-2E41-471A-D932-76A5BFAC2394}"/>
              </a:ext>
            </a:extLst>
          </p:cNvPr>
          <p:cNvSpPr txBox="1">
            <a:spLocks/>
          </p:cNvSpPr>
          <p:nvPr/>
        </p:nvSpPr>
        <p:spPr>
          <a:xfrm>
            <a:off x="210429" y="3414294"/>
            <a:ext cx="3532163" cy="907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9E3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اعتقاداتٌ و أقوال </a:t>
            </a: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FE3FD659-6D35-4838-33C5-72197893606A}"/>
              </a:ext>
            </a:extLst>
          </p:cNvPr>
          <p:cNvSpPr txBox="1">
            <a:spLocks/>
          </p:cNvSpPr>
          <p:nvPr/>
        </p:nvSpPr>
        <p:spPr>
          <a:xfrm>
            <a:off x="10255348" y="3428999"/>
            <a:ext cx="1717430" cy="8469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9E3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أعمالٌ</a:t>
            </a:r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F968BCD6-FF27-9966-F59A-071E51E3BA86}"/>
              </a:ext>
            </a:extLst>
          </p:cNvPr>
          <p:cNvSpPr txBox="1">
            <a:spLocks/>
          </p:cNvSpPr>
          <p:nvPr/>
        </p:nvSpPr>
        <p:spPr>
          <a:xfrm>
            <a:off x="5839853" y="3414294"/>
            <a:ext cx="2188698" cy="907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9E3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تبطلُ الإيمانَ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123B8BF5-1D4E-A5C1-9968-E15DDB9DF50D}"/>
              </a:ext>
            </a:extLst>
          </p:cNvPr>
          <p:cNvSpPr txBox="1">
            <a:spLocks/>
          </p:cNvSpPr>
          <p:nvPr/>
        </p:nvSpPr>
        <p:spPr>
          <a:xfrm>
            <a:off x="8283234" y="3428999"/>
            <a:ext cx="1717430" cy="892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9E3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وتخرجُ</a:t>
            </a:r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id="{8D072207-5DFC-241A-630C-2B899E489895}"/>
              </a:ext>
            </a:extLst>
          </p:cNvPr>
          <p:cNvSpPr txBox="1">
            <a:spLocks/>
          </p:cNvSpPr>
          <p:nvPr/>
        </p:nvSpPr>
        <p:spPr>
          <a:xfrm>
            <a:off x="3854548" y="3428999"/>
            <a:ext cx="1817078" cy="907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9E3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الإسلام</a:t>
            </a:r>
          </a:p>
        </p:txBody>
      </p:sp>
      <p:sp>
        <p:nvSpPr>
          <p:cNvPr id="14" name="عنصر نائب للمحتوى 2">
            <a:extLst>
              <a:ext uri="{FF2B5EF4-FFF2-40B4-BE49-F238E27FC236}">
                <a16:creationId xmlns:a16="http://schemas.microsoft.com/office/drawing/2014/main" id="{A13D3A1C-09A9-1E54-25E2-7797DA2503F4}"/>
              </a:ext>
            </a:extLst>
          </p:cNvPr>
          <p:cNvSpPr txBox="1">
            <a:spLocks/>
          </p:cNvSpPr>
          <p:nvPr/>
        </p:nvSpPr>
        <p:spPr>
          <a:xfrm>
            <a:off x="-50408" y="5136111"/>
            <a:ext cx="12242408" cy="1314879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5400" dirty="0"/>
              <a:t>اعتقاداتٌ و أقوالٌ و أعمالٌ تبطل الإيمان , وتخرج من الإسلام . </a:t>
            </a:r>
          </a:p>
        </p:txBody>
      </p:sp>
    </p:spTree>
    <p:extLst>
      <p:ext uri="{BB962C8B-B14F-4D97-AF65-F5344CB8AC3E}">
        <p14:creationId xmlns:p14="http://schemas.microsoft.com/office/powerpoint/2010/main" val="3560184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54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Rectangle 2056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6A6780-473D-C09B-006D-D44867A43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84" y="820289"/>
            <a:ext cx="5739358" cy="2873327"/>
          </a:xfrm>
        </p:spPr>
        <p:txBody>
          <a:bodyPr anchor="b">
            <a:normAutofit/>
          </a:bodyPr>
          <a:lstStyle/>
          <a:p>
            <a:r>
              <a:rPr lang="ar-SA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طالبتي المجتهدة خلال دقيقة واحدة مثلي على نواقض الإيمــــان ؟ </a:t>
            </a:r>
          </a:p>
        </p:txBody>
      </p:sp>
      <p:grpSp>
        <p:nvGrpSpPr>
          <p:cNvPr id="2071" name="Group 2058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Freeform: Shape 2060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3" name="Freeform: Shape 2062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0" name="Picture 2" descr="فقط دقيقة &quot; حكمة أهديها لكم، فمن يقبلها مني في زمن نهدر فيه الكثير من  الساعات دون فائدة - أخبار الفجر المغربية">
            <a:extLst>
              <a:ext uri="{FF2B5EF4-FFF2-40B4-BE49-F238E27FC236}">
                <a16:creationId xmlns:a16="http://schemas.microsoft.com/office/drawing/2014/main" id="{B9BCB094-5125-78B2-0306-CA4564E2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9323" y="2408979"/>
            <a:ext cx="4141760" cy="272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CB60FB1-0376-C480-3E57-EB9B84089CF3}"/>
              </a:ext>
            </a:extLst>
          </p:cNvPr>
          <p:cNvSpPr txBox="1"/>
          <p:nvPr/>
        </p:nvSpPr>
        <p:spPr>
          <a:xfrm>
            <a:off x="797808" y="4022283"/>
            <a:ext cx="482260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/>
              <a:t>الشرك الأكبــــــر </a:t>
            </a:r>
          </a:p>
        </p:txBody>
      </p:sp>
    </p:spTree>
    <p:extLst>
      <p:ext uri="{BB962C8B-B14F-4D97-AF65-F5344CB8AC3E}">
        <p14:creationId xmlns:p14="http://schemas.microsoft.com/office/powerpoint/2010/main" val="33750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4581FB6-06F1-5CC5-2575-BF6E93E6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825625"/>
            <a:ext cx="11832102" cy="4351338"/>
          </a:xfrm>
        </p:spPr>
        <p:txBody>
          <a:bodyPr>
            <a:noAutofit/>
          </a:bodyPr>
          <a:lstStyle/>
          <a:p>
            <a:r>
              <a:rPr lang="ar-SA" sz="6600" dirty="0">
                <a:solidFill>
                  <a:srgbClr val="9E345C"/>
                </a:solidFill>
              </a:rPr>
              <a:t>و المراد بها : </a:t>
            </a:r>
          </a:p>
          <a:p>
            <a:pPr marL="0" indent="0">
              <a:buNone/>
            </a:pPr>
            <a:r>
              <a:rPr lang="ar-SA" sz="6600" dirty="0"/>
              <a:t>اعتقاداتٌ و أقوالٌ و أعمالٌ تنقصُ الإيمان , و لكنها لا تخرجُ من الإسلام . </a:t>
            </a:r>
          </a:p>
        </p:txBody>
      </p:sp>
      <p:pic>
        <p:nvPicPr>
          <p:cNvPr id="7" name="Picture 3" descr="تدرج ألوان الملونة علي منظر علوي">
            <a:extLst>
              <a:ext uri="{FF2B5EF4-FFF2-40B4-BE49-F238E27FC236}">
                <a16:creationId xmlns:a16="http://schemas.microsoft.com/office/drawing/2014/main" id="{1B200B01-235D-AF20-90AB-1157103BD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75" r="19204" b="-2"/>
          <a:stretch/>
        </p:blipFill>
        <p:spPr>
          <a:xfrm rot="16200000" flipH="1">
            <a:off x="10047958" y="-537760"/>
            <a:ext cx="1622256" cy="2665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عنوان 1">
            <a:extLst>
              <a:ext uri="{FF2B5EF4-FFF2-40B4-BE49-F238E27FC236}">
                <a16:creationId xmlns:a16="http://schemas.microsoft.com/office/drawing/2014/main" id="{E944B646-C966-C62A-3DCF-75089F2F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16" y="407010"/>
            <a:ext cx="3532163" cy="776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>
                <a:solidFill>
                  <a:srgbClr val="9E3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مُنقصات الإيمان : </a:t>
            </a:r>
          </a:p>
        </p:txBody>
      </p:sp>
    </p:spTree>
    <p:extLst>
      <p:ext uri="{BB962C8B-B14F-4D97-AF65-F5344CB8AC3E}">
        <p14:creationId xmlns:p14="http://schemas.microsoft.com/office/powerpoint/2010/main" val="3358426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234</Words>
  <Application>Microsoft Office PowerPoint</Application>
  <PresentationFormat>شاشة عريضة</PresentationFormat>
  <Paragraphs>36</Paragraphs>
  <Slides>14</Slides>
  <Notes>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Tw Cen MT</vt:lpstr>
      <vt:lpstr>Tw Cen MT Condensed</vt:lpstr>
      <vt:lpstr>Wingdings 3</vt:lpstr>
      <vt:lpstr>نسق Office</vt:lpstr>
      <vt:lpstr>السلام عليكم ورحمة الله وبركاته . أهلاً وسهلاً بكم طالباتي العزيزات 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نواقض الإيمان : </vt:lpstr>
      <vt:lpstr>عرض تقديمي في PowerPoint</vt:lpstr>
      <vt:lpstr>مُنقصات الإيمان : </vt:lpstr>
      <vt:lpstr>طالبتي المجتهدة من خلال متابعة المقطع الآتي , مثلي لمُنقصات الإيمان . </vt:lpstr>
      <vt:lpstr>عرض تقديمي في PowerPoint</vt:lpstr>
      <vt:lpstr>طالبتي ما أهميــة تعلم نواقض الإيمان و منقصاته ؟ 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 . أهلاً وسهلاً بكم طالباتي العزيزات .</dc:title>
  <dc:creator>خلود الغربي</dc:creator>
  <cp:lastModifiedBy>خلود الغربي</cp:lastModifiedBy>
  <cp:revision>7</cp:revision>
  <dcterms:created xsi:type="dcterms:W3CDTF">2023-09-05T20:34:35Z</dcterms:created>
  <dcterms:modified xsi:type="dcterms:W3CDTF">2025-09-05T23:08:17Z</dcterms:modified>
</cp:coreProperties>
</file>