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359" r:id="rId4"/>
    <p:sldId id="294" r:id="rId5"/>
    <p:sldId id="304" r:id="rId6"/>
    <p:sldId id="305" r:id="rId7"/>
    <p:sldId id="312" r:id="rId8"/>
    <p:sldId id="361" r:id="rId9"/>
    <p:sldId id="355" r:id="rId10"/>
    <p:sldId id="356" r:id="rId11"/>
    <p:sldId id="320" r:id="rId12"/>
    <p:sldId id="357" r:id="rId13"/>
    <p:sldId id="318" r:id="rId14"/>
    <p:sldId id="360" r:id="rId15"/>
    <p:sldId id="313" r:id="rId16"/>
    <p:sldId id="321" r:id="rId17"/>
    <p:sldId id="322" r:id="rId18"/>
    <p:sldId id="323" r:id="rId19"/>
    <p:sldId id="353" r:id="rId20"/>
    <p:sldId id="358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714" autoAdjust="0"/>
  </p:normalViewPr>
  <p:slideViewPr>
    <p:cSldViewPr>
      <p:cViewPr varScale="1">
        <p:scale>
          <a:sx n="62" d="100"/>
          <a:sy n="62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0AC281-FAF0-402F-8BD9-07826CAC6198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FD2C18-C22E-4BD8-8381-CA4C657E84B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6DE-8D67-485A-84C9-DE02FD7F049F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838C-771F-41D5-8B38-319D695765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6DE-8D67-485A-84C9-DE02FD7F049F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838C-771F-41D5-8B38-319D695765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6DE-8D67-485A-84C9-DE02FD7F049F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838C-771F-41D5-8B38-319D695765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6DE-8D67-485A-84C9-DE02FD7F049F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838C-771F-41D5-8B38-319D695765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6DE-8D67-485A-84C9-DE02FD7F049F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838C-771F-41D5-8B38-319D695765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6DE-8D67-485A-84C9-DE02FD7F049F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838C-771F-41D5-8B38-319D695765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6DE-8D67-485A-84C9-DE02FD7F049F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838C-771F-41D5-8B38-319D695765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6DE-8D67-485A-84C9-DE02FD7F049F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838C-771F-41D5-8B38-319D695765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6DE-8D67-485A-84C9-DE02FD7F049F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838C-771F-41D5-8B38-319D695765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6DE-8D67-485A-84C9-DE02FD7F049F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838C-771F-41D5-8B38-319D695765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6DE-8D67-485A-84C9-DE02FD7F049F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838C-771F-41D5-8B38-319D695765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B6DE-8D67-485A-84C9-DE02FD7F049F}" type="datetimeFigureOut">
              <a:rPr lang="ar-SA" smtClean="0"/>
              <a:pPr/>
              <a:t>10/03/42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838C-771F-41D5-8B38-319D6957657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582;&#1575;&#1589;%20&#1593;&#1604;&#1608;%20&#1605;%20&#1575;&#1576;&#1578;&#1583;&#1575;&#1574;&#1610;\&#1583;&#1585;&#1587;%20&#1578;&#1591;&#1576;&#1610;&#1602;&#1610;%20&#1583;&#1608;&#1585;&#1577;%20&#1575;&#1604;&#1603;&#1585;&#1576;&#1608;&#1606;%20&#1608;&#1575;&#1604;&#1586;&#1604;&#1575;&#1586;&#1604;\&#1583;&#1585;&#1587;%20&#1578;&#1591;&#1576;&#1610;&#1602;&#1610;\&#1610;&#1575;%20&#1605;&#1585;&#1581;&#1576;&#1575;%20&#1576;&#1575;&#1604;&#1610;%20&#1581;&#1604;&#1608;&#1575;%20&#1593;&#1604;&#1610;&#1606;&#1575;.sw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585;&#1575;&#1606;&#1610;&#1607;\Downloads\&#1583;&#1608;&#1585;&#1577;%20&#1575;&#1604;&#1603;&#1585;&#1576;&#1608;&#1606;%20-%20&#1593;&#1604;&#1608;&#1605;.mp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9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 descr="C:\Users\Al-FAris\Desktop\SAHROOQ\Pictures\mxo50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2051720" y="2420888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6816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بسم الله الرحمن الرحيم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6856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Diwani Letter" pitchFamily="2" charset="-78"/>
              </a:rPr>
              <a:t>أهلاً وسهلاً بكم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Diwani Letter" pitchFamily="2" charset="-78"/>
              </a:rPr>
              <a:t> في فصل</a:t>
            </a:r>
            <a:r>
              <a:rPr kumimoji="0" lang="ar-SA" sz="8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Diwani Letter" pitchFamily="2" charset="-78"/>
              </a:rPr>
              <a:t> </a:t>
            </a:r>
            <a:r>
              <a:rPr lang="ar-SA" sz="8800" dirty="0" err="1">
                <a:solidFill>
                  <a:srgbClr val="FF0000"/>
                </a:solidFill>
                <a:cs typeface="Diwani Letter" pitchFamily="2" charset="-78"/>
              </a:rPr>
              <a:t>خا</a:t>
            </a:r>
            <a:r>
              <a:rPr kumimoji="0" lang="ar-SA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Diwani Letter" pitchFamily="2" charset="-78"/>
              </a:rPr>
              <a:t>مس ابتدائي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Diwani Letter" pitchFamily="2" charset="-78"/>
            </a:endParaRPr>
          </a:p>
        </p:txBody>
      </p:sp>
      <p:sp>
        <p:nvSpPr>
          <p:cNvPr id="10" name="زر إجراء: الأمام أو التالي 9">
            <a:hlinkClick r:id="rId3" action="ppaction://hlinkfile" highlightClick="1"/>
          </p:cNvPr>
          <p:cNvSpPr/>
          <p:nvPr/>
        </p:nvSpPr>
        <p:spPr>
          <a:xfrm>
            <a:off x="6300192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79712" y="620688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dirty="0" smtClean="0"/>
              <a:t>ويُعرفُ انتقالُ الكربونِ بينَ المَخلوقاتِ الحَيةِ يشكلٍ مُستمرٍّ بدورةِ الكربونِ</a:t>
            </a:r>
            <a:endParaRPr lang="ar-SA" sz="4000" b="1" dirty="0"/>
          </a:p>
        </p:txBody>
      </p:sp>
      <p:sp>
        <p:nvSpPr>
          <p:cNvPr id="3" name="شكل بيضاوي 2"/>
          <p:cNvSpPr/>
          <p:nvPr/>
        </p:nvSpPr>
        <p:spPr>
          <a:xfrm>
            <a:off x="1043608" y="2780928"/>
            <a:ext cx="3024336" cy="28083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نحني 6"/>
          <p:cNvCxnSpPr/>
          <p:nvPr/>
        </p:nvCxnSpPr>
        <p:spPr>
          <a:xfrm rot="16200000" flipH="1">
            <a:off x="3095836" y="3104964"/>
            <a:ext cx="1080120" cy="7200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نحني 8"/>
          <p:cNvCxnSpPr/>
          <p:nvPr/>
        </p:nvCxnSpPr>
        <p:spPr>
          <a:xfrm rot="10800000" flipV="1">
            <a:off x="2051720" y="5013176"/>
            <a:ext cx="1656184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نحني 10"/>
          <p:cNvCxnSpPr/>
          <p:nvPr/>
        </p:nvCxnSpPr>
        <p:spPr>
          <a:xfrm rot="16200000" flipV="1">
            <a:off x="467544" y="4077072"/>
            <a:ext cx="1512168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زر الإجراء: فيديو 2">
            <a:hlinkClick r:id="rId3" action="ppaction://hlinkfile" highlightClick="1"/>
          </p:cNvPr>
          <p:cNvSpPr/>
          <p:nvPr/>
        </p:nvSpPr>
        <p:spPr>
          <a:xfrm>
            <a:off x="7956376" y="6309320"/>
            <a:ext cx="864096" cy="54868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83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764704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solidFill>
                  <a:srgbClr val="FF0000"/>
                </a:solidFill>
              </a:rPr>
              <a:t>دورة </a:t>
            </a:r>
            <a:r>
              <a:rPr lang="ar-SA" sz="3200" b="1" dirty="0" err="1" smtClean="0">
                <a:solidFill>
                  <a:srgbClr val="FF0000"/>
                </a:solidFill>
              </a:rPr>
              <a:t>الكربون:</a:t>
            </a:r>
            <a:endParaRPr lang="ar-SA" sz="32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ar-EG" sz="3200" b="1" dirty="0" smtClean="0"/>
              <a:t> </a:t>
            </a:r>
            <a:endParaRPr lang="ar-SA" sz="3200" b="1" dirty="0" smtClean="0"/>
          </a:p>
          <a:p>
            <a:pPr algn="ctr">
              <a:defRPr/>
            </a:pPr>
            <a:r>
              <a:rPr lang="ar-EG" sz="3200" b="1" dirty="0" smtClean="0"/>
              <a:t>تَقومُ النَّباتاتُ وبعضُ المَخلوقاتِ الحيةِ الأُخرى بِعمليةِ البِناءِ الضَّوئِيِّ،</a:t>
            </a:r>
            <a:endParaRPr lang="ar-SA" sz="3200" b="1" dirty="0" smtClean="0"/>
          </a:p>
          <a:p>
            <a:pPr algn="ctr">
              <a:defRPr/>
            </a:pPr>
            <a:r>
              <a:rPr lang="ar-EG" sz="3200" b="1" dirty="0" smtClean="0"/>
              <a:t> حيثُ تأخُذُ ثانيَ أُكسيدِ الكربونِ من الهَواءِ، وتعملُ على اتحادِه معَ الماءِ؛ لتنتجَ السكرَ ومركباتٍ أُخرى كالدهون والبروتين.</a:t>
            </a:r>
          </a:p>
          <a:p>
            <a:pPr algn="ctr">
              <a:defRPr/>
            </a:pPr>
            <a:r>
              <a:rPr lang="ar-EG" sz="3200" b="1" dirty="0" smtClean="0"/>
              <a:t>تتغذَّى آكلاتُ الأَعشابِ على هذه الموادَّ الغنيةِ بِعنصرِ الكَربونَ، ومنها ينتقلُ إلى آكلاتِ </a:t>
            </a:r>
            <a:r>
              <a:rPr lang="ar-EG" sz="3200" b="1" dirty="0" err="1" smtClean="0"/>
              <a:t>اللحومِ.</a:t>
            </a:r>
            <a:r>
              <a:rPr lang="ar-EG" sz="3200" b="1" dirty="0" smtClean="0"/>
              <a:t> </a:t>
            </a:r>
          </a:p>
          <a:p>
            <a:pPr algn="ctr">
              <a:defRPr/>
            </a:pPr>
            <a:r>
              <a:rPr lang="ar-EG" sz="3200" b="1" dirty="0" smtClean="0"/>
              <a:t>تقومُ النَّباتاتُ والحَيواناتُ في أَثناءِ عَمليةِ التَّنفُّسِ، بِحَرقِ الغِذاءِ الغَنيِّ  بالكَربونِ لِلحصولِ على الطّاقةِ، وينتُجُ عن عمليةِ الحرقِ غازُ أُكسيدِ الكربونِ، الذي يعودُ إلى الجَوِّ ليبدأَ دورَتَهُ من </a:t>
            </a:r>
            <a:r>
              <a:rPr lang="ar-EG" sz="3200" b="1" dirty="0" err="1" smtClean="0"/>
              <a:t>جَديدٍ.</a:t>
            </a:r>
            <a:r>
              <a:rPr lang="ar-EG" sz="3200" b="1" dirty="0" smtClean="0"/>
              <a:t> </a:t>
            </a:r>
            <a:endParaRPr lang="ar-EG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خطط انسيابي: قرص ممغنط 8"/>
          <p:cNvSpPr/>
          <p:nvPr/>
        </p:nvSpPr>
        <p:spPr>
          <a:xfrm>
            <a:off x="1214414" y="357166"/>
            <a:ext cx="7200917" cy="1084421"/>
          </a:xfrm>
          <a:prstGeom prst="downArrowCallou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ar-EG" sz="4000" b="1" dirty="0"/>
              <a:t>ما دورةُ الكَربونِ ؟</a:t>
            </a:r>
            <a:endParaRPr lang="uk-UA" sz="40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57188" y="1500188"/>
            <a:ext cx="8429625" cy="50720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defRPr/>
            </a:pPr>
            <a:r>
              <a:rPr lang="ar-SA" sz="2800" dirty="0" err="1" smtClean="0"/>
              <a:t>1-</a:t>
            </a:r>
            <a:r>
              <a:rPr lang="ar-SA" sz="2800" dirty="0" smtClean="0"/>
              <a:t> </a:t>
            </a:r>
            <a:r>
              <a:rPr lang="ar-EG" sz="2800" dirty="0" smtClean="0"/>
              <a:t>وتَعملُ </a:t>
            </a:r>
            <a:r>
              <a:rPr lang="ar-EG" sz="2800" dirty="0"/>
              <a:t>المُحلِّلاتُ مثل البكتريا عُلى تَفكيكِ النَّباتاتِ والحَيواناتِ المَيتَةِ، وتؤدِّي هذه العمليةُ إلى إِطلاقِ جزءٍ من الكَربونِ المُختَزنِ في النَّباتاتِ والحيَيواناتِ إلى الجَوِّ على شَكلِ غازِ ثاني أُكسيدِ الكَربونِ.</a:t>
            </a:r>
          </a:p>
          <a:p>
            <a:pPr algn="just">
              <a:defRPr/>
            </a:pPr>
            <a:r>
              <a:rPr lang="ar-EG" sz="2800" dirty="0"/>
              <a:t> </a:t>
            </a:r>
            <a:r>
              <a:rPr lang="ar-SA" sz="2800" dirty="0" err="1" smtClean="0"/>
              <a:t>2-</a:t>
            </a:r>
            <a:r>
              <a:rPr lang="ar-SA" sz="2800" dirty="0" smtClean="0"/>
              <a:t> </a:t>
            </a:r>
            <a:r>
              <a:rPr lang="ar-EG" sz="2800" dirty="0" smtClean="0"/>
              <a:t>كما </a:t>
            </a:r>
            <a:r>
              <a:rPr lang="ar-EG" sz="2800" dirty="0"/>
              <a:t>أنَّ بعضَ النَّباتاتِ والحَيواناتِ الميتةِ تُدفَنُ عميقًا في باطِنِ الأرضِ، ومَعَ مُرور الوقتِ، ونتيجةَ التَّعرضُ للضَّغطِ الشديدِ من طَبقاتِ الأرضِ العُليا تَتحوَّلُ هذه الموادُّ المُتحلِّلةُ إلى وَقودٍ </a:t>
            </a:r>
            <a:r>
              <a:rPr lang="ar-EG" sz="2800" dirty="0" err="1"/>
              <a:t>أحفوري</a:t>
            </a:r>
            <a:r>
              <a:rPr lang="ar-EG" sz="2800" dirty="0"/>
              <a:t>، مثل الغازِ الطبيعيِّ والفحمِ والنفطِ.</a:t>
            </a:r>
          </a:p>
          <a:p>
            <a:pPr algn="just">
              <a:defRPr/>
            </a:pPr>
            <a:r>
              <a:rPr lang="ar-SA" sz="2800" dirty="0" err="1" smtClean="0"/>
              <a:t>3-</a:t>
            </a:r>
            <a:r>
              <a:rPr lang="ar-SA" sz="2800" dirty="0" smtClean="0"/>
              <a:t> </a:t>
            </a:r>
            <a:r>
              <a:rPr lang="ar-EG" sz="2800" dirty="0" smtClean="0"/>
              <a:t>وعِندما </a:t>
            </a:r>
            <a:r>
              <a:rPr lang="ar-EG" sz="2800" dirty="0"/>
              <a:t>يقومُ الإنسانُ بِحَرق هذا الوقود لِلحُصولِ على الطاقةِ، يَعودُ الكربونُ المُختَزَنُ فيه إلى الغِلافِ الجَويِّ على شَكلِ غازِ ثاني أُكسيد الكربونِ.</a:t>
            </a:r>
          </a:p>
        </p:txBody>
      </p:sp>
    </p:spTree>
    <p:extLst>
      <p:ext uri="{BB962C8B-B14F-4D97-AF65-F5344CB8AC3E}">
        <p14:creationId xmlns:p14="http://schemas.microsoft.com/office/powerpoint/2010/main" xmlns="" val="22460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44362" y="3244334"/>
            <a:ext cx="405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https://wordwall.net/play/5878/204/234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779912" y="548680"/>
            <a:ext cx="31683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نشاط تفاعلي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40253" y="1557089"/>
            <a:ext cx="2232373" cy="1655763"/>
          </a:xfrm>
          <a:prstGeom prst="rect">
            <a:avLst/>
          </a:prstGeom>
          <a:noFill/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03060" y="1550423"/>
            <a:ext cx="2129180" cy="1655763"/>
          </a:xfrm>
          <a:prstGeom prst="rect">
            <a:avLst/>
          </a:prstGeom>
          <a:noFill/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dirty="0"/>
              <a:t> 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4534" y="1550422"/>
            <a:ext cx="2160513" cy="1655763"/>
          </a:xfrm>
          <a:prstGeom prst="rect">
            <a:avLst/>
          </a:prstGeom>
          <a:noFill/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 b="1" dirty="0">
              <a:cs typeface="PT Bold Dusky" pitchFamily="2" charset="-78"/>
            </a:endParaRPr>
          </a:p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04368" y="4365391"/>
            <a:ext cx="6337300" cy="1727905"/>
          </a:xfrm>
          <a:prstGeom prst="rect">
            <a:avLst/>
          </a:prstGeom>
          <a:noFill/>
          <a:ln w="5715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800" dirty="0">
                <a:cs typeface="PT Bold Heading" pitchFamily="2" charset="-78"/>
              </a:rPr>
              <a:t>دورة الكربون في الطبيعة </a:t>
            </a:r>
          </a:p>
          <a:p>
            <a:pPr algn="ctr"/>
            <a:endParaRPr lang="ar-SA" sz="2800" dirty="0">
              <a:cs typeface="PT Bold Heading" pitchFamily="2" charset="-78"/>
            </a:endParaRPr>
          </a:p>
          <a:p>
            <a:pPr algn="ctr"/>
            <a:endParaRPr lang="ar-SA" sz="2800" dirty="0">
              <a:cs typeface="PT Bold Heading" pitchFamily="2" charset="-78"/>
            </a:endParaRPr>
          </a:p>
          <a:p>
            <a:pPr algn="ctr"/>
            <a:endParaRPr lang="ar-SA" sz="2800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 rot="2049474">
            <a:off x="1780267" y="3434486"/>
            <a:ext cx="16129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يعود للأرض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228185" y="3357141"/>
            <a:ext cx="1224136" cy="936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0467" y="1556792"/>
            <a:ext cx="2160513" cy="1655763"/>
          </a:xfrm>
          <a:prstGeom prst="rect">
            <a:avLst/>
          </a:prstGeom>
          <a:noFill/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 b="1" dirty="0">
              <a:cs typeface="PT Bold Dusky" pitchFamily="2" charset="-78"/>
            </a:endParaRPr>
          </a:p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642294" y="3357141"/>
            <a:ext cx="1197372" cy="85771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9112" y="5258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dirty="0" smtClean="0">
                <a:cs typeface="PT Bold Heading" pitchFamily="2" charset="-78"/>
              </a:rPr>
              <a:t>المنظم </a:t>
            </a:r>
            <a:r>
              <a:rPr lang="ar-SA" sz="2800" dirty="0">
                <a:cs typeface="PT Bold Heading" pitchFamily="2" charset="-78"/>
              </a:rPr>
              <a:t>التخطيطي لدرس </a:t>
            </a:r>
            <a:r>
              <a:rPr lang="ar-SA" sz="2800" dirty="0" err="1">
                <a:cs typeface="PT Bold Heading" pitchFamily="2" charset="-78"/>
              </a:rPr>
              <a:t>مادورة</a:t>
            </a:r>
            <a:r>
              <a:rPr lang="ar-SA" sz="2800" dirty="0">
                <a:cs typeface="PT Bold Heading" pitchFamily="2" charset="-78"/>
              </a:rPr>
              <a:t> الكربون؟</a:t>
            </a:r>
            <a:endParaRPr lang="en-US" sz="2800" dirty="0">
              <a:cs typeface="PT Bold Heading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 rot="19259179">
            <a:off x="5644387" y="3563583"/>
            <a:ext cx="167866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يتصاعد للجو</a:t>
            </a:r>
          </a:p>
        </p:txBody>
      </p:sp>
    </p:spTree>
    <p:extLst>
      <p:ext uri="{BB962C8B-B14F-4D97-AF65-F5344CB8AC3E}">
        <p14:creationId xmlns:p14="http://schemas.microsoft.com/office/powerpoint/2010/main" xmlns="" val="29867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71750" y="214313"/>
            <a:ext cx="4000500" cy="1143000"/>
          </a:xfrm>
          <a:prstGeom prst="parallelogram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أَخْتَبِرُ نَفْسِي</a:t>
            </a:r>
            <a:endParaRPr lang="en-US" sz="4400" b="1" dirty="0"/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214313" y="1357313"/>
            <a:ext cx="8501062" cy="5500687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29703" name="TextBox 4"/>
          <p:cNvSpPr txBox="1">
            <a:spLocks noChangeArrowheads="1"/>
          </p:cNvSpPr>
          <p:nvPr/>
        </p:nvSpPr>
        <p:spPr bwMode="auto">
          <a:xfrm>
            <a:off x="285750" y="2187575"/>
            <a:ext cx="80724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EG" altLang="ar-SA" sz="4000" b="1"/>
              <a:t>أكتبُ مُلخَّصًا قصيرًا عن دورةِ الكربون؟ </a:t>
            </a:r>
          </a:p>
          <a:p>
            <a:pPr eaLnBrk="1" hangingPunct="1"/>
            <a:endParaRPr lang="ar-EG" altLang="ar-SA" sz="4000" b="1"/>
          </a:p>
          <a:p>
            <a:pPr eaLnBrk="1" hangingPunct="1"/>
            <a:endParaRPr lang="ar-EG" altLang="ar-SA" sz="4000" b="1"/>
          </a:p>
          <a:p>
            <a:pPr eaLnBrk="1" hangingPunct="1"/>
            <a:endParaRPr lang="ar-EG" altLang="ar-SA" sz="4000" b="1"/>
          </a:p>
          <a:p>
            <a:pPr eaLnBrk="1" hangingPunct="1"/>
            <a:endParaRPr lang="ar-EG" altLang="ar-SA" sz="4000" b="1"/>
          </a:p>
        </p:txBody>
      </p:sp>
      <p:sp>
        <p:nvSpPr>
          <p:cNvPr id="6" name="Cloud 5"/>
          <p:cNvSpPr/>
          <p:nvPr/>
        </p:nvSpPr>
        <p:spPr bwMode="auto">
          <a:xfrm>
            <a:off x="6357938" y="928688"/>
            <a:ext cx="2571750" cy="1122362"/>
          </a:xfrm>
          <a:prstGeom prst="pent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/>
              <a:t>أُلخِّصُ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000125" y="3057525"/>
            <a:ext cx="7143750" cy="33718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400" b="1" dirty="0"/>
              <a:t>يم</a:t>
            </a:r>
            <a:r>
              <a:rPr lang="ar-SA" sz="2400" b="1" dirty="0"/>
              <a:t>ت</a:t>
            </a:r>
            <a:r>
              <a:rPr lang="ar-EG" sz="2400" b="1" dirty="0"/>
              <a:t>ص النبات غاز ثاني  أكسيد الكربون في عملية البناء الضوئي وينتج السكر ومركبات أخرى كالبروتينات والدهون.</a:t>
            </a:r>
            <a:endParaRPr lang="en-US" sz="2400" dirty="0"/>
          </a:p>
          <a:p>
            <a:pPr>
              <a:defRPr/>
            </a:pPr>
            <a:r>
              <a:rPr lang="ar-EG" sz="2400" b="1" dirty="0"/>
              <a:t>تتغذى آكلات العشب على النبات وينتج من احتراق الغذاء في جسم المخلوقات  الحية غاز ثاني أكسيد الكربون الذي يعود إلى الجو.</a:t>
            </a:r>
            <a:endParaRPr lang="en-US" sz="2400" dirty="0"/>
          </a:p>
          <a:p>
            <a:pPr>
              <a:defRPr/>
            </a:pPr>
            <a:r>
              <a:rPr lang="ar-EG" sz="2400" b="1" dirty="0"/>
              <a:t>تقوم المحللات بتحليل النباتات والحيوانات الميتة وينطلق غاز  ثاني أكسيد الكربون.</a:t>
            </a:r>
            <a:endParaRPr lang="en-US" sz="2400" dirty="0"/>
          </a:p>
          <a:p>
            <a:pPr>
              <a:defRPr/>
            </a:pPr>
            <a:r>
              <a:rPr lang="ar-EG" sz="2400" b="1" dirty="0"/>
              <a:t>عندما تدفن النباتات والحيوانات الميتة في باطن </a:t>
            </a:r>
            <a:r>
              <a:rPr lang="ar-EG" sz="2400" b="1" dirty="0" err="1"/>
              <a:t>االأرض</a:t>
            </a:r>
            <a:r>
              <a:rPr lang="ar-EG" sz="2400" b="1" dirty="0"/>
              <a:t> ويتكون الوقود </a:t>
            </a:r>
            <a:r>
              <a:rPr lang="ar-EG" sz="2400" b="1" dirty="0" err="1"/>
              <a:t>الأحفوري</a:t>
            </a:r>
            <a:r>
              <a:rPr lang="ar-EG" sz="2400" b="1" dirty="0"/>
              <a:t> الذي عند احتراقه ينتج غاز ثاني أكسيد الكربون.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7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9703" grpId="0" build="p"/>
      <p:bldP spid="6" grpId="0" build="p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71750" y="214313"/>
            <a:ext cx="4000500" cy="1143000"/>
          </a:xfrm>
          <a:prstGeom prst="parallelogram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أَخْتَبِرُ نَفْسِي</a:t>
            </a:r>
            <a:endParaRPr lang="en-US" sz="4400" b="1" dirty="0"/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214313" y="1357313"/>
            <a:ext cx="8501062" cy="5500687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29703" name="TextBox 4"/>
          <p:cNvSpPr txBox="1">
            <a:spLocks noChangeArrowheads="1"/>
          </p:cNvSpPr>
          <p:nvPr/>
        </p:nvSpPr>
        <p:spPr bwMode="auto">
          <a:xfrm>
            <a:off x="428625" y="2071688"/>
            <a:ext cx="8072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ar-SA" sz="3200"/>
          </a:p>
          <a:p>
            <a:pPr eaLnBrk="1" hangingPunct="1"/>
            <a:r>
              <a:rPr lang="ar-EG" altLang="ar-SA" sz="3200"/>
              <a:t>هل تَتوقَّفُ دورةُ الكربونِ في حالةِ عَدمِ وُجودِ الحَيواناتِ؟ أُفسِّرُ إجابتي</a:t>
            </a:r>
            <a:endParaRPr lang="uk-UA" altLang="ar-SA" sz="3200"/>
          </a:p>
        </p:txBody>
      </p:sp>
      <p:sp>
        <p:nvSpPr>
          <p:cNvPr id="11" name="Cloud 5"/>
          <p:cNvSpPr/>
          <p:nvPr/>
        </p:nvSpPr>
        <p:spPr bwMode="auto">
          <a:xfrm>
            <a:off x="5786438" y="1143000"/>
            <a:ext cx="3357562" cy="1122363"/>
          </a:xfrm>
          <a:prstGeom prst="pent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/>
              <a:t>التفْكيرُ النّاقِدُ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85875" y="4429125"/>
            <a:ext cx="6643688" cy="13287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EG" sz="3600" b="1" dirty="0"/>
              <a:t>نعم تتوقف لأن من مصادر ثاني أكسيد الكربون تنفس الإنسان والحيوان.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9954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uild="p"/>
      <p:bldP spid="11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 bwMode="auto">
          <a:xfrm>
            <a:off x="214313" y="642938"/>
            <a:ext cx="8643937" cy="4714875"/>
          </a:xfrm>
          <a:prstGeom prst="flowChartOnlineStorag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26633" name="TextBox 2"/>
          <p:cNvSpPr txBox="1">
            <a:spLocks noChangeArrowheads="1"/>
          </p:cNvSpPr>
          <p:nvPr/>
        </p:nvSpPr>
        <p:spPr bwMode="auto">
          <a:xfrm>
            <a:off x="785813" y="1571625"/>
            <a:ext cx="65008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600" dirty="0">
                <a:latin typeface="Arial" charset="0"/>
                <a:cs typeface="Arial" charset="0"/>
              </a:rPr>
              <a:t>أينَ يُمكنُ أن يُحْصَرَ الكربونُ، ويبَقىَ بَعيدًا عن الجَوِّ فترةً طَويلةَ من الزَمنِ؟</a:t>
            </a:r>
          </a:p>
          <a:p>
            <a:pPr>
              <a:defRPr/>
            </a:pPr>
            <a:endParaRPr lang="ar-SA" sz="36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ar-EG" sz="3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إرشاد</a:t>
            </a:r>
          </a:p>
          <a:p>
            <a:pPr>
              <a:defRPr/>
            </a:pPr>
            <a:r>
              <a:rPr lang="ar-EG" sz="3600" dirty="0">
                <a:latin typeface="Arial" charset="0"/>
                <a:cs typeface="Arial" charset="0"/>
              </a:rPr>
              <a:t>أَتبعُ الأسهمَ. أينَ احتُجزَ الكربونُ فترةً طويلةً من الزّمنِ؟</a:t>
            </a:r>
            <a:endParaRPr lang="uk-UA" sz="3600" dirty="0">
              <a:latin typeface="Arial" charset="0"/>
              <a:cs typeface="Arial" charset="0"/>
            </a:endParaRPr>
          </a:p>
        </p:txBody>
      </p:sp>
      <p:sp>
        <p:nvSpPr>
          <p:cNvPr id="4" name="Decagon 3"/>
          <p:cNvSpPr/>
          <p:nvPr/>
        </p:nvSpPr>
        <p:spPr bwMode="auto">
          <a:xfrm>
            <a:off x="2500313" y="285750"/>
            <a:ext cx="3929062" cy="857250"/>
          </a:xfrm>
          <a:prstGeom prst="flowChartOnlineStorag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أقرأ الشكل</a:t>
            </a:r>
            <a:endParaRPr lang="ar-EG" sz="44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714625" y="2857500"/>
            <a:ext cx="2786063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في باطن الأرض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5857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speed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633" grpId="0" build="p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رسم دورة الكربون في الطبيعة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0" t="17047" r="18641" b="17047"/>
          <a:stretch/>
        </p:blipFill>
        <p:spPr bwMode="auto">
          <a:xfrm>
            <a:off x="179512" y="1844824"/>
            <a:ext cx="871296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331640" y="260648"/>
            <a:ext cx="640871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استراتيجية قل ما أرسمه ؟ </a:t>
            </a:r>
          </a:p>
          <a:p>
            <a:pPr algn="ctr"/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ماذا تمثل الرسمة التي امامك ؟</a:t>
            </a:r>
            <a:endParaRPr lang="ar-S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ar-SA" sz="3200" dirty="0">
                <a:solidFill>
                  <a:srgbClr val="00B050"/>
                </a:solidFill>
              </a:rPr>
              <a:t>اكتبي المفردات التي تعلمتيها على الرسم ؟ </a:t>
            </a:r>
          </a:p>
        </p:txBody>
      </p:sp>
    </p:spTree>
    <p:extLst>
      <p:ext uri="{BB962C8B-B14F-4D97-AF65-F5344CB8AC3E}">
        <p14:creationId xmlns:p14="http://schemas.microsoft.com/office/powerpoint/2010/main" xmlns="" val="170345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Q9m50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411760" y="836712"/>
            <a:ext cx="45365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13800" dirty="0">
                <a:solidFill>
                  <a:srgbClr val="008000"/>
                </a:solidFill>
                <a:cs typeface="PT Bold Heading" pitchFamily="2" charset="-78"/>
              </a:rPr>
              <a:t>تمرين </a:t>
            </a:r>
          </a:p>
          <a:p>
            <a:pPr algn="ctr"/>
            <a:r>
              <a:rPr lang="ar-SA" sz="13800" dirty="0">
                <a:solidFill>
                  <a:srgbClr val="008000"/>
                </a:solidFill>
                <a:cs typeface="PT Bold Heading" pitchFamily="2" charset="-78"/>
              </a:rPr>
              <a:t>إحماء</a:t>
            </a:r>
            <a:endParaRPr lang="en-US" sz="13800" dirty="0">
              <a:solidFill>
                <a:srgbClr val="008000"/>
              </a:solidFill>
              <a:cs typeface="PT Bold Heading" pitchFamily="2" charset="-78"/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35496" y="322809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ar-SA" dirty="0">
                <a:solidFill>
                  <a:schemeClr val="bg1"/>
                </a:solidFill>
                <a:cs typeface="PT Bold Mirror" pitchFamily="2" charset="-78"/>
              </a:rPr>
              <a:t>رانية المالكي 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36512" y="332656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ar-SA" dirty="0">
                <a:solidFill>
                  <a:schemeClr val="bg1"/>
                </a:solidFill>
                <a:cs typeface="PT Bold Mirror" pitchFamily="2" charset="-78"/>
              </a:rPr>
              <a:t>رانية المالكي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547664" y="1124744"/>
            <a:ext cx="64087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err="1" smtClean="0"/>
              <a:t>الواجب </a:t>
            </a:r>
            <a:r>
              <a:rPr lang="ar-SA" sz="3600" b="1" dirty="0" smtClean="0"/>
              <a:t>: اتجهي للمنصة وقومي بحل </a:t>
            </a:r>
            <a:r>
              <a:rPr lang="ar-SA" sz="3600" b="1" dirty="0" smtClean="0"/>
              <a:t>الواجب</a:t>
            </a:r>
            <a:endParaRPr lang="ar-SA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شاهد.. أسد يتسلق سيارة سياحية.. - YouTub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8436" name="AutoShape 4" descr="شاهد أقوى وأشرس أسد يفترس 30 كلب ورجل وعدد من المواشي في وجبة واحدة ولاكن  النتيجة كانت صــادمه ! | شبكة العين اونلاين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8437" name="Picture 5" descr="C:\Users\ProBook\Desktop\تنزي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5494" y="404664"/>
            <a:ext cx="1818506" cy="1205749"/>
          </a:xfrm>
          <a:prstGeom prst="rect">
            <a:avLst/>
          </a:prstGeom>
          <a:noFill/>
        </p:spPr>
      </p:pic>
      <p:pic>
        <p:nvPicPr>
          <p:cNvPr id="18438" name="Picture 6" descr="C:\Users\ProBook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1984623" cy="1224136"/>
          </a:xfrm>
          <a:prstGeom prst="rect">
            <a:avLst/>
          </a:prstGeom>
          <a:noFill/>
        </p:spPr>
      </p:pic>
      <p:pic>
        <p:nvPicPr>
          <p:cNvPr id="18439" name="Picture 7" descr="C:\Users\ProBook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32656"/>
            <a:ext cx="2016224" cy="1296144"/>
          </a:xfrm>
          <a:prstGeom prst="rect">
            <a:avLst/>
          </a:prstGeom>
          <a:noFill/>
        </p:spPr>
      </p:pic>
      <p:pic>
        <p:nvPicPr>
          <p:cNvPr id="18440" name="Picture 8" descr="C:\Users\ProBook\Desktop\تنزيل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8680"/>
            <a:ext cx="1875086" cy="1027275"/>
          </a:xfrm>
          <a:prstGeom prst="rect">
            <a:avLst/>
          </a:prstGeom>
          <a:noFill/>
        </p:spPr>
      </p:pic>
      <p:sp>
        <p:nvSpPr>
          <p:cNvPr id="18442" name="AutoShape 10" descr="الابواب و الشبابيك باب 14 ابواب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8443" name="Picture 11" descr="C:\Users\ProBook\Desktop\تنزيل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2725" y="2924944"/>
            <a:ext cx="2581275" cy="1771650"/>
          </a:xfrm>
          <a:prstGeom prst="rect">
            <a:avLst/>
          </a:prstGeom>
          <a:noFill/>
        </p:spPr>
      </p:pic>
      <p:sp>
        <p:nvSpPr>
          <p:cNvPr id="18445" name="AutoShape 13" descr="أسهل طريقة ورق العنب - صحة و ه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8446" name="Picture 14" descr="C:\Users\ProBook\Desktop\تنزيل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996952"/>
            <a:ext cx="1694111" cy="1214646"/>
          </a:xfrm>
          <a:prstGeom prst="rect">
            <a:avLst/>
          </a:prstGeom>
          <a:noFill/>
        </p:spPr>
      </p:pic>
      <p:pic>
        <p:nvPicPr>
          <p:cNvPr id="18447" name="Picture 15" descr="C:\Users\ProBook\Desktop\تنزيل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356992"/>
            <a:ext cx="1872208" cy="1048436"/>
          </a:xfrm>
          <a:prstGeom prst="rect">
            <a:avLst/>
          </a:prstGeom>
          <a:noFill/>
        </p:spPr>
      </p:pic>
      <p:sp>
        <p:nvSpPr>
          <p:cNvPr id="13" name="مربع نص 12"/>
          <p:cNvSpPr txBox="1"/>
          <p:nvPr/>
        </p:nvSpPr>
        <p:spPr>
          <a:xfrm>
            <a:off x="6948264" y="2060848"/>
            <a:ext cx="15841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ا</a:t>
            </a:r>
            <a:endParaRPr lang="ar-SA" sz="40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220072" y="1772816"/>
            <a:ext cx="16561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لـ</a:t>
            </a:r>
            <a:endParaRPr lang="ar-SA" sz="40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2483768" y="1844824"/>
            <a:ext cx="20162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err="1" smtClean="0"/>
              <a:t>كـ</a:t>
            </a:r>
            <a:endParaRPr lang="ar-SA" sz="44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611560" y="1916832"/>
            <a:ext cx="12961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ر</a:t>
            </a:r>
            <a:endParaRPr lang="ar-SA" sz="40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732240" y="4725144"/>
            <a:ext cx="16561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ب</a:t>
            </a:r>
            <a:endParaRPr lang="ar-SA" sz="40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139952" y="4581128"/>
            <a:ext cx="16561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و</a:t>
            </a:r>
            <a:endParaRPr lang="ar-SA" sz="40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43608" y="4653136"/>
            <a:ext cx="16561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ن</a:t>
            </a:r>
            <a:endParaRPr lang="ar-SA" sz="40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267744" y="5733256"/>
            <a:ext cx="49685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/>
              <a:t>الكربون</a:t>
            </a:r>
            <a:endParaRPr lang="ar-SA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خطط انسيابي: قرص ممغنط 3"/>
          <p:cNvSpPr/>
          <p:nvPr/>
        </p:nvSpPr>
        <p:spPr>
          <a:xfrm>
            <a:off x="2214563" y="1714500"/>
            <a:ext cx="4808537" cy="117157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EG" sz="4400" b="1" dirty="0"/>
              <a:t>الدرس الأول</a:t>
            </a:r>
            <a:endParaRPr lang="uk-UA" sz="4400" b="1" dirty="0"/>
          </a:p>
        </p:txBody>
      </p:sp>
      <p:sp>
        <p:nvSpPr>
          <p:cNvPr id="5" name="قوس متوسط مزدوج 4"/>
          <p:cNvSpPr/>
          <p:nvPr/>
        </p:nvSpPr>
        <p:spPr>
          <a:xfrm>
            <a:off x="857250" y="3214688"/>
            <a:ext cx="7500938" cy="1082675"/>
          </a:xfrm>
          <a:prstGeom prst="flowChartTerminator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EG" sz="4400" dirty="0"/>
              <a:t>الدَّوراتُ في الأنظمةِ البيئيةِ</a:t>
            </a:r>
            <a:endParaRPr lang="uk-UA" sz="4400" dirty="0"/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5496" y="322809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ar-SA" dirty="0">
                <a:solidFill>
                  <a:schemeClr val="bg1"/>
                </a:solidFill>
                <a:cs typeface="PT Bold Mirror" pitchFamily="2" charset="-78"/>
              </a:rPr>
              <a:t>رانية المالكي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01 - السفانا الافريق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 bwMode="auto">
          <a:xfrm>
            <a:off x="357188" y="1246188"/>
            <a:ext cx="8429625" cy="5605462"/>
          </a:xfrm>
          <a:prstGeom prst="flowChartPunchedTap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dirty="0"/>
              <a:t>الموادُّ الكيميائيةُ الضروريةُ للحياةِ</a:t>
            </a:r>
            <a:r>
              <a:rPr lang="en-US" sz="3600" dirty="0"/>
              <a:t> </a:t>
            </a:r>
            <a:r>
              <a:rPr lang="ar-EG" sz="3600" dirty="0"/>
              <a:t>- ومنها الماءُ والكَربونُ والنيتروجينُ والأكسجينُ – يُعادُ استعمالُها في أثناءِ انتقالِها عبرَ النِّظامِ البيئيِّ . </a:t>
            </a:r>
            <a:endParaRPr lang="uk-UA" sz="4000" dirty="0"/>
          </a:p>
        </p:txBody>
      </p:sp>
      <p:sp>
        <p:nvSpPr>
          <p:cNvPr id="3" name="Cloud 2"/>
          <p:cNvSpPr/>
          <p:nvPr/>
        </p:nvSpPr>
        <p:spPr bwMode="auto">
          <a:xfrm>
            <a:off x="4071938" y="142875"/>
            <a:ext cx="4857750" cy="1654175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dirty="0">
                <a:solidFill>
                  <a:schemeClr val="bg1"/>
                </a:solidFill>
              </a:rPr>
              <a:t>الْفِكْرَةُ الرئِيسَيةُ</a:t>
            </a:r>
            <a:endParaRPr lang="ar-EG" sz="4800" b="1" dirty="0">
              <a:solidFill>
                <a:schemeClr val="bg1"/>
              </a:solidFill>
            </a:endParaRP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35496" y="322809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ar-SA" dirty="0">
                <a:solidFill>
                  <a:schemeClr val="tx2">
                    <a:lumMod val="75000"/>
                  </a:schemeClr>
                </a:solidFill>
                <a:cs typeface="PT Bold Mirror" pitchFamily="2" charset="-78"/>
              </a:rPr>
              <a:t>رانية المالكي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sc_Check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sc_Check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467544" y="548680"/>
            <a:ext cx="7929562" cy="578643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ar-EG" sz="3600" dirty="0">
                <a:solidFill>
                  <a:srgbClr val="FF0000"/>
                </a:solidFill>
              </a:rPr>
              <a:t>دورةُ الماءِ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ar-EG" sz="3600" dirty="0">
                <a:solidFill>
                  <a:srgbClr val="FF0000"/>
                </a:solidFill>
              </a:rPr>
              <a:t>التَّبخرُ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ar-EG" sz="3600" dirty="0">
                <a:solidFill>
                  <a:srgbClr val="FF0000"/>
                </a:solidFill>
              </a:rPr>
              <a:t>التَّكثفُ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ar-EG" sz="3600" dirty="0">
                <a:solidFill>
                  <a:srgbClr val="FF0000"/>
                </a:solidFill>
              </a:rPr>
              <a:t>الهطولُ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ar-EG" sz="3600" dirty="0">
                <a:solidFill>
                  <a:srgbClr val="FF0000"/>
                </a:solidFill>
              </a:rPr>
              <a:t>مياهٌ سطحيةٌ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ar-EG" sz="3600" dirty="0">
                <a:solidFill>
                  <a:srgbClr val="FF0000"/>
                </a:solidFill>
              </a:rPr>
              <a:t>مياهٌ جاريةٌ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ar-EG" sz="3600" dirty="0">
                <a:solidFill>
                  <a:srgbClr val="FF0000"/>
                </a:solidFill>
              </a:rPr>
              <a:t>مياهٌ جوفيةٌ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ar-EG" sz="3600" b="1" dirty="0">
                <a:solidFill>
                  <a:schemeClr val="accent5">
                    <a:lumMod val="75000"/>
                  </a:schemeClr>
                </a:solidFill>
              </a:rPr>
              <a:t>دورةُ الكربونِ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ar-EG" sz="3600" dirty="0">
                <a:solidFill>
                  <a:srgbClr val="FF0000"/>
                </a:solidFill>
              </a:rPr>
              <a:t>دورةُ النيتروجينِ 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ar-EG" sz="3600" dirty="0">
                <a:solidFill>
                  <a:srgbClr val="FF0000"/>
                </a:solidFill>
              </a:rPr>
              <a:t>الدبال 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4" name="Wave 1"/>
          <p:cNvSpPr/>
          <p:nvPr/>
        </p:nvSpPr>
        <p:spPr>
          <a:xfrm>
            <a:off x="1643063" y="357188"/>
            <a:ext cx="4000500" cy="1285875"/>
          </a:xfrm>
          <a:prstGeom prst="wav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/>
              <a:t>الْمُفْرَدَاتُ</a:t>
            </a:r>
            <a:endParaRPr lang="ar-EG" sz="4400" b="1" dirty="0">
              <a:solidFill>
                <a:srgbClr val="00B050"/>
              </a:solidFill>
            </a:endParaRP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35496" y="322809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ar-SA" dirty="0">
                <a:solidFill>
                  <a:schemeClr val="tx2">
                    <a:lumMod val="75000"/>
                  </a:schemeClr>
                </a:solidFill>
                <a:cs typeface="PT Bold Mirror" pitchFamily="2" charset="-78"/>
              </a:rPr>
              <a:t>رانية المالكي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5" y="44624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635896" y="1268760"/>
            <a:ext cx="4824536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دورة الكربون </a:t>
            </a:r>
          </a:p>
        </p:txBody>
      </p:sp>
    </p:spTree>
    <p:extLst>
      <p:ext uri="{BB962C8B-B14F-4D97-AF65-F5344CB8AC3E}">
        <p14:creationId xmlns:p14="http://schemas.microsoft.com/office/powerpoint/2010/main" xmlns="" val="266058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40047" y="3244334"/>
            <a:ext cx="3263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https://youtu.be/fWDZAkUDgbU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203848" y="764704"/>
            <a:ext cx="2664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فيلم </a:t>
            </a:r>
            <a:endParaRPr lang="ar-S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47664" y="1052736"/>
            <a:ext cx="6318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600" b="1" dirty="0" smtClean="0"/>
              <a:t>يُشكِّلُ الكَربونُ 18% من جِسمِكَ.</a:t>
            </a:r>
            <a:endParaRPr lang="ar-SA" sz="3600" b="1" dirty="0" smtClean="0"/>
          </a:p>
          <a:p>
            <a:pPr algn="ctr">
              <a:defRPr/>
            </a:pPr>
            <a:r>
              <a:rPr lang="ar-EG" sz="3600" b="1" dirty="0" smtClean="0"/>
              <a:t> ويوجدُ الكربونُ في الغِلافِ الجَويِّ على شَكْلِ غازِ ثاني أُكسيدِ </a:t>
            </a:r>
            <a:r>
              <a:rPr lang="ar-EG" sz="3600" b="1" dirty="0" err="1" smtClean="0"/>
              <a:t>الكَربونِ.</a:t>
            </a:r>
            <a:r>
              <a:rPr lang="ar-EG" sz="3600" b="1" dirty="0" smtClean="0"/>
              <a:t> </a:t>
            </a:r>
            <a:endParaRPr lang="ar-SA" sz="36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487</Words>
  <Application>Microsoft Office PowerPoint</Application>
  <PresentationFormat>عرض على الشاشة (3:4)‏</PresentationFormat>
  <Paragraphs>81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Al-FAris</dc:creator>
  <cp:lastModifiedBy>ProBook</cp:lastModifiedBy>
  <cp:revision>154</cp:revision>
  <dcterms:created xsi:type="dcterms:W3CDTF">2012-11-07T17:17:20Z</dcterms:created>
  <dcterms:modified xsi:type="dcterms:W3CDTF">2020-10-26T19:33:14Z</dcterms:modified>
</cp:coreProperties>
</file>