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80" r:id="rId2"/>
    <p:sldId id="256" r:id="rId3"/>
    <p:sldId id="261" r:id="rId4"/>
    <p:sldId id="258" r:id="rId5"/>
    <p:sldId id="259" r:id="rId6"/>
    <p:sldId id="260" r:id="rId7"/>
    <p:sldId id="25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D520A80-B6D5-4BC7-851F-EE5CC1634DBC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F09D3C8-1E17-4680-8AAA-F533AC2709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733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D3C8-1E17-4680-8AAA-F533AC270925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465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B3B4-B9B3-4580-850E-32FF4A574E55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1A45-ABEC-4D18-877C-D3E9E6D279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6131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B3B4-B9B3-4580-850E-32FF4A574E55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1A45-ABEC-4D18-877C-D3E9E6D279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0636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B3B4-B9B3-4580-850E-32FF4A574E55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1A45-ABEC-4D18-877C-D3E9E6D279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555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B3B4-B9B3-4580-850E-32FF4A574E55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1A45-ABEC-4D18-877C-D3E9E6D279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9584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B3B4-B9B3-4580-850E-32FF4A574E55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1A45-ABEC-4D18-877C-D3E9E6D279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171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B3B4-B9B3-4580-850E-32FF4A574E55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1A45-ABEC-4D18-877C-D3E9E6D279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6841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B3B4-B9B3-4580-850E-32FF4A574E55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1A45-ABEC-4D18-877C-D3E9E6D279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004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B3B4-B9B3-4580-850E-32FF4A574E55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1A45-ABEC-4D18-877C-D3E9E6D279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5537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B3B4-B9B3-4580-850E-32FF4A574E55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1A45-ABEC-4D18-877C-D3E9E6D279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6473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B3B4-B9B3-4580-850E-32FF4A574E55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1A45-ABEC-4D18-877C-D3E9E6D279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722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B3B4-B9B3-4580-850E-32FF4A574E55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1A45-ABEC-4D18-877C-D3E9E6D279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84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B3B4-B9B3-4580-850E-32FF4A574E55}" type="datetimeFigureOut">
              <a:rPr lang="ar-EG" smtClean="0"/>
              <a:t>25/08/1443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1A45-ABEC-4D18-877C-D3E9E6D279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327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microsoft.com/office/2007/relationships/hdphoto" Target="../media/hdphoto5.wdp" /><Relationship Id="rId7" Type="http://schemas.microsoft.com/office/2007/relationships/hdphoto" Target="../media/hdphoto7.wdp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microsoft.com/office/2007/relationships/hdphoto" Target="../media/hdphoto6.wdp" /><Relationship Id="rId4" Type="http://schemas.openxmlformats.org/officeDocument/2006/relationships/image" Target="../media/image15.png" /><Relationship Id="rId9" Type="http://schemas.microsoft.com/office/2007/relationships/hdphoto" Target="../media/hdphoto8.wdp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5" Type="http://schemas.microsoft.com/office/2007/relationships/hdphoto" Target="../media/hdphoto10.wdp" /><Relationship Id="rId4" Type="http://schemas.openxmlformats.org/officeDocument/2006/relationships/image" Target="../media/image19.pn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13" Type="http://schemas.microsoft.com/office/2007/relationships/hdphoto" Target="../media/hdphoto16.wdp" /><Relationship Id="rId3" Type="http://schemas.microsoft.com/office/2007/relationships/hdphoto" Target="../media/hdphoto11.wdp" /><Relationship Id="rId7" Type="http://schemas.microsoft.com/office/2007/relationships/hdphoto" Target="../media/hdphoto13.wdp" /><Relationship Id="rId12" Type="http://schemas.openxmlformats.org/officeDocument/2006/relationships/image" Target="../media/image25.png" /><Relationship Id="rId17" Type="http://schemas.microsoft.com/office/2007/relationships/hdphoto" Target="../media/hdphoto18.wdp" /><Relationship Id="rId2" Type="http://schemas.openxmlformats.org/officeDocument/2006/relationships/image" Target="../media/image20.png" /><Relationship Id="rId16" Type="http://schemas.openxmlformats.org/officeDocument/2006/relationships/image" Target="../media/image2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11" Type="http://schemas.microsoft.com/office/2007/relationships/hdphoto" Target="../media/hdphoto15.wdp" /><Relationship Id="rId5" Type="http://schemas.microsoft.com/office/2007/relationships/hdphoto" Target="../media/hdphoto12.wdp" /><Relationship Id="rId15" Type="http://schemas.microsoft.com/office/2007/relationships/hdphoto" Target="../media/hdphoto17.wdp" /><Relationship Id="rId10" Type="http://schemas.openxmlformats.org/officeDocument/2006/relationships/image" Target="../media/image24.png" /><Relationship Id="rId4" Type="http://schemas.openxmlformats.org/officeDocument/2006/relationships/image" Target="../media/image21.png" /><Relationship Id="rId9" Type="http://schemas.microsoft.com/office/2007/relationships/hdphoto" Target="../media/hdphoto14.wdp" /><Relationship Id="rId14" Type="http://schemas.openxmlformats.org/officeDocument/2006/relationships/image" Target="../media/image26.pn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7" Type="http://schemas.microsoft.com/office/2007/relationships/hdphoto" Target="../media/hdphoto3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20661" y="4046362"/>
            <a:ext cx="45365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آداب وواجبات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4490991" y="1703642"/>
            <a:ext cx="3132348" cy="158268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3600" b="1" dirty="0">
                <a:solidFill>
                  <a:srgbClr val="C00000"/>
                </a:solidFill>
              </a:rPr>
              <a:t>الوحدة 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38232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71800" y="764704"/>
            <a:ext cx="5436604" cy="7920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رسم الحروف (س، ش) بخط النسخ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6980" y="1948480"/>
            <a:ext cx="565262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1- أقرأ وألاحظ كتابة الحروف الملونة: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100" y="2920707"/>
            <a:ext cx="367240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/>
              <a:t>الرياضة و</a:t>
            </a:r>
            <a:r>
              <a:rPr lang="ar-EG" sz="4000" b="1" dirty="0">
                <a:solidFill>
                  <a:srgbClr val="FF0000"/>
                </a:solidFill>
              </a:rPr>
              <a:t>س</a:t>
            </a:r>
            <a:r>
              <a:rPr lang="ar-EG" sz="4000" b="1" dirty="0"/>
              <a:t>يلة من و</a:t>
            </a:r>
            <a:r>
              <a:rPr lang="ar-EG" sz="4000" b="1" dirty="0">
                <a:solidFill>
                  <a:srgbClr val="FF0000"/>
                </a:solidFill>
              </a:rPr>
              <a:t>س</a:t>
            </a:r>
            <a:r>
              <a:rPr lang="ar-EG" sz="4000" b="1" dirty="0"/>
              <a:t>ائل تكامل ال</a:t>
            </a:r>
            <a:r>
              <a:rPr lang="ar-EG" sz="4000" b="1" dirty="0">
                <a:solidFill>
                  <a:srgbClr val="FF0000"/>
                </a:solidFill>
              </a:rPr>
              <a:t>ش</a:t>
            </a:r>
            <a:r>
              <a:rPr lang="ar-EG" sz="4000" b="1" dirty="0"/>
              <a:t>خصية.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82125"/>
            <a:ext cx="3168352" cy="20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وسيلة شرح مستطيلة مستديرة الزوايا 1"/>
          <p:cNvSpPr/>
          <p:nvPr/>
        </p:nvSpPr>
        <p:spPr>
          <a:xfrm>
            <a:off x="1367644" y="2533255"/>
            <a:ext cx="2808312" cy="864096"/>
          </a:xfrm>
          <a:prstGeom prst="wedgeRoundRectCallout">
            <a:avLst>
              <a:gd name="adj1" fmla="val -22506"/>
              <a:gd name="adj2" fmla="val 10160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/>
              <a:t>ألاحظ رسم حرف السين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t="24728" r="57319" b="53558"/>
          <a:stretch/>
        </p:blipFill>
        <p:spPr bwMode="auto">
          <a:xfrm>
            <a:off x="779113" y="1021854"/>
            <a:ext cx="2246149" cy="126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5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484784"/>
            <a:ext cx="7521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/>
              <a:t>2- ألاحظ طريقة رسم الحروف تبعاً لاتجاه الأسهم: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36483"/>
            <a:ext cx="1468363" cy="134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1738972" cy="171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41" y="3057752"/>
            <a:ext cx="1660244" cy="132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170611"/>
            <a:ext cx="1408733" cy="132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58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89338"/>
            <a:ext cx="82809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أعيد وأرسم الحروف (س-ش) منفردة ومتصلة: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284668"/>
              </p:ext>
            </p:extLst>
          </p:nvPr>
        </p:nvGraphicFramePr>
        <p:xfrm>
          <a:off x="955957" y="2564904"/>
          <a:ext cx="2780600" cy="239203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2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34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س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سـ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ـسـ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ـس</a:t>
                      </a:r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8566" y="4345940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8566" y="2689756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8566" y="3553852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1" y="1838026"/>
            <a:ext cx="23571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أرسم س - 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1872978"/>
            <a:ext cx="2520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أعيد س - ش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98719"/>
              </p:ext>
            </p:extLst>
          </p:nvPr>
        </p:nvGraphicFramePr>
        <p:xfrm>
          <a:off x="5436096" y="2564905"/>
          <a:ext cx="2880229" cy="239203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49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34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س</a:t>
                      </a:r>
                      <a:endParaRPr lang="ar-E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سـ</a:t>
                      </a:r>
                      <a:endParaRPr lang="ar-E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ـسـ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ـس</a:t>
                      </a:r>
                      <a:endParaRPr lang="ar-E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سـ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ـسـ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ـس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سـ</a:t>
                      </a:r>
                      <a:endParaRPr lang="ar-E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ـسـ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ـس</a:t>
                      </a:r>
                      <a:endParaRPr lang="ar-EG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10907" y="4365104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0960" y="3573016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0960" y="2708920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019918" y="3508918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3027376" y="4276548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296805" y="3526137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سـ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377462" y="4293095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سـ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646891" y="3543356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ـسـ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667856" y="4276547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ـسـ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925295" y="3526136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ـس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982859" y="4293095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ـس</a:t>
            </a:r>
          </a:p>
        </p:txBody>
      </p:sp>
    </p:spTree>
    <p:extLst>
      <p:ext uri="{BB962C8B-B14F-4D97-AF65-F5344CB8AC3E}">
        <p14:creationId xmlns:p14="http://schemas.microsoft.com/office/powerpoint/2010/main" val="254041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123464" y="476672"/>
            <a:ext cx="6984776" cy="129614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أكتب العبارة الآتية بخط جميل، وأبدأ من السطر الأخير: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77768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/>
              <a:t>الرياضة وسيلة من وسائل تكامل الشخصية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019376" y="2775465"/>
            <a:ext cx="7192952" cy="3244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800" dirty="0"/>
              <a:t>.......................................................................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ar-EG" sz="2800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683568" y="2660818"/>
            <a:ext cx="77768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الرياضة وسيلة من وسائل تكامل الشخصية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727420" y="3342640"/>
            <a:ext cx="77768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الرياضة وسيلة من وسائل تكامل الشخصية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727420" y="4043601"/>
            <a:ext cx="77768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الرياضة وسيلة من وسائل تكامل الشخصية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727420" y="4677669"/>
            <a:ext cx="77768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الرياضة وسيلة من وسائل تكامل الشخصية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712414" y="5292471"/>
            <a:ext cx="77768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الرياضة وسيلة من وسائل تكامل الشخصية</a:t>
            </a:r>
          </a:p>
        </p:txBody>
      </p:sp>
    </p:spTree>
    <p:extLst>
      <p:ext uri="{BB962C8B-B14F-4D97-AF65-F5344CB8AC3E}">
        <p14:creationId xmlns:p14="http://schemas.microsoft.com/office/powerpoint/2010/main" val="24319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92008" y="760488"/>
            <a:ext cx="5848344" cy="72008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7030A0"/>
                </a:solidFill>
              </a:rPr>
              <a:t>رسم الحروف (ق، ي) بخط النسخ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3429000"/>
            <a:ext cx="504056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prstClr val="black"/>
                </a:solidFill>
              </a:rPr>
              <a:t>لما أنه</a:t>
            </a:r>
            <a:r>
              <a:rPr lang="ar-EG" sz="4400" b="1" dirty="0">
                <a:solidFill>
                  <a:srgbClr val="FF0000"/>
                </a:solidFill>
              </a:rPr>
              <a:t>ي</a:t>
            </a:r>
            <a:r>
              <a:rPr lang="ar-EG" sz="4400" b="1" dirty="0">
                <a:solidFill>
                  <a:prstClr val="black"/>
                </a:solidFill>
              </a:rPr>
              <a:t>ت درس</a:t>
            </a:r>
            <a:r>
              <a:rPr lang="ar-EG" sz="4400" b="1" dirty="0">
                <a:solidFill>
                  <a:srgbClr val="FF0000"/>
                </a:solidFill>
              </a:rPr>
              <a:t>ي</a:t>
            </a:r>
            <a:r>
              <a:rPr lang="ar-EG" sz="4400" b="1" dirty="0">
                <a:solidFill>
                  <a:prstClr val="black"/>
                </a:solidFill>
              </a:rPr>
              <a:t>، وبدا عل</a:t>
            </a:r>
            <a:r>
              <a:rPr lang="ar-EG" sz="4400" b="1" dirty="0">
                <a:solidFill>
                  <a:srgbClr val="FF0000"/>
                </a:solidFill>
              </a:rPr>
              <a:t>ي</a:t>
            </a:r>
            <a:r>
              <a:rPr lang="ar-EG" sz="4400" b="1" dirty="0">
                <a:solidFill>
                  <a:prstClr val="black"/>
                </a:solidFill>
              </a:rPr>
              <a:t> التعب، لقيت رفا</a:t>
            </a:r>
            <a:r>
              <a:rPr lang="ar-EG" sz="4400" b="1" dirty="0">
                <a:solidFill>
                  <a:srgbClr val="FF0000"/>
                </a:solidFill>
              </a:rPr>
              <a:t>ق</a:t>
            </a:r>
            <a:r>
              <a:rPr lang="ar-EG" sz="4400" b="1" dirty="0">
                <a:solidFill>
                  <a:prstClr val="black"/>
                </a:solidFill>
              </a:rPr>
              <a:t>ي ولعبنا، حت</a:t>
            </a:r>
            <a:r>
              <a:rPr lang="ar-EG" sz="4400" b="1" dirty="0">
                <a:solidFill>
                  <a:srgbClr val="FF0000"/>
                </a:solidFill>
              </a:rPr>
              <a:t>ى</a:t>
            </a:r>
            <a:r>
              <a:rPr lang="ar-EG" sz="4400" b="1" dirty="0">
                <a:solidFill>
                  <a:prstClr val="black"/>
                </a:solidFill>
              </a:rPr>
              <a:t> نتسل</a:t>
            </a:r>
            <a:r>
              <a:rPr lang="ar-EG" sz="4400" b="1" dirty="0">
                <a:solidFill>
                  <a:srgbClr val="FF0000"/>
                </a:solidFill>
              </a:rPr>
              <a:t>ى</a:t>
            </a:r>
            <a:r>
              <a:rPr lang="ar-EG" sz="4400" b="1" dirty="0">
                <a:solidFill>
                  <a:prstClr val="black"/>
                </a:solidFill>
              </a:rPr>
              <a:t> باللعب.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2636912"/>
            <a:ext cx="5389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C00000"/>
                </a:solidFill>
              </a:rPr>
              <a:t>1- أقرأ وألاحظ كتابة الحروف الملونة: 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3491880" y="1687881"/>
            <a:ext cx="18758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/>
              <a:t>ق ي</a:t>
            </a:r>
          </a:p>
        </p:txBody>
      </p:sp>
    </p:spTree>
    <p:extLst>
      <p:ext uri="{BB962C8B-B14F-4D97-AF65-F5344CB8AC3E}">
        <p14:creationId xmlns:p14="http://schemas.microsoft.com/office/powerpoint/2010/main" val="39976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743635"/>
            <a:ext cx="44644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يتكون حرف (ق) من خطوتين: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0C7"/>
              </a:clrFrom>
              <a:clrTo>
                <a:srgbClr val="FFF0C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314435" cy="17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3403720"/>
            <a:ext cx="51125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/>
              <a:t>يتكون حرف (ي) من ثلاث خطوات: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0C7"/>
              </a:clrFrom>
              <a:clrTo>
                <a:srgbClr val="FFF0C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71" y="3988495"/>
            <a:ext cx="3383896" cy="209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0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7863" y="908719"/>
            <a:ext cx="7521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/>
              <a:t>2- ألاحظ طريقة رسم الحروف تبعاً لاتجاه الأسهم: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80" y="2276872"/>
            <a:ext cx="1297607" cy="114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36" y="2276872"/>
            <a:ext cx="1169466" cy="116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84" y="1997550"/>
            <a:ext cx="1433116" cy="145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74" y="2114733"/>
            <a:ext cx="1397496" cy="169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1561055" cy="127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27" y="3674740"/>
            <a:ext cx="1289939" cy="121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75" y="3743200"/>
            <a:ext cx="1169467" cy="11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95" y="3645024"/>
            <a:ext cx="1337579" cy="140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1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37638"/>
            <a:ext cx="74168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3- أعيد وأرسم الحروف (ق-ي) منفردة ومتصلة: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33878"/>
              </p:ext>
            </p:extLst>
          </p:nvPr>
        </p:nvGraphicFramePr>
        <p:xfrm>
          <a:off x="996391" y="2420888"/>
          <a:ext cx="2780600" cy="2392038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62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34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</a:rPr>
                        <a:t>ق</a:t>
                      </a:r>
                      <a:endParaRPr lang="ar-E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</a:rPr>
                        <a:t>ـقـ</a:t>
                      </a:r>
                      <a:endParaRPr lang="ar-E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</a:rPr>
                        <a:t>ي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</a:rPr>
                        <a:t>ـيـ</a:t>
                      </a:r>
                      <a:endParaRPr lang="ar-E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49000" y="4149080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9000" y="2492896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9000" y="3356992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1639252"/>
            <a:ext cx="23571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70C0"/>
                </a:solidFill>
              </a:rPr>
              <a:t>أرسم ق - 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3" y="1674204"/>
            <a:ext cx="2520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70C0"/>
                </a:solidFill>
              </a:rPr>
              <a:t>أعيد ق - ي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90938"/>
              </p:ext>
            </p:extLst>
          </p:nvPr>
        </p:nvGraphicFramePr>
        <p:xfrm>
          <a:off x="5476530" y="2379113"/>
          <a:ext cx="2880229" cy="2433813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649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271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</a:rPr>
                        <a:t>ق</a:t>
                      </a:r>
                      <a:endParaRPr lang="ar-E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</a:rPr>
                        <a:t>ـقـ</a:t>
                      </a:r>
                      <a:endParaRPr lang="ar-E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</a:rPr>
                        <a:t>ي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</a:rPr>
                        <a:t>ـيـ</a:t>
                      </a:r>
                      <a:endParaRPr lang="ar-E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71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ـقـ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ـيـ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271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ـقـ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ـيـ</a:t>
                      </a:r>
                      <a:endParaRPr lang="ar-EG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51341" y="4149080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1394" y="3356992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1394" y="2492896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128920" y="3393193"/>
            <a:ext cx="720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ق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3099428" y="4133197"/>
            <a:ext cx="720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ق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438191" y="3349882"/>
            <a:ext cx="720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ـقـ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408840" y="4133197"/>
            <a:ext cx="720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ـقـ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703436" y="3349882"/>
            <a:ext cx="720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ي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703855" y="4133197"/>
            <a:ext cx="720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ي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976019" y="3366963"/>
            <a:ext cx="720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ـيـ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976019" y="4106967"/>
            <a:ext cx="720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ـيـ</a:t>
            </a:r>
          </a:p>
        </p:txBody>
      </p:sp>
    </p:spTree>
    <p:extLst>
      <p:ext uri="{BB962C8B-B14F-4D97-AF65-F5344CB8AC3E}">
        <p14:creationId xmlns:p14="http://schemas.microsoft.com/office/powerpoint/2010/main" val="37988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079612" y="548680"/>
            <a:ext cx="6984776" cy="129614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prstClr val="black"/>
                </a:solidFill>
              </a:rPr>
              <a:t>أكتب العبارة الآتية بخط جميل، وأبدأ من السطر الأخير: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988840"/>
            <a:ext cx="777686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لما أنهيت درسي، وبدا علي التعب لقيت رفاقي ولعبنا، حتى نتسلى باللعب.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224812" y="3066058"/>
            <a:ext cx="6874874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EG" sz="2000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773817" y="3098979"/>
            <a:ext cx="777686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لما أنهيت درسي، وبدا علي التعب لقيت رفاقي ولعبنا، حتى نتسلى باللعب.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787903" y="4365104"/>
            <a:ext cx="777686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لما أنهيت درسي، وبدا علي التعب لقيت رفاقي ولعبنا، حتى نتسلى باللعب.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683568" y="5483399"/>
            <a:ext cx="777686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لما أنهيت درسي، وبدا علي التعب لقيت رفاقي ولعبنا، حتى نتسلى باللعب.</a:t>
            </a:r>
          </a:p>
        </p:txBody>
      </p:sp>
    </p:spTree>
    <p:extLst>
      <p:ext uri="{BB962C8B-B14F-4D97-AF65-F5344CB8AC3E}">
        <p14:creationId xmlns:p14="http://schemas.microsoft.com/office/powerpoint/2010/main" val="26100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clrChange>
              <a:clrFrom>
                <a:srgbClr val="C5D5F6"/>
              </a:clrFrom>
              <a:clrTo>
                <a:srgbClr val="C5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768752" cy="371703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21144656">
            <a:off x="1907704" y="2420888"/>
            <a:ext cx="504056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8800" dirty="0">
                <a:ln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الرسم الكتابي</a:t>
            </a:r>
          </a:p>
        </p:txBody>
      </p:sp>
    </p:spTree>
    <p:extLst>
      <p:ext uri="{BB962C8B-B14F-4D97-AF65-F5344CB8AC3E}">
        <p14:creationId xmlns:p14="http://schemas.microsoft.com/office/powerpoint/2010/main" val="28417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700808"/>
            <a:ext cx="7848872" cy="286232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الحروف التي ينزل جزء منها عن السطر (2) </a:t>
            </a:r>
          </a:p>
          <a:p>
            <a:pPr algn="ctr"/>
            <a:r>
              <a:rPr lang="ar-EG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(ص. ن. س. ق. ي)</a:t>
            </a:r>
          </a:p>
        </p:txBody>
      </p:sp>
    </p:spTree>
    <p:extLst>
      <p:ext uri="{BB962C8B-B14F-4D97-AF65-F5344CB8AC3E}">
        <p14:creationId xmlns:p14="http://schemas.microsoft.com/office/powerpoint/2010/main" val="400319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5">
            <a:extLst>
              <a:ext uri="{FF2B5EF4-FFF2-40B4-BE49-F238E27FC236}">
                <a16:creationId xmlns:a16="http://schemas.microsoft.com/office/drawing/2014/main" id="{A2DCF21E-0CBA-4E1D-906D-7BC6A0003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2" b="94154" l="9658" r="94567">
                        <a14:foregroundMark x1="79879" y1="75385" x2="79879" y2="75385"/>
                        <a14:foregroundMark x1="83702" y1="88615" x2="83702" y2="88615"/>
                        <a14:foregroundMark x1="45272" y1="81538" x2="45272" y2="81538"/>
                        <a14:foregroundMark x1="17907" y1="65846" x2="17907" y2="65846"/>
                        <a14:foregroundMark x1="85915" y1="21231" x2="85915" y2="21231"/>
                        <a14:foregroundMark x1="56539" y1="5538" x2="56539" y2="5538"/>
                        <a14:foregroundMark x1="23944" y1="9538" x2="23944" y2="9538"/>
                        <a14:foregroundMark x1="83300" y1="78769" x2="71429" y2="78462"/>
                        <a14:backgroundMark x1="70221" y1="17231" x2="38632" y2="63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025" y="1052736"/>
            <a:ext cx="7128792" cy="42601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1910263" y="2132856"/>
            <a:ext cx="489398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أراجع ما تعلمته في الفصل الدراسي الأول عن خط النسخ:</a:t>
            </a:r>
          </a:p>
        </p:txBody>
      </p:sp>
    </p:spTree>
    <p:extLst>
      <p:ext uri="{BB962C8B-B14F-4D97-AF65-F5344CB8AC3E}">
        <p14:creationId xmlns:p14="http://schemas.microsoft.com/office/powerpoint/2010/main" val="10067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602848"/>
            <a:ext cx="68407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/>
              <a:t>أ- أملأ الفراغات الآتية بما يناسبها: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1486765"/>
            <a:ext cx="727280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3200" b="1" dirty="0">
                <a:solidFill>
                  <a:srgbClr val="7030A0"/>
                </a:solidFill>
              </a:rPr>
              <a:t>الأحرف التي ترتكز على السطر هي:........................................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3200" b="1" dirty="0">
                <a:solidFill>
                  <a:srgbClr val="7030A0"/>
                </a:solidFill>
              </a:rPr>
              <a:t>الأحرف التي ينزل جزء منها تحت السطر مجموعة في جملة....................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3200" b="1" dirty="0">
                <a:solidFill>
                  <a:srgbClr val="7030A0"/>
                </a:solidFill>
              </a:rPr>
              <a:t>الأحرف ذات الرؤوس تكون غير مطموسة ماعدا:.......... و ......... و ..............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2285359"/>
            <a:ext cx="4608511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ب – ت – ث - هـ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3" y="3717032"/>
            <a:ext cx="4608511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ر- ز –ع - غ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6222998" y="5246712"/>
            <a:ext cx="432047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م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4929739" y="5270672"/>
            <a:ext cx="432047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ع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3347864" y="5270673"/>
            <a:ext cx="432047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غ</a:t>
            </a:r>
          </a:p>
        </p:txBody>
      </p:sp>
    </p:spTree>
    <p:extLst>
      <p:ext uri="{BB962C8B-B14F-4D97-AF65-F5344CB8AC3E}">
        <p14:creationId xmlns:p14="http://schemas.microsoft.com/office/powerpoint/2010/main" val="11107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mohandes\Desktop\بوربوينت\أشكال 2014\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5" y="552324"/>
            <a:ext cx="7735575" cy="5581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330020">
            <a:off x="1757351" y="1787625"/>
            <a:ext cx="618765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Low">
              <a:buFont typeface="Wingdings" pitchFamily="2" charset="2"/>
              <a:buChar char="§"/>
            </a:pPr>
            <a:r>
              <a:rPr lang="ar-EG" sz="3200" b="1" dirty="0"/>
              <a:t>اتباع الطريقة الصحيحة لرسم الحرف. </a:t>
            </a:r>
          </a:p>
          <a:p>
            <a:pPr marL="342900" indent="-342900" algn="justLow">
              <a:buFont typeface="Wingdings" pitchFamily="2" charset="2"/>
              <a:buChar char="§"/>
            </a:pPr>
            <a:r>
              <a:rPr lang="ar-EG" sz="3200" b="1" dirty="0"/>
              <a:t>أن يكون حجم كل حرف مناسبًا ليس كبيراً ولا صغيراً.</a:t>
            </a:r>
          </a:p>
          <a:p>
            <a:pPr marL="342900" indent="-342900" algn="justLow">
              <a:buFont typeface="Wingdings" pitchFamily="2" charset="2"/>
              <a:buChar char="§"/>
            </a:pPr>
            <a:r>
              <a:rPr lang="ar-EG" sz="3200" b="1" dirty="0"/>
              <a:t>ترك مسافات متساوية تقريباً بين الحروف في الكلمة الواحدة.</a:t>
            </a:r>
          </a:p>
          <a:p>
            <a:pPr marL="1257300" lvl="2" indent="-342900" algn="justLow">
              <a:buFont typeface="Wingdings" pitchFamily="2" charset="2"/>
              <a:buChar char="§"/>
            </a:pPr>
            <a:r>
              <a:rPr lang="ar-EG" sz="3200" b="1" dirty="0"/>
              <a:t>ترك مسافات متساوية تقريباً بين الكلمات في السطر الواحد.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641908" y="906659"/>
            <a:ext cx="5059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ب- أراعي الأمور الآتية عند الكتابة:</a:t>
            </a:r>
            <a:r>
              <a:rPr lang="ar-EG" sz="2000" dirty="0"/>
              <a:t> </a:t>
            </a:r>
            <a:endParaRPr lang="ar-EG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1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440" y="581365"/>
            <a:ext cx="65750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رسم الحروف (ص، ض، ن) بخط النسخ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023828" y="1427768"/>
            <a:ext cx="2880320" cy="72008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ص ض 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7564" y="3526648"/>
            <a:ext cx="42212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/>
              <a:t>تب</a:t>
            </a:r>
            <a:r>
              <a:rPr lang="ar-EG" sz="4000" b="1" dirty="0">
                <a:solidFill>
                  <a:srgbClr val="FF0000"/>
                </a:solidFill>
              </a:rPr>
              <a:t>ن</a:t>
            </a:r>
            <a:r>
              <a:rPr lang="ar-EG" sz="4000" b="1" dirty="0"/>
              <a:t>ي الع</a:t>
            </a:r>
            <a:r>
              <a:rPr lang="ar-EG" sz="4000" b="1" dirty="0">
                <a:solidFill>
                  <a:srgbClr val="FF0000"/>
                </a:solidFill>
              </a:rPr>
              <a:t>ص</a:t>
            </a:r>
            <a:r>
              <a:rPr lang="ar-EG" sz="4000" b="1" dirty="0"/>
              <a:t>افير أعشاشها فوق أغ</a:t>
            </a:r>
            <a:r>
              <a:rPr lang="ar-EG" sz="4000" b="1" dirty="0">
                <a:solidFill>
                  <a:srgbClr val="FF0000"/>
                </a:solidFill>
              </a:rPr>
              <a:t>ص</a:t>
            </a:r>
            <a:r>
              <a:rPr lang="ar-EG" sz="4000" b="1" dirty="0"/>
              <a:t>ا</a:t>
            </a:r>
            <a:r>
              <a:rPr lang="ar-EG" sz="4000" b="1" dirty="0">
                <a:solidFill>
                  <a:srgbClr val="FF0000"/>
                </a:solidFill>
              </a:rPr>
              <a:t>ن</a:t>
            </a:r>
            <a:r>
              <a:rPr lang="ar-EG" sz="4000" b="1" dirty="0"/>
              <a:t> الأشجار؛ لت</a:t>
            </a:r>
            <a:r>
              <a:rPr lang="ar-EG" sz="4000" b="1" dirty="0">
                <a:solidFill>
                  <a:srgbClr val="FF0000"/>
                </a:solidFill>
              </a:rPr>
              <a:t>ض</a:t>
            </a:r>
            <a:r>
              <a:rPr lang="ar-EG" sz="4000" b="1" dirty="0"/>
              <a:t>ع فيها بي</a:t>
            </a:r>
            <a:r>
              <a:rPr lang="ar-EG" sz="4000" b="1" dirty="0">
                <a:solidFill>
                  <a:srgbClr val="FF0000"/>
                </a:solidFill>
              </a:rPr>
              <a:t>ض</a:t>
            </a:r>
            <a:r>
              <a:rPr lang="ar-EG" sz="4000" b="1" dirty="0"/>
              <a:t>ها.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8118" y="2507888"/>
            <a:ext cx="5412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/>
              <a:t>1- أقرأ وألاحظ كتابة الحروف الملونة: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2" y="4274256"/>
            <a:ext cx="2952328" cy="165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Callout 23"/>
          <p:cNvSpPr/>
          <p:nvPr/>
        </p:nvSpPr>
        <p:spPr>
          <a:xfrm>
            <a:off x="722952" y="2923866"/>
            <a:ext cx="2952328" cy="902281"/>
          </a:xfrm>
          <a:prstGeom prst="wedgeEllipseCallout">
            <a:avLst>
              <a:gd name="adj1" fmla="val -14281"/>
              <a:gd name="adj2" fmla="val 10279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/>
              <a:t>ألاحظ رسم حرف الصاد</a:t>
            </a:r>
          </a:p>
        </p:txBody>
      </p:sp>
    </p:spTree>
    <p:extLst>
      <p:ext uri="{BB962C8B-B14F-4D97-AF65-F5344CB8AC3E}">
        <p14:creationId xmlns:p14="http://schemas.microsoft.com/office/powerpoint/2010/main" val="124139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178" y="736828"/>
            <a:ext cx="7521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/>
              <a:t>2- ألاحظ طريقة رسم الحروف تبعًا لاتجاه الأسهم: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09" y="1916832"/>
            <a:ext cx="1202491" cy="10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20" y="1772816"/>
            <a:ext cx="1294675" cy="9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84" y="1999033"/>
            <a:ext cx="1011521" cy="96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1199560" cy="112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06" y="3640301"/>
            <a:ext cx="277950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5781" y="3178636"/>
            <a:ext cx="29955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حرف النون يرسم هكذا:</a:t>
            </a:r>
          </a:p>
        </p:txBody>
      </p:sp>
    </p:spTree>
    <p:extLst>
      <p:ext uri="{BB962C8B-B14F-4D97-AF65-F5344CB8AC3E}">
        <p14:creationId xmlns:p14="http://schemas.microsoft.com/office/powerpoint/2010/main" val="2847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36129"/>
            <a:ext cx="741682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200" b="1" dirty="0"/>
              <a:t>3- أعيد وأرسم الحروف (ص-ن) منفردة ومتصلة: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201516"/>
              </p:ext>
            </p:extLst>
          </p:nvPr>
        </p:nvGraphicFramePr>
        <p:xfrm>
          <a:off x="887389" y="2564904"/>
          <a:ext cx="2780600" cy="23920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34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ص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صـ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نـ</a:t>
                      </a:r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9998" y="4293095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9998" y="2636911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9998" y="3501007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3573" y="1747369"/>
            <a:ext cx="2088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أرسم: ص- ن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144" y="1844824"/>
            <a:ext cx="2088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أعيد: ص- ن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59871"/>
              </p:ext>
            </p:extLst>
          </p:nvPr>
        </p:nvGraphicFramePr>
        <p:xfrm>
          <a:off x="5367528" y="2564905"/>
          <a:ext cx="2880229" cy="23651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9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839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ص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صـ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نـ</a:t>
                      </a:r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39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صـ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نـ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398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صـ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نـ</a:t>
                      </a:r>
                      <a:endParaRPr lang="ar-EG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42339" y="4293096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2392" y="3501008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2392" y="2636912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/>
              <a:t>3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3019918" y="3436910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ص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066938" y="4293095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ص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2309225" y="3457077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صـ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285748" y="4313262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صـ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1605406" y="3436909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ن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565668" y="4293094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ن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873759" y="3501007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نـ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27584" y="4323872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نـ</a:t>
            </a:r>
          </a:p>
        </p:txBody>
      </p:sp>
    </p:spTree>
    <p:extLst>
      <p:ext uri="{BB962C8B-B14F-4D97-AF65-F5344CB8AC3E}">
        <p14:creationId xmlns:p14="http://schemas.microsoft.com/office/powerpoint/2010/main" val="23561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547</Words>
  <Application>Microsoft Office PowerPoint</Application>
  <PresentationFormat>عرض على الشاشة (4:3)</PresentationFormat>
  <Paragraphs>154</Paragraphs>
  <Slides>18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علي القحطاني</cp:lastModifiedBy>
  <cp:revision>67</cp:revision>
  <dcterms:created xsi:type="dcterms:W3CDTF">2019-03-17T20:54:18Z</dcterms:created>
  <dcterms:modified xsi:type="dcterms:W3CDTF">2022-03-28T06:09:37Z</dcterms:modified>
</cp:coreProperties>
</file>