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8" r:id="rId3"/>
    <p:sldId id="260" r:id="rId4"/>
    <p:sldId id="257" r:id="rId5"/>
    <p:sldId id="272" r:id="rId6"/>
    <p:sldId id="262" r:id="rId7"/>
    <p:sldId id="278" r:id="rId8"/>
    <p:sldId id="271" r:id="rId9"/>
    <p:sldId id="279" r:id="rId10"/>
    <p:sldId id="270" r:id="rId11"/>
    <p:sldId id="280" r:id="rId12"/>
    <p:sldId id="269" r:id="rId13"/>
    <p:sldId id="268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7CF24F-5D99-CF9F-2E5F-5A7B07448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99E4E6-4A77-4CF5-75F9-ACF40C9B6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78E7AE-2EA6-D517-6974-A0CF592D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90CCFA-4B02-ECCD-6E2D-84B00974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4A1805-0FA7-2FCC-830D-787F0E6E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53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BA1806-5955-DFF6-E7B9-120B9C1E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EE2A47-81AE-C88B-1E21-8D4C9A2B5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310405-3F2B-5D81-14AD-99DA0EB1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94F482-4A10-5192-C414-CA8BFABD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4454FD-219E-ABDA-CDAF-A6026989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0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352BB10-9C52-F52F-4015-8369B7604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66D39FB-A792-1CF2-CA30-7F020A3D4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53CDE5-C2D9-C0F5-09D2-C0AAC0A8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C0CCA1-C1EA-1C0B-0F56-3A8A70F0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255543-21BC-168A-C6F2-6A0EB0F4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90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F98EC1-71D7-D2B5-FA5F-F81BEE08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78FEF7-5381-14EB-1F83-ADEFBDA3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6A60A4-5B1B-CF57-E0C2-B2F22B8E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1DDC64-9A1D-8630-5E1F-509E57D6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A9DB24-181B-E406-399F-3C7AB61E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046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E38DBF-84F3-687A-CB91-9241FDA6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F5D649-A3B5-D734-1A36-D17D45E1E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CFAD08-BA01-3FF2-16CD-8980864E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3715E3-D1D8-EF6C-CC18-97A1229D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E34B3D-0F77-9E80-E7D9-B7FAE9E7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54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45124C-3B34-12C5-6EF4-518A5C2B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14CAC9-100D-F1E7-220A-BE0C3DC61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BE60BFE-B439-9A56-44E8-46E9941C3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F1EA17-84D5-10E4-260A-47FD250E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A2C8FE-D796-6016-2331-2AC5EB0E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D18DF3-FBFC-1F87-95B8-26191D6E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235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BF3AFE-03D9-0F56-080C-701B3E82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3D7E2A-31F3-E656-283C-A9B42EF3D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A53CE1-ADDF-99AF-6925-DAC4E8501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8F041F-1BF3-B8E4-E56E-B7BE4B281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2A3BAA5-5761-2F66-2911-4B4728A2B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545EA21-C5B6-60AD-B591-E86EF194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F4BAFEE-D6F9-F875-1DBD-52817E10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C00E9B7-09EE-9737-3361-ADEBD221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784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827F50-76AE-93B6-51B4-C47E0A57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0B9DF7D-B705-309D-EEC5-FB8AB3D8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6E33293-B22E-B926-3D4C-9340DB36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4DBE41D-B05E-43A4-2A6B-41AF5813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370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E83BD5F-555E-A40C-870D-B8AB4F77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09A2F30-48B9-C2EB-BA54-E6631722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A1DCD-7E51-827F-F6B5-60566103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507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57CF55-DF07-D0A3-9202-3AEB6D44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A749C1-E806-16ED-55FB-55C94789F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D8E3B16-90A3-8338-A5DF-AB21AE41E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42DF6-3CC0-1C9F-2905-A272E617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C2A3EA-1B6B-6686-37D9-D75F29D7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79E835-1685-C540-7B88-0B76B451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0EDDD8-B900-1FB6-820E-6842046E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FF473D5-86F7-C5A0-044A-7DCBCA017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EF06AF0-2AE9-3EA6-6FB0-1F8B46610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FC5B42-4E74-B1CB-EEE1-B46006A9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1A43920-003B-4C1B-9646-E7DC7DBB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5FCC20-30DC-AFF7-3E40-DA93538C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03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BD808DD-9E7F-FAEB-1271-E5A7454F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AC1824-B4C1-3320-32D4-B262ABB4E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1D3E36-09E2-4719-A1C7-20FD62264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57528-DD41-43DA-8D67-7495FDA99148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1B0263-2758-8E2A-7618-B5EE2C43B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A15C80-5135-068E-2F83-BB3A77BAB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A83B-107A-4AFA-985F-0865D1BC03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352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نقوش الكائن الطرفي الملونة">
            <a:extLst>
              <a:ext uri="{FF2B5EF4-FFF2-40B4-BE49-F238E27FC236}">
                <a16:creationId xmlns:a16="http://schemas.microsoft.com/office/drawing/2014/main" id="{28868CDB-3830-0CFB-46C1-2C279AFE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53" b="138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D0D7826B-CE7B-F489-A6C4-3D03AB964CE3}"/>
              </a:ext>
            </a:extLst>
          </p:cNvPr>
          <p:cNvSpPr txBox="1">
            <a:spLocks/>
          </p:cNvSpPr>
          <p:nvPr/>
        </p:nvSpPr>
        <p:spPr>
          <a:xfrm>
            <a:off x="1434905" y="2841674"/>
            <a:ext cx="8876714" cy="1375636"/>
          </a:xfrm>
          <a:prstGeom prst="rect">
            <a:avLst/>
          </a:prstGeom>
          <a:solidFill>
            <a:srgbClr val="F8F8F8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500" cap="all" spc="200">
                <a:latin typeface="Tw Cen MT Condensed" panose="020B0606020104020203"/>
                <a:cs typeface="Arial" panose="020B0604020202020204" pitchFamily="34" charset="0"/>
              </a:rPr>
              <a:t>السلام عليكم ورحمة الله وبركاته .</a:t>
            </a:r>
            <a:br>
              <a:rPr lang="ar-SA" sz="4500" cap="all" spc="200">
                <a:latin typeface="Tw Cen MT Condensed" panose="020B0606020104020203"/>
                <a:cs typeface="Arial" panose="020B0604020202020204" pitchFamily="34" charset="0"/>
              </a:rPr>
            </a:br>
            <a:r>
              <a:rPr lang="ar-SA" sz="4500" cap="all" spc="200">
                <a:latin typeface="Tw Cen MT Condensed" panose="020B0606020104020203"/>
                <a:cs typeface="Arial" panose="020B0604020202020204" pitchFamily="34" charset="0"/>
              </a:rPr>
              <a:t>أهلاً وسهلاً بكم طالباتي العزيزات .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B95BFBD-CF00-FE30-FB0E-561A9E658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744" y="-140677"/>
            <a:ext cx="2764303" cy="1842868"/>
          </a:xfrm>
          <a:prstGeom prst="rect">
            <a:avLst/>
          </a:prstGeom>
        </p:spPr>
      </p:pic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A1C4CC77-6685-3BEA-7509-966EE0517A0E}"/>
              </a:ext>
            </a:extLst>
          </p:cNvPr>
          <p:cNvSpPr txBox="1">
            <a:spLocks/>
          </p:cNvSpPr>
          <p:nvPr/>
        </p:nvSpPr>
        <p:spPr>
          <a:xfrm>
            <a:off x="3752516" y="5356793"/>
            <a:ext cx="4463231" cy="896132"/>
          </a:xfrm>
          <a:prstGeom prst="rect">
            <a:avLst/>
          </a:prstGeom>
          <a:solidFill>
            <a:srgbClr val="F8F8F8"/>
          </a:solidFill>
          <a:ln>
            <a:solidFill>
              <a:schemeClr val="tx1"/>
            </a:solidFill>
          </a:ln>
        </p:spPr>
        <p:txBody>
          <a:bodyPr lIns="109728" tIns="109728" rIns="109728" bIns="9144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400" kern="1200" cap="all" spc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cap="none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  <a:cs typeface="Arial" panose="020B0604020202020204" pitchFamily="34" charset="0"/>
              </a:rPr>
              <a:t>الأستاذة : خلود العتيبي </a:t>
            </a:r>
          </a:p>
        </p:txBody>
      </p:sp>
    </p:spTree>
    <p:extLst>
      <p:ext uri="{BB962C8B-B14F-4D97-AF65-F5344CB8AC3E}">
        <p14:creationId xmlns:p14="http://schemas.microsoft.com/office/powerpoint/2010/main" val="19685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4EC913-805D-8A73-18BC-47BE6A26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62" y="226450"/>
            <a:ext cx="10805160" cy="1325563"/>
          </a:xfrm>
        </p:spPr>
        <p:txBody>
          <a:bodyPr>
            <a:normAutofit/>
          </a:bodyPr>
          <a:lstStyle/>
          <a:p>
            <a:r>
              <a:rPr lang="ar-SA" sz="6000" dirty="0"/>
              <a:t>طالبتي المُجتهدة على مـاذا تدل الآيـة الكريمة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B60FA3-8A8D-4C98-7531-B0A115DC0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2280212"/>
            <a:ext cx="3577883" cy="4351338"/>
          </a:xfrm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/>
              <a:t>أقبلوا </a:t>
            </a:r>
            <a:r>
              <a:rPr lang="ar-SA" sz="6000" dirty="0" err="1"/>
              <a:t>آيها</a:t>
            </a:r>
            <a:r>
              <a:rPr lang="ar-SA" sz="6000" dirty="0"/>
              <a:t> الناس إلى ربكم بالتوبة و ارجعوا إليه بالطاعة له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DA0943F-0E8A-8C9B-378F-D5EB5BF75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8" t="6068" r="3267" b="4379"/>
          <a:stretch/>
        </p:blipFill>
        <p:spPr>
          <a:xfrm>
            <a:off x="4581380" y="2596124"/>
            <a:ext cx="7174523" cy="3896751"/>
          </a:xfrm>
          <a:prstGeom prst="rect">
            <a:avLst/>
          </a:prstGeom>
        </p:spPr>
      </p:pic>
      <p:pic>
        <p:nvPicPr>
          <p:cNvPr id="1026" name="Picture 2" descr="รูปภาพประกอบเวกเตอร์ PNG , ความคิด, สมอง, สัมพันธ์ภาพ PNG และ เวกเตอร์  สำหรับการดาวน์โหลดฟรี">
            <a:extLst>
              <a:ext uri="{FF2B5EF4-FFF2-40B4-BE49-F238E27FC236}">
                <a16:creationId xmlns:a16="http://schemas.microsoft.com/office/drawing/2014/main" id="{4640B5F8-3AE9-7769-3A1A-49C66F82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FBEE8F-C916-2E56-8C6B-910903088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2573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قال تعالى : ﴿ </a:t>
            </a:r>
            <a:r>
              <a:rPr lang="ar-SA" sz="4400" b="0" i="0" dirty="0">
                <a:solidFill>
                  <a:srgbClr val="008000"/>
                </a:solidFill>
                <a:effectLst/>
                <a:latin typeface="Tahoma" panose="020B0604030504040204" pitchFamily="34" charset="0"/>
              </a:rPr>
              <a:t>وَيَقُولُ الَّذِينَ كَفَرُوا لَوْلَا أُنْزِلَ عَلَيْهِ آيَةٌ مِنْ رَبِّهِ قُلْ إِنَّ اللَّهَ يُضِلُّ مَنْ يَشَاءُ وَيَهْدِي إِلَيْهِ مَنْ أَنَابَ</a:t>
            </a:r>
            <a:r>
              <a:rPr lang="ar-SA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﴾</a:t>
            </a:r>
            <a:r>
              <a:rPr lang="ar-SA" sz="4400" dirty="0">
                <a:solidFill>
                  <a:srgbClr val="000000"/>
                </a:solidFill>
                <a:latin typeface="Tahoma" panose="020B0604030504040204" pitchFamily="34" charset="0"/>
              </a:rPr>
              <a:t> .</a:t>
            </a:r>
          </a:p>
          <a:p>
            <a:pPr algn="ctr"/>
            <a:r>
              <a:rPr lang="ar-SA" sz="6000" dirty="0">
                <a:solidFill>
                  <a:srgbClr val="000000"/>
                </a:solidFill>
                <a:latin typeface="Tahoma" panose="020B0604030504040204" pitchFamily="34" charset="0"/>
              </a:rPr>
              <a:t>أستخرج من الآية الكريمة فائدة من فوائد الإنابة .</a:t>
            </a:r>
          </a:p>
          <a:p>
            <a:pPr algn="ctr"/>
            <a:endParaRPr lang="ar-SA" sz="5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ar-SA" sz="6600" dirty="0">
                <a:solidFill>
                  <a:srgbClr val="990033"/>
                </a:solidFill>
                <a:latin typeface="Tahoma" panose="020B0604030504040204" pitchFamily="34" charset="0"/>
              </a:rPr>
              <a:t>هدايـة الله لمن أناب إليه .</a:t>
            </a:r>
            <a:endParaRPr lang="ar-SA" sz="6600" dirty="0">
              <a:solidFill>
                <a:srgbClr val="990033"/>
              </a:solidFill>
            </a:endParaRPr>
          </a:p>
        </p:txBody>
      </p:sp>
      <p:pic>
        <p:nvPicPr>
          <p:cNvPr id="4" name="Picture 2" descr="نشاط 1:1:2 – البرمجة في الحاسوب والحياة">
            <a:extLst>
              <a:ext uri="{FF2B5EF4-FFF2-40B4-BE49-F238E27FC236}">
                <a16:creationId xmlns:a16="http://schemas.microsoft.com/office/drawing/2014/main" id="{F2C41763-63C8-9887-1CA0-D81F170D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8438" cy="16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سؤال وجواب في الثقافية العامة - التطبيقات على Google Play">
            <a:extLst>
              <a:ext uri="{FF2B5EF4-FFF2-40B4-BE49-F238E27FC236}">
                <a16:creationId xmlns:a16="http://schemas.microsoft.com/office/drawing/2014/main" id="{03D51379-F4E7-C898-80C4-FAD9D55F4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0" b="2833"/>
          <a:stretch/>
        </p:blipFill>
        <p:spPr bwMode="auto">
          <a:xfrm>
            <a:off x="6096000" y="808050"/>
            <a:ext cx="5452533" cy="52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نقوش الكائن الطرفي الملونة">
            <a:extLst>
              <a:ext uri="{FF2B5EF4-FFF2-40B4-BE49-F238E27FC236}">
                <a16:creationId xmlns:a16="http://schemas.microsoft.com/office/drawing/2014/main" id="{59F68C53-1084-F729-C331-107DED1A6B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753" b="13890"/>
          <a:stretch/>
        </p:blipFill>
        <p:spPr>
          <a:xfrm>
            <a:off x="0" y="0"/>
            <a:ext cx="34747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5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0A675CDC-47BA-6896-91F9-82C36FA1D6BC}"/>
              </a:ext>
            </a:extLst>
          </p:cNvPr>
          <p:cNvSpPr/>
          <p:nvPr/>
        </p:nvSpPr>
        <p:spPr>
          <a:xfrm>
            <a:off x="1588931" y="462475"/>
            <a:ext cx="3938954" cy="996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accent2">
                    <a:lumMod val="50000"/>
                  </a:schemeClr>
                </a:solidFill>
              </a:rPr>
              <a:t>الواجب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‫منصة مدرستي (@moe_madrasati) / X‬‎">
            <a:extLst>
              <a:ext uri="{FF2B5EF4-FFF2-40B4-BE49-F238E27FC236}">
                <a16:creationId xmlns:a16="http://schemas.microsoft.com/office/drawing/2014/main" id="{CCFA8E17-4FF4-CE36-4235-A62F3D15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96" y="2315689"/>
            <a:ext cx="5845067" cy="4542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نقوش الكائن الطرفي الملونة">
            <a:extLst>
              <a:ext uri="{FF2B5EF4-FFF2-40B4-BE49-F238E27FC236}">
                <a16:creationId xmlns:a16="http://schemas.microsoft.com/office/drawing/2014/main" id="{F304F90A-778F-21CE-4C29-2E23D560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53" b="13890"/>
          <a:stretch/>
        </p:blipFill>
        <p:spPr>
          <a:xfrm>
            <a:off x="4636805" y="1159526"/>
            <a:ext cx="2027312" cy="93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نقوش الكائن الطرفي الملونة">
            <a:extLst>
              <a:ext uri="{FF2B5EF4-FFF2-40B4-BE49-F238E27FC236}">
                <a16:creationId xmlns:a16="http://schemas.microsoft.com/office/drawing/2014/main" id="{BAC1F56A-04AC-E05F-FC8B-D0F8B29AC7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53" b="13890"/>
          <a:stretch/>
        </p:blipFill>
        <p:spPr>
          <a:xfrm>
            <a:off x="7638757" y="0"/>
            <a:ext cx="455324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0834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3A1D3DB-AC06-2C9E-E1D2-3565460C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7" y="-154755"/>
            <a:ext cx="7379461" cy="7012745"/>
          </a:xfrm>
          <a:prstGeom prst="rect">
            <a:avLst/>
          </a:prstGeom>
        </p:spPr>
      </p:pic>
      <p:pic>
        <p:nvPicPr>
          <p:cNvPr id="2" name="Picture 3" descr="نقوش الكائن الطرفي الملونة">
            <a:extLst>
              <a:ext uri="{FF2B5EF4-FFF2-40B4-BE49-F238E27FC236}">
                <a16:creationId xmlns:a16="http://schemas.microsoft.com/office/drawing/2014/main" id="{F2440B20-7508-5513-1292-C73436C1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53" b="13890"/>
          <a:stretch/>
        </p:blipFill>
        <p:spPr>
          <a:xfrm>
            <a:off x="8384345" y="0"/>
            <a:ext cx="3807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828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نقوش الكائن الطرفي الملونة">
            <a:extLst>
              <a:ext uri="{FF2B5EF4-FFF2-40B4-BE49-F238E27FC236}">
                <a16:creationId xmlns:a16="http://schemas.microsoft.com/office/drawing/2014/main" id="{28868CDB-3830-0CFB-46C1-2C279AFE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53" b="1389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33655A63-90A5-8931-2A8A-C2CC46532709}"/>
              </a:ext>
            </a:extLst>
          </p:cNvPr>
          <p:cNvSpPr txBox="1">
            <a:spLocks/>
          </p:cNvSpPr>
          <p:nvPr/>
        </p:nvSpPr>
        <p:spPr>
          <a:xfrm>
            <a:off x="1072452" y="3428995"/>
            <a:ext cx="6899140" cy="2232033"/>
          </a:xfrm>
          <a:prstGeom prst="rect">
            <a:avLst/>
          </a:prstGeom>
        </p:spPr>
        <p:txBody>
          <a:bodyPr lIns="109728" tIns="109728" rIns="109728" bIns="9144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طالبتي المجتهدة </a:t>
            </a:r>
            <a:r>
              <a:rPr lang="ar-SA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أسترجعي</a:t>
            </a:r>
            <a:r>
              <a:rPr lang="ar-SA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درسنــــا السابق .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حصة الزيادي🕊 on Twitter: &quot;ورقة استراتيجية (شريط الذكريات ...">
            <a:extLst>
              <a:ext uri="{FF2B5EF4-FFF2-40B4-BE49-F238E27FC236}">
                <a16:creationId xmlns:a16="http://schemas.microsoft.com/office/drawing/2014/main" id="{43073417-B4C4-3C7B-999E-7419F75F2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629" r="5157" b="19740"/>
          <a:stretch/>
        </p:blipFill>
        <p:spPr bwMode="auto">
          <a:xfrm>
            <a:off x="884520" y="231714"/>
            <a:ext cx="7087072" cy="2260919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2896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4BFC6346-784D-5C15-6A39-50FA1E6CB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111" y="238515"/>
            <a:ext cx="5667521" cy="1322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000" spc="-60" dirty="0">
                <a:solidFill>
                  <a:srgbClr val="9900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A" sz="5400" spc="-60" dirty="0">
                <a:solidFill>
                  <a:srgbClr val="9900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موضوع</a:t>
            </a:r>
            <a:r>
              <a:rPr lang="ar-SA" sz="6000" spc="-60" dirty="0">
                <a:solidFill>
                  <a:srgbClr val="9900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الدرس </a:t>
            </a:r>
            <a:endParaRPr lang="ar-SA" sz="2800" dirty="0">
              <a:solidFill>
                <a:srgbClr val="990033"/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BE9124B0-3AE5-C295-3F27-CFEB42DF863F}"/>
              </a:ext>
            </a:extLst>
          </p:cNvPr>
          <p:cNvSpPr txBox="1">
            <a:spLocks/>
          </p:cNvSpPr>
          <p:nvPr/>
        </p:nvSpPr>
        <p:spPr>
          <a:xfrm>
            <a:off x="8334860" y="238515"/>
            <a:ext cx="3857140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</a:t>
            </a:r>
            <a:r>
              <a:rPr lang="ar-SA" sz="2800" dirty="0">
                <a:solidFill>
                  <a:srgbClr val="990033"/>
                </a:solidFill>
                <a:latin typeface="Calibri Light" panose="020F0302020204030204"/>
                <a:cs typeface="Times New Roman" panose="02020603050405020304" pitchFamily="18" charset="0"/>
              </a:rPr>
              <a:t>: توحيـــد</a:t>
            </a:r>
          </a:p>
          <a:p>
            <a:pPr algn="r" rtl="0">
              <a:defRPr/>
            </a:pPr>
            <a:r>
              <a:rPr lang="ar-SA" sz="2800" dirty="0">
                <a:solidFill>
                  <a:srgbClr val="C75782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اليــوم: </a:t>
            </a:r>
            <a:r>
              <a:rPr lang="ar-SA" sz="2800" dirty="0">
                <a:solidFill>
                  <a:srgbClr val="990033"/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</a:p>
          <a:p>
            <a:pPr algn="r" rtl="0">
              <a:defRPr/>
            </a:pPr>
            <a:br>
              <a:rPr lang="ar-SA" sz="2800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sz="2800" dirty="0">
                <a:solidFill>
                  <a:srgbClr val="990033"/>
                </a:solidFill>
                <a:latin typeface="Calibri Light" panose="020F0302020204030204"/>
                <a:cs typeface="Times New Roman" panose="02020603050405020304" pitchFamily="18" charset="0"/>
              </a:rPr>
              <a:t>:   /6 /1447 هـ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5B393B1-4F13-4E7A-9D4E-5FB74E87D706}"/>
              </a:ext>
            </a:extLst>
          </p:cNvPr>
          <p:cNvSpPr txBox="1"/>
          <p:nvPr/>
        </p:nvSpPr>
        <p:spPr>
          <a:xfrm>
            <a:off x="-519040" y="3002911"/>
            <a:ext cx="13401822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dirty="0">
                <a:solidFill>
                  <a:srgbClr val="990033"/>
                </a:solidFill>
              </a:rPr>
              <a:t>الخُشُوعُ و الإِنــــابةُ </a:t>
            </a:r>
          </a:p>
        </p:txBody>
      </p:sp>
      <p:pic>
        <p:nvPicPr>
          <p:cNvPr id="2" name="Picture 3" descr="نقوش الكائن الطرفي الملونة">
            <a:extLst>
              <a:ext uri="{FF2B5EF4-FFF2-40B4-BE49-F238E27FC236}">
                <a16:creationId xmlns:a16="http://schemas.microsoft.com/office/drawing/2014/main" id="{EE5A2C93-51FE-506F-6905-F56F141C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53" b="13890"/>
          <a:stretch/>
        </p:blipFill>
        <p:spPr>
          <a:xfrm>
            <a:off x="1997613" y="994339"/>
            <a:ext cx="2027312" cy="93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20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3CC82A7B-0A8E-BE69-5882-D2802EBDEB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3696" y="294787"/>
            <a:ext cx="5079609" cy="999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>
                <a:solidFill>
                  <a:srgbClr val="990033"/>
                </a:solidFill>
              </a:rPr>
              <a:t>التمهيـــد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2C6040F-07AC-A453-AD35-7FB409B84518}"/>
              </a:ext>
            </a:extLst>
          </p:cNvPr>
          <p:cNvSpPr txBox="1"/>
          <p:nvPr/>
        </p:nvSpPr>
        <p:spPr>
          <a:xfrm>
            <a:off x="91969" y="1765518"/>
            <a:ext cx="12008062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طالبتي المجتهدة ماهي أعظم العبادات القلبيــة ؟</a:t>
            </a:r>
          </a:p>
        </p:txBody>
      </p:sp>
      <p:sp>
        <p:nvSpPr>
          <p:cNvPr id="2" name="AutoShape 2" descr="الدعاء هو العبادة">
            <a:extLst>
              <a:ext uri="{FF2B5EF4-FFF2-40B4-BE49-F238E27FC236}">
                <a16:creationId xmlns:a16="http://schemas.microsoft.com/office/drawing/2014/main" id="{96AFEAEA-74CA-4997-9C60-3149F6AB95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Picture 3" descr="نقوش الكائن الطرفي الملونة">
            <a:extLst>
              <a:ext uri="{FF2B5EF4-FFF2-40B4-BE49-F238E27FC236}">
                <a16:creationId xmlns:a16="http://schemas.microsoft.com/office/drawing/2014/main" id="{D5849C96-90CF-F252-15DC-A5FBB90D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53" b="13890"/>
          <a:stretch/>
        </p:blipFill>
        <p:spPr>
          <a:xfrm>
            <a:off x="8018585" y="989142"/>
            <a:ext cx="1674055" cy="77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عنصر نائب للمحتوى 4">
            <a:extLst>
              <a:ext uri="{FF2B5EF4-FFF2-40B4-BE49-F238E27FC236}">
                <a16:creationId xmlns:a16="http://schemas.microsoft.com/office/drawing/2014/main" id="{0B033C36-0923-EE8D-CC56-5601A6AAD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804474"/>
            <a:ext cx="2278966" cy="205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19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8367A96-A0B6-E0D0-507D-49DF7B9873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5224" y="252584"/>
            <a:ext cx="4951828" cy="11699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000" b="0" dirty="0">
                <a:solidFill>
                  <a:srgbClr val="990033"/>
                </a:solidFill>
              </a:rPr>
              <a:t>أهداف الدرس </a:t>
            </a:r>
            <a:endParaRPr lang="en-US" sz="6000" b="0" dirty="0">
              <a:solidFill>
                <a:srgbClr val="990033"/>
              </a:solidFill>
            </a:endParaRPr>
          </a:p>
        </p:txBody>
      </p:sp>
      <p:pic>
        <p:nvPicPr>
          <p:cNvPr id="5" name="Picture 3" descr="نقوش الكائن الطرفي الملونة">
            <a:extLst>
              <a:ext uri="{FF2B5EF4-FFF2-40B4-BE49-F238E27FC236}">
                <a16:creationId xmlns:a16="http://schemas.microsoft.com/office/drawing/2014/main" id="{3666CF39-E3E0-6440-DF42-3A2DECAE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53" b="13890"/>
          <a:stretch/>
        </p:blipFill>
        <p:spPr>
          <a:xfrm>
            <a:off x="8131127" y="1075120"/>
            <a:ext cx="2027312" cy="93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63E8E36-2CE3-E96C-9B93-177013E6D3F2}"/>
              </a:ext>
            </a:extLst>
          </p:cNvPr>
          <p:cNvSpPr txBox="1"/>
          <p:nvPr/>
        </p:nvSpPr>
        <p:spPr>
          <a:xfrm>
            <a:off x="1" y="2347862"/>
            <a:ext cx="118309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طالبتي المجتهدة تصفحي كتابك صفحة 59لمعرفة أهداف درسنا لهذا اليوم . </a:t>
            </a:r>
            <a:endParaRPr lang="ar-SA" sz="8000" dirty="0"/>
          </a:p>
        </p:txBody>
      </p:sp>
      <p:pic>
        <p:nvPicPr>
          <p:cNvPr id="7" name="رسم 6" descr="نقطة الهدف مع تعبئة خالصة">
            <a:extLst>
              <a:ext uri="{FF2B5EF4-FFF2-40B4-BE49-F238E27FC236}">
                <a16:creationId xmlns:a16="http://schemas.microsoft.com/office/drawing/2014/main" id="{3EAC77B4-763E-F44C-66B5-28EBE3141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9802" y="958419"/>
            <a:ext cx="1169962" cy="1169962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6CA78B08-62D4-5A37-C5E2-EF3B438DC362}"/>
              </a:ext>
            </a:extLst>
          </p:cNvPr>
          <p:cNvCxnSpPr/>
          <p:nvPr/>
        </p:nvCxnSpPr>
        <p:spPr>
          <a:xfrm>
            <a:off x="2799471" y="6133513"/>
            <a:ext cx="70338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E0B462C2-A1CA-64AA-FB3F-37B8F00C4528}"/>
              </a:ext>
            </a:extLst>
          </p:cNvPr>
          <p:cNvSpPr txBox="1">
            <a:spLocks/>
          </p:cNvSpPr>
          <p:nvPr/>
        </p:nvSpPr>
        <p:spPr>
          <a:xfrm>
            <a:off x="7554351" y="196312"/>
            <a:ext cx="4502834" cy="11260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54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تعريفُ الخشوع</a:t>
            </a:r>
          </a:p>
        </p:txBody>
      </p:sp>
      <p:pic>
        <p:nvPicPr>
          <p:cNvPr id="5" name="Picture 3" descr="نقوش الكائن الطرفي الملونة">
            <a:extLst>
              <a:ext uri="{FF2B5EF4-FFF2-40B4-BE49-F238E27FC236}">
                <a16:creationId xmlns:a16="http://schemas.microsoft.com/office/drawing/2014/main" id="{0EE4FA3A-5A10-3AF1-126F-E1027591BC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753" b="13890"/>
          <a:stretch/>
        </p:blipFill>
        <p:spPr>
          <a:xfrm>
            <a:off x="6750039" y="853092"/>
            <a:ext cx="1411671" cy="70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من أنواع العبادة_ الخشوع والإنابة">
            <a:hlinkClick r:id="" action="ppaction://media"/>
            <a:extLst>
              <a:ext uri="{FF2B5EF4-FFF2-40B4-BE49-F238E27FC236}">
                <a16:creationId xmlns:a16="http://schemas.microsoft.com/office/drawing/2014/main" id="{2954E0F3-25FD-DDF2-E840-385496D6E6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15" y="295422"/>
            <a:ext cx="6505136" cy="644300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AE3A8CE-3A58-856D-69AF-FC4532734F3F}"/>
              </a:ext>
            </a:extLst>
          </p:cNvPr>
          <p:cNvSpPr/>
          <p:nvPr/>
        </p:nvSpPr>
        <p:spPr>
          <a:xfrm>
            <a:off x="6639951" y="1348800"/>
            <a:ext cx="5616631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المُجتهدة </a:t>
            </a:r>
          </a:p>
          <a:p>
            <a:pPr algn="ctr"/>
            <a:r>
              <a:rPr lang="ar-SA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مَا معنى الخُشوع .</a:t>
            </a:r>
          </a:p>
        </p:txBody>
      </p:sp>
    </p:spTree>
    <p:extLst>
      <p:ext uri="{BB962C8B-B14F-4D97-AF65-F5344CB8AC3E}">
        <p14:creationId xmlns:p14="http://schemas.microsoft.com/office/powerpoint/2010/main" val="13526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07C1F7-991F-BC81-F292-E10BE95C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1" y="182246"/>
            <a:ext cx="4530968" cy="12245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000" dirty="0">
                <a:solidFill>
                  <a:srgbClr val="990033"/>
                </a:solidFill>
              </a:rPr>
              <a:t>الخشوع عبادةٌ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3DCE01-2C4A-815F-006E-36DD92E2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2324416"/>
            <a:ext cx="1190244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/>
              <a:t>الخشوع عبادةٌ قلبيـةٌ عظيمةٌ , لا تصرفُ إلا لله عز وجل , فالمسلمُ لا يخشعُ لغير الله تعالى , قال الله تعالى : </a:t>
            </a:r>
            <a:r>
              <a:rPr lang="ar-SA" sz="66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ar-SA" sz="6600" b="1" i="0" dirty="0">
                <a:solidFill>
                  <a:schemeClr val="accent6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إِنَّهُمْ كَانُوا يُسَارِعُونَ فِي الْخَيْرَاتِ وَيَدْعُونَنَا رَغَبًا وَرَهَبًا ۖ وَكَانُوا لَنَا خَاشِعِينَ ) .</a:t>
            </a:r>
            <a:endParaRPr lang="ar-SA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نقوش الكائن الطرفي الملونة">
            <a:extLst>
              <a:ext uri="{FF2B5EF4-FFF2-40B4-BE49-F238E27FC236}">
                <a16:creationId xmlns:a16="http://schemas.microsoft.com/office/drawing/2014/main" id="{2F6FB1D0-C939-BE1C-72BE-19D1A49A09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53" b="13890"/>
          <a:stretch/>
        </p:blipFill>
        <p:spPr>
          <a:xfrm>
            <a:off x="6443003" y="893706"/>
            <a:ext cx="1887520" cy="72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843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E0B462C2-A1CA-64AA-FB3F-37B8F00C4528}"/>
              </a:ext>
            </a:extLst>
          </p:cNvPr>
          <p:cNvSpPr txBox="1">
            <a:spLocks/>
          </p:cNvSpPr>
          <p:nvPr/>
        </p:nvSpPr>
        <p:spPr>
          <a:xfrm>
            <a:off x="7554351" y="196312"/>
            <a:ext cx="4502834" cy="11260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54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تعريفُ الإنابـةِ</a:t>
            </a:r>
          </a:p>
        </p:txBody>
      </p:sp>
      <p:pic>
        <p:nvPicPr>
          <p:cNvPr id="5" name="Picture 3" descr="نقوش الكائن الطرفي الملونة">
            <a:extLst>
              <a:ext uri="{FF2B5EF4-FFF2-40B4-BE49-F238E27FC236}">
                <a16:creationId xmlns:a16="http://schemas.microsoft.com/office/drawing/2014/main" id="{0EE4FA3A-5A10-3AF1-126F-E1027591B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53" b="13890"/>
          <a:stretch/>
        </p:blipFill>
        <p:spPr>
          <a:xfrm>
            <a:off x="6654019" y="853092"/>
            <a:ext cx="1507692" cy="70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AE3A8CE-3A58-856D-69AF-FC4532734F3F}"/>
              </a:ext>
            </a:extLst>
          </p:cNvPr>
          <p:cNvSpPr/>
          <p:nvPr/>
        </p:nvSpPr>
        <p:spPr>
          <a:xfrm>
            <a:off x="0" y="1688858"/>
            <a:ext cx="120079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المُجتهدة </a:t>
            </a:r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رتبي الكلمات التاليـة لتحصلي على معنى الإنابة ؟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D118771-61F9-5947-ABCA-52617480F911}"/>
              </a:ext>
            </a:extLst>
          </p:cNvPr>
          <p:cNvSpPr/>
          <p:nvPr/>
        </p:nvSpPr>
        <p:spPr>
          <a:xfrm>
            <a:off x="492376" y="2734250"/>
            <a:ext cx="24618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الرجوع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4D2611A-00C4-9641-D0A0-59F36CC72661}"/>
              </a:ext>
            </a:extLst>
          </p:cNvPr>
          <p:cNvSpPr/>
          <p:nvPr/>
        </p:nvSpPr>
        <p:spPr>
          <a:xfrm>
            <a:off x="49237" y="5341076"/>
            <a:ext cx="12093526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الإنابة</a:t>
            </a:r>
            <a:r>
              <a:rPr lang="ar-SA" sz="48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هو: </a:t>
            </a:r>
            <a:r>
              <a:rPr lang="ar-SA" sz="4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الرجوع إلى الله تعالى بالتوبة و الاستقامة على طاعته </a:t>
            </a:r>
            <a:r>
              <a:rPr lang="ar-SA" sz="48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C5230B6-23CE-09E9-6FC4-90A8B5963D5A}"/>
              </a:ext>
            </a:extLst>
          </p:cNvPr>
          <p:cNvSpPr/>
          <p:nvPr/>
        </p:nvSpPr>
        <p:spPr>
          <a:xfrm>
            <a:off x="8820443" y="2679281"/>
            <a:ext cx="323674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طاعته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B182E62-0F62-04BF-96FC-74B04E3875AB}"/>
              </a:ext>
            </a:extLst>
          </p:cNvPr>
          <p:cNvSpPr/>
          <p:nvPr/>
        </p:nvSpPr>
        <p:spPr>
          <a:xfrm>
            <a:off x="6163996" y="2679281"/>
            <a:ext cx="24618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إلى الله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5DA4675-74E7-5422-6D9E-82A63BCDC373}"/>
              </a:ext>
            </a:extLst>
          </p:cNvPr>
          <p:cNvSpPr/>
          <p:nvPr/>
        </p:nvSpPr>
        <p:spPr>
          <a:xfrm>
            <a:off x="3328186" y="2679281"/>
            <a:ext cx="24618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بالتوبـة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ED21FFF-F37B-83FC-0E9A-9BB97A284748}"/>
              </a:ext>
            </a:extLst>
          </p:cNvPr>
          <p:cNvSpPr/>
          <p:nvPr/>
        </p:nvSpPr>
        <p:spPr>
          <a:xfrm>
            <a:off x="7719642" y="3859587"/>
            <a:ext cx="24618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تعالى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DE78CBB-11F0-9666-E1D0-8B40D5275B95}"/>
              </a:ext>
            </a:extLst>
          </p:cNvPr>
          <p:cNvSpPr/>
          <p:nvPr/>
        </p:nvSpPr>
        <p:spPr>
          <a:xfrm>
            <a:off x="1878039" y="3859587"/>
            <a:ext cx="290029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الاستقامة</a:t>
            </a:r>
          </a:p>
        </p:txBody>
      </p:sp>
    </p:spTree>
    <p:extLst>
      <p:ext uri="{BB962C8B-B14F-4D97-AF65-F5344CB8AC3E}">
        <p14:creationId xmlns:p14="http://schemas.microsoft.com/office/powerpoint/2010/main" val="36005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209</Words>
  <Application>Microsoft Office PowerPoint</Application>
  <PresentationFormat>شاشة عريضة</PresentationFormat>
  <Paragraphs>33</Paragraphs>
  <Slides>13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Traditional Arabic</vt:lpstr>
      <vt:lpstr>Tw Cen MT</vt:lpstr>
      <vt:lpstr>Tw Cen MT Condensed</vt:lpstr>
      <vt:lpstr>Wingdings 3</vt:lpstr>
      <vt:lpstr>نسق Office</vt:lpstr>
      <vt:lpstr>عرض تقديمي في PowerPoint</vt:lpstr>
      <vt:lpstr>عرض تقديمي في PowerPoint</vt:lpstr>
      <vt:lpstr>عرض تقديمي في PowerPoint</vt:lpstr>
      <vt:lpstr> موضوع الدرس </vt:lpstr>
      <vt:lpstr>التمهيـــد</vt:lpstr>
      <vt:lpstr>أهداف الدرس </vt:lpstr>
      <vt:lpstr>عرض تقديمي في PowerPoint</vt:lpstr>
      <vt:lpstr>الخشوع عبادةٌ </vt:lpstr>
      <vt:lpstr>عرض تقديمي في PowerPoint</vt:lpstr>
      <vt:lpstr>طالبتي المُجتهدة على مـاذا تدل الآيـة الكريمة 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الغربي</dc:creator>
  <cp:lastModifiedBy>خلود الغربي</cp:lastModifiedBy>
  <cp:revision>13</cp:revision>
  <dcterms:created xsi:type="dcterms:W3CDTF">2024-12-07T18:10:34Z</dcterms:created>
  <dcterms:modified xsi:type="dcterms:W3CDTF">2025-11-07T23:27:34Z</dcterms:modified>
</cp:coreProperties>
</file>