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9" r:id="rId3"/>
    <p:sldId id="271" r:id="rId4"/>
    <p:sldId id="272" r:id="rId5"/>
    <p:sldId id="261" r:id="rId6"/>
    <p:sldId id="260" r:id="rId7"/>
    <p:sldId id="285" r:id="rId8"/>
    <p:sldId id="277" r:id="rId9"/>
    <p:sldId id="286" r:id="rId10"/>
    <p:sldId id="284" r:id="rId11"/>
    <p:sldId id="287" r:id="rId12"/>
    <p:sldId id="288" r:id="rId13"/>
    <p:sldId id="289" r:id="rId14"/>
    <p:sldId id="290" r:id="rId15"/>
    <p:sldId id="263" r:id="rId16"/>
    <p:sldId id="283" r:id="rId17"/>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68" d="100"/>
          <a:sy n="68" d="100"/>
        </p:scale>
        <p:origin x="7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C2812CD-74F9-C09E-6D01-22420A13F121}"/>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FD80A78E-DEE1-B727-D544-A48AB1BBC5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09B31A5F-5BB1-E591-4B02-21DC17D08EBD}"/>
              </a:ext>
            </a:extLst>
          </p:cNvPr>
          <p:cNvSpPr>
            <a:spLocks noGrp="1"/>
          </p:cNvSpPr>
          <p:nvPr>
            <p:ph type="dt" sz="half" idx="10"/>
          </p:nvPr>
        </p:nvSpPr>
        <p:spPr/>
        <p:txBody>
          <a:bodyPr/>
          <a:lstStyle/>
          <a:p>
            <a:fld id="{33E1F15F-2D35-46EA-BD01-FE288D610BD3}" type="datetimeFigureOut">
              <a:rPr lang="ar-SA" smtClean="0"/>
              <a:t>26/07/46</a:t>
            </a:fld>
            <a:endParaRPr lang="ar-SA"/>
          </a:p>
        </p:txBody>
      </p:sp>
      <p:sp>
        <p:nvSpPr>
          <p:cNvPr id="5" name="عنصر نائب للتذييل 4">
            <a:extLst>
              <a:ext uri="{FF2B5EF4-FFF2-40B4-BE49-F238E27FC236}">
                <a16:creationId xmlns:a16="http://schemas.microsoft.com/office/drawing/2014/main" id="{F7BD84C3-2AE5-9B04-C21D-5AA13305F0E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DC7FA69-21FD-5B14-5753-817008DC8C55}"/>
              </a:ext>
            </a:extLst>
          </p:cNvPr>
          <p:cNvSpPr>
            <a:spLocks noGrp="1"/>
          </p:cNvSpPr>
          <p:nvPr>
            <p:ph type="sldNum" sz="quarter" idx="12"/>
          </p:nvPr>
        </p:nvSpPr>
        <p:spPr/>
        <p:txBody>
          <a:bodyPr/>
          <a:lstStyle/>
          <a:p>
            <a:fld id="{A0A292E7-6EFD-42A7-A3D2-E07A54D36FDB}" type="slidenum">
              <a:rPr lang="ar-SA" smtClean="0"/>
              <a:t>‹#›</a:t>
            </a:fld>
            <a:endParaRPr lang="ar-SA"/>
          </a:p>
        </p:txBody>
      </p:sp>
    </p:spTree>
    <p:extLst>
      <p:ext uri="{BB962C8B-B14F-4D97-AF65-F5344CB8AC3E}">
        <p14:creationId xmlns:p14="http://schemas.microsoft.com/office/powerpoint/2010/main" val="1259189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9DA03FF-9198-8E5F-66C7-EB333C90DDB6}"/>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E3E746A9-18F2-6DD5-7CAC-3C31AD857A26}"/>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F0C89748-BDF4-51F5-BD8E-688F466618DF}"/>
              </a:ext>
            </a:extLst>
          </p:cNvPr>
          <p:cNvSpPr>
            <a:spLocks noGrp="1"/>
          </p:cNvSpPr>
          <p:nvPr>
            <p:ph type="dt" sz="half" idx="10"/>
          </p:nvPr>
        </p:nvSpPr>
        <p:spPr/>
        <p:txBody>
          <a:bodyPr/>
          <a:lstStyle/>
          <a:p>
            <a:fld id="{33E1F15F-2D35-46EA-BD01-FE288D610BD3}" type="datetimeFigureOut">
              <a:rPr lang="ar-SA" smtClean="0"/>
              <a:t>26/07/46</a:t>
            </a:fld>
            <a:endParaRPr lang="ar-SA"/>
          </a:p>
        </p:txBody>
      </p:sp>
      <p:sp>
        <p:nvSpPr>
          <p:cNvPr id="5" name="عنصر نائب للتذييل 4">
            <a:extLst>
              <a:ext uri="{FF2B5EF4-FFF2-40B4-BE49-F238E27FC236}">
                <a16:creationId xmlns:a16="http://schemas.microsoft.com/office/drawing/2014/main" id="{93D8E54E-C095-14FF-E1C1-07E871ED2A1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421E166-AF9C-C853-5FB4-FF7FAC833E2A}"/>
              </a:ext>
            </a:extLst>
          </p:cNvPr>
          <p:cNvSpPr>
            <a:spLocks noGrp="1"/>
          </p:cNvSpPr>
          <p:nvPr>
            <p:ph type="sldNum" sz="quarter" idx="12"/>
          </p:nvPr>
        </p:nvSpPr>
        <p:spPr/>
        <p:txBody>
          <a:bodyPr/>
          <a:lstStyle/>
          <a:p>
            <a:fld id="{A0A292E7-6EFD-42A7-A3D2-E07A54D36FDB}" type="slidenum">
              <a:rPr lang="ar-SA" smtClean="0"/>
              <a:t>‹#›</a:t>
            </a:fld>
            <a:endParaRPr lang="ar-SA"/>
          </a:p>
        </p:txBody>
      </p:sp>
    </p:spTree>
    <p:extLst>
      <p:ext uri="{BB962C8B-B14F-4D97-AF65-F5344CB8AC3E}">
        <p14:creationId xmlns:p14="http://schemas.microsoft.com/office/powerpoint/2010/main" val="4047973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00E18F7C-6F27-6680-DA9E-5EDE73D2BA00}"/>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CDE26273-2128-D590-F266-513B5BAAC70B}"/>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782D202-B8A6-BB36-8A67-48CE56ACF50B}"/>
              </a:ext>
            </a:extLst>
          </p:cNvPr>
          <p:cNvSpPr>
            <a:spLocks noGrp="1"/>
          </p:cNvSpPr>
          <p:nvPr>
            <p:ph type="dt" sz="half" idx="10"/>
          </p:nvPr>
        </p:nvSpPr>
        <p:spPr/>
        <p:txBody>
          <a:bodyPr/>
          <a:lstStyle/>
          <a:p>
            <a:fld id="{33E1F15F-2D35-46EA-BD01-FE288D610BD3}" type="datetimeFigureOut">
              <a:rPr lang="ar-SA" smtClean="0"/>
              <a:t>26/07/46</a:t>
            </a:fld>
            <a:endParaRPr lang="ar-SA"/>
          </a:p>
        </p:txBody>
      </p:sp>
      <p:sp>
        <p:nvSpPr>
          <p:cNvPr id="5" name="عنصر نائب للتذييل 4">
            <a:extLst>
              <a:ext uri="{FF2B5EF4-FFF2-40B4-BE49-F238E27FC236}">
                <a16:creationId xmlns:a16="http://schemas.microsoft.com/office/drawing/2014/main" id="{D4661883-247B-5DE3-184F-38993534460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5E131B8-48FC-09B5-FAA0-7C32FC2D311A}"/>
              </a:ext>
            </a:extLst>
          </p:cNvPr>
          <p:cNvSpPr>
            <a:spLocks noGrp="1"/>
          </p:cNvSpPr>
          <p:nvPr>
            <p:ph type="sldNum" sz="quarter" idx="12"/>
          </p:nvPr>
        </p:nvSpPr>
        <p:spPr/>
        <p:txBody>
          <a:bodyPr/>
          <a:lstStyle/>
          <a:p>
            <a:fld id="{A0A292E7-6EFD-42A7-A3D2-E07A54D36FDB}" type="slidenum">
              <a:rPr lang="ar-SA" smtClean="0"/>
              <a:t>‹#›</a:t>
            </a:fld>
            <a:endParaRPr lang="ar-SA"/>
          </a:p>
        </p:txBody>
      </p:sp>
    </p:spTree>
    <p:extLst>
      <p:ext uri="{BB962C8B-B14F-4D97-AF65-F5344CB8AC3E}">
        <p14:creationId xmlns:p14="http://schemas.microsoft.com/office/powerpoint/2010/main" val="602835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40A0165-E73A-8C95-0FC6-DF1F25BC85FB}"/>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0C2B7A2C-9A50-308E-8426-10596F064261}"/>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DC0C39EA-80E9-0947-A564-7D8C18221343}"/>
              </a:ext>
            </a:extLst>
          </p:cNvPr>
          <p:cNvSpPr>
            <a:spLocks noGrp="1"/>
          </p:cNvSpPr>
          <p:nvPr>
            <p:ph type="dt" sz="half" idx="10"/>
          </p:nvPr>
        </p:nvSpPr>
        <p:spPr/>
        <p:txBody>
          <a:bodyPr/>
          <a:lstStyle/>
          <a:p>
            <a:fld id="{33E1F15F-2D35-46EA-BD01-FE288D610BD3}" type="datetimeFigureOut">
              <a:rPr lang="ar-SA" smtClean="0"/>
              <a:t>26/07/46</a:t>
            </a:fld>
            <a:endParaRPr lang="ar-SA"/>
          </a:p>
        </p:txBody>
      </p:sp>
      <p:sp>
        <p:nvSpPr>
          <p:cNvPr id="5" name="عنصر نائب للتذييل 4">
            <a:extLst>
              <a:ext uri="{FF2B5EF4-FFF2-40B4-BE49-F238E27FC236}">
                <a16:creationId xmlns:a16="http://schemas.microsoft.com/office/drawing/2014/main" id="{F5E76344-FA0B-9C9E-E2BD-6025811CB76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40DE310-E8B3-E695-A466-99DE365566BD}"/>
              </a:ext>
            </a:extLst>
          </p:cNvPr>
          <p:cNvSpPr>
            <a:spLocks noGrp="1"/>
          </p:cNvSpPr>
          <p:nvPr>
            <p:ph type="sldNum" sz="quarter" idx="12"/>
          </p:nvPr>
        </p:nvSpPr>
        <p:spPr/>
        <p:txBody>
          <a:bodyPr/>
          <a:lstStyle/>
          <a:p>
            <a:fld id="{A0A292E7-6EFD-42A7-A3D2-E07A54D36FDB}" type="slidenum">
              <a:rPr lang="ar-SA" smtClean="0"/>
              <a:t>‹#›</a:t>
            </a:fld>
            <a:endParaRPr lang="ar-SA"/>
          </a:p>
        </p:txBody>
      </p:sp>
    </p:spTree>
    <p:extLst>
      <p:ext uri="{BB962C8B-B14F-4D97-AF65-F5344CB8AC3E}">
        <p14:creationId xmlns:p14="http://schemas.microsoft.com/office/powerpoint/2010/main" val="313776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2CB62BB-041D-12A2-2762-5545FD770C61}"/>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6CDD1D9A-CFC6-C44D-CE37-6781BBD690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EFDF9DDC-8166-1F98-49FC-1324DF79F830}"/>
              </a:ext>
            </a:extLst>
          </p:cNvPr>
          <p:cNvSpPr>
            <a:spLocks noGrp="1"/>
          </p:cNvSpPr>
          <p:nvPr>
            <p:ph type="dt" sz="half" idx="10"/>
          </p:nvPr>
        </p:nvSpPr>
        <p:spPr/>
        <p:txBody>
          <a:bodyPr/>
          <a:lstStyle/>
          <a:p>
            <a:fld id="{33E1F15F-2D35-46EA-BD01-FE288D610BD3}" type="datetimeFigureOut">
              <a:rPr lang="ar-SA" smtClean="0"/>
              <a:t>26/07/46</a:t>
            </a:fld>
            <a:endParaRPr lang="ar-SA"/>
          </a:p>
        </p:txBody>
      </p:sp>
      <p:sp>
        <p:nvSpPr>
          <p:cNvPr id="5" name="عنصر نائب للتذييل 4">
            <a:extLst>
              <a:ext uri="{FF2B5EF4-FFF2-40B4-BE49-F238E27FC236}">
                <a16:creationId xmlns:a16="http://schemas.microsoft.com/office/drawing/2014/main" id="{79FFA2DC-7ACE-F1C2-2D5D-6262A255587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8D5A6253-4990-7ED9-E028-FDA5B7901E9C}"/>
              </a:ext>
            </a:extLst>
          </p:cNvPr>
          <p:cNvSpPr>
            <a:spLocks noGrp="1"/>
          </p:cNvSpPr>
          <p:nvPr>
            <p:ph type="sldNum" sz="quarter" idx="12"/>
          </p:nvPr>
        </p:nvSpPr>
        <p:spPr/>
        <p:txBody>
          <a:bodyPr/>
          <a:lstStyle/>
          <a:p>
            <a:fld id="{A0A292E7-6EFD-42A7-A3D2-E07A54D36FDB}" type="slidenum">
              <a:rPr lang="ar-SA" smtClean="0"/>
              <a:t>‹#›</a:t>
            </a:fld>
            <a:endParaRPr lang="ar-SA"/>
          </a:p>
        </p:txBody>
      </p:sp>
    </p:spTree>
    <p:extLst>
      <p:ext uri="{BB962C8B-B14F-4D97-AF65-F5344CB8AC3E}">
        <p14:creationId xmlns:p14="http://schemas.microsoft.com/office/powerpoint/2010/main" val="1037240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6358377-FBD7-A2CB-E7C7-C440225AD8AA}"/>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57D90EB-A596-4673-9D7D-A3FA21E4E008}"/>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B762F8AE-9A03-21DF-0570-1E9041098509}"/>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5C7DD98C-9933-BEC6-05E2-BA0F2D660397}"/>
              </a:ext>
            </a:extLst>
          </p:cNvPr>
          <p:cNvSpPr>
            <a:spLocks noGrp="1"/>
          </p:cNvSpPr>
          <p:nvPr>
            <p:ph type="dt" sz="half" idx="10"/>
          </p:nvPr>
        </p:nvSpPr>
        <p:spPr/>
        <p:txBody>
          <a:bodyPr/>
          <a:lstStyle/>
          <a:p>
            <a:fld id="{33E1F15F-2D35-46EA-BD01-FE288D610BD3}" type="datetimeFigureOut">
              <a:rPr lang="ar-SA" smtClean="0"/>
              <a:t>26/07/46</a:t>
            </a:fld>
            <a:endParaRPr lang="ar-SA"/>
          </a:p>
        </p:txBody>
      </p:sp>
      <p:sp>
        <p:nvSpPr>
          <p:cNvPr id="6" name="عنصر نائب للتذييل 5">
            <a:extLst>
              <a:ext uri="{FF2B5EF4-FFF2-40B4-BE49-F238E27FC236}">
                <a16:creationId xmlns:a16="http://schemas.microsoft.com/office/drawing/2014/main" id="{070F7D9E-BDCA-1463-3E27-EA93F78A4BF7}"/>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7C0E2E1-7BF4-B9B6-9EA7-DE1FCA5E8B50}"/>
              </a:ext>
            </a:extLst>
          </p:cNvPr>
          <p:cNvSpPr>
            <a:spLocks noGrp="1"/>
          </p:cNvSpPr>
          <p:nvPr>
            <p:ph type="sldNum" sz="quarter" idx="12"/>
          </p:nvPr>
        </p:nvSpPr>
        <p:spPr/>
        <p:txBody>
          <a:bodyPr/>
          <a:lstStyle/>
          <a:p>
            <a:fld id="{A0A292E7-6EFD-42A7-A3D2-E07A54D36FDB}" type="slidenum">
              <a:rPr lang="ar-SA" smtClean="0"/>
              <a:t>‹#›</a:t>
            </a:fld>
            <a:endParaRPr lang="ar-SA"/>
          </a:p>
        </p:txBody>
      </p:sp>
    </p:spTree>
    <p:extLst>
      <p:ext uri="{BB962C8B-B14F-4D97-AF65-F5344CB8AC3E}">
        <p14:creationId xmlns:p14="http://schemas.microsoft.com/office/powerpoint/2010/main" val="2829624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EC954B0-00EB-20EB-F626-531200176F38}"/>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B90EE031-EDE2-3966-FFAC-E5900B710F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970943D5-664E-BA5F-4BDD-875EF78B8259}"/>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D7FAFBC0-AB2F-D14B-365D-8050011E75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BB4E6111-9278-5335-CFAC-3431B67FB957}"/>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F00269E2-D1AF-9667-8189-6564C966621B}"/>
              </a:ext>
            </a:extLst>
          </p:cNvPr>
          <p:cNvSpPr>
            <a:spLocks noGrp="1"/>
          </p:cNvSpPr>
          <p:nvPr>
            <p:ph type="dt" sz="half" idx="10"/>
          </p:nvPr>
        </p:nvSpPr>
        <p:spPr/>
        <p:txBody>
          <a:bodyPr/>
          <a:lstStyle/>
          <a:p>
            <a:fld id="{33E1F15F-2D35-46EA-BD01-FE288D610BD3}" type="datetimeFigureOut">
              <a:rPr lang="ar-SA" smtClean="0"/>
              <a:t>26/07/46</a:t>
            </a:fld>
            <a:endParaRPr lang="ar-SA"/>
          </a:p>
        </p:txBody>
      </p:sp>
      <p:sp>
        <p:nvSpPr>
          <p:cNvPr id="8" name="عنصر نائب للتذييل 7">
            <a:extLst>
              <a:ext uri="{FF2B5EF4-FFF2-40B4-BE49-F238E27FC236}">
                <a16:creationId xmlns:a16="http://schemas.microsoft.com/office/drawing/2014/main" id="{52DC5026-ACF1-BA3E-EE32-85BA5FBE4F7A}"/>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6AD176C6-F799-5CAC-F14E-9B9777A0CBE9}"/>
              </a:ext>
            </a:extLst>
          </p:cNvPr>
          <p:cNvSpPr>
            <a:spLocks noGrp="1"/>
          </p:cNvSpPr>
          <p:nvPr>
            <p:ph type="sldNum" sz="quarter" idx="12"/>
          </p:nvPr>
        </p:nvSpPr>
        <p:spPr/>
        <p:txBody>
          <a:bodyPr/>
          <a:lstStyle/>
          <a:p>
            <a:fld id="{A0A292E7-6EFD-42A7-A3D2-E07A54D36FDB}" type="slidenum">
              <a:rPr lang="ar-SA" smtClean="0"/>
              <a:t>‹#›</a:t>
            </a:fld>
            <a:endParaRPr lang="ar-SA"/>
          </a:p>
        </p:txBody>
      </p:sp>
    </p:spTree>
    <p:extLst>
      <p:ext uri="{BB962C8B-B14F-4D97-AF65-F5344CB8AC3E}">
        <p14:creationId xmlns:p14="http://schemas.microsoft.com/office/powerpoint/2010/main" val="1887484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4FA121C-5A62-1871-CE63-0E742E98A677}"/>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42C30C6C-5E16-5370-2BBC-03D3B07046A1}"/>
              </a:ext>
            </a:extLst>
          </p:cNvPr>
          <p:cNvSpPr>
            <a:spLocks noGrp="1"/>
          </p:cNvSpPr>
          <p:nvPr>
            <p:ph type="dt" sz="half" idx="10"/>
          </p:nvPr>
        </p:nvSpPr>
        <p:spPr/>
        <p:txBody>
          <a:bodyPr/>
          <a:lstStyle/>
          <a:p>
            <a:fld id="{33E1F15F-2D35-46EA-BD01-FE288D610BD3}" type="datetimeFigureOut">
              <a:rPr lang="ar-SA" smtClean="0"/>
              <a:t>26/07/46</a:t>
            </a:fld>
            <a:endParaRPr lang="ar-SA"/>
          </a:p>
        </p:txBody>
      </p:sp>
      <p:sp>
        <p:nvSpPr>
          <p:cNvPr id="4" name="عنصر نائب للتذييل 3">
            <a:extLst>
              <a:ext uri="{FF2B5EF4-FFF2-40B4-BE49-F238E27FC236}">
                <a16:creationId xmlns:a16="http://schemas.microsoft.com/office/drawing/2014/main" id="{0DD32B80-C924-6571-0B3D-F93707B873B7}"/>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EBD7E8A6-FB44-AF60-3C59-4E1A1A0FCB9B}"/>
              </a:ext>
            </a:extLst>
          </p:cNvPr>
          <p:cNvSpPr>
            <a:spLocks noGrp="1"/>
          </p:cNvSpPr>
          <p:nvPr>
            <p:ph type="sldNum" sz="quarter" idx="12"/>
          </p:nvPr>
        </p:nvSpPr>
        <p:spPr/>
        <p:txBody>
          <a:bodyPr/>
          <a:lstStyle/>
          <a:p>
            <a:fld id="{A0A292E7-6EFD-42A7-A3D2-E07A54D36FDB}" type="slidenum">
              <a:rPr lang="ar-SA" smtClean="0"/>
              <a:t>‹#›</a:t>
            </a:fld>
            <a:endParaRPr lang="ar-SA"/>
          </a:p>
        </p:txBody>
      </p:sp>
    </p:spTree>
    <p:extLst>
      <p:ext uri="{BB962C8B-B14F-4D97-AF65-F5344CB8AC3E}">
        <p14:creationId xmlns:p14="http://schemas.microsoft.com/office/powerpoint/2010/main" val="3903445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81EB82C7-1752-5FBC-3094-57848BA8ED90}"/>
              </a:ext>
            </a:extLst>
          </p:cNvPr>
          <p:cNvSpPr>
            <a:spLocks noGrp="1"/>
          </p:cNvSpPr>
          <p:nvPr>
            <p:ph type="dt" sz="half" idx="10"/>
          </p:nvPr>
        </p:nvSpPr>
        <p:spPr/>
        <p:txBody>
          <a:bodyPr/>
          <a:lstStyle/>
          <a:p>
            <a:fld id="{33E1F15F-2D35-46EA-BD01-FE288D610BD3}" type="datetimeFigureOut">
              <a:rPr lang="ar-SA" smtClean="0"/>
              <a:t>26/07/46</a:t>
            </a:fld>
            <a:endParaRPr lang="ar-SA"/>
          </a:p>
        </p:txBody>
      </p:sp>
      <p:sp>
        <p:nvSpPr>
          <p:cNvPr id="3" name="عنصر نائب للتذييل 2">
            <a:extLst>
              <a:ext uri="{FF2B5EF4-FFF2-40B4-BE49-F238E27FC236}">
                <a16:creationId xmlns:a16="http://schemas.microsoft.com/office/drawing/2014/main" id="{DD0A16B8-BFC6-DFD0-0515-C3F696BC4FAE}"/>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5CA2A330-DBF3-AC94-2B70-EC95EC132C60}"/>
              </a:ext>
            </a:extLst>
          </p:cNvPr>
          <p:cNvSpPr>
            <a:spLocks noGrp="1"/>
          </p:cNvSpPr>
          <p:nvPr>
            <p:ph type="sldNum" sz="quarter" idx="12"/>
          </p:nvPr>
        </p:nvSpPr>
        <p:spPr/>
        <p:txBody>
          <a:bodyPr/>
          <a:lstStyle/>
          <a:p>
            <a:fld id="{A0A292E7-6EFD-42A7-A3D2-E07A54D36FDB}" type="slidenum">
              <a:rPr lang="ar-SA" smtClean="0"/>
              <a:t>‹#›</a:t>
            </a:fld>
            <a:endParaRPr lang="ar-SA"/>
          </a:p>
        </p:txBody>
      </p:sp>
    </p:spTree>
    <p:extLst>
      <p:ext uri="{BB962C8B-B14F-4D97-AF65-F5344CB8AC3E}">
        <p14:creationId xmlns:p14="http://schemas.microsoft.com/office/powerpoint/2010/main" val="3226894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1CF037F-647E-D7A1-B65F-D9F61DC243CD}"/>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C4E7FEE-3A30-7E65-168F-3192905F9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6C2A86A5-38C6-4540-9418-1DEA0766C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5407EB36-89DF-771D-A5ED-A2851151451F}"/>
              </a:ext>
            </a:extLst>
          </p:cNvPr>
          <p:cNvSpPr>
            <a:spLocks noGrp="1"/>
          </p:cNvSpPr>
          <p:nvPr>
            <p:ph type="dt" sz="half" idx="10"/>
          </p:nvPr>
        </p:nvSpPr>
        <p:spPr/>
        <p:txBody>
          <a:bodyPr/>
          <a:lstStyle/>
          <a:p>
            <a:fld id="{33E1F15F-2D35-46EA-BD01-FE288D610BD3}" type="datetimeFigureOut">
              <a:rPr lang="ar-SA" smtClean="0"/>
              <a:t>26/07/46</a:t>
            </a:fld>
            <a:endParaRPr lang="ar-SA"/>
          </a:p>
        </p:txBody>
      </p:sp>
      <p:sp>
        <p:nvSpPr>
          <p:cNvPr id="6" name="عنصر نائب للتذييل 5">
            <a:extLst>
              <a:ext uri="{FF2B5EF4-FFF2-40B4-BE49-F238E27FC236}">
                <a16:creationId xmlns:a16="http://schemas.microsoft.com/office/drawing/2014/main" id="{ED202A23-44F1-DC9B-D678-E0AD4437278E}"/>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D6CEAB8-9B0B-520E-68BF-C1AC6853741C}"/>
              </a:ext>
            </a:extLst>
          </p:cNvPr>
          <p:cNvSpPr>
            <a:spLocks noGrp="1"/>
          </p:cNvSpPr>
          <p:nvPr>
            <p:ph type="sldNum" sz="quarter" idx="12"/>
          </p:nvPr>
        </p:nvSpPr>
        <p:spPr/>
        <p:txBody>
          <a:bodyPr/>
          <a:lstStyle/>
          <a:p>
            <a:fld id="{A0A292E7-6EFD-42A7-A3D2-E07A54D36FDB}" type="slidenum">
              <a:rPr lang="ar-SA" smtClean="0"/>
              <a:t>‹#›</a:t>
            </a:fld>
            <a:endParaRPr lang="ar-SA"/>
          </a:p>
        </p:txBody>
      </p:sp>
    </p:spTree>
    <p:extLst>
      <p:ext uri="{BB962C8B-B14F-4D97-AF65-F5344CB8AC3E}">
        <p14:creationId xmlns:p14="http://schemas.microsoft.com/office/powerpoint/2010/main" val="3330935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D1A8A78-635D-8E28-26FE-DEBFD8269F8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653B38BD-08D7-194F-51B9-397B8DAD25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44BFF342-119A-FFA0-42B9-C336B810B3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30F4A30D-603F-3874-0207-4CEF52E70FA2}"/>
              </a:ext>
            </a:extLst>
          </p:cNvPr>
          <p:cNvSpPr>
            <a:spLocks noGrp="1"/>
          </p:cNvSpPr>
          <p:nvPr>
            <p:ph type="dt" sz="half" idx="10"/>
          </p:nvPr>
        </p:nvSpPr>
        <p:spPr/>
        <p:txBody>
          <a:bodyPr/>
          <a:lstStyle/>
          <a:p>
            <a:fld id="{33E1F15F-2D35-46EA-BD01-FE288D610BD3}" type="datetimeFigureOut">
              <a:rPr lang="ar-SA" smtClean="0"/>
              <a:t>26/07/46</a:t>
            </a:fld>
            <a:endParaRPr lang="ar-SA"/>
          </a:p>
        </p:txBody>
      </p:sp>
      <p:sp>
        <p:nvSpPr>
          <p:cNvPr id="6" name="عنصر نائب للتذييل 5">
            <a:extLst>
              <a:ext uri="{FF2B5EF4-FFF2-40B4-BE49-F238E27FC236}">
                <a16:creationId xmlns:a16="http://schemas.microsoft.com/office/drawing/2014/main" id="{6E1383AD-4DEF-49CA-FF2B-E7298ED41E92}"/>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3FD4EB48-CE33-1D89-4FE4-340232DD2FAC}"/>
              </a:ext>
            </a:extLst>
          </p:cNvPr>
          <p:cNvSpPr>
            <a:spLocks noGrp="1"/>
          </p:cNvSpPr>
          <p:nvPr>
            <p:ph type="sldNum" sz="quarter" idx="12"/>
          </p:nvPr>
        </p:nvSpPr>
        <p:spPr/>
        <p:txBody>
          <a:bodyPr/>
          <a:lstStyle/>
          <a:p>
            <a:fld id="{A0A292E7-6EFD-42A7-A3D2-E07A54D36FDB}" type="slidenum">
              <a:rPr lang="ar-SA" smtClean="0"/>
              <a:t>‹#›</a:t>
            </a:fld>
            <a:endParaRPr lang="ar-SA"/>
          </a:p>
        </p:txBody>
      </p:sp>
    </p:spTree>
    <p:extLst>
      <p:ext uri="{BB962C8B-B14F-4D97-AF65-F5344CB8AC3E}">
        <p14:creationId xmlns:p14="http://schemas.microsoft.com/office/powerpoint/2010/main" val="3341581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9AC157D8-B68B-DEBE-D6BD-1734798B2D4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BB6E2CC1-B1EB-EAE4-4DA7-5903B1E6C6FB}"/>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154EEC9-A21A-946F-BF72-5B93DE9182AF}"/>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3E1F15F-2D35-46EA-BD01-FE288D610BD3}" type="datetimeFigureOut">
              <a:rPr lang="ar-SA" smtClean="0"/>
              <a:t>26/07/46</a:t>
            </a:fld>
            <a:endParaRPr lang="ar-SA"/>
          </a:p>
        </p:txBody>
      </p:sp>
      <p:sp>
        <p:nvSpPr>
          <p:cNvPr id="5" name="عنصر نائب للتذييل 4">
            <a:extLst>
              <a:ext uri="{FF2B5EF4-FFF2-40B4-BE49-F238E27FC236}">
                <a16:creationId xmlns:a16="http://schemas.microsoft.com/office/drawing/2014/main" id="{0479A575-5249-1592-423D-C7DD047AD8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33A01A36-525C-FE59-DFF2-19A729227B2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0A292E7-6EFD-42A7-A3D2-E07A54D36FDB}" type="slidenum">
              <a:rPr lang="ar-SA" smtClean="0"/>
              <a:t>‹#›</a:t>
            </a:fld>
            <a:endParaRPr lang="ar-SA"/>
          </a:p>
        </p:txBody>
      </p:sp>
    </p:spTree>
    <p:extLst>
      <p:ext uri="{BB962C8B-B14F-4D97-AF65-F5344CB8AC3E}">
        <p14:creationId xmlns:p14="http://schemas.microsoft.com/office/powerpoint/2010/main" val="118466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فسيفساء من اشكال هندسية ملونه">
            <a:extLst>
              <a:ext uri="{FF2B5EF4-FFF2-40B4-BE49-F238E27FC236}">
                <a16:creationId xmlns:a16="http://schemas.microsoft.com/office/drawing/2014/main" id="{B99755EC-C9BB-F6FC-6FA5-AEE1C371AB48}"/>
              </a:ext>
            </a:extLst>
          </p:cNvPr>
          <p:cNvPicPr>
            <a:picLocks noChangeAspect="1"/>
          </p:cNvPicPr>
          <p:nvPr/>
        </p:nvPicPr>
        <p:blipFill rotWithShape="1">
          <a:blip r:embed="rId2"/>
          <a:srcRect t="18023" b="3306"/>
          <a:stretch/>
        </p:blipFill>
        <p:spPr>
          <a:xfrm>
            <a:off x="20" y="10"/>
            <a:ext cx="12191980" cy="6857989"/>
          </a:xfrm>
          <a:prstGeom prst="rect">
            <a:avLst/>
          </a:prstGeom>
        </p:spPr>
      </p:pic>
      <p:pic>
        <p:nvPicPr>
          <p:cNvPr id="5" name="صورة 4">
            <a:extLst>
              <a:ext uri="{FF2B5EF4-FFF2-40B4-BE49-F238E27FC236}">
                <a16:creationId xmlns:a16="http://schemas.microsoft.com/office/drawing/2014/main" id="{5ADD50DA-1670-50EE-A6D6-5B387693B3CC}"/>
              </a:ext>
            </a:extLst>
          </p:cNvPr>
          <p:cNvPicPr>
            <a:picLocks noChangeAspect="1"/>
          </p:cNvPicPr>
          <p:nvPr/>
        </p:nvPicPr>
        <p:blipFill>
          <a:blip r:embed="rId3"/>
          <a:stretch>
            <a:fillRect/>
          </a:stretch>
        </p:blipFill>
        <p:spPr>
          <a:xfrm>
            <a:off x="9684242" y="-99498"/>
            <a:ext cx="2615411" cy="1743607"/>
          </a:xfrm>
          <a:prstGeom prst="rect">
            <a:avLst/>
          </a:prstGeom>
        </p:spPr>
      </p:pic>
      <p:sp>
        <p:nvSpPr>
          <p:cNvPr id="6" name="عنوان 1">
            <a:extLst>
              <a:ext uri="{FF2B5EF4-FFF2-40B4-BE49-F238E27FC236}">
                <a16:creationId xmlns:a16="http://schemas.microsoft.com/office/drawing/2014/main" id="{6D01F34D-52CE-D6B9-FD45-98D55F62FAF5}"/>
              </a:ext>
            </a:extLst>
          </p:cNvPr>
          <p:cNvSpPr txBox="1">
            <a:spLocks/>
          </p:cNvSpPr>
          <p:nvPr/>
        </p:nvSpPr>
        <p:spPr>
          <a:xfrm>
            <a:off x="1549825" y="2348517"/>
            <a:ext cx="8576994" cy="1800346"/>
          </a:xfrm>
          <a:prstGeom prst="rect">
            <a:avLst/>
          </a:prstGeom>
        </p:spPr>
        <p:txBody>
          <a:bodyPr vert="horz" lIns="91440" tIns="45720" rIns="91440" bIns="45720" rtlCol="0" anchor="b">
            <a:normAutofit fontScale="92500"/>
          </a:bodyPr>
          <a:lstStyle>
            <a:lvl1pPr algn="ctr" defTabSz="914400" rtl="0" eaLnBrk="1" latinLnBrk="0" hangingPunct="1">
              <a:lnSpc>
                <a:spcPct val="110000"/>
              </a:lnSpc>
              <a:spcBef>
                <a:spcPct val="0"/>
              </a:spcBef>
              <a:buNone/>
              <a:defRPr sz="2800" kern="1200" cap="all" spc="390" baseline="0">
                <a:solidFill>
                  <a:schemeClr val="tx2"/>
                </a:solidFill>
                <a:latin typeface="+mj-lt"/>
                <a:ea typeface="+mj-ea"/>
                <a:cs typeface="+mj-cs"/>
              </a:defRPr>
            </a:lvl1pPr>
          </a:lstStyle>
          <a:p>
            <a:r>
              <a:rPr lang="ar-SA" sz="5400" b="1" spc="200" dirty="0">
                <a:solidFill>
                  <a:srgbClr val="FF5050"/>
                </a:solidFill>
                <a:effectLst>
                  <a:outerShdw blurRad="38100" dist="38100" dir="2700000" algn="tl">
                    <a:srgbClr val="000000">
                      <a:alpha val="43137"/>
                    </a:srgbClr>
                  </a:outerShdw>
                </a:effectLst>
                <a:latin typeface="Tw Cen MT Condensed" panose="020B0606020104020203"/>
                <a:cs typeface="Arial" panose="020B0604020202020204" pitchFamily="34" charset="0"/>
              </a:rPr>
              <a:t>السلام عليكم ورحمة الله وبركاته .</a:t>
            </a:r>
            <a:br>
              <a:rPr lang="ar-SA" sz="5400" b="1" spc="200" dirty="0">
                <a:solidFill>
                  <a:srgbClr val="FF5050"/>
                </a:solidFill>
                <a:effectLst>
                  <a:outerShdw blurRad="38100" dist="38100" dir="2700000" algn="tl">
                    <a:srgbClr val="000000">
                      <a:alpha val="43137"/>
                    </a:srgbClr>
                  </a:outerShdw>
                </a:effectLst>
                <a:latin typeface="Tw Cen MT Condensed" panose="020B0606020104020203"/>
                <a:cs typeface="Arial" panose="020B0604020202020204" pitchFamily="34" charset="0"/>
              </a:rPr>
            </a:br>
            <a:r>
              <a:rPr lang="ar-SA" sz="5400" b="1" spc="200" dirty="0">
                <a:solidFill>
                  <a:srgbClr val="FF5050"/>
                </a:solidFill>
                <a:effectLst>
                  <a:outerShdw blurRad="38100" dist="38100" dir="2700000" algn="tl">
                    <a:srgbClr val="000000">
                      <a:alpha val="43137"/>
                    </a:srgbClr>
                  </a:outerShdw>
                </a:effectLst>
                <a:latin typeface="Tw Cen MT Condensed" panose="020B0606020104020203"/>
                <a:cs typeface="Arial" panose="020B0604020202020204" pitchFamily="34" charset="0"/>
              </a:rPr>
              <a:t>أهلاً وسهلاً بكم طالباتي العزيزات .</a:t>
            </a:r>
            <a:endParaRPr lang="ar-SA" sz="7200" b="1" dirty="0">
              <a:solidFill>
                <a:srgbClr val="FF5050"/>
              </a:solidFill>
              <a:effectLst>
                <a:outerShdw blurRad="38100" dist="38100" dir="2700000" algn="tl">
                  <a:srgbClr val="000000">
                    <a:alpha val="43137"/>
                  </a:srgbClr>
                </a:outerShdw>
              </a:effectLst>
            </a:endParaRPr>
          </a:p>
        </p:txBody>
      </p:sp>
      <p:sp>
        <p:nvSpPr>
          <p:cNvPr id="7" name="عنوان فرعي 2">
            <a:extLst>
              <a:ext uri="{FF2B5EF4-FFF2-40B4-BE49-F238E27FC236}">
                <a16:creationId xmlns:a16="http://schemas.microsoft.com/office/drawing/2014/main" id="{8EF96513-74F9-9713-CF63-8C8CBF535700}"/>
              </a:ext>
            </a:extLst>
          </p:cNvPr>
          <p:cNvSpPr>
            <a:spLocks noGrp="1"/>
          </p:cNvSpPr>
          <p:nvPr>
            <p:ph type="subTitle" idx="1"/>
          </p:nvPr>
        </p:nvSpPr>
        <p:spPr>
          <a:xfrm>
            <a:off x="3601330" y="5277391"/>
            <a:ext cx="4576688" cy="932243"/>
          </a:xfrm>
        </p:spPr>
        <p:txBody>
          <a:bodyPr>
            <a:normAutofit/>
          </a:bodyPr>
          <a:lstStyle/>
          <a:p>
            <a:pPr algn="ctr"/>
            <a:r>
              <a:rPr kumimoji="0" lang="ar-SA" sz="4800" b="0" i="0" u="none" strike="noStrike" kern="1200" cap="none" spc="0" normalizeH="0" baseline="0" noProof="0" dirty="0">
                <a:ln>
                  <a:noFill/>
                </a:ln>
                <a:solidFill>
                  <a:srgbClr val="FF5050"/>
                </a:solidFill>
                <a:effectLst>
                  <a:outerShdw blurRad="38100" dist="38100" dir="2700000" algn="tl">
                    <a:srgbClr val="000000">
                      <a:alpha val="43137"/>
                    </a:srgbClr>
                  </a:outerShdw>
                </a:effectLst>
                <a:uLnTx/>
                <a:uFillTx/>
                <a:latin typeface="Tw Cen MT" panose="020B0602020104020603"/>
                <a:ea typeface="+mn-ea"/>
                <a:cs typeface="Arial" panose="020B0604020202020204" pitchFamily="34" charset="0"/>
              </a:rPr>
              <a:t>الأستاذة : خلود العتيبي </a:t>
            </a:r>
          </a:p>
        </p:txBody>
      </p:sp>
    </p:spTree>
    <p:extLst>
      <p:ext uri="{BB962C8B-B14F-4D97-AF65-F5344CB8AC3E}">
        <p14:creationId xmlns:p14="http://schemas.microsoft.com/office/powerpoint/2010/main" val="843707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DDAAD51-8A49-A754-23E3-B95D830A4B53}"/>
              </a:ext>
            </a:extLst>
          </p:cNvPr>
          <p:cNvSpPr>
            <a:spLocks noGrp="1"/>
          </p:cNvSpPr>
          <p:nvPr>
            <p:ph type="title"/>
          </p:nvPr>
        </p:nvSpPr>
        <p:spPr>
          <a:xfrm>
            <a:off x="152400" y="-43447"/>
            <a:ext cx="11887200" cy="1690688"/>
          </a:xfrm>
        </p:spPr>
        <p:txBody>
          <a:bodyPr>
            <a:normAutofit/>
          </a:bodyPr>
          <a:lstStyle/>
          <a:p>
            <a:pPr algn="ctr"/>
            <a:r>
              <a:rPr lang="ar-SA" sz="4800" dirty="0"/>
              <a:t>طالبتي المُجتهدة , قارنِ بين المؤمن القوي و المؤمن الضعيـف مع ذكر أمثلة على ذلك .</a:t>
            </a:r>
          </a:p>
        </p:txBody>
      </p:sp>
      <p:sp>
        <p:nvSpPr>
          <p:cNvPr id="3" name="عنصر نائب للمحتوى 2">
            <a:extLst>
              <a:ext uri="{FF2B5EF4-FFF2-40B4-BE49-F238E27FC236}">
                <a16:creationId xmlns:a16="http://schemas.microsoft.com/office/drawing/2014/main" id="{C93120CF-2DF1-9F60-68C9-CFAA6A943484}"/>
              </a:ext>
            </a:extLst>
          </p:cNvPr>
          <p:cNvSpPr>
            <a:spLocks noGrp="1"/>
          </p:cNvSpPr>
          <p:nvPr>
            <p:ph idx="1"/>
          </p:nvPr>
        </p:nvSpPr>
        <p:spPr>
          <a:xfrm>
            <a:off x="6766560" y="2518116"/>
            <a:ext cx="5093677" cy="4185773"/>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lgn="ctr">
              <a:buNone/>
            </a:pPr>
            <a:r>
              <a:rPr lang="ar-SA" sz="4000" dirty="0"/>
              <a:t>قوي في إيمانه و في توكله على الله و في صبره على قضاء الله و قدره يصبر على الطاعة و يصبر عن المعصيـة . </a:t>
            </a:r>
          </a:p>
          <a:p>
            <a:pPr marL="0" indent="0" algn="ctr">
              <a:buNone/>
            </a:pPr>
            <a:endParaRPr lang="ar-SA" sz="4000" dirty="0"/>
          </a:p>
          <a:p>
            <a:pPr marL="0" indent="0" algn="ctr">
              <a:buNone/>
            </a:pPr>
            <a:r>
              <a:rPr lang="ar-SA" sz="4000" dirty="0">
                <a:solidFill>
                  <a:srgbClr val="990033"/>
                </a:solidFill>
              </a:rPr>
              <a:t>مثال : </a:t>
            </a:r>
          </a:p>
          <a:p>
            <a:pPr marL="0" indent="0" algn="ctr">
              <a:buNone/>
            </a:pPr>
            <a:r>
              <a:rPr lang="ar-SA" sz="4000" dirty="0"/>
              <a:t>1- الصبر و عدم الجزع عند البلاء .</a:t>
            </a:r>
          </a:p>
          <a:p>
            <a:pPr marL="0" indent="0" algn="ctr">
              <a:buNone/>
            </a:pPr>
            <a:r>
              <a:rPr lang="ar-SA" sz="4000" dirty="0"/>
              <a:t>2- المحافظة على الصلوات .</a:t>
            </a:r>
          </a:p>
        </p:txBody>
      </p:sp>
      <p:sp>
        <p:nvSpPr>
          <p:cNvPr id="4" name="عنصر نائب للمحتوى 2">
            <a:extLst>
              <a:ext uri="{FF2B5EF4-FFF2-40B4-BE49-F238E27FC236}">
                <a16:creationId xmlns:a16="http://schemas.microsoft.com/office/drawing/2014/main" id="{3C588038-9C1F-8381-E940-C9FE69514627}"/>
              </a:ext>
            </a:extLst>
          </p:cNvPr>
          <p:cNvSpPr txBox="1">
            <a:spLocks/>
          </p:cNvSpPr>
          <p:nvPr/>
        </p:nvSpPr>
        <p:spPr>
          <a:xfrm>
            <a:off x="331764" y="2518115"/>
            <a:ext cx="5093677" cy="418577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1">
            <a:normAutofit fontScale="92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ar-SA" sz="4000" dirty="0"/>
              <a:t>ضعيف في إيمانه و في توكله على الله و في صبره على قضاء الله و قدره يتكاسل عن الطاعة , ضعيف عن مواجهة المعصية .</a:t>
            </a:r>
          </a:p>
          <a:p>
            <a:pPr marL="0" indent="0" algn="ctr">
              <a:buFont typeface="Arial" panose="020B0604020202020204" pitchFamily="34" charset="0"/>
              <a:buNone/>
            </a:pPr>
            <a:endParaRPr lang="ar-SA" sz="4000" dirty="0"/>
          </a:p>
          <a:p>
            <a:pPr marL="0" indent="0" algn="ctr">
              <a:buFont typeface="Arial" panose="020B0604020202020204" pitchFamily="34" charset="0"/>
              <a:buNone/>
            </a:pPr>
            <a:r>
              <a:rPr lang="ar-SA" sz="4000" dirty="0">
                <a:solidFill>
                  <a:srgbClr val="990033"/>
                </a:solidFill>
              </a:rPr>
              <a:t>مثال : </a:t>
            </a:r>
          </a:p>
          <a:p>
            <a:pPr marL="0" indent="0" algn="ctr">
              <a:buFont typeface="Arial" panose="020B0604020202020204" pitchFamily="34" charset="0"/>
              <a:buNone/>
            </a:pPr>
            <a:r>
              <a:rPr lang="ar-SA" sz="4000" dirty="0"/>
              <a:t>1- عدم الصبر و شدة البكاء عند البلاء .</a:t>
            </a:r>
          </a:p>
          <a:p>
            <a:pPr marL="0" indent="0" algn="ctr">
              <a:buFont typeface="Arial" panose="020B0604020202020204" pitchFamily="34" charset="0"/>
              <a:buNone/>
            </a:pPr>
            <a:r>
              <a:rPr lang="ar-SA" sz="4000" dirty="0"/>
              <a:t>2- النوم عن بعض الصلوات .</a:t>
            </a:r>
          </a:p>
        </p:txBody>
      </p:sp>
      <p:sp>
        <p:nvSpPr>
          <p:cNvPr id="5" name="مستطيل 4">
            <a:extLst>
              <a:ext uri="{FF2B5EF4-FFF2-40B4-BE49-F238E27FC236}">
                <a16:creationId xmlns:a16="http://schemas.microsoft.com/office/drawing/2014/main" id="{8D08A860-E5C9-C3FA-2C6D-C7E22D1761BA}"/>
              </a:ext>
            </a:extLst>
          </p:cNvPr>
          <p:cNvSpPr/>
          <p:nvPr/>
        </p:nvSpPr>
        <p:spPr>
          <a:xfrm>
            <a:off x="8050768" y="1594785"/>
            <a:ext cx="3079689" cy="923330"/>
          </a:xfrm>
          <a:prstGeom prst="rect">
            <a:avLst/>
          </a:prstGeom>
          <a:noFill/>
        </p:spPr>
        <p:txBody>
          <a:bodyPr wrap="none" lIns="91440" tIns="45720" rIns="91440" bIns="45720">
            <a:spAutoFit/>
          </a:bodyPr>
          <a:lstStyle/>
          <a:p>
            <a:pPr algn="ctr"/>
            <a:r>
              <a:rPr lang="ar-SA" sz="5400" b="0" cap="none" spc="0" dirty="0">
                <a:ln w="0"/>
                <a:solidFill>
                  <a:srgbClr val="990033"/>
                </a:solidFill>
                <a:effectLst>
                  <a:outerShdw blurRad="38100" dist="25400" dir="5400000" algn="ctr" rotWithShape="0">
                    <a:srgbClr val="6E747A">
                      <a:alpha val="43000"/>
                    </a:srgbClr>
                  </a:outerShdw>
                </a:effectLst>
              </a:rPr>
              <a:t>المؤمن القوي</a:t>
            </a:r>
          </a:p>
        </p:txBody>
      </p:sp>
      <p:sp>
        <p:nvSpPr>
          <p:cNvPr id="6" name="مستطيل 5">
            <a:extLst>
              <a:ext uri="{FF2B5EF4-FFF2-40B4-BE49-F238E27FC236}">
                <a16:creationId xmlns:a16="http://schemas.microsoft.com/office/drawing/2014/main" id="{FB19EC47-D611-87D0-9B57-8431D545032D}"/>
              </a:ext>
            </a:extLst>
          </p:cNvPr>
          <p:cNvSpPr/>
          <p:nvPr/>
        </p:nvSpPr>
        <p:spPr>
          <a:xfrm>
            <a:off x="1013347" y="1594785"/>
            <a:ext cx="3730508" cy="923330"/>
          </a:xfrm>
          <a:prstGeom prst="rect">
            <a:avLst/>
          </a:prstGeom>
          <a:noFill/>
        </p:spPr>
        <p:txBody>
          <a:bodyPr wrap="none" lIns="91440" tIns="45720" rIns="91440" bIns="45720">
            <a:spAutoFit/>
          </a:bodyPr>
          <a:lstStyle/>
          <a:p>
            <a:pPr algn="ctr"/>
            <a:r>
              <a:rPr lang="ar-SA" sz="5400" b="0" cap="none" spc="0" dirty="0">
                <a:ln w="0"/>
                <a:solidFill>
                  <a:srgbClr val="990033"/>
                </a:solidFill>
                <a:effectLst>
                  <a:outerShdw blurRad="38100" dist="25400" dir="5400000" algn="ctr" rotWithShape="0">
                    <a:srgbClr val="6E747A">
                      <a:alpha val="43000"/>
                    </a:srgbClr>
                  </a:outerShdw>
                </a:effectLst>
              </a:rPr>
              <a:t>المؤمن الضعيف</a:t>
            </a:r>
          </a:p>
        </p:txBody>
      </p:sp>
      <p:pic>
        <p:nvPicPr>
          <p:cNvPr id="1028" name="Picture 4" descr="Business idea light bulb | Premium AI-generated vector">
            <a:extLst>
              <a:ext uri="{FF2B5EF4-FFF2-40B4-BE49-F238E27FC236}">
                <a16:creationId xmlns:a16="http://schemas.microsoft.com/office/drawing/2014/main" id="{1E155E0C-CCDA-7519-5405-E03FEEF1B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614" y="1393295"/>
            <a:ext cx="1124820" cy="1124820"/>
          </a:xfrm>
          <a:prstGeom prst="rect">
            <a:avLst/>
          </a:prstGeom>
          <a:noFill/>
          <a:extLst>
            <a:ext uri="{909E8E84-426E-40DD-AFC4-6F175D3DCCD1}">
              <a14:hiddenFill xmlns:a14="http://schemas.microsoft.com/office/drawing/2010/main">
                <a:solidFill>
                  <a:srgbClr val="FFFFFF"/>
                </a:solidFill>
              </a14:hiddenFill>
            </a:ext>
          </a:extLst>
        </p:spPr>
      </p:pic>
      <p:pic>
        <p:nvPicPr>
          <p:cNvPr id="10" name="رسم 9" descr="سهم: دوران إلى اليسار مع تعبئة خالصة">
            <a:extLst>
              <a:ext uri="{FF2B5EF4-FFF2-40B4-BE49-F238E27FC236}">
                <a16:creationId xmlns:a16="http://schemas.microsoft.com/office/drawing/2014/main" id="{30B6C8B8-5D0E-4C71-5A0D-01085E3032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193" y="1647241"/>
            <a:ext cx="746909" cy="746909"/>
          </a:xfrm>
          <a:prstGeom prst="rect">
            <a:avLst/>
          </a:prstGeom>
        </p:spPr>
      </p:pic>
      <p:pic>
        <p:nvPicPr>
          <p:cNvPr id="11" name="رسم 10" descr="سهم: دوران إلى اليسار مع تعبئة خالصة">
            <a:extLst>
              <a:ext uri="{FF2B5EF4-FFF2-40B4-BE49-F238E27FC236}">
                <a16:creationId xmlns:a16="http://schemas.microsoft.com/office/drawing/2014/main" id="{2ADF8A93-781B-0651-9071-706F0488E8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1761" y="1639545"/>
            <a:ext cx="746909" cy="746909"/>
          </a:xfrm>
          <a:prstGeom prst="rect">
            <a:avLst/>
          </a:prstGeom>
        </p:spPr>
      </p:pic>
    </p:spTree>
    <p:extLst>
      <p:ext uri="{BB962C8B-B14F-4D97-AF65-F5344CB8AC3E}">
        <p14:creationId xmlns:p14="http://schemas.microsoft.com/office/powerpoint/2010/main" val="279045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FF367CE-D59F-B3E4-BF9A-45AAFF6B7669}"/>
              </a:ext>
            </a:extLst>
          </p:cNvPr>
          <p:cNvSpPr>
            <a:spLocks noGrp="1"/>
          </p:cNvSpPr>
          <p:nvPr>
            <p:ph type="title"/>
          </p:nvPr>
        </p:nvSpPr>
        <p:spPr>
          <a:xfrm>
            <a:off x="363415" y="327098"/>
            <a:ext cx="11465169" cy="1730961"/>
          </a:xfrm>
        </p:spPr>
        <p:txBody>
          <a:bodyPr>
            <a:normAutofit fontScale="90000"/>
          </a:bodyPr>
          <a:lstStyle/>
          <a:p>
            <a:pPr algn="ctr"/>
            <a:r>
              <a:rPr lang="ar-SA" sz="6000" dirty="0"/>
              <a:t>طالبتي المجتهدة صوبي الإجابة الصحيحة , المُراد بالمؤمن القوي في الحديث هو القوي في :</a:t>
            </a:r>
          </a:p>
        </p:txBody>
      </p:sp>
      <p:sp>
        <p:nvSpPr>
          <p:cNvPr id="3" name="عنصر نائب للمحتوى 2">
            <a:extLst>
              <a:ext uri="{FF2B5EF4-FFF2-40B4-BE49-F238E27FC236}">
                <a16:creationId xmlns:a16="http://schemas.microsoft.com/office/drawing/2014/main" id="{1ADE3D69-D70F-39B3-F2E6-7583F92B1786}"/>
              </a:ext>
            </a:extLst>
          </p:cNvPr>
          <p:cNvSpPr>
            <a:spLocks noGrp="1"/>
          </p:cNvSpPr>
          <p:nvPr>
            <p:ph idx="1"/>
          </p:nvPr>
        </p:nvSpPr>
        <p:spPr>
          <a:xfrm>
            <a:off x="2766643" y="2936044"/>
            <a:ext cx="8188569" cy="903507"/>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ar-SA" sz="6000" dirty="0"/>
              <a:t>1/ الإيمان و الصبر .</a:t>
            </a:r>
          </a:p>
        </p:txBody>
      </p:sp>
      <p:sp>
        <p:nvSpPr>
          <p:cNvPr id="4" name="عنصر نائب للمحتوى 2">
            <a:extLst>
              <a:ext uri="{FF2B5EF4-FFF2-40B4-BE49-F238E27FC236}">
                <a16:creationId xmlns:a16="http://schemas.microsoft.com/office/drawing/2014/main" id="{2F29C6EE-CABE-2D57-491E-6BAF3354E118}"/>
              </a:ext>
            </a:extLst>
          </p:cNvPr>
          <p:cNvSpPr txBox="1">
            <a:spLocks/>
          </p:cNvSpPr>
          <p:nvPr/>
        </p:nvSpPr>
        <p:spPr>
          <a:xfrm>
            <a:off x="2766642" y="4944378"/>
            <a:ext cx="8188569" cy="903507"/>
          </a:xfrm>
          <a:prstGeom prst="rect">
            <a:avLst/>
          </a:prstGeom>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vert="horz" lIns="91440" tIns="45720" rIns="91440" bIns="45720" rtlCol="1">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ar-SA" sz="6000" dirty="0"/>
              <a:t>2/ البدن .</a:t>
            </a:r>
          </a:p>
        </p:txBody>
      </p:sp>
      <p:pic>
        <p:nvPicPr>
          <p:cNvPr id="2050" name="Picture 2" descr="لعبة التصويب علي الهدف Bullseye Hit - العبها على ميزو جيمز">
            <a:extLst>
              <a:ext uri="{FF2B5EF4-FFF2-40B4-BE49-F238E27FC236}">
                <a16:creationId xmlns:a16="http://schemas.microsoft.com/office/drawing/2014/main" id="{8F12DC8B-3EAD-646A-6B3E-B42851192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613" y="2417430"/>
            <a:ext cx="2297590" cy="34304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علامة صح خضراء ايقونات صور شفافة, علامات الاختيار الخضراء, رمز علامة  الاختيار, علامة الاختيار PNG وملف PSD للتحميل مجانا">
            <a:extLst>
              <a:ext uri="{FF2B5EF4-FFF2-40B4-BE49-F238E27FC236}">
                <a16:creationId xmlns:a16="http://schemas.microsoft.com/office/drawing/2014/main" id="{88070F9B-4003-85DA-F8F3-2C1EA9A59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6090" y="2894843"/>
            <a:ext cx="985910" cy="985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5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B02285D-0E5C-F28B-220A-E99FF3E88DB2}"/>
              </a:ext>
            </a:extLst>
          </p:cNvPr>
          <p:cNvSpPr>
            <a:spLocks noGrp="1"/>
          </p:cNvSpPr>
          <p:nvPr>
            <p:ph type="title"/>
          </p:nvPr>
        </p:nvSpPr>
        <p:spPr>
          <a:xfrm>
            <a:off x="0" y="260252"/>
            <a:ext cx="11915335" cy="2025747"/>
          </a:xfrm>
        </p:spPr>
        <p:txBody>
          <a:bodyPr>
            <a:normAutofit/>
          </a:bodyPr>
          <a:lstStyle/>
          <a:p>
            <a:pPr algn="ctr"/>
            <a:r>
              <a:rPr lang="ar-SA" sz="6000" dirty="0"/>
              <a:t>طالبتي خلال دقيقـة واحدة ما الذي يُستحب قوله من لم يحصل على مُراده أو أصابـه ما يكره .</a:t>
            </a:r>
          </a:p>
        </p:txBody>
      </p:sp>
      <p:sp>
        <p:nvSpPr>
          <p:cNvPr id="3" name="عنصر نائب للمحتوى 2">
            <a:extLst>
              <a:ext uri="{FF2B5EF4-FFF2-40B4-BE49-F238E27FC236}">
                <a16:creationId xmlns:a16="http://schemas.microsoft.com/office/drawing/2014/main" id="{CE06B557-E34F-FC1A-8C0E-F81F37440F3C}"/>
              </a:ext>
            </a:extLst>
          </p:cNvPr>
          <p:cNvSpPr>
            <a:spLocks noGrp="1"/>
          </p:cNvSpPr>
          <p:nvPr>
            <p:ph idx="1"/>
          </p:nvPr>
        </p:nvSpPr>
        <p:spPr>
          <a:xfrm>
            <a:off x="5716172" y="3167109"/>
            <a:ext cx="5734930" cy="2347426"/>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ctr">
              <a:buNone/>
            </a:pPr>
            <a:r>
              <a:rPr lang="ar-SA" sz="8000" dirty="0">
                <a:solidFill>
                  <a:srgbClr val="990033"/>
                </a:solidFill>
              </a:rPr>
              <a:t>قدر الله و ما شاء فعل . </a:t>
            </a:r>
          </a:p>
        </p:txBody>
      </p:sp>
      <p:pic>
        <p:nvPicPr>
          <p:cNvPr id="3074" name="Picture 2" descr="استراتيجية الدقيقة الواحدة في التعليم | TikTok">
            <a:extLst>
              <a:ext uri="{FF2B5EF4-FFF2-40B4-BE49-F238E27FC236}">
                <a16:creationId xmlns:a16="http://schemas.microsoft.com/office/drawing/2014/main" id="{67245726-9DEE-6624-70DC-AF1D21A6C7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61" t="8924" r="8513" b="6769"/>
          <a:stretch/>
        </p:blipFill>
        <p:spPr bwMode="auto">
          <a:xfrm>
            <a:off x="528710" y="2142046"/>
            <a:ext cx="3649394" cy="4455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53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75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167F611-B6A5-57CE-C308-906A3D451FFF}"/>
              </a:ext>
            </a:extLst>
          </p:cNvPr>
          <p:cNvSpPr>
            <a:spLocks noGrp="1"/>
          </p:cNvSpPr>
          <p:nvPr>
            <p:ph type="title"/>
          </p:nvPr>
        </p:nvSpPr>
        <p:spPr>
          <a:xfrm>
            <a:off x="0" y="801858"/>
            <a:ext cx="11943470" cy="2053883"/>
          </a:xfrm>
        </p:spPr>
        <p:txBody>
          <a:bodyPr>
            <a:normAutofit/>
          </a:bodyPr>
          <a:lstStyle/>
          <a:p>
            <a:pPr algn="ctr"/>
            <a:r>
              <a:rPr lang="ar-SA" sz="6000" dirty="0"/>
              <a:t>لماذا يُكره أن يقول المؤمن عند المُصيبـة لو أنِ فعلت لكان كذا وَ كذا ؟</a:t>
            </a:r>
          </a:p>
        </p:txBody>
      </p:sp>
      <p:sp>
        <p:nvSpPr>
          <p:cNvPr id="3" name="عنصر نائب للمحتوى 2">
            <a:extLst>
              <a:ext uri="{FF2B5EF4-FFF2-40B4-BE49-F238E27FC236}">
                <a16:creationId xmlns:a16="http://schemas.microsoft.com/office/drawing/2014/main" id="{01D16B2D-F2CB-3645-C579-09DCD530401B}"/>
              </a:ext>
            </a:extLst>
          </p:cNvPr>
          <p:cNvSpPr>
            <a:spLocks noGrp="1"/>
          </p:cNvSpPr>
          <p:nvPr>
            <p:ph idx="1"/>
          </p:nvPr>
        </p:nvSpPr>
        <p:spPr>
          <a:xfrm>
            <a:off x="3877407" y="3893233"/>
            <a:ext cx="7893148" cy="1350499"/>
          </a:xfrm>
        </p:spPr>
        <p:txBody>
          <a:bodyPr>
            <a:normAutofit fontScale="92500"/>
          </a:bodyPr>
          <a:lstStyle/>
          <a:p>
            <a:pPr marL="0" indent="0">
              <a:buNone/>
            </a:pPr>
            <a:r>
              <a:rPr lang="ar-SA" sz="7200" dirty="0">
                <a:solidFill>
                  <a:srgbClr val="990033"/>
                </a:solidFill>
              </a:rPr>
              <a:t>لأن لو تفتحت عمل الشيطان. </a:t>
            </a:r>
          </a:p>
        </p:txBody>
      </p:sp>
      <p:cxnSp>
        <p:nvCxnSpPr>
          <p:cNvPr id="5" name="رابط مستقيم 4">
            <a:extLst>
              <a:ext uri="{FF2B5EF4-FFF2-40B4-BE49-F238E27FC236}">
                <a16:creationId xmlns:a16="http://schemas.microsoft.com/office/drawing/2014/main" id="{B4A6DF97-61D5-67F3-C729-25CF31FC6D44}"/>
              </a:ext>
            </a:extLst>
          </p:cNvPr>
          <p:cNvCxnSpPr>
            <a:cxnSpLocks/>
          </p:cNvCxnSpPr>
          <p:nvPr/>
        </p:nvCxnSpPr>
        <p:spPr>
          <a:xfrm>
            <a:off x="3179299" y="2954217"/>
            <a:ext cx="6033867" cy="0"/>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pic>
        <p:nvPicPr>
          <p:cNvPr id="4098" name="Picture 2" descr="Chuva de ideias - ícones de o negócio grátis">
            <a:extLst>
              <a:ext uri="{FF2B5EF4-FFF2-40B4-BE49-F238E27FC236}">
                <a16:creationId xmlns:a16="http://schemas.microsoft.com/office/drawing/2014/main" id="{72792B8C-532C-F652-A03E-B84852011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6677"/>
            <a:ext cx="3704492" cy="3629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21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anim calcmode="lin" valueType="num">
                                      <p:cBhvr>
                                        <p:cTn id="8"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1502187-6ACF-664F-DEEB-8B2D6C733031}"/>
              </a:ext>
            </a:extLst>
          </p:cNvPr>
          <p:cNvSpPr>
            <a:spLocks noGrp="1"/>
          </p:cNvSpPr>
          <p:nvPr>
            <p:ph type="title"/>
          </p:nvPr>
        </p:nvSpPr>
        <p:spPr>
          <a:xfrm>
            <a:off x="0" y="309489"/>
            <a:ext cx="11985674" cy="1676622"/>
          </a:xfrm>
        </p:spPr>
        <p:txBody>
          <a:bodyPr>
            <a:noAutofit/>
          </a:bodyPr>
          <a:lstStyle/>
          <a:p>
            <a:pPr algn="ctr"/>
            <a:r>
              <a:rPr lang="ar-SA" sz="6000" dirty="0"/>
              <a:t>بالتعاون مع مجموعتـك ,أذكري أسباب التحلي بصفات المؤمن القوي .</a:t>
            </a:r>
          </a:p>
        </p:txBody>
      </p:sp>
      <p:sp>
        <p:nvSpPr>
          <p:cNvPr id="3" name="عنصر نائب للمحتوى 2">
            <a:extLst>
              <a:ext uri="{FF2B5EF4-FFF2-40B4-BE49-F238E27FC236}">
                <a16:creationId xmlns:a16="http://schemas.microsoft.com/office/drawing/2014/main" id="{8DF7B895-A4BB-5027-893C-CD56E445A516}"/>
              </a:ext>
            </a:extLst>
          </p:cNvPr>
          <p:cNvSpPr>
            <a:spLocks noGrp="1"/>
          </p:cNvSpPr>
          <p:nvPr>
            <p:ph idx="1"/>
          </p:nvPr>
        </p:nvSpPr>
        <p:spPr>
          <a:xfrm>
            <a:off x="2349305" y="2855742"/>
            <a:ext cx="9636369" cy="3560371"/>
          </a:xfrm>
        </p:spPr>
        <p:txBody>
          <a:bodyPr>
            <a:noAutofit/>
          </a:bodyPr>
          <a:lstStyle/>
          <a:p>
            <a:pPr>
              <a:buFontTx/>
              <a:buChar char="-"/>
            </a:pPr>
            <a:r>
              <a:rPr lang="ar-SA" sz="5400" dirty="0">
                <a:solidFill>
                  <a:srgbClr val="990033"/>
                </a:solidFill>
              </a:rPr>
              <a:t> الإيمان بالله و الثـقة به .</a:t>
            </a:r>
          </a:p>
          <a:p>
            <a:pPr>
              <a:buFontTx/>
              <a:buChar char="-"/>
            </a:pPr>
            <a:r>
              <a:rPr lang="ar-SA" sz="5400" dirty="0">
                <a:solidFill>
                  <a:srgbClr val="990033"/>
                </a:solidFill>
              </a:rPr>
              <a:t> شكر الله عند النعمـة و حمد الله و الصبر على قضاءه عند الابتلاء .</a:t>
            </a:r>
          </a:p>
          <a:p>
            <a:pPr>
              <a:buFontTx/>
              <a:buChar char="-"/>
            </a:pPr>
            <a:r>
              <a:rPr lang="ar-SA" sz="5400" dirty="0">
                <a:solidFill>
                  <a:srgbClr val="990033"/>
                </a:solidFill>
              </a:rPr>
              <a:t> تلاوة القرآن و تدبره . </a:t>
            </a:r>
          </a:p>
        </p:txBody>
      </p:sp>
      <p:pic>
        <p:nvPicPr>
          <p:cNvPr id="5122" name="Picture 2" descr="النشاط : القوة لشحن حياتك بالمال والمعنى والزخم - مكتبة آفاق المعرفة">
            <a:extLst>
              <a:ext uri="{FF2B5EF4-FFF2-40B4-BE49-F238E27FC236}">
                <a16:creationId xmlns:a16="http://schemas.microsoft.com/office/drawing/2014/main" id="{CE76A68C-345B-9D55-001A-D366D7F49B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26" t="10808" r="4610" b="49820"/>
          <a:stretch/>
        </p:blipFill>
        <p:spPr bwMode="auto">
          <a:xfrm>
            <a:off x="0" y="4541514"/>
            <a:ext cx="4051495" cy="238074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رابط مستقيم 3">
            <a:extLst>
              <a:ext uri="{FF2B5EF4-FFF2-40B4-BE49-F238E27FC236}">
                <a16:creationId xmlns:a16="http://schemas.microsoft.com/office/drawing/2014/main" id="{DCD63F71-5101-B32C-CE19-187273248B88}"/>
              </a:ext>
            </a:extLst>
          </p:cNvPr>
          <p:cNvCxnSpPr>
            <a:cxnSpLocks/>
          </p:cNvCxnSpPr>
          <p:nvPr/>
        </p:nvCxnSpPr>
        <p:spPr>
          <a:xfrm>
            <a:off x="2827607" y="2180494"/>
            <a:ext cx="6033867" cy="0"/>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78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فسيفساء من اشكال هندسية ملونه">
            <a:extLst>
              <a:ext uri="{FF2B5EF4-FFF2-40B4-BE49-F238E27FC236}">
                <a16:creationId xmlns:a16="http://schemas.microsoft.com/office/drawing/2014/main" id="{D1D138D2-F423-4851-0265-668F8C7A78FE}"/>
              </a:ext>
            </a:extLst>
          </p:cNvPr>
          <p:cNvPicPr>
            <a:picLocks noChangeAspect="1"/>
          </p:cNvPicPr>
          <p:nvPr/>
        </p:nvPicPr>
        <p:blipFill rotWithShape="1">
          <a:blip r:embed="rId2"/>
          <a:srcRect t="18023" b="3306"/>
          <a:stretch/>
        </p:blipFill>
        <p:spPr>
          <a:xfrm>
            <a:off x="19" y="10"/>
            <a:ext cx="5247229" cy="6857989"/>
          </a:xfrm>
          <a:prstGeom prst="rect">
            <a:avLst/>
          </a:prstGeom>
        </p:spPr>
      </p:pic>
      <p:pic>
        <p:nvPicPr>
          <p:cNvPr id="4098" name="Picture 2" descr="ومن ناحية رسم الكرتون الأحمر لطيف علامة استفهام مجسمة | صور PNG PSD تحميل  مجاني - Pikbest">
            <a:extLst>
              <a:ext uri="{FF2B5EF4-FFF2-40B4-BE49-F238E27FC236}">
                <a16:creationId xmlns:a16="http://schemas.microsoft.com/office/drawing/2014/main" id="{FDF372B1-A744-D202-D135-572E90792D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196" t="5079" r="23915" b="10053"/>
          <a:stretch/>
        </p:blipFill>
        <p:spPr bwMode="auto">
          <a:xfrm>
            <a:off x="5247248" y="0"/>
            <a:ext cx="3179300" cy="6857989"/>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a:extLst>
              <a:ext uri="{FF2B5EF4-FFF2-40B4-BE49-F238E27FC236}">
                <a16:creationId xmlns:a16="http://schemas.microsoft.com/office/drawing/2014/main" id="{85E286ED-D685-7F70-2003-ACF51F8AAD98}"/>
              </a:ext>
            </a:extLst>
          </p:cNvPr>
          <p:cNvSpPr/>
          <p:nvPr/>
        </p:nvSpPr>
        <p:spPr>
          <a:xfrm>
            <a:off x="8600048" y="-5428"/>
            <a:ext cx="3582514" cy="6863417"/>
          </a:xfrm>
          <a:prstGeom prst="rect">
            <a:avLst/>
          </a:prstGeom>
          <a:noFill/>
        </p:spPr>
        <p:txBody>
          <a:bodyPr wrap="square" lIns="91440" tIns="45720" rIns="91440" bIns="45720">
            <a:spAutoFit/>
          </a:bodyPr>
          <a:lstStyle/>
          <a:p>
            <a:pPr algn="ctr"/>
            <a:r>
              <a:rPr lang="ar-SA" sz="8800" dirty="0">
                <a:ln w="0"/>
                <a:effectLst>
                  <a:outerShdw blurRad="38100" dist="19050" dir="2700000" algn="tl" rotWithShape="0">
                    <a:schemeClr val="dk1">
                      <a:alpha val="40000"/>
                    </a:schemeClr>
                  </a:outerShdw>
                </a:effectLst>
              </a:rPr>
              <a:t>ماذا </a:t>
            </a:r>
          </a:p>
          <a:p>
            <a:pPr algn="ctr"/>
            <a:r>
              <a:rPr lang="ar-SA" sz="8800" b="0" cap="none" spc="0" dirty="0">
                <a:ln w="0"/>
                <a:solidFill>
                  <a:schemeClr val="tx1"/>
                </a:solidFill>
                <a:effectLst>
                  <a:outerShdw blurRad="38100" dist="19050" dir="2700000" algn="tl" rotWithShape="0">
                    <a:schemeClr val="dk1">
                      <a:alpha val="40000"/>
                    </a:schemeClr>
                  </a:outerShdw>
                </a:effectLst>
              </a:rPr>
              <a:t>تعلمنـا </a:t>
            </a:r>
          </a:p>
          <a:p>
            <a:pPr algn="ctr"/>
            <a:r>
              <a:rPr lang="ar-SA" sz="8800" dirty="0">
                <a:ln w="0"/>
                <a:effectLst>
                  <a:outerShdw blurRad="38100" dist="19050" dir="2700000" algn="tl" rotWithShape="0">
                    <a:schemeClr val="dk1">
                      <a:alpha val="40000"/>
                    </a:schemeClr>
                  </a:outerShdw>
                </a:effectLst>
              </a:rPr>
              <a:t>في درسنا </a:t>
            </a:r>
          </a:p>
          <a:p>
            <a:pPr algn="ctr"/>
            <a:r>
              <a:rPr lang="ar-SA" sz="8800" b="0" cap="none" spc="0" dirty="0">
                <a:ln w="0"/>
                <a:solidFill>
                  <a:schemeClr val="tx1"/>
                </a:solidFill>
                <a:effectLst>
                  <a:outerShdw blurRad="38100" dist="19050" dir="2700000" algn="tl" rotWithShape="0">
                    <a:schemeClr val="dk1">
                      <a:alpha val="40000"/>
                    </a:schemeClr>
                  </a:outerShdw>
                </a:effectLst>
              </a:rPr>
              <a:t>لهذا اليــوم .</a:t>
            </a:r>
          </a:p>
        </p:txBody>
      </p:sp>
    </p:spTree>
    <p:extLst>
      <p:ext uri="{BB962C8B-B14F-4D97-AF65-F5344CB8AC3E}">
        <p14:creationId xmlns:p14="http://schemas.microsoft.com/office/powerpoint/2010/main" val="1837509962"/>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عنصر نائب للمحتوى 3">
            <a:extLst>
              <a:ext uri="{FF2B5EF4-FFF2-40B4-BE49-F238E27FC236}">
                <a16:creationId xmlns:a16="http://schemas.microsoft.com/office/drawing/2014/main" id="{0F7017F1-7B4C-4545-ECA7-5A753D4D928C}"/>
              </a:ext>
            </a:extLst>
          </p:cNvPr>
          <p:cNvPicPr>
            <a:picLocks noChangeAspect="1"/>
          </p:cNvPicPr>
          <p:nvPr/>
        </p:nvPicPr>
        <p:blipFill rotWithShape="1">
          <a:blip r:embed="rId2"/>
          <a:srcRect r="787" b="-1"/>
          <a:stretch/>
        </p:blipFill>
        <p:spPr>
          <a:xfrm>
            <a:off x="6733737" y="2645763"/>
            <a:ext cx="4942448" cy="3001373"/>
          </a:xfrm>
          <a:custGeom>
            <a:avLst/>
            <a:gdLst/>
            <a:ahLst/>
            <a:cxnLst/>
            <a:rect l="l" t="t" r="r" b="b"/>
            <a:pathLst>
              <a:path w="10885620" h="5486059">
                <a:moveTo>
                  <a:pt x="10205621" y="4239266"/>
                </a:moveTo>
                <a:cubicBezTo>
                  <a:pt x="9893380" y="4239266"/>
                  <a:pt x="9640258" y="4492387"/>
                  <a:pt x="9640258" y="4804628"/>
                </a:cubicBezTo>
                <a:cubicBezTo>
                  <a:pt x="9640258" y="5116869"/>
                  <a:pt x="9893380" y="5369990"/>
                  <a:pt x="10205621" y="5369990"/>
                </a:cubicBezTo>
                <a:cubicBezTo>
                  <a:pt x="10517862" y="5369990"/>
                  <a:pt x="10770984" y="5116869"/>
                  <a:pt x="10770984" y="4804628"/>
                </a:cubicBezTo>
                <a:cubicBezTo>
                  <a:pt x="10770984" y="4492387"/>
                  <a:pt x="10517862" y="4239266"/>
                  <a:pt x="10205621" y="4239266"/>
                </a:cubicBezTo>
                <a:close/>
                <a:moveTo>
                  <a:pt x="10205621" y="2867751"/>
                </a:moveTo>
                <a:cubicBezTo>
                  <a:pt x="9893380" y="2867751"/>
                  <a:pt x="9640258" y="3120872"/>
                  <a:pt x="9640258" y="3433113"/>
                </a:cubicBezTo>
                <a:cubicBezTo>
                  <a:pt x="9640258" y="3745354"/>
                  <a:pt x="9893380" y="3998475"/>
                  <a:pt x="10205621" y="3998475"/>
                </a:cubicBezTo>
                <a:cubicBezTo>
                  <a:pt x="10517862" y="3998475"/>
                  <a:pt x="10770984" y="3745354"/>
                  <a:pt x="10770984" y="3433113"/>
                </a:cubicBezTo>
                <a:cubicBezTo>
                  <a:pt x="10770984" y="3120872"/>
                  <a:pt x="10517862" y="2867751"/>
                  <a:pt x="10205621" y="2867751"/>
                </a:cubicBezTo>
                <a:close/>
                <a:moveTo>
                  <a:pt x="8842755" y="1496236"/>
                </a:moveTo>
                <a:cubicBezTo>
                  <a:pt x="8530514" y="1496236"/>
                  <a:pt x="8277392" y="1749357"/>
                  <a:pt x="8277392" y="2061598"/>
                </a:cubicBezTo>
                <a:cubicBezTo>
                  <a:pt x="8277392" y="2373839"/>
                  <a:pt x="8530514" y="2626960"/>
                  <a:pt x="8842755" y="2626960"/>
                </a:cubicBezTo>
                <a:cubicBezTo>
                  <a:pt x="9154996" y="2626960"/>
                  <a:pt x="9408118" y="2373839"/>
                  <a:pt x="9408118" y="2061598"/>
                </a:cubicBezTo>
                <a:cubicBezTo>
                  <a:pt x="9408118" y="1749357"/>
                  <a:pt x="9154996" y="1496236"/>
                  <a:pt x="8842755" y="1496236"/>
                </a:cubicBezTo>
                <a:close/>
                <a:moveTo>
                  <a:pt x="10205621" y="124721"/>
                </a:moveTo>
                <a:cubicBezTo>
                  <a:pt x="9893380" y="124721"/>
                  <a:pt x="9640258" y="377842"/>
                  <a:pt x="9640258" y="690083"/>
                </a:cubicBezTo>
                <a:cubicBezTo>
                  <a:pt x="9640258" y="1002324"/>
                  <a:pt x="9893380" y="1255445"/>
                  <a:pt x="10205621" y="1255445"/>
                </a:cubicBezTo>
                <a:cubicBezTo>
                  <a:pt x="10517862" y="1255445"/>
                  <a:pt x="10770984" y="1002324"/>
                  <a:pt x="10770984" y="690083"/>
                </a:cubicBezTo>
                <a:cubicBezTo>
                  <a:pt x="10770984" y="377842"/>
                  <a:pt x="10517862" y="124721"/>
                  <a:pt x="10205621" y="124721"/>
                </a:cubicBezTo>
                <a:close/>
                <a:moveTo>
                  <a:pt x="0" y="0"/>
                </a:moveTo>
                <a:lnTo>
                  <a:pt x="10885620" y="0"/>
                </a:lnTo>
                <a:lnTo>
                  <a:pt x="10885620" y="5486059"/>
                </a:lnTo>
                <a:lnTo>
                  <a:pt x="0" y="5486059"/>
                </a:lnTo>
                <a:close/>
              </a:path>
            </a:pathLst>
          </a:custGeom>
          <a:ln>
            <a:solidFill>
              <a:schemeClr val="accent1"/>
            </a:solidFill>
          </a:ln>
        </p:spPr>
      </p:pic>
      <p:sp>
        <p:nvSpPr>
          <p:cNvPr id="3" name="عنوان فرعي 2">
            <a:extLst>
              <a:ext uri="{FF2B5EF4-FFF2-40B4-BE49-F238E27FC236}">
                <a16:creationId xmlns:a16="http://schemas.microsoft.com/office/drawing/2014/main" id="{AD3C0A1C-EA51-E012-FC5E-211B7B88198F}"/>
              </a:ext>
            </a:extLst>
          </p:cNvPr>
          <p:cNvSpPr txBox="1">
            <a:spLocks noGrp="1"/>
          </p:cNvSpPr>
          <p:nvPr>
            <p:ph type="subTitle" idx="1"/>
          </p:nvPr>
        </p:nvSpPr>
        <p:spPr>
          <a:xfrm>
            <a:off x="6561014" y="649634"/>
            <a:ext cx="4500102" cy="101035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ar-SA" sz="6600" dirty="0">
                <a:solidFill>
                  <a:schemeClr val="tx1"/>
                </a:solidFill>
              </a:rPr>
              <a:t> الواجب</a:t>
            </a:r>
          </a:p>
        </p:txBody>
      </p:sp>
      <p:pic>
        <p:nvPicPr>
          <p:cNvPr id="4" name="Picture 3" descr="فسيفساء من اشكال هندسية ملونه">
            <a:extLst>
              <a:ext uri="{FF2B5EF4-FFF2-40B4-BE49-F238E27FC236}">
                <a16:creationId xmlns:a16="http://schemas.microsoft.com/office/drawing/2014/main" id="{DEC11B03-0AB3-7B28-E093-A84B679789C3}"/>
              </a:ext>
            </a:extLst>
          </p:cNvPr>
          <p:cNvPicPr>
            <a:picLocks noChangeAspect="1"/>
          </p:cNvPicPr>
          <p:nvPr/>
        </p:nvPicPr>
        <p:blipFill rotWithShape="1">
          <a:blip r:embed="rId3"/>
          <a:srcRect t="18023" b="3306"/>
          <a:stretch/>
        </p:blipFill>
        <p:spPr>
          <a:xfrm>
            <a:off x="-1" y="11"/>
            <a:ext cx="5458266" cy="6857989"/>
          </a:xfrm>
          <a:prstGeom prst="rect">
            <a:avLst/>
          </a:prstGeom>
          <a:ln>
            <a:noFill/>
          </a:ln>
          <a:effectLst>
            <a:softEdge rad="112500"/>
          </a:effectLst>
        </p:spPr>
      </p:pic>
    </p:spTree>
    <p:extLst>
      <p:ext uri="{BB962C8B-B14F-4D97-AF65-F5344CB8AC3E}">
        <p14:creationId xmlns:p14="http://schemas.microsoft.com/office/powerpoint/2010/main" val="41286368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E276CC2-5997-67BE-3F59-425B7B9EE526}"/>
              </a:ext>
            </a:extLst>
          </p:cNvPr>
          <p:cNvSpPr>
            <a:spLocks noGrp="1"/>
          </p:cNvSpPr>
          <p:nvPr>
            <p:ph type="ctrTitle"/>
          </p:nvPr>
        </p:nvSpPr>
        <p:spPr>
          <a:xfrm>
            <a:off x="5123554" y="702870"/>
            <a:ext cx="6506117" cy="2659311"/>
          </a:xfrm>
        </p:spPr>
        <p:txBody>
          <a:bodyPr anchor="b">
            <a:normAutofit/>
          </a:bodyPr>
          <a:lstStyle/>
          <a:p>
            <a:endParaRPr lang="ar-SA" dirty="0"/>
          </a:p>
        </p:txBody>
      </p:sp>
      <p:sp>
        <p:nvSpPr>
          <p:cNvPr id="3" name="عنوان فرعي 2">
            <a:extLst>
              <a:ext uri="{FF2B5EF4-FFF2-40B4-BE49-F238E27FC236}">
                <a16:creationId xmlns:a16="http://schemas.microsoft.com/office/drawing/2014/main" id="{0975319C-AF05-38E7-2909-BF4CBBA99ADA}"/>
              </a:ext>
            </a:extLst>
          </p:cNvPr>
          <p:cNvSpPr>
            <a:spLocks noGrp="1"/>
          </p:cNvSpPr>
          <p:nvPr>
            <p:ph type="subTitle" idx="1"/>
          </p:nvPr>
        </p:nvSpPr>
        <p:spPr>
          <a:xfrm>
            <a:off x="5123553" y="3495811"/>
            <a:ext cx="6506117" cy="2735353"/>
          </a:xfrm>
        </p:spPr>
        <p:txBody>
          <a:bodyPr anchor="t">
            <a:normAutofit/>
          </a:bodyPr>
          <a:lstStyle/>
          <a:p>
            <a:endParaRPr lang="ar-SA" dirty="0"/>
          </a:p>
        </p:txBody>
      </p:sp>
      <p:pic>
        <p:nvPicPr>
          <p:cNvPr id="4" name="صورة 3" descr="صورة تحتوي على نص, رسوم متحركة, لقطة شاشة&#10;&#10;تم إنشاء الوصف تلقائياً">
            <a:extLst>
              <a:ext uri="{FF2B5EF4-FFF2-40B4-BE49-F238E27FC236}">
                <a16:creationId xmlns:a16="http://schemas.microsoft.com/office/drawing/2014/main" id="{A1E91E2F-1DCA-918F-0B9C-009AD5DE42F9}"/>
              </a:ext>
            </a:extLst>
          </p:cNvPr>
          <p:cNvPicPr>
            <a:picLocks noChangeAspect="1"/>
          </p:cNvPicPr>
          <p:nvPr/>
        </p:nvPicPr>
        <p:blipFill>
          <a:blip r:embed="rId2">
            <a:alphaModFix/>
          </a:blip>
          <a:stretch>
            <a:fillRect/>
          </a:stretch>
        </p:blipFill>
        <p:spPr>
          <a:xfrm>
            <a:off x="4640954" y="-1"/>
            <a:ext cx="7551045" cy="6857999"/>
          </a:xfrm>
          <a:prstGeom prst="rect">
            <a:avLst/>
          </a:prstGeom>
        </p:spPr>
      </p:pic>
      <p:pic>
        <p:nvPicPr>
          <p:cNvPr id="6" name="Picture 3" descr="فسيفساء من اشكال هندسية ملونه">
            <a:extLst>
              <a:ext uri="{FF2B5EF4-FFF2-40B4-BE49-F238E27FC236}">
                <a16:creationId xmlns:a16="http://schemas.microsoft.com/office/drawing/2014/main" id="{CE1D37DA-18E7-645F-1797-33B7CE8AF726}"/>
              </a:ext>
            </a:extLst>
          </p:cNvPr>
          <p:cNvPicPr>
            <a:picLocks noChangeAspect="1"/>
          </p:cNvPicPr>
          <p:nvPr/>
        </p:nvPicPr>
        <p:blipFill rotWithShape="1">
          <a:blip r:embed="rId3"/>
          <a:srcRect t="18023" b="3306"/>
          <a:stretch/>
        </p:blipFill>
        <p:spPr>
          <a:xfrm>
            <a:off x="19" y="10"/>
            <a:ext cx="5261297" cy="6857989"/>
          </a:xfrm>
          <a:prstGeom prst="rect">
            <a:avLst/>
          </a:prstGeom>
        </p:spPr>
      </p:pic>
    </p:spTree>
    <p:extLst>
      <p:ext uri="{BB962C8B-B14F-4D97-AF65-F5344CB8AC3E}">
        <p14:creationId xmlns:p14="http://schemas.microsoft.com/office/powerpoint/2010/main" val="31800094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حصة الزيادي🕊 on Twitter: &quot;ورقة استراتيجية (شريط الذكريات ...">
            <a:extLst>
              <a:ext uri="{FF2B5EF4-FFF2-40B4-BE49-F238E27FC236}">
                <a16:creationId xmlns:a16="http://schemas.microsoft.com/office/drawing/2014/main" id="{1A3E0B29-FB15-02DB-7479-A97D5FCEA5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05" b="11912"/>
          <a:stretch/>
        </p:blipFill>
        <p:spPr bwMode="auto">
          <a:xfrm>
            <a:off x="5603631" y="4552579"/>
            <a:ext cx="6003652" cy="19044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عنصر نائب للمحتوى 2">
            <a:extLst>
              <a:ext uri="{FF2B5EF4-FFF2-40B4-BE49-F238E27FC236}">
                <a16:creationId xmlns:a16="http://schemas.microsoft.com/office/drawing/2014/main" id="{2BD1EAED-E007-CBA1-18EE-880F045918B4}"/>
              </a:ext>
            </a:extLst>
          </p:cNvPr>
          <p:cNvSpPr txBox="1">
            <a:spLocks/>
          </p:cNvSpPr>
          <p:nvPr/>
        </p:nvSpPr>
        <p:spPr>
          <a:xfrm>
            <a:off x="4234784" y="576775"/>
            <a:ext cx="8763764" cy="3975804"/>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ar-SA" sz="8000" dirty="0">
                <a:solidFill>
                  <a:srgbClr val="C75782"/>
                </a:solidFill>
              </a:rPr>
              <a:t> </a:t>
            </a:r>
            <a:r>
              <a:rPr lang="ar-SA" sz="8800" dirty="0">
                <a:solidFill>
                  <a:srgbClr val="C75782"/>
                </a:solidFill>
              </a:rPr>
              <a:t>طالبتي المجتهدة </a:t>
            </a:r>
            <a:r>
              <a:rPr lang="ar-SA" sz="8800" dirty="0" err="1">
                <a:solidFill>
                  <a:srgbClr val="C75782"/>
                </a:solidFill>
              </a:rPr>
              <a:t>أسترجعي</a:t>
            </a:r>
            <a:r>
              <a:rPr lang="ar-SA" sz="8800" dirty="0">
                <a:solidFill>
                  <a:srgbClr val="C75782"/>
                </a:solidFill>
              </a:rPr>
              <a:t> درسنــــا السابق .</a:t>
            </a:r>
            <a:endParaRPr lang="en-US" sz="8000" dirty="0">
              <a:solidFill>
                <a:srgbClr val="C75782"/>
              </a:solidFill>
            </a:endParaRPr>
          </a:p>
        </p:txBody>
      </p:sp>
      <p:pic>
        <p:nvPicPr>
          <p:cNvPr id="2" name="Picture 3" descr="فسيفساء من اشكال هندسية ملونه">
            <a:extLst>
              <a:ext uri="{FF2B5EF4-FFF2-40B4-BE49-F238E27FC236}">
                <a16:creationId xmlns:a16="http://schemas.microsoft.com/office/drawing/2014/main" id="{0951283C-1CF5-DA66-C237-32C07D7BDAD5}"/>
              </a:ext>
            </a:extLst>
          </p:cNvPr>
          <p:cNvPicPr>
            <a:picLocks noChangeAspect="1"/>
          </p:cNvPicPr>
          <p:nvPr/>
        </p:nvPicPr>
        <p:blipFill rotWithShape="1">
          <a:blip r:embed="rId3"/>
          <a:srcRect t="18023" b="3306"/>
          <a:stretch/>
        </p:blipFill>
        <p:spPr>
          <a:xfrm>
            <a:off x="20" y="10"/>
            <a:ext cx="4515710" cy="6857989"/>
          </a:xfrm>
          <a:prstGeom prst="rect">
            <a:avLst/>
          </a:prstGeom>
        </p:spPr>
      </p:pic>
    </p:spTree>
    <p:extLst>
      <p:ext uri="{BB962C8B-B14F-4D97-AF65-F5344CB8AC3E}">
        <p14:creationId xmlns:p14="http://schemas.microsoft.com/office/powerpoint/2010/main" val="3106959424"/>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فرعي 2">
            <a:extLst>
              <a:ext uri="{FF2B5EF4-FFF2-40B4-BE49-F238E27FC236}">
                <a16:creationId xmlns:a16="http://schemas.microsoft.com/office/drawing/2014/main" id="{91C5FE70-B354-7337-2946-52319823F0C6}"/>
              </a:ext>
            </a:extLst>
          </p:cNvPr>
          <p:cNvSpPr txBox="1">
            <a:spLocks/>
          </p:cNvSpPr>
          <p:nvPr/>
        </p:nvSpPr>
        <p:spPr>
          <a:xfrm>
            <a:off x="3376246" y="409815"/>
            <a:ext cx="5444489" cy="1058004"/>
          </a:xfrm>
          <a:prstGeom prst="rect">
            <a:avLst/>
          </a:prstGeom>
          <a:ln>
            <a:solidFill>
              <a:srgbClr val="CC0066"/>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marL="342900" indent="-342900" algn="r" defTabSz="457200" rtl="1" eaLnBrk="1" latinLnBrk="0" hangingPunct="1">
              <a:lnSpc>
                <a:spcPct val="100000"/>
              </a:lnSpc>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ar-SA" sz="6000" spc="-60" dirty="0">
                <a:solidFill>
                  <a:schemeClr val="tx1"/>
                </a:solidFill>
                <a:latin typeface="Arial" panose="020B0604020202020204" pitchFamily="34" charset="0"/>
                <a:ea typeface="+mj-ea"/>
                <a:cs typeface="Arial" panose="020B0604020202020204" pitchFamily="34" charset="0"/>
              </a:rPr>
              <a:t> </a:t>
            </a:r>
            <a:r>
              <a:rPr lang="ar-SA" sz="5400" spc="-60" dirty="0">
                <a:solidFill>
                  <a:schemeClr val="tx1"/>
                </a:solidFill>
                <a:latin typeface="Arial" panose="020B0604020202020204" pitchFamily="34" charset="0"/>
                <a:ea typeface="+mj-ea"/>
                <a:cs typeface="Arial" panose="020B0604020202020204" pitchFamily="34" charset="0"/>
              </a:rPr>
              <a:t>موضوع</a:t>
            </a:r>
            <a:r>
              <a:rPr lang="ar-SA" sz="6000" spc="-60" dirty="0">
                <a:solidFill>
                  <a:schemeClr val="tx1"/>
                </a:solidFill>
                <a:latin typeface="Arial" panose="020B0604020202020204" pitchFamily="34" charset="0"/>
                <a:ea typeface="+mj-ea"/>
                <a:cs typeface="Arial" panose="020B0604020202020204" pitchFamily="34" charset="0"/>
              </a:rPr>
              <a:t> الدرس </a:t>
            </a:r>
            <a:endParaRPr lang="ar-SA" sz="2800" dirty="0">
              <a:solidFill>
                <a:schemeClr val="tx1"/>
              </a:solidFill>
            </a:endParaRPr>
          </a:p>
        </p:txBody>
      </p:sp>
      <p:sp>
        <p:nvSpPr>
          <p:cNvPr id="5" name="عنوان 1">
            <a:extLst>
              <a:ext uri="{FF2B5EF4-FFF2-40B4-BE49-F238E27FC236}">
                <a16:creationId xmlns:a16="http://schemas.microsoft.com/office/drawing/2014/main" id="{3BBC60FC-76E2-B193-FEA7-F83A9630B44F}"/>
              </a:ext>
            </a:extLst>
          </p:cNvPr>
          <p:cNvSpPr txBox="1">
            <a:spLocks/>
          </p:cNvSpPr>
          <p:nvPr/>
        </p:nvSpPr>
        <p:spPr>
          <a:xfrm>
            <a:off x="8334860" y="148894"/>
            <a:ext cx="3857140" cy="1692384"/>
          </a:xfrm>
          <a:prstGeom prst="rect">
            <a:avLst/>
          </a:prstGeom>
        </p:spPr>
        <p:txBody>
          <a:bodyPr vert="horz" lIns="228600" tIns="228600" rIns="228600" bIns="228600" rtlCol="0" anchor="ctr">
            <a:noAutofit/>
          </a:bodyPr>
          <a:lstStyle>
            <a:lvl1pPr algn="ctr" defTabSz="914400" rtl="1"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pPr algn="r" rtl="0">
              <a:defRPr/>
            </a:pPr>
            <a:r>
              <a:rPr lang="ar-SA" sz="2800" dirty="0">
                <a:solidFill>
                  <a:prstClr val="black"/>
                </a:solidFill>
                <a:latin typeface="Calibri Light" panose="020F0302020204030204"/>
                <a:cs typeface="Times New Roman" panose="02020603050405020304" pitchFamily="18" charset="0"/>
              </a:rPr>
              <a:t>المادة : </a:t>
            </a:r>
            <a:r>
              <a:rPr lang="ar-SA" sz="2800" dirty="0">
                <a:solidFill>
                  <a:srgbClr val="990033"/>
                </a:solidFill>
                <a:latin typeface="Calibri Light" panose="020F0302020204030204"/>
                <a:cs typeface="Times New Roman" panose="02020603050405020304" pitchFamily="18" charset="0"/>
              </a:rPr>
              <a:t>حديث</a:t>
            </a:r>
            <a:r>
              <a:rPr lang="ar-SA" sz="2800" dirty="0">
                <a:solidFill>
                  <a:prstClr val="black"/>
                </a:solidFill>
                <a:latin typeface="Calibri Light" panose="020F0302020204030204"/>
                <a:cs typeface="Times New Roman" panose="02020603050405020304" pitchFamily="18" charset="0"/>
              </a:rPr>
              <a:t> </a:t>
            </a:r>
            <a:endParaRPr lang="ar-SA" sz="2800" dirty="0">
              <a:solidFill>
                <a:srgbClr val="CC0066"/>
              </a:solidFill>
              <a:latin typeface="Calibri Light" panose="020F0302020204030204"/>
              <a:cs typeface="Times New Roman" panose="02020603050405020304" pitchFamily="18" charset="0"/>
            </a:endParaRPr>
          </a:p>
          <a:p>
            <a:pPr algn="r" rtl="0">
              <a:defRPr/>
            </a:pPr>
            <a:r>
              <a:rPr lang="ar-SA" sz="2800" dirty="0">
                <a:solidFill>
                  <a:srgbClr val="CC0066"/>
                </a:solidFill>
                <a:latin typeface="Calibri Light" panose="020F0302020204030204"/>
                <a:cs typeface="Times New Roman" panose="02020603050405020304" pitchFamily="18" charset="0"/>
              </a:rPr>
              <a:t>     </a:t>
            </a:r>
            <a:br>
              <a:rPr lang="ar-SA" sz="2800" dirty="0">
                <a:solidFill>
                  <a:schemeClr val="accent1"/>
                </a:solidFill>
                <a:latin typeface="Calibri Light" panose="020F0302020204030204"/>
                <a:cs typeface="Times New Roman" panose="02020603050405020304" pitchFamily="18" charset="0"/>
              </a:rPr>
            </a:br>
            <a:r>
              <a:rPr lang="ar-SA" sz="2800" dirty="0">
                <a:solidFill>
                  <a:prstClr val="black"/>
                </a:solidFill>
                <a:latin typeface="Calibri Light" panose="020F0302020204030204"/>
                <a:cs typeface="Times New Roman" panose="02020603050405020304" pitchFamily="18" charset="0"/>
              </a:rPr>
              <a:t>اليــوم</a:t>
            </a:r>
            <a:r>
              <a:rPr lang="ar-SA" sz="2800" dirty="0">
                <a:solidFill>
                  <a:schemeClr val="accent1">
                    <a:lumMod val="50000"/>
                  </a:schemeClr>
                </a:solidFill>
                <a:latin typeface="Calibri Light" panose="020F0302020204030204"/>
                <a:cs typeface="Times New Roman" panose="02020603050405020304" pitchFamily="18" charset="0"/>
              </a:rPr>
              <a:t>: </a:t>
            </a:r>
            <a:r>
              <a:rPr lang="ar-SA" sz="2800" dirty="0">
                <a:solidFill>
                  <a:srgbClr val="990033"/>
                </a:solidFill>
                <a:latin typeface="Calibri Light" panose="020F0302020204030204"/>
                <a:cs typeface="Times New Roman" panose="02020603050405020304" pitchFamily="18" charset="0"/>
              </a:rPr>
              <a:t>الثلاثاء</a:t>
            </a:r>
          </a:p>
          <a:p>
            <a:pPr algn="r" rtl="0">
              <a:defRPr/>
            </a:pPr>
            <a:br>
              <a:rPr lang="ar-SA" sz="2800" dirty="0">
                <a:solidFill>
                  <a:srgbClr val="F0A22E"/>
                </a:solidFill>
                <a:latin typeface="Calibri Light" panose="020F0302020204030204"/>
                <a:cs typeface="Times New Roman" panose="02020603050405020304" pitchFamily="18" charset="0"/>
              </a:rPr>
            </a:br>
            <a:r>
              <a:rPr lang="ar-SA" sz="2800" dirty="0">
                <a:solidFill>
                  <a:prstClr val="black"/>
                </a:solidFill>
                <a:latin typeface="Calibri Light" panose="020F0302020204030204"/>
                <a:cs typeface="Times New Roman" panose="02020603050405020304" pitchFamily="18" charset="0"/>
              </a:rPr>
              <a:t>التاريخ</a:t>
            </a:r>
            <a:r>
              <a:rPr lang="ar-SA" sz="2800" dirty="0">
                <a:solidFill>
                  <a:srgbClr val="990033"/>
                </a:solidFill>
                <a:latin typeface="Calibri Light" panose="020F0302020204030204"/>
                <a:cs typeface="Times New Roman" panose="02020603050405020304" pitchFamily="18" charset="0"/>
              </a:rPr>
              <a:t>:   / 7/ 1446 هـ</a:t>
            </a:r>
          </a:p>
        </p:txBody>
      </p:sp>
      <p:sp>
        <p:nvSpPr>
          <p:cNvPr id="6" name="مربع نص 5">
            <a:extLst>
              <a:ext uri="{FF2B5EF4-FFF2-40B4-BE49-F238E27FC236}">
                <a16:creationId xmlns:a16="http://schemas.microsoft.com/office/drawing/2014/main" id="{C7B2712C-4215-079C-9187-3F14AC1183D4}"/>
              </a:ext>
            </a:extLst>
          </p:cNvPr>
          <p:cNvSpPr txBox="1"/>
          <p:nvPr/>
        </p:nvSpPr>
        <p:spPr>
          <a:xfrm>
            <a:off x="-684627" y="2444339"/>
            <a:ext cx="13279902" cy="2646878"/>
          </a:xfrm>
          <a:prstGeom prst="rect">
            <a:avLst/>
          </a:prstGeom>
          <a:noFill/>
        </p:spPr>
        <p:txBody>
          <a:bodyPr wrap="square" rtlCol="1">
            <a:spAutoFit/>
          </a:bodyPr>
          <a:lstStyle/>
          <a:p>
            <a:pPr algn="ctr"/>
            <a:r>
              <a:rPr lang="ar-SA" sz="16600" dirty="0">
                <a:solidFill>
                  <a:srgbClr val="990033"/>
                </a:solidFill>
                <a:effectLst>
                  <a:outerShdw blurRad="38100" dist="38100" dir="2700000" algn="tl">
                    <a:srgbClr val="000000">
                      <a:alpha val="43137"/>
                    </a:srgbClr>
                  </a:outerShdw>
                </a:effectLst>
              </a:rPr>
              <a:t>المُؤمنُ القوِيُّ</a:t>
            </a:r>
          </a:p>
        </p:txBody>
      </p:sp>
      <p:cxnSp>
        <p:nvCxnSpPr>
          <p:cNvPr id="3" name="رابط مستقيم 2">
            <a:extLst>
              <a:ext uri="{FF2B5EF4-FFF2-40B4-BE49-F238E27FC236}">
                <a16:creationId xmlns:a16="http://schemas.microsoft.com/office/drawing/2014/main" id="{ED7D93CA-93C7-9310-7092-BC4EA6E2FF4A}"/>
              </a:ext>
            </a:extLst>
          </p:cNvPr>
          <p:cNvCxnSpPr>
            <a:cxnSpLocks/>
          </p:cNvCxnSpPr>
          <p:nvPr/>
        </p:nvCxnSpPr>
        <p:spPr>
          <a:xfrm>
            <a:off x="3214759" y="5936374"/>
            <a:ext cx="6267449" cy="0"/>
          </a:xfrm>
          <a:prstGeom prst="line">
            <a:avLst/>
          </a:prstGeom>
        </p:spPr>
        <p:style>
          <a:lnRef idx="1">
            <a:schemeClr val="dk1"/>
          </a:lnRef>
          <a:fillRef idx="0">
            <a:schemeClr val="dk1"/>
          </a:fillRef>
          <a:effectRef idx="0">
            <a:schemeClr val="dk1"/>
          </a:effectRef>
          <a:fontRef idx="minor">
            <a:schemeClr val="tx1"/>
          </a:fontRef>
        </p:style>
      </p:cxnSp>
      <p:pic>
        <p:nvPicPr>
          <p:cNvPr id="2" name="Picture 2" descr="بوابة:الحديث النبوي - ويكيبيديا">
            <a:extLst>
              <a:ext uri="{FF2B5EF4-FFF2-40B4-BE49-F238E27FC236}">
                <a16:creationId xmlns:a16="http://schemas.microsoft.com/office/drawing/2014/main" id="{AE52C577-9DD1-C9E8-0A80-DF31F2BCF7F0}"/>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474" y="5160192"/>
            <a:ext cx="1976284" cy="16978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3" descr="فسيفساء من اشكال هندسية ملونه">
            <a:extLst>
              <a:ext uri="{FF2B5EF4-FFF2-40B4-BE49-F238E27FC236}">
                <a16:creationId xmlns:a16="http://schemas.microsoft.com/office/drawing/2014/main" id="{E814671F-D49E-55C1-3F98-A9B94ACD4450}"/>
              </a:ext>
            </a:extLst>
          </p:cNvPr>
          <p:cNvPicPr>
            <a:picLocks noChangeAspect="1"/>
          </p:cNvPicPr>
          <p:nvPr/>
        </p:nvPicPr>
        <p:blipFill rotWithShape="1">
          <a:blip r:embed="rId3"/>
          <a:srcRect t="18023" b="3306"/>
          <a:stretch/>
        </p:blipFill>
        <p:spPr>
          <a:xfrm>
            <a:off x="3083681" y="356776"/>
            <a:ext cx="773460" cy="1174651"/>
          </a:xfrm>
          <a:prstGeom prst="rect">
            <a:avLst/>
          </a:prstGeom>
        </p:spPr>
      </p:pic>
    </p:spTree>
    <p:extLst>
      <p:ext uri="{BB962C8B-B14F-4D97-AF65-F5344CB8AC3E}">
        <p14:creationId xmlns:p14="http://schemas.microsoft.com/office/powerpoint/2010/main" val="3797689471"/>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7704409C-4E9F-7A56-348C-2C6C5A65C911}"/>
              </a:ext>
            </a:extLst>
          </p:cNvPr>
          <p:cNvSpPr txBox="1">
            <a:spLocks/>
          </p:cNvSpPr>
          <p:nvPr/>
        </p:nvSpPr>
        <p:spPr>
          <a:xfrm>
            <a:off x="3715713" y="149526"/>
            <a:ext cx="5104730" cy="1048267"/>
          </a:xfrm>
          <a:prstGeom prst="rect">
            <a:avLst/>
          </a:prstGeom>
          <a:ln>
            <a:solidFill>
              <a:srgbClr val="CC0066"/>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6000" dirty="0">
                <a:solidFill>
                  <a:schemeClr val="tx1"/>
                </a:solidFill>
              </a:rPr>
              <a:t>التمهيـــد</a:t>
            </a:r>
          </a:p>
        </p:txBody>
      </p:sp>
      <p:pic>
        <p:nvPicPr>
          <p:cNvPr id="9" name="Picture 3" descr="فسيفساء من اشكال هندسية ملونه">
            <a:extLst>
              <a:ext uri="{FF2B5EF4-FFF2-40B4-BE49-F238E27FC236}">
                <a16:creationId xmlns:a16="http://schemas.microsoft.com/office/drawing/2014/main" id="{924B03E2-D968-0622-45F2-6FDFAC0D6BDA}"/>
              </a:ext>
            </a:extLst>
          </p:cNvPr>
          <p:cNvPicPr>
            <a:picLocks noChangeAspect="1"/>
          </p:cNvPicPr>
          <p:nvPr/>
        </p:nvPicPr>
        <p:blipFill rotWithShape="1">
          <a:blip r:embed="rId2"/>
          <a:srcRect t="18023" b="3306"/>
          <a:stretch/>
        </p:blipFill>
        <p:spPr>
          <a:xfrm>
            <a:off x="3560968" y="86333"/>
            <a:ext cx="773460" cy="1174651"/>
          </a:xfrm>
          <a:prstGeom prst="rect">
            <a:avLst/>
          </a:prstGeom>
        </p:spPr>
      </p:pic>
      <p:sp>
        <p:nvSpPr>
          <p:cNvPr id="5" name="AutoShape 4" descr="دليل المسجد">
            <a:extLst>
              <a:ext uri="{FF2B5EF4-FFF2-40B4-BE49-F238E27FC236}">
                <a16:creationId xmlns:a16="http://schemas.microsoft.com/office/drawing/2014/main" id="{D5681449-33B0-7E38-F6CC-90BE671AF9F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3" name="مستطيل 2">
            <a:extLst>
              <a:ext uri="{FF2B5EF4-FFF2-40B4-BE49-F238E27FC236}">
                <a16:creationId xmlns:a16="http://schemas.microsoft.com/office/drawing/2014/main" id="{548FEB78-F6CA-08F8-D3CA-41007C330EDB}"/>
              </a:ext>
            </a:extLst>
          </p:cNvPr>
          <p:cNvSpPr/>
          <p:nvPr/>
        </p:nvSpPr>
        <p:spPr>
          <a:xfrm>
            <a:off x="232228" y="2043482"/>
            <a:ext cx="11727543" cy="4247317"/>
          </a:xfrm>
          <a:prstGeom prst="rect">
            <a:avLst/>
          </a:prstGeom>
          <a:noFill/>
        </p:spPr>
        <p:txBody>
          <a:bodyPr wrap="squar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rPr>
              <a:t>القوة خيرٌ من الضعف , و جميع الناس يسعون لتحصيل القوة , كلٌ بحسب اهتماماته</a:t>
            </a:r>
            <a:r>
              <a:rPr lang="ar-SA" sz="5400" dirty="0">
                <a:ln w="0"/>
                <a:effectLst>
                  <a:outerShdw blurRad="38100" dist="19050" dir="2700000" algn="tl" rotWithShape="0">
                    <a:schemeClr val="dk1">
                      <a:alpha val="40000"/>
                    </a:schemeClr>
                  </a:outerShdw>
                </a:effectLst>
              </a:rPr>
              <a:t> فإذا كان المؤمن قوياً في إيمانه و عزيمته فما نتائج ذلك في حياته . </a:t>
            </a:r>
          </a:p>
          <a:p>
            <a:pPr algn="ctr"/>
            <a:endParaRPr lang="ar-SA" sz="5400" b="0" cap="none" spc="0" dirty="0">
              <a:ln w="0"/>
              <a:solidFill>
                <a:schemeClr val="tx1"/>
              </a:solidFill>
              <a:effectLst>
                <a:outerShdw blurRad="38100" dist="19050" dir="2700000" algn="tl" rotWithShape="0">
                  <a:schemeClr val="dk1">
                    <a:alpha val="40000"/>
                  </a:schemeClr>
                </a:outerShdw>
              </a:effectLst>
            </a:endParaRPr>
          </a:p>
          <a:p>
            <a:pPr algn="ctr"/>
            <a:r>
              <a:rPr lang="ar-SA" sz="5400" dirty="0">
                <a:ln w="0"/>
                <a:effectLst>
                  <a:outerShdw blurRad="38100" dist="19050" dir="2700000" algn="tl" rotWithShape="0">
                    <a:schemeClr val="dk1">
                      <a:alpha val="40000"/>
                    </a:schemeClr>
                  </a:outerShdw>
                </a:effectLst>
              </a:rPr>
              <a:t>أتعرف على ذلك من خلال الحديث الآتي </a:t>
            </a:r>
            <a:r>
              <a:rPr lang="ar-SA" sz="4800" dirty="0">
                <a:ln w="0"/>
                <a:effectLst>
                  <a:outerShdw blurRad="38100" dist="19050" dir="2700000" algn="tl" rotWithShape="0">
                    <a:schemeClr val="dk1">
                      <a:alpha val="40000"/>
                    </a:schemeClr>
                  </a:outerShdw>
                </a:effectLst>
              </a:rPr>
              <a:t>: </a:t>
            </a:r>
            <a:endParaRPr lang="ar-SA" sz="4800" b="0" cap="none" spc="0" dirty="0">
              <a:ln w="0"/>
              <a:solidFill>
                <a:schemeClr val="tx1"/>
              </a:solidFill>
              <a:effectLst>
                <a:outerShdw blurRad="38100" dist="19050" dir="2700000" algn="tl" rotWithShape="0">
                  <a:schemeClr val="dk1">
                    <a:alpha val="40000"/>
                  </a:schemeClr>
                </a:outerShdw>
              </a:effectLst>
            </a:endParaRPr>
          </a:p>
        </p:txBody>
      </p:sp>
      <p:pic>
        <p:nvPicPr>
          <p:cNvPr id="8" name="رسم 7" descr="سهم ذو خط: دوران إلى اليسار خطوط عريضة">
            <a:extLst>
              <a:ext uri="{FF2B5EF4-FFF2-40B4-BE49-F238E27FC236}">
                <a16:creationId xmlns:a16="http://schemas.microsoft.com/office/drawing/2014/main" id="{EFCF3A23-627D-5049-5829-02747C14C0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100271">
            <a:off x="56235" y="5096579"/>
            <a:ext cx="1717009" cy="1717009"/>
          </a:xfrm>
          <a:prstGeom prst="rect">
            <a:avLst/>
          </a:prstGeom>
        </p:spPr>
      </p:pic>
    </p:spTree>
    <p:extLst>
      <p:ext uri="{BB962C8B-B14F-4D97-AF65-F5344CB8AC3E}">
        <p14:creationId xmlns:p14="http://schemas.microsoft.com/office/powerpoint/2010/main" val="3578513906"/>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D62E1375-28F5-4356-F812-7D3F5E487F0E}"/>
              </a:ext>
            </a:extLst>
          </p:cNvPr>
          <p:cNvSpPr txBox="1">
            <a:spLocks/>
          </p:cNvSpPr>
          <p:nvPr/>
        </p:nvSpPr>
        <p:spPr>
          <a:xfrm>
            <a:off x="1031251" y="895410"/>
            <a:ext cx="3995397" cy="1097614"/>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lvl1pPr algn="l" defTabSz="914400" rtl="0" eaLnBrk="1" latinLnBrk="0" hangingPunct="1">
              <a:lnSpc>
                <a:spcPct val="100000"/>
              </a:lnSpc>
              <a:spcBef>
                <a:spcPct val="0"/>
              </a:spcBef>
              <a:buNone/>
              <a:defRPr sz="4000" b="1" i="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10000"/>
              </a:lnSpc>
              <a:spcAft>
                <a:spcPts val="600"/>
              </a:spcAft>
            </a:pPr>
            <a:r>
              <a:rPr lang="en-US" sz="6000" b="0" dirty="0">
                <a:solidFill>
                  <a:srgbClr val="660033"/>
                </a:solidFill>
                <a:latin typeface="+mj-lt"/>
                <a:ea typeface="+mj-ea"/>
                <a:cs typeface="+mj-cs"/>
              </a:rPr>
              <a:t>أهداف الدرس </a:t>
            </a:r>
          </a:p>
        </p:txBody>
      </p:sp>
      <p:sp>
        <p:nvSpPr>
          <p:cNvPr id="8" name="مربع نص 7">
            <a:extLst>
              <a:ext uri="{FF2B5EF4-FFF2-40B4-BE49-F238E27FC236}">
                <a16:creationId xmlns:a16="http://schemas.microsoft.com/office/drawing/2014/main" id="{ECCAB822-06B2-0F5C-FADB-18EB5882413F}"/>
              </a:ext>
            </a:extLst>
          </p:cNvPr>
          <p:cNvSpPr txBox="1"/>
          <p:nvPr/>
        </p:nvSpPr>
        <p:spPr>
          <a:xfrm>
            <a:off x="123970" y="2436963"/>
            <a:ext cx="5809957" cy="4610951"/>
          </a:xfrm>
          <a:prstGeom prst="rect">
            <a:avLst/>
          </a:prstGeom>
        </p:spPr>
        <p:txBody>
          <a:bodyPr vert="horz" lIns="91440" tIns="45720" rIns="91440" bIns="45720" rtlCol="0">
            <a:noAutofit/>
          </a:bodyPr>
          <a:lstStyle/>
          <a:p>
            <a:pPr algn="ctr">
              <a:lnSpc>
                <a:spcPct val="110000"/>
              </a:lnSpc>
              <a:spcAft>
                <a:spcPts val="600"/>
              </a:spcAft>
            </a:pPr>
            <a:r>
              <a:rPr kumimoji="0" lang="en-US" sz="5400" b="0" i="0" u="none" strike="noStrike" cap="none" spc="0" normalizeH="0" baseline="0" noProof="0" dirty="0">
                <a:ln>
                  <a:noFill/>
                </a:ln>
                <a:effectLst/>
                <a:uLnTx/>
                <a:uFillTx/>
              </a:rPr>
              <a:t>طالبتي المجتهدة تصفحي كتابك </a:t>
            </a:r>
            <a:r>
              <a:rPr kumimoji="0" lang="en-US" sz="5400" b="0" i="0" u="none" strike="noStrike" cap="none" spc="0" normalizeH="0" baseline="0" noProof="0" dirty="0" err="1">
                <a:ln>
                  <a:noFill/>
                </a:ln>
                <a:effectLst/>
                <a:uLnTx/>
                <a:uFillTx/>
              </a:rPr>
              <a:t>صفحة</a:t>
            </a:r>
            <a:r>
              <a:rPr kumimoji="0" lang="en-US" sz="5400" b="0" i="0" u="none" strike="noStrike" cap="none" spc="0" normalizeH="0" baseline="0" noProof="0" dirty="0">
                <a:ln>
                  <a:noFill/>
                </a:ln>
                <a:effectLst/>
                <a:uLnTx/>
                <a:uFillTx/>
              </a:rPr>
              <a:t> </a:t>
            </a:r>
            <a:r>
              <a:rPr lang="en-US" sz="5400" dirty="0"/>
              <a:t> </a:t>
            </a:r>
            <a:r>
              <a:rPr lang="ar-SA" sz="5400" dirty="0"/>
              <a:t>185 </a:t>
            </a:r>
            <a:r>
              <a:rPr kumimoji="0" lang="en-US" sz="5400" b="0" i="0" u="none" strike="noStrike" cap="none" spc="0" normalizeH="0" baseline="0" noProof="0" dirty="0" err="1">
                <a:ln>
                  <a:noFill/>
                </a:ln>
                <a:effectLst/>
                <a:uLnTx/>
                <a:uFillTx/>
              </a:rPr>
              <a:t>لمعرفة</a:t>
            </a:r>
            <a:r>
              <a:rPr kumimoji="0" lang="en-US" sz="5400" b="0" i="0" u="none" strike="noStrike" cap="none" spc="0" normalizeH="0" baseline="0" noProof="0" dirty="0">
                <a:ln>
                  <a:noFill/>
                </a:ln>
                <a:effectLst/>
                <a:uLnTx/>
                <a:uFillTx/>
              </a:rPr>
              <a:t> أهداف درسنا لهذا اليوم </a:t>
            </a:r>
            <a:r>
              <a:rPr kumimoji="0" lang="ar-SA" sz="5400" b="0" i="0" u="none" strike="noStrike" cap="none" spc="0" normalizeH="0" baseline="0" noProof="0" dirty="0">
                <a:ln>
                  <a:noFill/>
                </a:ln>
                <a:effectLst/>
                <a:uLnTx/>
                <a:uFillTx/>
              </a:rPr>
              <a:t>.</a:t>
            </a:r>
            <a:endParaRPr lang="en-US" sz="5400" dirty="0"/>
          </a:p>
        </p:txBody>
      </p:sp>
      <p:pic>
        <p:nvPicPr>
          <p:cNvPr id="1028" name="Picture 4" descr="lovepik- صورة الخلفية أهداف صغيرة- صور أهداف صغيرة">
            <a:extLst>
              <a:ext uri="{FF2B5EF4-FFF2-40B4-BE49-F238E27FC236}">
                <a16:creationId xmlns:a16="http://schemas.microsoft.com/office/drawing/2014/main" id="{7234CC7D-76BC-F27D-77C5-C791D38C22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3927" y="422031"/>
            <a:ext cx="6134103" cy="643596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descr="فسيفساء من اشكال هندسية ملونه">
            <a:extLst>
              <a:ext uri="{FF2B5EF4-FFF2-40B4-BE49-F238E27FC236}">
                <a16:creationId xmlns:a16="http://schemas.microsoft.com/office/drawing/2014/main" id="{D29BC8E7-3AB1-5782-BC57-0FEFF79AC6C1}"/>
              </a:ext>
            </a:extLst>
          </p:cNvPr>
          <p:cNvPicPr>
            <a:picLocks noChangeAspect="1"/>
          </p:cNvPicPr>
          <p:nvPr/>
        </p:nvPicPr>
        <p:blipFill rotWithShape="1">
          <a:blip r:embed="rId3"/>
          <a:srcRect t="18023" b="3306"/>
          <a:stretch/>
        </p:blipFill>
        <p:spPr>
          <a:xfrm>
            <a:off x="644521" y="873722"/>
            <a:ext cx="773460" cy="1174651"/>
          </a:xfrm>
          <a:prstGeom prst="rect">
            <a:avLst/>
          </a:prstGeom>
        </p:spPr>
      </p:pic>
    </p:spTree>
    <p:extLst>
      <p:ext uri="{BB962C8B-B14F-4D97-AF65-F5344CB8AC3E}">
        <p14:creationId xmlns:p14="http://schemas.microsoft.com/office/powerpoint/2010/main" val="3608972647"/>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02498ED9-CECD-EA73-82E0-7652A4408116}"/>
              </a:ext>
            </a:extLst>
          </p:cNvPr>
          <p:cNvSpPr>
            <a:spLocks noGrp="1"/>
          </p:cNvSpPr>
          <p:nvPr>
            <p:ph idx="1"/>
          </p:nvPr>
        </p:nvSpPr>
        <p:spPr>
          <a:xfrm>
            <a:off x="0" y="1758462"/>
            <a:ext cx="12192000" cy="5099538"/>
          </a:xfrm>
        </p:spPr>
        <p:txBody>
          <a:bodyPr>
            <a:noAutofit/>
          </a:bodyPr>
          <a:lstStyle/>
          <a:p>
            <a:pPr marL="0" indent="0" algn="ctr">
              <a:buNone/>
            </a:pPr>
            <a:r>
              <a:rPr lang="ar-SA" sz="5400" i="0" dirty="0">
                <a:solidFill>
                  <a:srgbClr val="303030"/>
                </a:solidFill>
                <a:effectLst/>
                <a:latin typeface="Droid Arabic Naskh"/>
              </a:rPr>
              <a:t>عن أَبي هُرَيْرَةَ </a:t>
            </a:r>
            <a:r>
              <a:rPr lang="ar-SA" sz="1800" i="0" dirty="0">
                <a:solidFill>
                  <a:srgbClr val="303030"/>
                </a:solidFill>
                <a:effectLst/>
                <a:latin typeface="Droid Arabic Naskh"/>
              </a:rPr>
              <a:t>رضِيَ الله عنهُ  </a:t>
            </a:r>
            <a:r>
              <a:rPr lang="ar-SA" sz="5400" i="0" dirty="0">
                <a:solidFill>
                  <a:srgbClr val="303030"/>
                </a:solidFill>
                <a:effectLst/>
                <a:latin typeface="Droid Arabic Naskh"/>
              </a:rPr>
              <a:t>قَالَ: قَالَ رَسُولُ </a:t>
            </a:r>
            <a:r>
              <a:rPr lang="ar-SA" sz="1400" i="0" dirty="0">
                <a:solidFill>
                  <a:srgbClr val="303030"/>
                </a:solidFill>
                <a:effectLst/>
                <a:latin typeface="Droid Arabic Naskh"/>
              </a:rPr>
              <a:t>اللَّهِ صلى الله عليه وسلم </a:t>
            </a:r>
            <a:r>
              <a:rPr lang="ar-SA" sz="5400" i="0" dirty="0">
                <a:solidFill>
                  <a:srgbClr val="303030"/>
                </a:solidFill>
                <a:effectLst/>
                <a:latin typeface="Droid Arabic Naskh"/>
              </a:rPr>
              <a:t>:</a:t>
            </a:r>
            <a:r>
              <a:rPr lang="ar-SA" sz="5400" i="0" dirty="0">
                <a:solidFill>
                  <a:srgbClr val="000099"/>
                </a:solidFill>
                <a:effectLst/>
                <a:latin typeface="Droid Arabic Naskh"/>
              </a:rPr>
              <a:t> </a:t>
            </a:r>
          </a:p>
          <a:p>
            <a:pPr marL="0" indent="0" algn="ctr">
              <a:buNone/>
            </a:pPr>
            <a:r>
              <a:rPr lang="ar-SA" sz="5400" i="0" dirty="0">
                <a:solidFill>
                  <a:srgbClr val="000099"/>
                </a:solidFill>
                <a:effectLst/>
                <a:latin typeface="Droid Arabic Naskh"/>
              </a:rPr>
              <a:t>" الْمُؤْمِنُ الْقَوِىُّ خَيْرٌ وَأَحَبُّ إِلَى اللَّهِ مِنَ الْمُؤْمِنِ الضَّعِيفِ وَفِى كُلٍّ خَيْرٌ احْرِصْ عَلَى مَا يَنْفَعُكَ وَاسْتَعِنْ بِاللَّهِ وَلاَ تَعْجِزْ وَإِنْ أَصَابَكَ شَيءٌ فَلاَ تَقُلْ لَوْ أَنِّى فَعَلْتُ كَانَ كَذَا وَكَذَا. وَلَكِنْ قُلْ قَدَرُ اللَّهِ وَمَا شَاءَ فَعَلَ فَإِنَّ لَوْ تَفْتَحُ عَمَلَ الشَّيْطَانِ</a:t>
            </a:r>
            <a:r>
              <a:rPr lang="ar-SA" sz="5400" dirty="0">
                <a:solidFill>
                  <a:srgbClr val="000099"/>
                </a:solidFill>
                <a:latin typeface="Droid Arabic Naskh"/>
              </a:rPr>
              <a:t> "</a:t>
            </a:r>
            <a:endParaRPr lang="ar-SA" sz="5400" dirty="0">
              <a:solidFill>
                <a:srgbClr val="000099"/>
              </a:solidFill>
            </a:endParaRPr>
          </a:p>
        </p:txBody>
      </p:sp>
      <p:sp>
        <p:nvSpPr>
          <p:cNvPr id="4" name="عنوان 1">
            <a:extLst>
              <a:ext uri="{FF2B5EF4-FFF2-40B4-BE49-F238E27FC236}">
                <a16:creationId xmlns:a16="http://schemas.microsoft.com/office/drawing/2014/main" id="{7CCC9361-52BF-FADD-6A28-EEE648D3591F}"/>
              </a:ext>
            </a:extLst>
          </p:cNvPr>
          <p:cNvSpPr txBox="1">
            <a:spLocks/>
          </p:cNvSpPr>
          <p:nvPr/>
        </p:nvSpPr>
        <p:spPr>
          <a:xfrm>
            <a:off x="8060788" y="280719"/>
            <a:ext cx="3926057" cy="109791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ar-SA" sz="6600" dirty="0">
                <a:solidFill>
                  <a:srgbClr val="990033"/>
                </a:solidFill>
              </a:rPr>
              <a:t>الحديــــــث </a:t>
            </a:r>
          </a:p>
        </p:txBody>
      </p:sp>
      <p:pic>
        <p:nvPicPr>
          <p:cNvPr id="5" name="Picture 3" descr="فسيفساء من اشكال هندسية ملونه">
            <a:extLst>
              <a:ext uri="{FF2B5EF4-FFF2-40B4-BE49-F238E27FC236}">
                <a16:creationId xmlns:a16="http://schemas.microsoft.com/office/drawing/2014/main" id="{11802E5D-3E8B-18E3-7D4B-EA26477239F2}"/>
              </a:ext>
            </a:extLst>
          </p:cNvPr>
          <p:cNvPicPr>
            <a:picLocks noChangeAspect="1"/>
          </p:cNvPicPr>
          <p:nvPr/>
        </p:nvPicPr>
        <p:blipFill rotWithShape="1">
          <a:blip r:embed="rId2"/>
          <a:srcRect t="18023" b="3306"/>
          <a:stretch/>
        </p:blipFill>
        <p:spPr>
          <a:xfrm>
            <a:off x="7674058" y="203983"/>
            <a:ext cx="773460" cy="1287192"/>
          </a:xfrm>
          <a:prstGeom prst="rect">
            <a:avLst/>
          </a:prstGeom>
        </p:spPr>
      </p:pic>
    </p:spTree>
    <p:extLst>
      <p:ext uri="{BB962C8B-B14F-4D97-AF65-F5344CB8AC3E}">
        <p14:creationId xmlns:p14="http://schemas.microsoft.com/office/powerpoint/2010/main" val="593761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D74FC6B7-F39F-7AD4-DEBC-82F971EBCDBC}"/>
              </a:ext>
            </a:extLst>
          </p:cNvPr>
          <p:cNvSpPr txBox="1">
            <a:spLocks/>
          </p:cNvSpPr>
          <p:nvPr/>
        </p:nvSpPr>
        <p:spPr>
          <a:xfrm>
            <a:off x="7624689" y="168418"/>
            <a:ext cx="4389120" cy="1025238"/>
          </a:xfrm>
          <a:prstGeom prst="rect">
            <a:avLst/>
          </a:prstGeom>
          <a:ln>
            <a:solidFill>
              <a:srgbClr val="CC0066"/>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6000" dirty="0">
                <a:solidFill>
                  <a:schemeClr val="tx1"/>
                </a:solidFill>
              </a:rPr>
              <a:t>معاني المُفردات</a:t>
            </a:r>
          </a:p>
        </p:txBody>
      </p:sp>
      <p:pic>
        <p:nvPicPr>
          <p:cNvPr id="5" name="Picture 3" descr="فسيفساء من اشكال هندسية ملونه">
            <a:extLst>
              <a:ext uri="{FF2B5EF4-FFF2-40B4-BE49-F238E27FC236}">
                <a16:creationId xmlns:a16="http://schemas.microsoft.com/office/drawing/2014/main" id="{D38E6664-3FDD-3178-8CAD-705AB57CD02E}"/>
              </a:ext>
            </a:extLst>
          </p:cNvPr>
          <p:cNvPicPr>
            <a:picLocks noChangeAspect="1"/>
          </p:cNvPicPr>
          <p:nvPr/>
        </p:nvPicPr>
        <p:blipFill rotWithShape="1">
          <a:blip r:embed="rId2"/>
          <a:srcRect t="18023" b="3306"/>
          <a:stretch/>
        </p:blipFill>
        <p:spPr>
          <a:xfrm>
            <a:off x="7077892" y="93711"/>
            <a:ext cx="773460" cy="1174651"/>
          </a:xfrm>
          <a:prstGeom prst="rect">
            <a:avLst/>
          </a:prstGeom>
        </p:spPr>
      </p:pic>
      <p:pic>
        <p:nvPicPr>
          <p:cNvPr id="2" name="عنصر نائب للمحتوى 7" descr="فقاعات مع تعبئة خالصة">
            <a:extLst>
              <a:ext uri="{FF2B5EF4-FFF2-40B4-BE49-F238E27FC236}">
                <a16:creationId xmlns:a16="http://schemas.microsoft.com/office/drawing/2014/main" id="{586140D9-2103-013C-2D85-8C113AAA38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47616" y="1899940"/>
            <a:ext cx="658900" cy="658900"/>
          </a:xfrm>
          <a:prstGeom prst="rect">
            <a:avLst/>
          </a:prstGeom>
        </p:spPr>
      </p:pic>
      <p:pic>
        <p:nvPicPr>
          <p:cNvPr id="10" name="عنصر نائب للمحتوى 7" descr="فقاعات مع تعبئة خالصة">
            <a:extLst>
              <a:ext uri="{FF2B5EF4-FFF2-40B4-BE49-F238E27FC236}">
                <a16:creationId xmlns:a16="http://schemas.microsoft.com/office/drawing/2014/main" id="{AEEF8555-BA8E-F486-4704-8A61F7B55C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94509" y="3072848"/>
            <a:ext cx="658900" cy="658900"/>
          </a:xfrm>
          <a:prstGeom prst="rect">
            <a:avLst/>
          </a:prstGeom>
        </p:spPr>
      </p:pic>
      <p:pic>
        <p:nvPicPr>
          <p:cNvPr id="12" name="عنصر نائب للمحتوى 7" descr="فقاعات مع تعبئة خالصة">
            <a:extLst>
              <a:ext uri="{FF2B5EF4-FFF2-40B4-BE49-F238E27FC236}">
                <a16:creationId xmlns:a16="http://schemas.microsoft.com/office/drawing/2014/main" id="{EEDC90F6-CD2F-A21E-43CB-3376F1E99F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60480" y="4239602"/>
            <a:ext cx="658900" cy="658900"/>
          </a:xfrm>
          <a:prstGeom prst="rect">
            <a:avLst/>
          </a:prstGeom>
        </p:spPr>
      </p:pic>
      <p:pic>
        <p:nvPicPr>
          <p:cNvPr id="14" name="عنصر نائب للمحتوى 7" descr="فقاعات مع تعبئة خالصة">
            <a:extLst>
              <a:ext uri="{FF2B5EF4-FFF2-40B4-BE49-F238E27FC236}">
                <a16:creationId xmlns:a16="http://schemas.microsoft.com/office/drawing/2014/main" id="{21914CD4-9FB8-CFEC-B17B-AA4DE7A676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33100" y="5499284"/>
            <a:ext cx="658900" cy="658900"/>
          </a:xfrm>
          <a:prstGeom prst="rect">
            <a:avLst/>
          </a:prstGeom>
        </p:spPr>
      </p:pic>
      <p:sp>
        <p:nvSpPr>
          <p:cNvPr id="17" name="عنصر نائب للمحتوى 16">
            <a:extLst>
              <a:ext uri="{FF2B5EF4-FFF2-40B4-BE49-F238E27FC236}">
                <a16:creationId xmlns:a16="http://schemas.microsoft.com/office/drawing/2014/main" id="{E87B35A8-B5D4-C47F-F857-AFEAEB10C67E}"/>
              </a:ext>
            </a:extLst>
          </p:cNvPr>
          <p:cNvSpPr>
            <a:spLocks noGrp="1"/>
          </p:cNvSpPr>
          <p:nvPr>
            <p:ph idx="1"/>
          </p:nvPr>
        </p:nvSpPr>
        <p:spPr>
          <a:xfrm>
            <a:off x="8680970" y="1876522"/>
            <a:ext cx="2813539" cy="658900"/>
          </a:xfrm>
        </p:spPr>
        <p:txBody>
          <a:bodyPr>
            <a:normAutofit lnSpcReduction="10000"/>
          </a:bodyPr>
          <a:lstStyle/>
          <a:p>
            <a:pPr marL="0" indent="0" algn="ctr">
              <a:buNone/>
            </a:pPr>
            <a:r>
              <a:rPr lang="ar-SA" sz="4400" dirty="0">
                <a:effectLst>
                  <a:outerShdw blurRad="38100" dist="38100" dir="2700000" algn="tl">
                    <a:srgbClr val="000000">
                      <a:alpha val="43137"/>
                    </a:srgbClr>
                  </a:outerShdw>
                </a:effectLst>
              </a:rPr>
              <a:t>المؤمن القويُ </a:t>
            </a:r>
          </a:p>
        </p:txBody>
      </p:sp>
      <p:sp>
        <p:nvSpPr>
          <p:cNvPr id="18" name="عنصر نائب للمحتوى 16">
            <a:extLst>
              <a:ext uri="{FF2B5EF4-FFF2-40B4-BE49-F238E27FC236}">
                <a16:creationId xmlns:a16="http://schemas.microsoft.com/office/drawing/2014/main" id="{58BDA05C-66A2-7134-DA8C-7B9A4CEFC265}"/>
              </a:ext>
            </a:extLst>
          </p:cNvPr>
          <p:cNvSpPr txBox="1">
            <a:spLocks/>
          </p:cNvSpPr>
          <p:nvPr/>
        </p:nvSpPr>
        <p:spPr>
          <a:xfrm>
            <a:off x="8646941" y="3046353"/>
            <a:ext cx="2813539" cy="658900"/>
          </a:xfrm>
          <a:prstGeom prst="rect">
            <a:avLst/>
          </a:prstGeom>
        </p:spPr>
        <p:txBody>
          <a:bodyPr vert="horz" lIns="91440" tIns="45720" rIns="91440" bIns="45720" rtlCol="1">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ar-SA" sz="4400" dirty="0">
                <a:effectLst>
                  <a:outerShdw blurRad="38100" dist="38100" dir="2700000" algn="tl">
                    <a:srgbClr val="000000">
                      <a:alpha val="43137"/>
                    </a:srgbClr>
                  </a:outerShdw>
                </a:effectLst>
              </a:rPr>
              <a:t>وفي كل خيرٌ</a:t>
            </a:r>
          </a:p>
        </p:txBody>
      </p:sp>
      <p:sp>
        <p:nvSpPr>
          <p:cNvPr id="19" name="عنصر نائب للمحتوى 16">
            <a:extLst>
              <a:ext uri="{FF2B5EF4-FFF2-40B4-BE49-F238E27FC236}">
                <a16:creationId xmlns:a16="http://schemas.microsoft.com/office/drawing/2014/main" id="{A459D2DE-4824-7EA1-7594-7A2AD97FC424}"/>
              </a:ext>
            </a:extLst>
          </p:cNvPr>
          <p:cNvSpPr txBox="1">
            <a:spLocks/>
          </p:cNvSpPr>
          <p:nvPr/>
        </p:nvSpPr>
        <p:spPr>
          <a:xfrm>
            <a:off x="8826336" y="4239602"/>
            <a:ext cx="2813539" cy="658900"/>
          </a:xfrm>
          <a:prstGeom prst="rect">
            <a:avLst/>
          </a:prstGeom>
        </p:spPr>
        <p:txBody>
          <a:bodyPr vert="horz" lIns="91440" tIns="45720" rIns="91440" bIns="45720" rtlCol="1">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ar-SA" sz="4400" dirty="0">
                <a:effectLst>
                  <a:outerShdw blurRad="38100" dist="38100" dir="2700000" algn="tl">
                    <a:srgbClr val="000000">
                      <a:alpha val="43137"/>
                    </a:srgbClr>
                  </a:outerShdw>
                </a:effectLst>
              </a:rPr>
              <a:t>واستعن بالله</a:t>
            </a:r>
          </a:p>
        </p:txBody>
      </p:sp>
      <p:sp>
        <p:nvSpPr>
          <p:cNvPr id="20" name="عنصر نائب للمحتوى 16">
            <a:extLst>
              <a:ext uri="{FF2B5EF4-FFF2-40B4-BE49-F238E27FC236}">
                <a16:creationId xmlns:a16="http://schemas.microsoft.com/office/drawing/2014/main" id="{0496CAFE-02D6-00D2-B532-26B96DB4668A}"/>
              </a:ext>
            </a:extLst>
          </p:cNvPr>
          <p:cNvSpPr txBox="1">
            <a:spLocks/>
          </p:cNvSpPr>
          <p:nvPr/>
        </p:nvSpPr>
        <p:spPr>
          <a:xfrm>
            <a:off x="8944770" y="5499284"/>
            <a:ext cx="2813539" cy="658900"/>
          </a:xfrm>
          <a:prstGeom prst="rect">
            <a:avLst/>
          </a:prstGeom>
        </p:spPr>
        <p:txBody>
          <a:bodyPr vert="horz" lIns="91440" tIns="45720" rIns="91440" bIns="45720" rtlCol="1">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ar-SA" sz="4400" dirty="0">
                <a:effectLst>
                  <a:outerShdw blurRad="38100" dist="38100" dir="2700000" algn="tl">
                    <a:srgbClr val="000000">
                      <a:alpha val="43137"/>
                    </a:srgbClr>
                  </a:outerShdw>
                </a:effectLst>
              </a:rPr>
              <a:t>ولا تعجز</a:t>
            </a:r>
          </a:p>
        </p:txBody>
      </p:sp>
      <p:sp>
        <p:nvSpPr>
          <p:cNvPr id="21" name="عنصر نائب للمحتوى 16">
            <a:extLst>
              <a:ext uri="{FF2B5EF4-FFF2-40B4-BE49-F238E27FC236}">
                <a16:creationId xmlns:a16="http://schemas.microsoft.com/office/drawing/2014/main" id="{B71DEC6E-B92A-BEEC-3A5C-F6E9D7BADA60}"/>
              </a:ext>
            </a:extLst>
          </p:cNvPr>
          <p:cNvSpPr txBox="1">
            <a:spLocks/>
          </p:cNvSpPr>
          <p:nvPr/>
        </p:nvSpPr>
        <p:spPr>
          <a:xfrm>
            <a:off x="365761" y="1982044"/>
            <a:ext cx="6530960" cy="658900"/>
          </a:xfrm>
          <a:prstGeom prst="rect">
            <a:avLst/>
          </a:prstGeom>
        </p:spPr>
        <p:txBody>
          <a:bodyPr vert="horz" lIns="91440" tIns="45720" rIns="91440" bIns="45720" rtlCol="1">
            <a:normAutofit fontScale="925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ar-SA" sz="4000" dirty="0">
                <a:effectLst>
                  <a:outerShdw blurRad="38100" dist="38100" dir="2700000" algn="tl">
                    <a:srgbClr val="000000">
                      <a:alpha val="43137"/>
                    </a:srgbClr>
                  </a:outerShdw>
                </a:effectLst>
              </a:rPr>
              <a:t>المؤمن القويُّ في إيمانه و صبره و عزيمه.</a:t>
            </a:r>
          </a:p>
        </p:txBody>
      </p:sp>
      <p:sp>
        <p:nvSpPr>
          <p:cNvPr id="22" name="عنصر نائب للمحتوى 16">
            <a:extLst>
              <a:ext uri="{FF2B5EF4-FFF2-40B4-BE49-F238E27FC236}">
                <a16:creationId xmlns:a16="http://schemas.microsoft.com/office/drawing/2014/main" id="{606C5FAB-B8B7-D05D-12B2-2661446768D6}"/>
              </a:ext>
            </a:extLst>
          </p:cNvPr>
          <p:cNvSpPr txBox="1">
            <a:spLocks/>
          </p:cNvSpPr>
          <p:nvPr/>
        </p:nvSpPr>
        <p:spPr>
          <a:xfrm>
            <a:off x="365761" y="3056322"/>
            <a:ext cx="6530960" cy="951945"/>
          </a:xfrm>
          <a:prstGeom prst="rect">
            <a:avLst/>
          </a:prstGeom>
        </p:spPr>
        <p:txBody>
          <a:bodyPr vert="horz" lIns="91440" tIns="45720" rIns="91440" bIns="45720" rtlCol="1">
            <a:normAutofit fontScale="85000"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ar-SA" sz="4000" dirty="0">
                <a:effectLst>
                  <a:outerShdw blurRad="38100" dist="38100" dir="2700000" algn="tl">
                    <a:srgbClr val="000000">
                      <a:alpha val="43137"/>
                    </a:srgbClr>
                  </a:outerShdw>
                </a:effectLst>
              </a:rPr>
              <a:t>في كل من المؤمن القويِّ و الضعيف خير ؛ لا </a:t>
            </a:r>
            <a:r>
              <a:rPr lang="ar-SA" sz="4000" dirty="0" err="1">
                <a:effectLst>
                  <a:outerShdw blurRad="38100" dist="38100" dir="2700000" algn="tl">
                    <a:srgbClr val="000000">
                      <a:alpha val="43137"/>
                    </a:srgbClr>
                  </a:outerShdw>
                </a:effectLst>
              </a:rPr>
              <a:t>شتراكهما</a:t>
            </a:r>
            <a:r>
              <a:rPr lang="ar-SA" sz="4000" dirty="0">
                <a:effectLst>
                  <a:outerShdw blurRad="38100" dist="38100" dir="2700000" algn="tl">
                    <a:srgbClr val="000000">
                      <a:alpha val="43137"/>
                    </a:srgbClr>
                  </a:outerShdw>
                </a:effectLst>
              </a:rPr>
              <a:t> في الإيمان و عمل الصالحات .</a:t>
            </a:r>
          </a:p>
        </p:txBody>
      </p:sp>
      <p:sp>
        <p:nvSpPr>
          <p:cNvPr id="23" name="عنصر نائب للمحتوى 16">
            <a:extLst>
              <a:ext uri="{FF2B5EF4-FFF2-40B4-BE49-F238E27FC236}">
                <a16:creationId xmlns:a16="http://schemas.microsoft.com/office/drawing/2014/main" id="{2E3D6B5C-B27D-DA4D-41ED-365BF53FCFDB}"/>
              </a:ext>
            </a:extLst>
          </p:cNvPr>
          <p:cNvSpPr txBox="1">
            <a:spLocks/>
          </p:cNvSpPr>
          <p:nvPr/>
        </p:nvSpPr>
        <p:spPr>
          <a:xfrm>
            <a:off x="546932" y="4423645"/>
            <a:ext cx="6530960" cy="658900"/>
          </a:xfrm>
          <a:prstGeom prst="rect">
            <a:avLst/>
          </a:prstGeom>
        </p:spPr>
        <p:txBody>
          <a:bodyPr vert="horz" lIns="91440" tIns="45720" rIns="91440" bIns="45720" rtlCol="1">
            <a:normAutofit fontScale="925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ar-SA" sz="4000" dirty="0">
                <a:effectLst>
                  <a:outerShdw blurRad="38100" dist="38100" dir="2700000" algn="tl">
                    <a:srgbClr val="000000">
                      <a:alpha val="43137"/>
                    </a:srgbClr>
                  </a:outerShdw>
                </a:effectLst>
              </a:rPr>
              <a:t>اطلبِ العونَ و المساعدةَ من الله عز وجل .</a:t>
            </a:r>
          </a:p>
        </p:txBody>
      </p:sp>
      <p:sp>
        <p:nvSpPr>
          <p:cNvPr id="24" name="عنصر نائب للمحتوى 16">
            <a:extLst>
              <a:ext uri="{FF2B5EF4-FFF2-40B4-BE49-F238E27FC236}">
                <a16:creationId xmlns:a16="http://schemas.microsoft.com/office/drawing/2014/main" id="{68AE05B9-CA87-DC01-F94B-DCA3106B57EE}"/>
              </a:ext>
            </a:extLst>
          </p:cNvPr>
          <p:cNvSpPr txBox="1">
            <a:spLocks/>
          </p:cNvSpPr>
          <p:nvPr/>
        </p:nvSpPr>
        <p:spPr>
          <a:xfrm>
            <a:off x="546932" y="5499284"/>
            <a:ext cx="6530960" cy="932313"/>
          </a:xfrm>
          <a:prstGeom prst="rect">
            <a:avLst/>
          </a:prstGeom>
        </p:spPr>
        <p:txBody>
          <a:bodyPr vert="horz" lIns="91440" tIns="45720" rIns="91440" bIns="45720" rtlCol="1">
            <a:normAutofit fontScale="92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ar-SA" sz="4000" dirty="0">
                <a:effectLst>
                  <a:outerShdw blurRad="38100" dist="38100" dir="2700000" algn="tl">
                    <a:srgbClr val="000000">
                      <a:alpha val="43137"/>
                    </a:srgbClr>
                  </a:outerShdw>
                </a:effectLst>
              </a:rPr>
              <a:t>لا تترك العملَ بسببِ الضعفِ أو الخوفِ  أو الكسل .</a:t>
            </a:r>
          </a:p>
        </p:txBody>
      </p:sp>
      <p:cxnSp>
        <p:nvCxnSpPr>
          <p:cNvPr id="25" name="رابط مستقيم 24">
            <a:extLst>
              <a:ext uri="{FF2B5EF4-FFF2-40B4-BE49-F238E27FC236}">
                <a16:creationId xmlns:a16="http://schemas.microsoft.com/office/drawing/2014/main" id="{39F5442B-4BA1-30CD-9B13-971972DDD102}"/>
              </a:ext>
            </a:extLst>
          </p:cNvPr>
          <p:cNvCxnSpPr>
            <a:cxnSpLocks/>
          </p:cNvCxnSpPr>
          <p:nvPr/>
        </p:nvCxnSpPr>
        <p:spPr>
          <a:xfrm>
            <a:off x="8247279" y="2311494"/>
            <a:ext cx="15208" cy="3779756"/>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26" name="رابط مستقيم 25">
            <a:extLst>
              <a:ext uri="{FF2B5EF4-FFF2-40B4-BE49-F238E27FC236}">
                <a16:creationId xmlns:a16="http://schemas.microsoft.com/office/drawing/2014/main" id="{CAF6E463-3112-ECCC-96D8-0C44E8E7A08F}"/>
              </a:ext>
            </a:extLst>
          </p:cNvPr>
          <p:cNvCxnSpPr>
            <a:cxnSpLocks/>
          </p:cNvCxnSpPr>
          <p:nvPr/>
        </p:nvCxnSpPr>
        <p:spPr>
          <a:xfrm>
            <a:off x="6247259" y="2799470"/>
            <a:ext cx="2729133" cy="0"/>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27" name="رابط مستقيم 26">
            <a:extLst>
              <a:ext uri="{FF2B5EF4-FFF2-40B4-BE49-F238E27FC236}">
                <a16:creationId xmlns:a16="http://schemas.microsoft.com/office/drawing/2014/main" id="{5DF268BB-65EB-A804-653B-9514C64413F0}"/>
              </a:ext>
            </a:extLst>
          </p:cNvPr>
          <p:cNvCxnSpPr>
            <a:cxnSpLocks/>
          </p:cNvCxnSpPr>
          <p:nvPr/>
        </p:nvCxnSpPr>
        <p:spPr>
          <a:xfrm>
            <a:off x="6260122" y="4237257"/>
            <a:ext cx="2729133" cy="0"/>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28" name="رابط مستقيم 27">
            <a:extLst>
              <a:ext uri="{FF2B5EF4-FFF2-40B4-BE49-F238E27FC236}">
                <a16:creationId xmlns:a16="http://schemas.microsoft.com/office/drawing/2014/main" id="{D0A97E7E-DBAF-C192-E80D-332AA8D7ED74}"/>
              </a:ext>
            </a:extLst>
          </p:cNvPr>
          <p:cNvCxnSpPr>
            <a:cxnSpLocks/>
          </p:cNvCxnSpPr>
          <p:nvPr/>
        </p:nvCxnSpPr>
        <p:spPr>
          <a:xfrm>
            <a:off x="6260122" y="5205583"/>
            <a:ext cx="2729133" cy="0"/>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710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D74FC6B7-F39F-7AD4-DEBC-82F971EBCDBC}"/>
              </a:ext>
            </a:extLst>
          </p:cNvPr>
          <p:cNvSpPr txBox="1">
            <a:spLocks/>
          </p:cNvSpPr>
          <p:nvPr/>
        </p:nvSpPr>
        <p:spPr>
          <a:xfrm>
            <a:off x="7624689" y="168418"/>
            <a:ext cx="4389120" cy="1025238"/>
          </a:xfrm>
          <a:prstGeom prst="rect">
            <a:avLst/>
          </a:prstGeom>
          <a:ln>
            <a:solidFill>
              <a:srgbClr val="CC0066"/>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6000" dirty="0">
                <a:solidFill>
                  <a:schemeClr val="tx1"/>
                </a:solidFill>
              </a:rPr>
              <a:t>معاني المُفردات</a:t>
            </a:r>
          </a:p>
        </p:txBody>
      </p:sp>
      <p:pic>
        <p:nvPicPr>
          <p:cNvPr id="5" name="Picture 3" descr="فسيفساء من اشكال هندسية ملونه">
            <a:extLst>
              <a:ext uri="{FF2B5EF4-FFF2-40B4-BE49-F238E27FC236}">
                <a16:creationId xmlns:a16="http://schemas.microsoft.com/office/drawing/2014/main" id="{D38E6664-3FDD-3178-8CAD-705AB57CD02E}"/>
              </a:ext>
            </a:extLst>
          </p:cNvPr>
          <p:cNvPicPr>
            <a:picLocks noChangeAspect="1"/>
          </p:cNvPicPr>
          <p:nvPr/>
        </p:nvPicPr>
        <p:blipFill rotWithShape="1">
          <a:blip r:embed="rId2"/>
          <a:srcRect t="18023" b="3306"/>
          <a:stretch/>
        </p:blipFill>
        <p:spPr>
          <a:xfrm>
            <a:off x="7077892" y="93711"/>
            <a:ext cx="773460" cy="1174651"/>
          </a:xfrm>
          <a:prstGeom prst="rect">
            <a:avLst/>
          </a:prstGeom>
        </p:spPr>
      </p:pic>
      <p:pic>
        <p:nvPicPr>
          <p:cNvPr id="2" name="عنصر نائب للمحتوى 7" descr="فقاعات مع تعبئة خالصة">
            <a:extLst>
              <a:ext uri="{FF2B5EF4-FFF2-40B4-BE49-F238E27FC236}">
                <a16:creationId xmlns:a16="http://schemas.microsoft.com/office/drawing/2014/main" id="{586140D9-2103-013C-2D85-8C113AAA38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75751" y="2139889"/>
            <a:ext cx="658900" cy="658900"/>
          </a:xfrm>
          <a:prstGeom prst="rect">
            <a:avLst/>
          </a:prstGeom>
        </p:spPr>
      </p:pic>
      <p:pic>
        <p:nvPicPr>
          <p:cNvPr id="10" name="عنصر نائب للمحتوى 7" descr="فقاعات مع تعبئة خالصة">
            <a:extLst>
              <a:ext uri="{FF2B5EF4-FFF2-40B4-BE49-F238E27FC236}">
                <a16:creationId xmlns:a16="http://schemas.microsoft.com/office/drawing/2014/main" id="{AEEF8555-BA8E-F486-4704-8A61F7B55C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54909" y="4767158"/>
            <a:ext cx="658900" cy="658900"/>
          </a:xfrm>
          <a:prstGeom prst="rect">
            <a:avLst/>
          </a:prstGeom>
        </p:spPr>
      </p:pic>
      <p:sp>
        <p:nvSpPr>
          <p:cNvPr id="17" name="عنصر نائب للمحتوى 16">
            <a:extLst>
              <a:ext uri="{FF2B5EF4-FFF2-40B4-BE49-F238E27FC236}">
                <a16:creationId xmlns:a16="http://schemas.microsoft.com/office/drawing/2014/main" id="{E87B35A8-B5D4-C47F-F857-AFEAEB10C67E}"/>
              </a:ext>
            </a:extLst>
          </p:cNvPr>
          <p:cNvSpPr>
            <a:spLocks noGrp="1"/>
          </p:cNvSpPr>
          <p:nvPr>
            <p:ph idx="1"/>
          </p:nvPr>
        </p:nvSpPr>
        <p:spPr>
          <a:xfrm>
            <a:off x="7624690" y="2296273"/>
            <a:ext cx="3869820" cy="1431664"/>
          </a:xfrm>
        </p:spPr>
        <p:txBody>
          <a:bodyPr>
            <a:normAutofit/>
          </a:bodyPr>
          <a:lstStyle/>
          <a:p>
            <a:pPr marL="0" indent="0" algn="ctr">
              <a:buNone/>
            </a:pPr>
            <a:r>
              <a:rPr lang="ar-SA" sz="4800" dirty="0">
                <a:effectLst>
                  <a:outerShdw blurRad="38100" dist="38100" dir="2700000" algn="tl">
                    <a:srgbClr val="000000">
                      <a:alpha val="43137"/>
                    </a:srgbClr>
                  </a:outerShdw>
                </a:effectLst>
              </a:rPr>
              <a:t>لو أني فعلتُ كان كذا و كذا</a:t>
            </a:r>
          </a:p>
        </p:txBody>
      </p:sp>
      <p:sp>
        <p:nvSpPr>
          <p:cNvPr id="18" name="عنصر نائب للمحتوى 16">
            <a:extLst>
              <a:ext uri="{FF2B5EF4-FFF2-40B4-BE49-F238E27FC236}">
                <a16:creationId xmlns:a16="http://schemas.microsoft.com/office/drawing/2014/main" id="{58BDA05C-66A2-7134-DA8C-7B9A4CEFC265}"/>
              </a:ext>
            </a:extLst>
          </p:cNvPr>
          <p:cNvSpPr txBox="1">
            <a:spLocks/>
          </p:cNvSpPr>
          <p:nvPr/>
        </p:nvSpPr>
        <p:spPr>
          <a:xfrm>
            <a:off x="8074856" y="4818882"/>
            <a:ext cx="3419654" cy="864466"/>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ar-SA" sz="4800" dirty="0">
                <a:effectLst>
                  <a:outerShdw blurRad="38100" dist="38100" dir="2700000" algn="tl">
                    <a:srgbClr val="000000">
                      <a:alpha val="43137"/>
                    </a:srgbClr>
                  </a:outerShdw>
                </a:effectLst>
              </a:rPr>
              <a:t>وفي كل خيرٌ</a:t>
            </a:r>
          </a:p>
        </p:txBody>
      </p:sp>
      <p:sp>
        <p:nvSpPr>
          <p:cNvPr id="21" name="عنصر نائب للمحتوى 16">
            <a:extLst>
              <a:ext uri="{FF2B5EF4-FFF2-40B4-BE49-F238E27FC236}">
                <a16:creationId xmlns:a16="http://schemas.microsoft.com/office/drawing/2014/main" id="{B71DEC6E-B92A-BEEC-3A5C-F6E9D7BADA60}"/>
              </a:ext>
            </a:extLst>
          </p:cNvPr>
          <p:cNvSpPr txBox="1">
            <a:spLocks/>
          </p:cNvSpPr>
          <p:nvPr/>
        </p:nvSpPr>
        <p:spPr>
          <a:xfrm>
            <a:off x="365761" y="2296272"/>
            <a:ext cx="6530960" cy="1431665"/>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ar-SA" sz="4000" dirty="0">
                <a:effectLst>
                  <a:outerShdw blurRad="38100" dist="38100" dir="2700000" algn="tl">
                    <a:srgbClr val="000000">
                      <a:alpha val="43137"/>
                    </a:srgbClr>
                  </a:outerShdw>
                </a:effectLst>
              </a:rPr>
              <a:t>لو أني أقدمتُ على الفعل أو تركتُ ما فعلتُ لكان الواقعُ بخلاف ما هو عليه .</a:t>
            </a:r>
          </a:p>
        </p:txBody>
      </p:sp>
      <p:sp>
        <p:nvSpPr>
          <p:cNvPr id="22" name="عنصر نائب للمحتوى 16">
            <a:extLst>
              <a:ext uri="{FF2B5EF4-FFF2-40B4-BE49-F238E27FC236}">
                <a16:creationId xmlns:a16="http://schemas.microsoft.com/office/drawing/2014/main" id="{606C5FAB-B8B7-D05D-12B2-2661446768D6}"/>
              </a:ext>
            </a:extLst>
          </p:cNvPr>
          <p:cNvSpPr txBox="1">
            <a:spLocks/>
          </p:cNvSpPr>
          <p:nvPr/>
        </p:nvSpPr>
        <p:spPr>
          <a:xfrm>
            <a:off x="365761" y="4845425"/>
            <a:ext cx="6530960" cy="1431665"/>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ar-SA" sz="4400" dirty="0">
                <a:effectLst>
                  <a:outerShdw blurRad="38100" dist="38100" dir="2700000" algn="tl">
                    <a:srgbClr val="000000">
                      <a:alpha val="43137"/>
                    </a:srgbClr>
                  </a:outerShdw>
                </a:effectLst>
              </a:rPr>
              <a:t>تدعو إلى </a:t>
            </a:r>
            <a:r>
              <a:rPr lang="ar-SA" sz="4400" dirty="0" err="1">
                <a:effectLst>
                  <a:outerShdw blurRad="38100" dist="38100" dir="2700000" algn="tl">
                    <a:srgbClr val="000000">
                      <a:alpha val="43137"/>
                    </a:srgbClr>
                  </a:outerShdw>
                </a:effectLst>
              </a:rPr>
              <a:t>التسَخطِ</a:t>
            </a:r>
            <a:r>
              <a:rPr lang="ar-SA" sz="4400" dirty="0">
                <a:effectLst>
                  <a:outerShdw blurRad="38100" dist="38100" dir="2700000" algn="tl">
                    <a:srgbClr val="000000">
                      <a:alpha val="43137"/>
                    </a:srgbClr>
                  </a:outerShdw>
                </a:effectLst>
              </a:rPr>
              <a:t> وعدمِ الرضا بالقضاء و القدرِ . </a:t>
            </a:r>
          </a:p>
        </p:txBody>
      </p:sp>
      <p:cxnSp>
        <p:nvCxnSpPr>
          <p:cNvPr id="6" name="رابط مستقيم 5">
            <a:extLst>
              <a:ext uri="{FF2B5EF4-FFF2-40B4-BE49-F238E27FC236}">
                <a16:creationId xmlns:a16="http://schemas.microsoft.com/office/drawing/2014/main" id="{2B7ACFA2-5899-FFFC-E073-CB06EB5F7B40}"/>
              </a:ext>
            </a:extLst>
          </p:cNvPr>
          <p:cNvCxnSpPr>
            <a:cxnSpLocks/>
          </p:cNvCxnSpPr>
          <p:nvPr/>
        </p:nvCxnSpPr>
        <p:spPr>
          <a:xfrm>
            <a:off x="7413674" y="2296272"/>
            <a:ext cx="0" cy="3823174"/>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a:extLst>
              <a:ext uri="{FF2B5EF4-FFF2-40B4-BE49-F238E27FC236}">
                <a16:creationId xmlns:a16="http://schemas.microsoft.com/office/drawing/2014/main" id="{ED79FA87-668B-1471-207D-957B04C88CC1}"/>
              </a:ext>
            </a:extLst>
          </p:cNvPr>
          <p:cNvCxnSpPr>
            <a:cxnSpLocks/>
          </p:cNvCxnSpPr>
          <p:nvPr/>
        </p:nvCxnSpPr>
        <p:spPr>
          <a:xfrm>
            <a:off x="5345723" y="4093698"/>
            <a:ext cx="2729133" cy="0"/>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820722"/>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473</Words>
  <Application>Microsoft Office PowerPoint</Application>
  <PresentationFormat>شاشة عريضة</PresentationFormat>
  <Paragraphs>60</Paragraphs>
  <Slides>16</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16</vt:i4>
      </vt:variant>
    </vt:vector>
  </HeadingPairs>
  <TitlesOfParts>
    <vt:vector size="24" baseType="lpstr">
      <vt:lpstr>Arial</vt:lpstr>
      <vt:lpstr>Calibri</vt:lpstr>
      <vt:lpstr>Calibri Light</vt:lpstr>
      <vt:lpstr>Droid Arabic Naskh</vt:lpstr>
      <vt:lpstr>Tw Cen MT</vt:lpstr>
      <vt:lpstr>Tw Cen MT Condensed</vt:lpstr>
      <vt:lpstr>Wingdings 3</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طالبتي المُجتهدة , قارنِ بين المؤمن القوي و المؤمن الضعيـف مع ذكر أمثلة على ذلك .</vt:lpstr>
      <vt:lpstr>طالبتي المجتهدة صوبي الإجابة الصحيحة , المُراد بالمؤمن القوي في الحديث هو القوي في :</vt:lpstr>
      <vt:lpstr>طالبتي خلال دقيقـة واحدة ما الذي يُستحب قوله من لم يحصل على مُراده أو أصابـه ما يكره .</vt:lpstr>
      <vt:lpstr>لماذا يُكره أن يقول المؤمن عند المُصيبـة لو أنِ فعلت لكان كذا وَ كذا ؟</vt:lpstr>
      <vt:lpstr>بالتعاون مع مجموعتـك ,أذكري أسباب التحلي بصفات المؤمن القوي .</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خلود الغربي</dc:creator>
  <cp:lastModifiedBy>خلود الغربي</cp:lastModifiedBy>
  <cp:revision>16</cp:revision>
  <dcterms:created xsi:type="dcterms:W3CDTF">2025-01-25T17:26:50Z</dcterms:created>
  <dcterms:modified xsi:type="dcterms:W3CDTF">2025-01-25T20:13:01Z</dcterms:modified>
</cp:coreProperties>
</file>