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71" r:id="rId4"/>
    <p:sldId id="272" r:id="rId5"/>
    <p:sldId id="261" r:id="rId6"/>
    <p:sldId id="260" r:id="rId7"/>
    <p:sldId id="286" r:id="rId8"/>
    <p:sldId id="285" r:id="rId9"/>
    <p:sldId id="287" r:id="rId10"/>
    <p:sldId id="288" r:id="rId11"/>
    <p:sldId id="289" r:id="rId12"/>
    <p:sldId id="284" r:id="rId13"/>
    <p:sldId id="290" r:id="rId14"/>
    <p:sldId id="291" r:id="rId15"/>
    <p:sldId id="263" r:id="rId16"/>
    <p:sldId id="283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5E7AFD-380B-E0BF-79E0-BF1203923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2EDC71-A7BA-F176-749F-7E45A4F8A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6167AD-622F-FE05-DA43-EE8BE2C0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2C4-33FC-4FF0-9F09-DE14E6367BFD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01A524-1192-2994-B8E9-FB9EE914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B3018F0-D084-03E3-83BC-38F5C0E1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03DC-8177-45F7-8979-2D718E39CA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78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5641B3-5B3D-6491-0599-AE50FC524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AB46D9D-4865-0B93-3FF0-564419C40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2EC66AA-1E11-6C9D-20D1-F5AEEBE8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2C4-33FC-4FF0-9F09-DE14E6367BFD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88FDB5-CD09-61AC-65C9-CDB7E735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35F591B-4684-EF99-65C1-3097D4EC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03DC-8177-45F7-8979-2D718E39CA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979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60AEEAA-FEBF-12CA-FA7F-4FFF04CB86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C88C1FA-14CE-3F7E-808C-2E1CEBF76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1692418-839A-F914-8DFC-A58A7BD0E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2C4-33FC-4FF0-9F09-DE14E6367BFD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A0F217-DF7F-9CCE-0782-84C45990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C0E21F-B1D7-36BF-FDEC-A2303FBF4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03DC-8177-45F7-8979-2D718E39CA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59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BAB8FD-D97B-0E5F-E335-DD40B1FB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27092EF-EF4D-AD3D-4C01-11F349013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0B701D-D68D-C6B4-17D5-BFE349FC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2C4-33FC-4FF0-9F09-DE14E6367BFD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1C8241-7530-2BFA-0D21-F2D784BD2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A40BFC-1C35-4EF6-027F-C4812E86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03DC-8177-45F7-8979-2D718E39CA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461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D9D057-03DF-9AF5-BCED-67FD3E557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8271101-00C0-BB4F-CA94-B89A9880E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B94B71-784C-F10C-D22F-7C59BD2D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2C4-33FC-4FF0-9F09-DE14E6367BFD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BBDAC2-6180-BE81-0A89-81E69707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08490F-7F4B-2C33-F6A3-E7D699B2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03DC-8177-45F7-8979-2D718E39CA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849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5AA066-8F6A-5065-5D0E-DAA4109E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BE5A746-16CD-241C-53EC-6477F01B3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89B1735-C273-57A2-2D51-9DAB9F8BA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4ADB27D-4182-7950-50F6-BAA615855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2C4-33FC-4FF0-9F09-DE14E6367BFD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BC03E8F-DB89-DF5F-AC1B-791AAC0D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7883F5-CE07-D678-4E81-54E01431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03DC-8177-45F7-8979-2D718E39CA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70EEED-554B-8B01-6CDF-DD35B76E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8EF82EF-F3F6-E925-853B-B098B4145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790829A-2ADE-B26E-57EF-8C89665B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236814E-A695-A2B8-03D0-202950265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6E34842-8DA9-2E92-9B3B-D9236009E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F012B2D-40EE-1A50-90E2-BDC51657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2C4-33FC-4FF0-9F09-DE14E6367BFD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3A1F828-5A47-8B83-4024-C9E8859C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455D55C-8FCC-0B3D-4B20-7A07D078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03DC-8177-45F7-8979-2D718E39CA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215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ABD410-6461-3077-0129-0565D6CD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B339CF0-2E0B-A51E-D0F3-C065D13EA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2C4-33FC-4FF0-9F09-DE14E6367BFD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2D1B04D-332D-C514-2B7D-825C3E97B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F2641B4-81B7-1905-E31D-1288DD39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03DC-8177-45F7-8979-2D718E39CA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410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528E14-F099-F5F8-39CD-C61578A0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2C4-33FC-4FF0-9F09-DE14E6367BFD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106E56-3CAF-B138-4EFE-4E7F1695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C700070-6223-B0D6-E3CE-F02C39AE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03DC-8177-45F7-8979-2D718E39CA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922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16A4EF-1740-DE59-1CF6-DC51919B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A93A038-7AA0-DFDD-4274-D9D2559CA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EA52FF0-4722-8DB9-7BEC-14C12550C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FD7E13-B5C2-7C88-CB4E-8DC7158EC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2C4-33FC-4FF0-9F09-DE14E6367BFD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C70800A-9233-C5CD-5B9E-9B6E91C25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21BB680-0548-414A-1CC3-08F7DBF29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03DC-8177-45F7-8979-2D718E39CA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001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C954B6-260A-C52C-DFB6-2804C97F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D4E1402-9C2D-25BB-513A-6B99808F7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C3178E8-623F-AA13-C77D-5BF469D51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BE3975-BB3B-0B2D-82BF-93381526C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2C4-33FC-4FF0-9F09-DE14E6367BFD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1A5DF0-C2FB-B998-C4C1-18D01770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CCDCDB8-D9D7-D109-7707-4A8E9DCA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03DC-8177-45F7-8979-2D718E39CA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99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57D620F-1066-818A-F46A-E61AFC34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C95EFF-FF3A-AC93-FF5C-B88E29014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B2A61B-D9AE-A9BE-8A60-A90FDC94D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D32C4-33FC-4FF0-9F09-DE14E6367BFD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58F832-BF79-7AC3-4F7B-CADDC20DB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093028-BD0E-9457-140D-64F3C548E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03DC-8177-45F7-8979-2D718E39CA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565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فسيفساء من اشكال هندسية ملونه">
            <a:extLst>
              <a:ext uri="{FF2B5EF4-FFF2-40B4-BE49-F238E27FC236}">
                <a16:creationId xmlns:a16="http://schemas.microsoft.com/office/drawing/2014/main" id="{B99755EC-C9BB-F6FC-6FA5-AEE1C371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ADD50DA-1670-50EE-A6D6-5B387693B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242" y="-99498"/>
            <a:ext cx="2615411" cy="1743607"/>
          </a:xfrm>
          <a:prstGeom prst="rect">
            <a:avLst/>
          </a:prstGeo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6D01F34D-52CE-D6B9-FD45-98D55F62FAF5}"/>
              </a:ext>
            </a:extLst>
          </p:cNvPr>
          <p:cNvSpPr txBox="1">
            <a:spLocks/>
          </p:cNvSpPr>
          <p:nvPr/>
        </p:nvSpPr>
        <p:spPr>
          <a:xfrm>
            <a:off x="1549825" y="2348517"/>
            <a:ext cx="8576994" cy="18003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b="1" spc="2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/>
                <a:cs typeface="Arial" panose="020B0604020202020204" pitchFamily="34" charset="0"/>
              </a:rPr>
              <a:t>السلام عليكم ورحمة الله وبركاته .</a:t>
            </a:r>
            <a:br>
              <a:rPr lang="ar-SA" sz="5400" b="1" spc="2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/>
                <a:cs typeface="Arial" panose="020B0604020202020204" pitchFamily="34" charset="0"/>
              </a:rPr>
            </a:br>
            <a:r>
              <a:rPr lang="ar-SA" sz="5400" b="1" spc="2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/>
                <a:cs typeface="Arial" panose="020B0604020202020204" pitchFamily="34" charset="0"/>
              </a:rPr>
              <a:t>أهلاً وسهلاً بكم طالباتي العزيزات .</a:t>
            </a:r>
            <a:endParaRPr lang="ar-SA" sz="72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8EF96513-74F9-9713-CF63-8C8CBF535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1330" y="5277391"/>
            <a:ext cx="4576688" cy="932243"/>
          </a:xfrm>
        </p:spPr>
        <p:txBody>
          <a:bodyPr>
            <a:normAutofit/>
          </a:bodyPr>
          <a:lstStyle/>
          <a:p>
            <a:pPr algn="ctr"/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الأستاذة : خلود العتيبي </a:t>
            </a:r>
          </a:p>
        </p:txBody>
      </p:sp>
    </p:spTree>
    <p:extLst>
      <p:ext uri="{BB962C8B-B14F-4D97-AF65-F5344CB8AC3E}">
        <p14:creationId xmlns:p14="http://schemas.microsoft.com/office/powerpoint/2010/main" val="84370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BB141E-0F6D-ED88-66AB-32044EB3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828" y="168178"/>
            <a:ext cx="7049085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>
                <a:solidFill>
                  <a:srgbClr val="990033"/>
                </a:solidFill>
              </a:rPr>
              <a:t>نماذجُ من شجاعة النبي </a:t>
            </a:r>
            <a:r>
              <a:rPr lang="ar-SA" sz="3200" dirty="0">
                <a:solidFill>
                  <a:srgbClr val="990033"/>
                </a:solidFill>
              </a:rPr>
              <a:t>صلى الله عليه وسلم </a:t>
            </a:r>
            <a:endParaRPr lang="ar-SA" dirty="0">
              <a:solidFill>
                <a:srgbClr val="990033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60CB51-536A-6F42-5A79-C5E496E06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1954776"/>
            <a:ext cx="11761762" cy="49032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ar-SA" sz="6600" dirty="0"/>
              <a:t>و لما أصاب الصحابة يوم حنين من الأذى و الهزيمة ما أصابهم , فرَّ بعضهم من أرض المعركة , أما رسول الله </a:t>
            </a:r>
            <a:r>
              <a:rPr lang="ar-SA" sz="3000" dirty="0"/>
              <a:t>صلى لله عليه وسلم </a:t>
            </a:r>
            <a:r>
              <a:rPr lang="ar-SA" sz="6600" dirty="0"/>
              <a:t>فلم يفر , فلقد كان على بغلتِهِ و أبو سفيان بن الحارث آخذ بلجامها , و النبي </a:t>
            </a:r>
            <a:r>
              <a:rPr lang="ar-SA" sz="3000" dirty="0"/>
              <a:t>صلى الله عليه وسلم </a:t>
            </a:r>
            <a:r>
              <a:rPr lang="ar-SA" sz="6600" dirty="0"/>
              <a:t>يقول بصوت عالٍ : </a:t>
            </a:r>
            <a:r>
              <a:rPr lang="ar-SA" sz="6600" dirty="0">
                <a:solidFill>
                  <a:srgbClr val="0070C0"/>
                </a:solidFill>
              </a:rPr>
              <a:t>" أنا النبي لا كذب , أنا ابنُ عبدِالمُطلب " </a:t>
            </a:r>
          </a:p>
        </p:txBody>
      </p:sp>
      <p:pic>
        <p:nvPicPr>
          <p:cNvPr id="4" name="Picture 3" descr="فسيفساء من اشكال هندسية ملونه">
            <a:extLst>
              <a:ext uri="{FF2B5EF4-FFF2-40B4-BE49-F238E27FC236}">
                <a16:creationId xmlns:a16="http://schemas.microsoft.com/office/drawing/2014/main" id="{12FC2810-6D85-2B48-C067-DDF2C40A0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4375051" y="168178"/>
            <a:ext cx="770867" cy="149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BB141E-0F6D-ED88-66AB-32044EB3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828" y="168178"/>
            <a:ext cx="7049085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>
                <a:solidFill>
                  <a:srgbClr val="990033"/>
                </a:solidFill>
              </a:rPr>
              <a:t>نماذجُ من شجاعة النبي </a:t>
            </a:r>
            <a:r>
              <a:rPr lang="ar-SA" sz="3200" dirty="0">
                <a:solidFill>
                  <a:srgbClr val="990033"/>
                </a:solidFill>
              </a:rPr>
              <a:t>صلى الله عليه وسلم </a:t>
            </a:r>
            <a:endParaRPr lang="ar-SA" dirty="0">
              <a:solidFill>
                <a:srgbClr val="990033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60CB51-536A-6F42-5A79-C5E496E06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1786598"/>
            <a:ext cx="11761762" cy="490322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ar-SA" sz="5400" dirty="0"/>
              <a:t>وفي يومٍ أحدٍ , لما سيطر المشركون على زمام المعركة , لم يتزحزح النبي صلى الله عليه وسلم عن موقفه , بل وقفَ موقفَ القائـد القوي الشجاع, و حُوصر صلى الله عليه وسلم من قبلَ المشركين , ولم يكن حوله إلا القلة من الصحابة يُدافعون عنه , وبرزَ منهُم سعد بن أبي وقاص رضي الله عنه , حينما دعاه رسول الله فناوله النبال و قال له : </a:t>
            </a:r>
            <a:r>
              <a:rPr lang="ar-SA" sz="5400" dirty="0">
                <a:solidFill>
                  <a:srgbClr val="0070C0"/>
                </a:solidFill>
              </a:rPr>
              <a:t>" ارم يا سعدُ , فداكَ أبِي و أمي " </a:t>
            </a:r>
          </a:p>
        </p:txBody>
      </p:sp>
      <p:pic>
        <p:nvPicPr>
          <p:cNvPr id="4" name="Picture 3" descr="فسيفساء من اشكال هندسية ملونه">
            <a:extLst>
              <a:ext uri="{FF2B5EF4-FFF2-40B4-BE49-F238E27FC236}">
                <a16:creationId xmlns:a16="http://schemas.microsoft.com/office/drawing/2014/main" id="{12FC2810-6D85-2B48-C067-DDF2C40A0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4375051" y="168178"/>
            <a:ext cx="770867" cy="149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01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FF377D-1F34-5AB9-C322-680DF10D6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"/>
            <a:ext cx="11746523" cy="1690688"/>
          </a:xfrm>
        </p:spPr>
        <p:txBody>
          <a:bodyPr>
            <a:normAutofit/>
          </a:bodyPr>
          <a:lstStyle/>
          <a:p>
            <a:pPr algn="ctr"/>
            <a:r>
              <a:rPr lang="ar-SA" dirty="0"/>
              <a:t>أتحاور مع زُملائي عن شجاعة الصحابي علي بن أبي طالبٍ </a:t>
            </a:r>
            <a:r>
              <a:rPr lang="ar-SA" sz="2700" dirty="0"/>
              <a:t>رضي الله عنه</a:t>
            </a:r>
            <a:r>
              <a:rPr lang="ar-SA" dirty="0"/>
              <a:t> و من ذلك بقاؤه في فراش النبي </a:t>
            </a:r>
            <a:r>
              <a:rPr lang="ar-SA" sz="2400" dirty="0"/>
              <a:t>صلى لله عليه وسلم </a:t>
            </a:r>
            <a:r>
              <a:rPr lang="ar-SA" dirty="0"/>
              <a:t>عند الهجرة .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745239C-9754-D64E-32AA-66A1ADC85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6" y="2036640"/>
            <a:ext cx="6570785" cy="4351338"/>
          </a:xfrm>
        </p:spPr>
        <p:txBody>
          <a:bodyPr>
            <a:normAutofit/>
          </a:bodyPr>
          <a:lstStyle/>
          <a:p>
            <a:pPr algn="ctr"/>
            <a:r>
              <a:rPr lang="ar-SA" sz="4800" dirty="0">
                <a:solidFill>
                  <a:srgbClr val="990033"/>
                </a:solidFill>
              </a:rPr>
              <a:t>عندما بات علي بن أبي طالب رضي الله عنه , في فراش النبي صلى الله عليه وسلم ليفديه بنفســه من أذى المشركين ليلـة الهجرة , و هذا يدل على شجاعته . </a:t>
            </a:r>
          </a:p>
        </p:txBody>
      </p:sp>
      <p:pic>
        <p:nvPicPr>
          <p:cNvPr id="1026" name="Picture 2" descr="مصباح التفكير PNG الصور بخلفية شفافة | تحميل مجاني على Lovepik.com">
            <a:extLst>
              <a:ext uri="{FF2B5EF4-FFF2-40B4-BE49-F238E27FC236}">
                <a16:creationId xmlns:a16="http://schemas.microsoft.com/office/drawing/2014/main" id="{F2407EAF-AEFF-4C23-0590-6AFC0F4F5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838252"/>
            <a:ext cx="4549726" cy="45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9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15168-C127-0004-E892-77FD36A5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485"/>
            <a:ext cx="11957538" cy="929103"/>
          </a:xfrm>
        </p:spPr>
        <p:txBody>
          <a:bodyPr>
            <a:normAutofit fontScale="90000"/>
          </a:bodyPr>
          <a:lstStyle/>
          <a:p>
            <a:pPr algn="ctr"/>
            <a:r>
              <a:rPr lang="ar-SA" sz="5400" dirty="0"/>
              <a:t>أبيـن رأيي في المواقف الآتيـة , و هل تُعدُّ مِن الشجاعة ؟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C65B758-4C4F-6582-9F35-DA65CC2A4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07" y="1145588"/>
            <a:ext cx="11802793" cy="5712412"/>
          </a:xfrm>
        </p:spPr>
        <p:txBody>
          <a:bodyPr>
            <a:normAutofit/>
          </a:bodyPr>
          <a:lstStyle/>
          <a:p>
            <a:r>
              <a:rPr lang="ar-SA" sz="4000" dirty="0"/>
              <a:t>من يقود سيارته أو دراجته الناريـة بسرعةٍ جُنونيـة .</a:t>
            </a:r>
          </a:p>
          <a:p>
            <a:endParaRPr lang="ar-SA" sz="4000" dirty="0"/>
          </a:p>
          <a:p>
            <a:r>
              <a:rPr lang="ar-SA" sz="4000" dirty="0"/>
              <a:t>من يستغل قوته في الاعتداء على زُملائه الطلابِ أو جيرانه .</a:t>
            </a:r>
          </a:p>
          <a:p>
            <a:endParaRPr lang="ar-SA" sz="4000" dirty="0"/>
          </a:p>
          <a:p>
            <a:r>
              <a:rPr lang="ar-SA" sz="4000" dirty="0"/>
              <a:t>مَن يصبر على البلاءِ و يمسك نفسه عن البطشِ و الاعتداء </a:t>
            </a:r>
          </a:p>
          <a:p>
            <a:endParaRPr lang="ar-SA" sz="4000" dirty="0"/>
          </a:p>
          <a:p>
            <a:r>
              <a:rPr lang="ar-SA" sz="4000" dirty="0"/>
              <a:t>مشاهدة </a:t>
            </a:r>
            <a:r>
              <a:rPr lang="ar-SA" sz="4000" dirty="0" err="1"/>
              <a:t>المفحطيـن</a:t>
            </a:r>
            <a:r>
              <a:rPr lang="ar-SA" sz="4000" dirty="0"/>
              <a:t> و تشجعيهم .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0C6C083-E79E-1B50-D0C4-359BF6BC2274}"/>
              </a:ext>
            </a:extLst>
          </p:cNvPr>
          <p:cNvSpPr txBox="1"/>
          <p:nvPr/>
        </p:nvSpPr>
        <p:spPr>
          <a:xfrm>
            <a:off x="4164037" y="1720748"/>
            <a:ext cx="507843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تهور و عرض حياته للخطر .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D74588-3C71-272F-C118-F6D678B5FE64}"/>
              </a:ext>
            </a:extLst>
          </p:cNvPr>
          <p:cNvSpPr txBox="1"/>
          <p:nvPr/>
        </p:nvSpPr>
        <p:spPr>
          <a:xfrm>
            <a:off x="5141741" y="3118927"/>
            <a:ext cx="312302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ضعف وغرور .</a:t>
            </a:r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398FCA2-E4F8-8084-9F8E-277CF152009C}"/>
              </a:ext>
            </a:extLst>
          </p:cNvPr>
          <p:cNvSpPr txBox="1"/>
          <p:nvPr/>
        </p:nvSpPr>
        <p:spPr>
          <a:xfrm>
            <a:off x="4775980" y="4517106"/>
            <a:ext cx="385454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شجاعة</a:t>
            </a:r>
            <a:r>
              <a:rPr lang="ar-SA" sz="4000" dirty="0">
                <a:solidFill>
                  <a:srgbClr val="990033"/>
                </a:solidFill>
              </a:rPr>
              <a:t> و </a:t>
            </a:r>
            <a:r>
              <a:rPr lang="ar-SA" sz="4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ثقــة</a:t>
            </a:r>
            <a:r>
              <a:rPr lang="ar-SA" sz="4000" dirty="0">
                <a:solidFill>
                  <a:srgbClr val="990033"/>
                </a:solidFill>
              </a:rPr>
              <a:t> 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E20E55E-C7E7-AC0F-4E5F-7C564288B9DD}"/>
              </a:ext>
            </a:extLst>
          </p:cNvPr>
          <p:cNvSpPr txBox="1"/>
          <p:nvPr/>
        </p:nvSpPr>
        <p:spPr>
          <a:xfrm>
            <a:off x="4628270" y="5915285"/>
            <a:ext cx="437505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 و اشتراك في الإثم . </a:t>
            </a:r>
          </a:p>
        </p:txBody>
      </p:sp>
      <p:sp>
        <p:nvSpPr>
          <p:cNvPr id="8" name="AutoShape 2" descr="Premium Vector | A light bulb with a brain on it">
            <a:extLst>
              <a:ext uri="{FF2B5EF4-FFF2-40B4-BE49-F238E27FC236}">
                <a16:creationId xmlns:a16="http://schemas.microsoft.com/office/drawing/2014/main" id="{B9C74B6A-99CA-DC65-55DC-1D28B31161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C0ED026-456B-6309-596E-27A855ED8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118927"/>
            <a:ext cx="2433711" cy="3739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516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198D9-6EAB-8D73-FC26-AB940942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1" y="1"/>
            <a:ext cx="11816861" cy="1690688"/>
          </a:xfrm>
        </p:spPr>
        <p:txBody>
          <a:bodyPr>
            <a:normAutofit/>
          </a:bodyPr>
          <a:lstStyle/>
          <a:p>
            <a:pPr algn="ctr"/>
            <a:r>
              <a:rPr lang="ar-SA" sz="5400" dirty="0"/>
              <a:t>طالبتي المجتهدة خلال قراءة الصورة أذكري مثالاً للتهور و آخر للشجاعة . </a:t>
            </a:r>
          </a:p>
        </p:txBody>
      </p:sp>
      <p:pic>
        <p:nvPicPr>
          <p:cNvPr id="3074" name="Picture 2" descr="صور تفحيط‎">
            <a:extLst>
              <a:ext uri="{FF2B5EF4-FFF2-40B4-BE49-F238E27FC236}">
                <a16:creationId xmlns:a16="http://schemas.microsoft.com/office/drawing/2014/main" id="{B0ECF5CA-7815-6F83-45FB-41451B248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97" y="2379954"/>
            <a:ext cx="4297755" cy="429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قتلى ومفقودون بسيول في السعودية | الحرة">
            <a:extLst>
              <a:ext uri="{FF2B5EF4-FFF2-40B4-BE49-F238E27FC236}">
                <a16:creationId xmlns:a16="http://schemas.microsoft.com/office/drawing/2014/main" id="{EB8B3640-2462-88B1-E89C-C1A32186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2297931"/>
            <a:ext cx="4084027" cy="437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0E1EC23-42C4-6817-1942-ABE66DD0F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0864" y="748522"/>
            <a:ext cx="1561513" cy="162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فسيفساء من اشكال هندسية ملونه">
            <a:extLst>
              <a:ext uri="{FF2B5EF4-FFF2-40B4-BE49-F238E27FC236}">
                <a16:creationId xmlns:a16="http://schemas.microsoft.com/office/drawing/2014/main" id="{D1D138D2-F423-4851-0265-668F8C7A7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19" y="10"/>
            <a:ext cx="5247229" cy="6857989"/>
          </a:xfrm>
          <a:prstGeom prst="rect">
            <a:avLst/>
          </a:prstGeom>
        </p:spPr>
      </p:pic>
      <p:pic>
        <p:nvPicPr>
          <p:cNvPr id="4098" name="Picture 2" descr="ومن ناحية رسم الكرتون الأحمر لطيف علامة استفهام مجسمة | صور PNG PSD تحميل  مجاني - Pikbest">
            <a:extLst>
              <a:ext uri="{FF2B5EF4-FFF2-40B4-BE49-F238E27FC236}">
                <a16:creationId xmlns:a16="http://schemas.microsoft.com/office/drawing/2014/main" id="{FDF372B1-A744-D202-D135-572E90792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5079" r="23915" b="10053"/>
          <a:stretch/>
        </p:blipFill>
        <p:spPr bwMode="auto">
          <a:xfrm>
            <a:off x="5247248" y="0"/>
            <a:ext cx="317930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85E286ED-D685-7F70-2003-ACF51F8AAD98}"/>
              </a:ext>
            </a:extLst>
          </p:cNvPr>
          <p:cNvSpPr/>
          <p:nvPr/>
        </p:nvSpPr>
        <p:spPr>
          <a:xfrm>
            <a:off x="8600048" y="-5428"/>
            <a:ext cx="3582514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</a:t>
            </a:r>
          </a:p>
          <a:p>
            <a:pPr algn="ctr"/>
            <a:r>
              <a:rPr lang="ar-SA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تعلمنـا </a:t>
            </a:r>
          </a:p>
          <a:p>
            <a:pPr algn="ctr"/>
            <a:r>
              <a:rPr lang="ar-SA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درسنا </a:t>
            </a:r>
          </a:p>
          <a:p>
            <a:pPr algn="ctr"/>
            <a:r>
              <a:rPr lang="ar-SA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لهذا اليــوم .</a:t>
            </a:r>
          </a:p>
        </p:txBody>
      </p:sp>
    </p:spTree>
    <p:extLst>
      <p:ext uri="{BB962C8B-B14F-4D97-AF65-F5344CB8AC3E}">
        <p14:creationId xmlns:p14="http://schemas.microsoft.com/office/powerpoint/2010/main" val="1837509962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3">
            <a:extLst>
              <a:ext uri="{FF2B5EF4-FFF2-40B4-BE49-F238E27FC236}">
                <a16:creationId xmlns:a16="http://schemas.microsoft.com/office/drawing/2014/main" id="{0F7017F1-7B4C-4545-ECA7-5A753D4D9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7" b="-1"/>
          <a:stretch/>
        </p:blipFill>
        <p:spPr>
          <a:xfrm>
            <a:off x="6733737" y="2645763"/>
            <a:ext cx="4942448" cy="3001373"/>
          </a:xfrm>
          <a:custGeom>
            <a:avLst/>
            <a:gdLst/>
            <a:ahLst/>
            <a:cxnLst/>
            <a:rect l="l" t="t" r="r" b="b"/>
            <a:pathLst>
              <a:path w="10885620" h="5486059">
                <a:moveTo>
                  <a:pt x="10205621" y="4239266"/>
                </a:moveTo>
                <a:cubicBezTo>
                  <a:pt x="9893380" y="4239266"/>
                  <a:pt x="9640258" y="4492387"/>
                  <a:pt x="9640258" y="4804628"/>
                </a:cubicBezTo>
                <a:cubicBezTo>
                  <a:pt x="9640258" y="5116869"/>
                  <a:pt x="9893380" y="5369990"/>
                  <a:pt x="10205621" y="5369990"/>
                </a:cubicBezTo>
                <a:cubicBezTo>
                  <a:pt x="10517862" y="5369990"/>
                  <a:pt x="10770984" y="5116869"/>
                  <a:pt x="10770984" y="4804628"/>
                </a:cubicBezTo>
                <a:cubicBezTo>
                  <a:pt x="10770984" y="4492387"/>
                  <a:pt x="10517862" y="4239266"/>
                  <a:pt x="10205621" y="4239266"/>
                </a:cubicBezTo>
                <a:close/>
                <a:moveTo>
                  <a:pt x="10205621" y="2867751"/>
                </a:moveTo>
                <a:cubicBezTo>
                  <a:pt x="9893380" y="2867751"/>
                  <a:pt x="9640258" y="3120872"/>
                  <a:pt x="9640258" y="3433113"/>
                </a:cubicBezTo>
                <a:cubicBezTo>
                  <a:pt x="9640258" y="3745354"/>
                  <a:pt x="9893380" y="3998475"/>
                  <a:pt x="10205621" y="3998475"/>
                </a:cubicBezTo>
                <a:cubicBezTo>
                  <a:pt x="10517862" y="3998475"/>
                  <a:pt x="10770984" y="3745354"/>
                  <a:pt x="10770984" y="3433113"/>
                </a:cubicBezTo>
                <a:cubicBezTo>
                  <a:pt x="10770984" y="3120872"/>
                  <a:pt x="10517862" y="2867751"/>
                  <a:pt x="10205621" y="2867751"/>
                </a:cubicBezTo>
                <a:close/>
                <a:moveTo>
                  <a:pt x="8842755" y="1496236"/>
                </a:moveTo>
                <a:cubicBezTo>
                  <a:pt x="8530514" y="1496236"/>
                  <a:pt x="8277392" y="1749357"/>
                  <a:pt x="8277392" y="2061598"/>
                </a:cubicBezTo>
                <a:cubicBezTo>
                  <a:pt x="8277392" y="2373839"/>
                  <a:pt x="8530514" y="2626960"/>
                  <a:pt x="8842755" y="2626960"/>
                </a:cubicBezTo>
                <a:cubicBezTo>
                  <a:pt x="9154996" y="2626960"/>
                  <a:pt x="9408118" y="2373839"/>
                  <a:pt x="9408118" y="2061598"/>
                </a:cubicBezTo>
                <a:cubicBezTo>
                  <a:pt x="9408118" y="1749357"/>
                  <a:pt x="9154996" y="1496236"/>
                  <a:pt x="8842755" y="1496236"/>
                </a:cubicBezTo>
                <a:close/>
                <a:moveTo>
                  <a:pt x="10205621" y="124721"/>
                </a:moveTo>
                <a:cubicBezTo>
                  <a:pt x="9893380" y="124721"/>
                  <a:pt x="9640258" y="377842"/>
                  <a:pt x="9640258" y="690083"/>
                </a:cubicBezTo>
                <a:cubicBezTo>
                  <a:pt x="9640258" y="1002324"/>
                  <a:pt x="9893380" y="1255445"/>
                  <a:pt x="10205621" y="1255445"/>
                </a:cubicBezTo>
                <a:cubicBezTo>
                  <a:pt x="10517862" y="1255445"/>
                  <a:pt x="10770984" y="1002324"/>
                  <a:pt x="10770984" y="690083"/>
                </a:cubicBezTo>
                <a:cubicBezTo>
                  <a:pt x="10770984" y="377842"/>
                  <a:pt x="10517862" y="124721"/>
                  <a:pt x="10205621" y="124721"/>
                </a:cubicBezTo>
                <a:close/>
                <a:moveTo>
                  <a:pt x="0" y="0"/>
                </a:moveTo>
                <a:lnTo>
                  <a:pt x="10885620" y="0"/>
                </a:lnTo>
                <a:lnTo>
                  <a:pt x="10885620" y="5486059"/>
                </a:lnTo>
                <a:lnTo>
                  <a:pt x="0" y="5486059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</p:pic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D3C0A1C-EA51-E012-FC5E-211B7B88198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561014" y="649634"/>
            <a:ext cx="4500102" cy="10103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6600" dirty="0">
                <a:solidFill>
                  <a:schemeClr val="tx1"/>
                </a:solidFill>
              </a:rPr>
              <a:t> الواجب</a:t>
            </a:r>
          </a:p>
        </p:txBody>
      </p:sp>
      <p:pic>
        <p:nvPicPr>
          <p:cNvPr id="4" name="Picture 3" descr="فسيفساء من اشكال هندسية ملونه">
            <a:extLst>
              <a:ext uri="{FF2B5EF4-FFF2-40B4-BE49-F238E27FC236}">
                <a16:creationId xmlns:a16="http://schemas.microsoft.com/office/drawing/2014/main" id="{DEC11B03-0AB3-7B28-E093-A84B67978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 b="3306"/>
          <a:stretch/>
        </p:blipFill>
        <p:spPr>
          <a:xfrm>
            <a:off x="-1" y="11"/>
            <a:ext cx="5458266" cy="6857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86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276CC2-5997-67BE-3F59-425B7B9EE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3554" y="702870"/>
            <a:ext cx="6506117" cy="2659311"/>
          </a:xfrm>
        </p:spPr>
        <p:txBody>
          <a:bodyPr anchor="b">
            <a:normAutofit/>
          </a:bodyPr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75319C-AF05-38E7-2909-BF4CBBA99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3553" y="3495811"/>
            <a:ext cx="6506117" cy="2735353"/>
          </a:xfrm>
        </p:spPr>
        <p:txBody>
          <a:bodyPr anchor="t">
            <a:normAutofit/>
          </a:bodyPr>
          <a:lstStyle/>
          <a:p>
            <a:endParaRPr lang="ar-SA" dirty="0"/>
          </a:p>
        </p:txBody>
      </p:sp>
      <p:pic>
        <p:nvPicPr>
          <p:cNvPr id="4" name="صورة 3" descr="صورة تحتوي على نص, رسوم متحركة, لقطة شاشة&#10;&#10;تم إنشاء الوصف تلقائياً">
            <a:extLst>
              <a:ext uri="{FF2B5EF4-FFF2-40B4-BE49-F238E27FC236}">
                <a16:creationId xmlns:a16="http://schemas.microsoft.com/office/drawing/2014/main" id="{A1E91E2F-1DCA-918F-0B9C-009AD5DE42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40954" y="-1"/>
            <a:ext cx="7551045" cy="6857999"/>
          </a:xfrm>
          <a:prstGeom prst="rect">
            <a:avLst/>
          </a:prstGeom>
        </p:spPr>
      </p:pic>
      <p:pic>
        <p:nvPicPr>
          <p:cNvPr id="6" name="Picture 3" descr="فسيفساء من اشكال هندسية ملونه">
            <a:extLst>
              <a:ext uri="{FF2B5EF4-FFF2-40B4-BE49-F238E27FC236}">
                <a16:creationId xmlns:a16="http://schemas.microsoft.com/office/drawing/2014/main" id="{CE1D37DA-18E7-645F-1797-33B7CE8AF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 b="3306"/>
          <a:stretch/>
        </p:blipFill>
        <p:spPr>
          <a:xfrm>
            <a:off x="19" y="10"/>
            <a:ext cx="5261297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0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حصة الزيادي🕊 on Twitter: &quot;ورقة استراتيجية (شريط الذكريات ...">
            <a:extLst>
              <a:ext uri="{FF2B5EF4-FFF2-40B4-BE49-F238E27FC236}">
                <a16:creationId xmlns:a16="http://schemas.microsoft.com/office/drawing/2014/main" id="{1A3E0B29-FB15-02DB-7479-A97D5FCEA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5" b="11912"/>
          <a:stretch/>
        </p:blipFill>
        <p:spPr bwMode="auto">
          <a:xfrm>
            <a:off x="5603631" y="4552579"/>
            <a:ext cx="6003652" cy="1904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عنصر نائب للمحتوى 2">
            <a:extLst>
              <a:ext uri="{FF2B5EF4-FFF2-40B4-BE49-F238E27FC236}">
                <a16:creationId xmlns:a16="http://schemas.microsoft.com/office/drawing/2014/main" id="{2BD1EAED-E007-CBA1-18EE-880F045918B4}"/>
              </a:ext>
            </a:extLst>
          </p:cNvPr>
          <p:cNvSpPr txBox="1">
            <a:spLocks/>
          </p:cNvSpPr>
          <p:nvPr/>
        </p:nvSpPr>
        <p:spPr>
          <a:xfrm>
            <a:off x="4234784" y="576775"/>
            <a:ext cx="8763764" cy="39758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8000" dirty="0">
                <a:solidFill>
                  <a:srgbClr val="C75782"/>
                </a:solidFill>
              </a:rPr>
              <a:t> </a:t>
            </a:r>
            <a:r>
              <a:rPr lang="ar-SA" sz="8800" dirty="0">
                <a:solidFill>
                  <a:srgbClr val="C75782"/>
                </a:solidFill>
              </a:rPr>
              <a:t>طالبتي المجتهدة </a:t>
            </a:r>
            <a:r>
              <a:rPr lang="ar-SA" sz="8800" dirty="0" err="1">
                <a:solidFill>
                  <a:srgbClr val="C75782"/>
                </a:solidFill>
              </a:rPr>
              <a:t>أسترجعي</a:t>
            </a:r>
            <a:r>
              <a:rPr lang="ar-SA" sz="8800" dirty="0">
                <a:solidFill>
                  <a:srgbClr val="C75782"/>
                </a:solidFill>
              </a:rPr>
              <a:t> درسنــــا السابق .</a:t>
            </a:r>
            <a:endParaRPr lang="en-US" sz="8000" dirty="0">
              <a:solidFill>
                <a:srgbClr val="C75782"/>
              </a:solidFill>
            </a:endParaRPr>
          </a:p>
        </p:txBody>
      </p:sp>
      <p:pic>
        <p:nvPicPr>
          <p:cNvPr id="2" name="Picture 3" descr="فسيفساء من اشكال هندسية ملونه">
            <a:extLst>
              <a:ext uri="{FF2B5EF4-FFF2-40B4-BE49-F238E27FC236}">
                <a16:creationId xmlns:a16="http://schemas.microsoft.com/office/drawing/2014/main" id="{0951283C-1CF5-DA66-C237-32C07D7BD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 b="3306"/>
          <a:stretch/>
        </p:blipFill>
        <p:spPr>
          <a:xfrm>
            <a:off x="20" y="10"/>
            <a:ext cx="451571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59424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91C5FE70-B354-7337-2946-52319823F0C6}"/>
              </a:ext>
            </a:extLst>
          </p:cNvPr>
          <p:cNvSpPr txBox="1">
            <a:spLocks/>
          </p:cNvSpPr>
          <p:nvPr/>
        </p:nvSpPr>
        <p:spPr>
          <a:xfrm>
            <a:off x="3376246" y="409815"/>
            <a:ext cx="5444489" cy="1058004"/>
          </a:xfrm>
          <a:prstGeom prst="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r" defTabSz="457200" rtl="1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6000" spc="-6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ar-SA" sz="5400" spc="-6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موضوع</a:t>
            </a:r>
            <a:r>
              <a:rPr lang="ar-SA" sz="6000" spc="-6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الدرس 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3BBC60FC-76E2-B193-FEA7-F83A9630B44F}"/>
              </a:ext>
            </a:extLst>
          </p:cNvPr>
          <p:cNvSpPr txBox="1">
            <a:spLocks/>
          </p:cNvSpPr>
          <p:nvPr/>
        </p:nvSpPr>
        <p:spPr>
          <a:xfrm>
            <a:off x="8334860" y="148894"/>
            <a:ext cx="3857140" cy="1692384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0">
              <a:defRPr/>
            </a:pP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المادة : </a:t>
            </a:r>
            <a:r>
              <a:rPr lang="ar-SA" sz="2800" dirty="0">
                <a:solidFill>
                  <a:srgbClr val="990033"/>
                </a:solidFill>
                <a:latin typeface="Calibri Light" panose="020F0302020204030204"/>
                <a:cs typeface="Times New Roman" panose="02020603050405020304" pitchFamily="18" charset="0"/>
              </a:rPr>
              <a:t>حديث</a:t>
            </a: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 </a:t>
            </a:r>
            <a:endParaRPr lang="ar-SA" sz="2800" dirty="0">
              <a:solidFill>
                <a:srgbClr val="CC0066"/>
              </a:solidFill>
              <a:latin typeface="Calibri Light" panose="020F0302020204030204"/>
              <a:cs typeface="Times New Roman" panose="02020603050405020304" pitchFamily="18" charset="0"/>
            </a:endParaRPr>
          </a:p>
          <a:p>
            <a:pPr algn="r" rtl="0">
              <a:defRPr/>
            </a:pPr>
            <a:r>
              <a:rPr lang="ar-SA" sz="2800" dirty="0">
                <a:solidFill>
                  <a:srgbClr val="CC0066"/>
                </a:solidFill>
                <a:latin typeface="Calibri Light" panose="020F0302020204030204"/>
                <a:cs typeface="Times New Roman" panose="02020603050405020304" pitchFamily="18" charset="0"/>
              </a:rPr>
              <a:t>     </a:t>
            </a:r>
            <a:br>
              <a:rPr lang="ar-SA" sz="28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اليــوم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: </a:t>
            </a:r>
            <a:r>
              <a:rPr lang="ar-SA" sz="2800" dirty="0">
                <a:solidFill>
                  <a:srgbClr val="990033"/>
                </a:solidFill>
                <a:latin typeface="Calibri Light" panose="020F0302020204030204"/>
                <a:cs typeface="Times New Roman" panose="02020603050405020304" pitchFamily="18" charset="0"/>
              </a:rPr>
              <a:t>الثلاثاء</a:t>
            </a:r>
          </a:p>
          <a:p>
            <a:pPr algn="r" rtl="0">
              <a:defRPr/>
            </a:pPr>
            <a:br>
              <a:rPr lang="ar-SA" sz="2800" dirty="0">
                <a:solidFill>
                  <a:srgbClr val="F0A22E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التاريخ</a:t>
            </a:r>
            <a:r>
              <a:rPr lang="ar-SA" sz="2800" dirty="0">
                <a:solidFill>
                  <a:srgbClr val="990033"/>
                </a:solidFill>
                <a:latin typeface="Calibri Light" panose="020F0302020204030204"/>
                <a:cs typeface="Times New Roman" panose="02020603050405020304" pitchFamily="18" charset="0"/>
              </a:rPr>
              <a:t>:   / 7/ 1446 هـ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7B2712C-4215-079C-9187-3F14AC1183D4}"/>
              </a:ext>
            </a:extLst>
          </p:cNvPr>
          <p:cNvSpPr txBox="1"/>
          <p:nvPr/>
        </p:nvSpPr>
        <p:spPr>
          <a:xfrm>
            <a:off x="-684627" y="2444339"/>
            <a:ext cx="13279902" cy="32624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6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شجاعةُ النَّبِي </a:t>
            </a:r>
          </a:p>
          <a:p>
            <a:pPr algn="ctr"/>
            <a:r>
              <a:rPr lang="ar-SA" sz="4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صلى الله عليه وسلم </a:t>
            </a:r>
            <a:endParaRPr lang="ar-SA" sz="166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ED7D93CA-93C7-9310-7092-BC4EA6E2FF4A}"/>
              </a:ext>
            </a:extLst>
          </p:cNvPr>
          <p:cNvCxnSpPr>
            <a:cxnSpLocks/>
          </p:cNvCxnSpPr>
          <p:nvPr/>
        </p:nvCxnSpPr>
        <p:spPr>
          <a:xfrm>
            <a:off x="3214759" y="5936374"/>
            <a:ext cx="62674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 descr="بوابة:الحديث النبوي - ويكيبيديا">
            <a:extLst>
              <a:ext uri="{FF2B5EF4-FFF2-40B4-BE49-F238E27FC236}">
                <a16:creationId xmlns:a16="http://schemas.microsoft.com/office/drawing/2014/main" id="{AE52C577-9DD1-C9E8-0A80-DF31F2BC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0192"/>
            <a:ext cx="1976284" cy="1697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فسيفساء من اشكال هندسية ملونه">
            <a:extLst>
              <a:ext uri="{FF2B5EF4-FFF2-40B4-BE49-F238E27FC236}">
                <a16:creationId xmlns:a16="http://schemas.microsoft.com/office/drawing/2014/main" id="{E814671F-D49E-55C1-3F98-A9B94ACD4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 b="3306"/>
          <a:stretch/>
        </p:blipFill>
        <p:spPr>
          <a:xfrm>
            <a:off x="3083681" y="356776"/>
            <a:ext cx="773460" cy="11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89471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7704409C-4E9F-7A56-348C-2C6C5A65C911}"/>
              </a:ext>
            </a:extLst>
          </p:cNvPr>
          <p:cNvSpPr txBox="1">
            <a:spLocks/>
          </p:cNvSpPr>
          <p:nvPr/>
        </p:nvSpPr>
        <p:spPr>
          <a:xfrm>
            <a:off x="3715713" y="149526"/>
            <a:ext cx="5104730" cy="1048267"/>
          </a:xfrm>
          <a:prstGeom prst="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6000" dirty="0">
                <a:solidFill>
                  <a:schemeClr val="tx1"/>
                </a:solidFill>
              </a:rPr>
              <a:t>التمهيـــد</a:t>
            </a:r>
          </a:p>
        </p:txBody>
      </p:sp>
      <p:pic>
        <p:nvPicPr>
          <p:cNvPr id="9" name="Picture 3" descr="فسيفساء من اشكال هندسية ملونه">
            <a:extLst>
              <a:ext uri="{FF2B5EF4-FFF2-40B4-BE49-F238E27FC236}">
                <a16:creationId xmlns:a16="http://schemas.microsoft.com/office/drawing/2014/main" id="{924B03E2-D968-0622-45F2-6FDFAC0D6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3560968" y="86333"/>
            <a:ext cx="773460" cy="1174651"/>
          </a:xfrm>
          <a:prstGeom prst="rect">
            <a:avLst/>
          </a:prstGeom>
        </p:spPr>
      </p:pic>
      <p:sp>
        <p:nvSpPr>
          <p:cNvPr id="5" name="AutoShape 4" descr="دليل المسجد">
            <a:extLst>
              <a:ext uri="{FF2B5EF4-FFF2-40B4-BE49-F238E27FC236}">
                <a16:creationId xmlns:a16="http://schemas.microsoft.com/office/drawing/2014/main" id="{D5681449-33B0-7E38-F6CC-90BE671AF9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48FEB78-F6CA-08F8-D3CA-41007C330EDB}"/>
              </a:ext>
            </a:extLst>
          </p:cNvPr>
          <p:cNvSpPr/>
          <p:nvPr/>
        </p:nvSpPr>
        <p:spPr>
          <a:xfrm>
            <a:off x="232228" y="2184159"/>
            <a:ext cx="1172754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لقد كانَ رسولُ الله </a:t>
            </a:r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صلى الله عليه وسلم 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أشجع الناسِ , فقد فرت منهُ </a:t>
            </a:r>
          </a:p>
          <a:p>
            <a:pPr algn="ctr"/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جيوشُ الأعداءِ في كثيرٍ من المواجهاتِ الحاسمة , بل كانَ يتصدرُ</a:t>
            </a:r>
          </a:p>
          <a:p>
            <a:pPr algn="ctr"/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صلى الله عليه وسلم 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المواقف و المصاعب بقلبٍ ثابتٍ و إيمانٍ راسخٍ , </a:t>
            </a:r>
          </a:p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قال أنسُ بن مالك </a:t>
            </a:r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رضي الله عنه </a:t>
            </a:r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كان النبي</a:t>
            </a:r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صلى الله عليه وسلم </a:t>
            </a:r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أشجع الناس. </a:t>
            </a:r>
          </a:p>
        </p:txBody>
      </p:sp>
    </p:spTree>
    <p:extLst>
      <p:ext uri="{BB962C8B-B14F-4D97-AF65-F5344CB8AC3E}">
        <p14:creationId xmlns:p14="http://schemas.microsoft.com/office/powerpoint/2010/main" val="357851390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D62E1375-28F5-4356-F812-7D3F5E487F0E}"/>
              </a:ext>
            </a:extLst>
          </p:cNvPr>
          <p:cNvSpPr txBox="1">
            <a:spLocks/>
          </p:cNvSpPr>
          <p:nvPr/>
        </p:nvSpPr>
        <p:spPr>
          <a:xfrm>
            <a:off x="1031251" y="895410"/>
            <a:ext cx="3995397" cy="10976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6000" b="0" dirty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أهداف الدرس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CCAB822-06B2-0F5C-FADB-18EB5882413F}"/>
              </a:ext>
            </a:extLst>
          </p:cNvPr>
          <p:cNvSpPr txBox="1"/>
          <p:nvPr/>
        </p:nvSpPr>
        <p:spPr>
          <a:xfrm>
            <a:off x="123970" y="2436963"/>
            <a:ext cx="5809957" cy="4610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kumimoji="0" lang="en-US" sz="5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طالبتي المجتهدة تصفحي كتابك </a:t>
            </a:r>
            <a:r>
              <a:rPr kumimoji="0" lang="en-US" sz="5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صفحة</a:t>
            </a:r>
            <a:r>
              <a:rPr kumimoji="0" lang="en-US" sz="5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sz="5400" dirty="0"/>
              <a:t> </a:t>
            </a:r>
            <a:r>
              <a:rPr lang="ar-SA" sz="5400" dirty="0"/>
              <a:t>182 </a:t>
            </a:r>
            <a:r>
              <a:rPr kumimoji="0" lang="en-US" sz="5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لمعرفة</a:t>
            </a:r>
            <a:r>
              <a:rPr kumimoji="0" lang="en-US" sz="5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أهداف درسنا لهذا اليوم </a:t>
            </a:r>
            <a:r>
              <a:rPr kumimoji="0" lang="ar-SA" sz="5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  <a:endParaRPr lang="en-US" sz="5400" dirty="0"/>
          </a:p>
        </p:txBody>
      </p:sp>
      <p:pic>
        <p:nvPicPr>
          <p:cNvPr id="1028" name="Picture 4" descr="lovepik- صورة الخلفية أهداف صغيرة- صور أهداف صغيرة">
            <a:extLst>
              <a:ext uri="{FF2B5EF4-FFF2-40B4-BE49-F238E27FC236}">
                <a16:creationId xmlns:a16="http://schemas.microsoft.com/office/drawing/2014/main" id="{7234CC7D-76BC-F27D-77C5-C791D38C2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27" y="422031"/>
            <a:ext cx="6134103" cy="64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فسيفساء من اشكال هندسية ملونه">
            <a:extLst>
              <a:ext uri="{FF2B5EF4-FFF2-40B4-BE49-F238E27FC236}">
                <a16:creationId xmlns:a16="http://schemas.microsoft.com/office/drawing/2014/main" id="{D29BC8E7-3AB1-5782-BC57-0FEFF79AC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 b="3306"/>
          <a:stretch/>
        </p:blipFill>
        <p:spPr>
          <a:xfrm>
            <a:off x="644521" y="873722"/>
            <a:ext cx="773460" cy="11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7264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CC23FF-AEAF-20FD-DBA3-10955D097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670" y="280719"/>
            <a:ext cx="6444175" cy="109791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sz="6600" dirty="0">
                <a:solidFill>
                  <a:srgbClr val="990033"/>
                </a:solidFill>
              </a:rPr>
              <a:t>شجاعةُ النبي </a:t>
            </a:r>
            <a:r>
              <a:rPr lang="ar-SA" sz="4000" dirty="0">
                <a:solidFill>
                  <a:srgbClr val="990033"/>
                </a:solidFill>
              </a:rPr>
              <a:t>صلى الله عليه وسلم </a:t>
            </a:r>
            <a:endParaRPr lang="ar-SA" sz="6600" dirty="0">
              <a:solidFill>
                <a:srgbClr val="990033"/>
              </a:solidFill>
            </a:endParaRPr>
          </a:p>
        </p:txBody>
      </p:sp>
      <p:pic>
        <p:nvPicPr>
          <p:cNvPr id="4" name="أمانته وصدقه ﷺ (معدل)">
            <a:hlinkClick r:id="" action="ppaction://media"/>
            <a:extLst>
              <a:ext uri="{FF2B5EF4-FFF2-40B4-BE49-F238E27FC236}">
                <a16:creationId xmlns:a16="http://schemas.microsoft.com/office/drawing/2014/main" id="{31D704A6-73C8-4308-E6F4-972B236E30F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687" y="1755287"/>
            <a:ext cx="11410633" cy="4997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 descr="فسيفساء من اشكال هندسية ملونه">
            <a:extLst>
              <a:ext uri="{FF2B5EF4-FFF2-40B4-BE49-F238E27FC236}">
                <a16:creationId xmlns:a16="http://schemas.microsoft.com/office/drawing/2014/main" id="{D406667E-7F84-5EDC-4B4F-1EFD71AE84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023" b="3306"/>
          <a:stretch/>
        </p:blipFill>
        <p:spPr>
          <a:xfrm>
            <a:off x="5005505" y="280719"/>
            <a:ext cx="773460" cy="11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6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BB141E-0F6D-ED88-66AB-32044EB3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828" y="168178"/>
            <a:ext cx="7049085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>
                <a:solidFill>
                  <a:srgbClr val="990033"/>
                </a:solidFill>
              </a:rPr>
              <a:t>نماذجُ من شجاعة النبي </a:t>
            </a:r>
            <a:r>
              <a:rPr lang="ar-SA" sz="3200" dirty="0">
                <a:solidFill>
                  <a:srgbClr val="990033"/>
                </a:solidFill>
              </a:rPr>
              <a:t>صلى الله عليه وسلم </a:t>
            </a:r>
            <a:endParaRPr lang="ar-SA" dirty="0">
              <a:solidFill>
                <a:srgbClr val="990033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60CB51-536A-6F42-5A79-C5E496E06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1786598"/>
            <a:ext cx="11761762" cy="4903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/>
              <a:t>سمع أهل المدينة ذات ليلةٍ صوتاً عظيماً ففزعوا , فانطلقَ ناسٌ جهةَ الصوت , فتلقاهم رسول الله صلى الله عليه وسلم راجعاً و قد سبقهم إلى الصوت , و هو على فرس لأبي طلحة عُريٍ ( ليس عليه سرج ) في عُنقهِ السيفُ وهو يقول :</a:t>
            </a:r>
          </a:p>
          <a:p>
            <a:pPr marL="0" indent="0" algn="ctr">
              <a:buNone/>
            </a:pPr>
            <a:r>
              <a:rPr lang="ar-SA" sz="5400" dirty="0"/>
              <a:t> </a:t>
            </a:r>
            <a:r>
              <a:rPr lang="ar-SA" sz="5400" dirty="0">
                <a:solidFill>
                  <a:srgbClr val="0070C0"/>
                </a:solidFill>
              </a:rPr>
              <a:t>" لن تُراعوا , لن تُراعوا " .</a:t>
            </a:r>
          </a:p>
        </p:txBody>
      </p:sp>
      <p:pic>
        <p:nvPicPr>
          <p:cNvPr id="4" name="Picture 3" descr="فسيفساء من اشكال هندسية ملونه">
            <a:extLst>
              <a:ext uri="{FF2B5EF4-FFF2-40B4-BE49-F238E27FC236}">
                <a16:creationId xmlns:a16="http://schemas.microsoft.com/office/drawing/2014/main" id="{12FC2810-6D85-2B48-C067-DDF2C40A0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4375051" y="168178"/>
            <a:ext cx="770867" cy="149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9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BB141E-0F6D-ED88-66AB-32044EB3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828" y="168178"/>
            <a:ext cx="7049085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>
                <a:solidFill>
                  <a:srgbClr val="990033"/>
                </a:solidFill>
              </a:rPr>
              <a:t>نماذجُ من شجاعة النبي </a:t>
            </a:r>
            <a:r>
              <a:rPr lang="ar-SA" sz="3200" dirty="0">
                <a:solidFill>
                  <a:srgbClr val="990033"/>
                </a:solidFill>
              </a:rPr>
              <a:t>صلى الله عليه وسلم </a:t>
            </a:r>
            <a:endParaRPr lang="ar-SA" dirty="0">
              <a:solidFill>
                <a:srgbClr val="990033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60CB51-536A-6F42-5A79-C5E496E06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1954776"/>
            <a:ext cx="11761762" cy="4903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000" dirty="0"/>
              <a:t>عن علي </a:t>
            </a:r>
            <a:r>
              <a:rPr lang="ar-SA" sz="5400" dirty="0"/>
              <a:t>رضي الله عنه </a:t>
            </a:r>
            <a:r>
              <a:rPr lang="ar-SA" sz="8000" dirty="0"/>
              <a:t>قال : كُنا يومَ بدرٍ نلوذُ برسولِ اللهِ </a:t>
            </a:r>
            <a:r>
              <a:rPr lang="ar-SA" sz="5400" dirty="0"/>
              <a:t>صلى الله عليه وسلم </a:t>
            </a:r>
            <a:r>
              <a:rPr lang="ar-SA" sz="8000" dirty="0"/>
              <a:t>وهو أقربنا إلى العدوِّ و كان من أشد الناسِ يومئذٍ بأساً . </a:t>
            </a:r>
          </a:p>
        </p:txBody>
      </p:sp>
      <p:pic>
        <p:nvPicPr>
          <p:cNvPr id="4" name="Picture 3" descr="فسيفساء من اشكال هندسية ملونه">
            <a:extLst>
              <a:ext uri="{FF2B5EF4-FFF2-40B4-BE49-F238E27FC236}">
                <a16:creationId xmlns:a16="http://schemas.microsoft.com/office/drawing/2014/main" id="{12FC2810-6D85-2B48-C067-DDF2C40A0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4375051" y="168178"/>
            <a:ext cx="770867" cy="149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9030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527</Words>
  <Application>Microsoft Office PowerPoint</Application>
  <PresentationFormat>شاشة عريضة</PresentationFormat>
  <Paragraphs>46</Paragraphs>
  <Slides>16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Tw Cen MT</vt:lpstr>
      <vt:lpstr>Tw Cen MT Condensed</vt:lpstr>
      <vt:lpstr>Wingdings 3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شجاعةُ النبي صلى الله عليه وسلم </vt:lpstr>
      <vt:lpstr>نماذجُ من شجاعة النبي صلى الله عليه وسلم </vt:lpstr>
      <vt:lpstr>نماذجُ من شجاعة النبي صلى الله عليه وسلم </vt:lpstr>
      <vt:lpstr>نماذجُ من شجاعة النبي صلى الله عليه وسلم </vt:lpstr>
      <vt:lpstr>نماذجُ من شجاعة النبي صلى الله عليه وسلم </vt:lpstr>
      <vt:lpstr>أتحاور مع زُملائي عن شجاعة الصحابي علي بن أبي طالبٍ رضي الله عنه و من ذلك بقاؤه في فراش النبي صلى لله عليه وسلم عند الهجرة . </vt:lpstr>
      <vt:lpstr>أبيـن رأيي في المواقف الآتيـة , و هل تُعدُّ مِن الشجاعة ؟ </vt:lpstr>
      <vt:lpstr>طالبتي المجتهدة خلال قراءة الصورة أذكري مثالاً للتهور و آخر للشجاعة . 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خلود الغربي</dc:creator>
  <cp:lastModifiedBy>خلود الغربي</cp:lastModifiedBy>
  <cp:revision>7</cp:revision>
  <dcterms:created xsi:type="dcterms:W3CDTF">2025-01-19T18:00:21Z</dcterms:created>
  <dcterms:modified xsi:type="dcterms:W3CDTF">2025-01-19T19:39:06Z</dcterms:modified>
</cp:coreProperties>
</file>