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CCECFF"/>
    <a:srgbClr val="FF0000"/>
    <a:srgbClr val="FFFF99"/>
    <a:srgbClr val="FFCCFF"/>
    <a:srgbClr val="FFFFCC"/>
    <a:srgbClr val="00CC99"/>
    <a:srgbClr val="FF9999"/>
    <a:srgbClr val="F2FF4B"/>
    <a:srgbClr val="F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2433-3391-48ED-A027-AC8A84EF2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DA39C-44D9-4F28-A702-BC97446C9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99482-1C4D-4A4E-9270-DA2A17D6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D410-F65D-410A-A0AF-89960A16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755E-FF3F-4B2B-AAD2-D987DAB8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531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AC8C-B43A-4BE1-94A7-2F15ABD0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39D6B-2532-40D0-B90C-8CFD02268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D6E9-0798-44A1-A2B5-1E953F4C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3508-65FB-435E-99CC-51C05B84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FC89-439E-4280-9C26-897BAA9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108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A6A1E-12A7-4C5E-BE41-659AC7BA6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0AFE4-80E9-4FB1-868F-21606E680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1167-E78E-4904-A6AE-8008DC5E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743D-17BE-4174-9610-7384E280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E64D-88FE-49D3-B670-7B9203FD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7533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6B5B-BCF8-403C-91CC-7233A8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6B75-3FA9-4E6A-B356-A60E0AF6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A6EE-B366-4381-8518-6143B3F8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886A0-B2AF-4ECF-8F32-6EC959B4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5933-C3D7-4A90-81A9-E4206B9C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308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3864-627D-4F7F-A8F8-4A0C043F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2206-ADC8-460E-AF5A-1E0D72C2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4A46E-D050-422A-A96C-73AC156D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643E-06B4-48B4-AC5A-42C28213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9BD6-64B9-419D-B7D3-CE87CD0E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15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1DF3-FB48-4209-A56E-2767B2AC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F74A-16F6-4C12-A297-1D763DF0F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DDB23-266D-43F6-82CD-B01E7376C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55FC-89F5-4CE8-B480-625BBB7D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59C55-83D3-4295-816D-82CFF139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40299-2D1E-45CC-9052-6DB7ADFB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796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D53E-C64D-4F54-ADF8-49FC06A7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59D8C-B9DE-4C82-9FFC-B5D6CF23C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8EC05-F6E0-4386-BBD0-7D642F91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068BA-2F1C-4222-9A57-76A34ED49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67597-8770-4953-9553-B04EF69A2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ECA9B-131E-4834-A6A4-287CE2A0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C0211-421F-4A17-9CD3-44355741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5BFAB-6911-47D6-9AD0-99B61982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539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B5A0-7668-4233-945E-16A34134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2686D-1A31-4994-9BEF-B8255FEE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BE310-CD71-4C0E-BF14-006A65B7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8D96B-069A-49BB-8CC3-2381DB36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641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3CF15-78F3-41D3-B1ED-24ED9626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44FCA-19FA-4173-BADF-D04C95F9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B273D-2C96-414F-B87C-D23A90F3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032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EB47-B2D4-49F8-A071-7284C2B5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833-C967-43A1-AE6C-32605BC1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FBA8-9040-4477-926F-FA883D9B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E256A-4077-460C-A2AA-7AA65D24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A61B0-2E4B-4639-8E68-EBB7A5CF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D409-33A2-48AE-88BB-B92DA4F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1613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EDA8-ABB3-4231-A799-5AFA644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307E2-6D97-4DB5-B71D-0E1042ED8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9BE2F-09DE-4185-ADA4-DBF4D6DCC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9E8A-35C7-4F64-B24F-787EC299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78487-077F-41AB-BCDF-C4A6C5ED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B5426-96CB-4709-9F4E-B2D3B416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90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D40CC-B9EA-4592-A3F7-3DEF70BC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A127-5C48-4738-897C-D79434E20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D22B3-7F8A-44D3-AE74-94C10597E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B8C4-A59F-44AF-B818-47FA72313F0C}" type="datetimeFigureOut">
              <a:rPr lang="ar-JO" smtClean="0"/>
              <a:t>09/07/1442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4503-BC63-4AEC-9819-31E8AF587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B27D-9440-4D08-A188-943FD4E52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C674-BD13-4449-8DA4-F55F64DD148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978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" Target="slide1.xml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play/10931/451/856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04104F-D719-4D7B-B6A4-75C111579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038"/>
            <a:ext cx="12192001" cy="6871325"/>
          </a:xfrm>
          <a:prstGeom prst="rect">
            <a:avLst/>
          </a:prstGeom>
        </p:spPr>
      </p:pic>
      <p:pic>
        <p:nvPicPr>
          <p:cNvPr id="5" name="Picture 2" descr="Free Clipart: Whiteboard | Mirek2">
            <a:extLst>
              <a:ext uri="{FF2B5EF4-FFF2-40B4-BE49-F238E27FC236}">
                <a16:creationId xmlns:a16="http://schemas.microsoft.com/office/drawing/2014/main" id="{A01D4BF6-6A5D-4ADD-8FC6-ECDC9313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05" y="253218"/>
            <a:ext cx="5378705" cy="37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رسم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5911AAB2-C974-4F13-9E88-3A79705422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43942" r="34693" b="27849"/>
          <a:stretch/>
        </p:blipFill>
        <p:spPr>
          <a:xfrm>
            <a:off x="9190199" y="2204101"/>
            <a:ext cx="2737512" cy="1149270"/>
          </a:xfrm>
          <a:prstGeom prst="rect">
            <a:avLst/>
          </a:prstGeom>
        </p:spPr>
      </p:pic>
      <p:pic>
        <p:nvPicPr>
          <p:cNvPr id="9" name="صورة 8" descr="صورة تحتوي على ساعة حائط, جهاز, أبعاد, أكبر&#10;&#10;تم إنشاء الوصف تلقائياً">
            <a:extLst>
              <a:ext uri="{FF2B5EF4-FFF2-40B4-BE49-F238E27FC236}">
                <a16:creationId xmlns:a16="http://schemas.microsoft.com/office/drawing/2014/main" id="{0E7CE4E6-46A9-4018-B831-68A87F52C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27389" r="34516" b="30812"/>
          <a:stretch/>
        </p:blipFill>
        <p:spPr>
          <a:xfrm>
            <a:off x="10558955" y="-166377"/>
            <a:ext cx="1426352" cy="1465080"/>
          </a:xfrm>
          <a:prstGeom prst="rect">
            <a:avLst/>
          </a:prstGeom>
        </p:spPr>
      </p:pic>
      <p:pic>
        <p:nvPicPr>
          <p:cNvPr id="15" name="صورة 14" descr="صورة تحتوي على تلفاز, غرفة&#10;&#10;تم إنشاء الوصف تلقائياً">
            <a:extLst>
              <a:ext uri="{FF2B5EF4-FFF2-40B4-BE49-F238E27FC236}">
                <a16:creationId xmlns:a16="http://schemas.microsoft.com/office/drawing/2014/main" id="{24F4BC6D-9D55-44E0-AFC4-601240A306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8438" r="12596" b="24015"/>
          <a:stretch/>
        </p:blipFill>
        <p:spPr>
          <a:xfrm>
            <a:off x="-242563" y="3086100"/>
            <a:ext cx="5213041" cy="3518682"/>
          </a:xfrm>
          <a:prstGeom prst="rect">
            <a:avLst/>
          </a:prstGeom>
        </p:spPr>
      </p:pic>
      <p:pic>
        <p:nvPicPr>
          <p:cNvPr id="17" name="صورة 16" descr="صورة تحتوي على نص, ساعة حائط, علامة, منضدة&#10;&#10;تم إنشاء الوصف تلقائياً">
            <a:hlinkClick r:id="rId8" action="ppaction://hlinksldjump"/>
            <a:extLst>
              <a:ext uri="{FF2B5EF4-FFF2-40B4-BE49-F238E27FC236}">
                <a16:creationId xmlns:a16="http://schemas.microsoft.com/office/drawing/2014/main" id="{8747A094-CF9D-43BB-8A90-C22B0BF874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t="14066" r="21970"/>
          <a:stretch/>
        </p:blipFill>
        <p:spPr>
          <a:xfrm>
            <a:off x="8793675" y="3353371"/>
            <a:ext cx="2228850" cy="3681657"/>
          </a:xfrm>
          <a:prstGeom prst="rect">
            <a:avLst/>
          </a:prstGeom>
        </p:spPr>
      </p:pic>
      <p:pic>
        <p:nvPicPr>
          <p:cNvPr id="4" name="صورة 3">
            <a:hlinkClick r:id="rId10" action="ppaction://hlinksldjump"/>
            <a:extLst>
              <a:ext uri="{FF2B5EF4-FFF2-40B4-BE49-F238E27FC236}">
                <a16:creationId xmlns:a16="http://schemas.microsoft.com/office/drawing/2014/main" id="{CA27D16D-FF62-4C73-ABA7-D90F38F73B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231" t="26450" r="12423" b="9929"/>
          <a:stretch/>
        </p:blipFill>
        <p:spPr>
          <a:xfrm>
            <a:off x="3782894" y="2374887"/>
            <a:ext cx="1880419" cy="12693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B5C1108-5EAB-4BD5-ACAE-747D238032EB}"/>
              </a:ext>
            </a:extLst>
          </p:cNvPr>
          <p:cNvSpPr txBox="1"/>
          <p:nvPr/>
        </p:nvSpPr>
        <p:spPr>
          <a:xfrm>
            <a:off x="4220360" y="885964"/>
            <a:ext cx="457331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الصنف اللغوي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وحدة قضايا الشباب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7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خارجي, مياه, شاطئ, رجل&#10;&#10;تم إنشاء الوصف تلقائياً">
            <a:extLst>
              <a:ext uri="{FF2B5EF4-FFF2-40B4-BE49-F238E27FC236}">
                <a16:creationId xmlns:a16="http://schemas.microsoft.com/office/drawing/2014/main" id="{EDF03F1B-1444-4E5C-8BF8-B4CB2D7B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699"/>
            <a:ext cx="12230100" cy="7655668"/>
          </a:xfrm>
          <a:prstGeom prst="rect">
            <a:avLst/>
          </a:prstGeom>
        </p:spPr>
      </p:pic>
      <p:pic>
        <p:nvPicPr>
          <p:cNvPr id="8" name="صورة 7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C3C394E0-8BA8-4D67-B21E-2D34BB89C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09" y="50275"/>
            <a:ext cx="514478" cy="51447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080D09D-23D4-4728-AFB8-FF741E2E704E}"/>
              </a:ext>
            </a:extLst>
          </p:cNvPr>
          <p:cNvSpPr txBox="1"/>
          <p:nvPr/>
        </p:nvSpPr>
        <p:spPr>
          <a:xfrm>
            <a:off x="7031114" y="288524"/>
            <a:ext cx="3799643" cy="381740"/>
          </a:xfrm>
          <a:prstGeom prst="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أكمل المنظم التالي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0F2F995-1C32-4B34-A80C-9F1FFDD12CFD}"/>
              </a:ext>
            </a:extLst>
          </p:cNvPr>
          <p:cNvSpPr txBox="1"/>
          <p:nvPr/>
        </p:nvSpPr>
        <p:spPr>
          <a:xfrm>
            <a:off x="3969798" y="1124505"/>
            <a:ext cx="379964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الاسم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F0EA501-5707-4D1A-8C73-D632EC027C1E}"/>
              </a:ext>
            </a:extLst>
          </p:cNvPr>
          <p:cNvSpPr txBox="1"/>
          <p:nvPr/>
        </p:nvSpPr>
        <p:spPr>
          <a:xfrm>
            <a:off x="7769441" y="2031364"/>
            <a:ext cx="229294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مقصور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6F0E671-3158-423C-9261-8271458D922F}"/>
              </a:ext>
            </a:extLst>
          </p:cNvPr>
          <p:cNvSpPr txBox="1"/>
          <p:nvPr/>
        </p:nvSpPr>
        <p:spPr>
          <a:xfrm>
            <a:off x="2333728" y="2031364"/>
            <a:ext cx="2292949" cy="523220"/>
          </a:xfrm>
          <a:prstGeom prst="rect">
            <a:avLst/>
          </a:prstGeom>
          <a:solidFill>
            <a:srgbClr val="66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منقوص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D8BA0FC-305B-4581-99A4-09EFF8A937B3}"/>
              </a:ext>
            </a:extLst>
          </p:cNvPr>
          <p:cNvSpPr txBox="1"/>
          <p:nvPr/>
        </p:nvSpPr>
        <p:spPr>
          <a:xfrm>
            <a:off x="9795753" y="2777991"/>
            <a:ext cx="13127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ألفه ثالثة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8F8EFD1-0AFD-4336-8526-E1B867FF34ED}"/>
              </a:ext>
            </a:extLst>
          </p:cNvPr>
          <p:cNvSpPr txBox="1"/>
          <p:nvPr/>
        </p:nvSpPr>
        <p:spPr>
          <a:xfrm>
            <a:off x="6955277" y="2777992"/>
            <a:ext cx="211045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ألفه ........ فأكثر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3CE6AD-2D1A-4A72-A77D-0F87EC38DF36}"/>
              </a:ext>
            </a:extLst>
          </p:cNvPr>
          <p:cNvSpPr txBox="1"/>
          <p:nvPr/>
        </p:nvSpPr>
        <p:spPr>
          <a:xfrm>
            <a:off x="4075889" y="2747213"/>
            <a:ext cx="1955260" cy="523220"/>
          </a:xfrm>
          <a:prstGeom prst="rect">
            <a:avLst/>
          </a:prstGeom>
          <a:solidFill>
            <a:srgbClr val="66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ياؤه موجودة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90487BC-654F-4C0F-B5EA-57A7AA4218AC}"/>
              </a:ext>
            </a:extLst>
          </p:cNvPr>
          <p:cNvSpPr txBox="1"/>
          <p:nvPr/>
        </p:nvSpPr>
        <p:spPr>
          <a:xfrm>
            <a:off x="937008" y="2820915"/>
            <a:ext cx="2292949" cy="523220"/>
          </a:xfrm>
          <a:prstGeom prst="rect">
            <a:avLst/>
          </a:prstGeom>
          <a:solidFill>
            <a:srgbClr val="66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ياؤه محذوفة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DDB419-8E19-4979-8ABD-288A0ADBDAE0}"/>
              </a:ext>
            </a:extLst>
          </p:cNvPr>
          <p:cNvSpPr txBox="1"/>
          <p:nvPr/>
        </p:nvSpPr>
        <p:spPr>
          <a:xfrm>
            <a:off x="7399177" y="3473357"/>
            <a:ext cx="1099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تكتب بشكل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486FBE9-9C75-4069-A8B4-CE0EF21CDE7F}"/>
              </a:ext>
            </a:extLst>
          </p:cNvPr>
          <p:cNvSpPr txBox="1"/>
          <p:nvPr/>
        </p:nvSpPr>
        <p:spPr>
          <a:xfrm>
            <a:off x="10747501" y="3904244"/>
            <a:ext cx="8159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الألف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8471892-432D-4DFE-A975-BE0510221470}"/>
              </a:ext>
            </a:extLst>
          </p:cNvPr>
          <p:cNvSpPr txBox="1"/>
          <p:nvPr/>
        </p:nvSpPr>
        <p:spPr>
          <a:xfrm>
            <a:off x="9377019" y="3842689"/>
            <a:ext cx="10992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ياء غير منقوطة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26D3A06-9ABC-4B33-8913-7BD32EBC5D55}"/>
              </a:ext>
            </a:extLst>
          </p:cNvPr>
          <p:cNvSpPr txBox="1"/>
          <p:nvPr/>
        </p:nvSpPr>
        <p:spPr>
          <a:xfrm>
            <a:off x="10830757" y="4447133"/>
            <a:ext cx="82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40BD996-53B1-44A0-90B9-D8D4D05F77E8}"/>
              </a:ext>
            </a:extLst>
          </p:cNvPr>
          <p:cNvSpPr txBox="1"/>
          <p:nvPr/>
        </p:nvSpPr>
        <p:spPr>
          <a:xfrm>
            <a:off x="10836290" y="5132455"/>
            <a:ext cx="8159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دنيا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7D1E702-8CC0-4C61-B4F2-F783AA45F4CC}"/>
              </a:ext>
            </a:extLst>
          </p:cNvPr>
          <p:cNvSpPr txBox="1"/>
          <p:nvPr/>
        </p:nvSpPr>
        <p:spPr>
          <a:xfrm>
            <a:off x="9603682" y="4487738"/>
            <a:ext cx="82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9F4283E-3963-4419-B655-2069163C03A0}"/>
              </a:ext>
            </a:extLst>
          </p:cNvPr>
          <p:cNvSpPr txBox="1"/>
          <p:nvPr/>
        </p:nvSpPr>
        <p:spPr>
          <a:xfrm>
            <a:off x="9330978" y="5132455"/>
            <a:ext cx="119130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هدى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14FDBDD-3DDB-42C7-95BF-360F9887091B}"/>
              </a:ext>
            </a:extLst>
          </p:cNvPr>
          <p:cNvSpPr/>
          <p:nvPr/>
        </p:nvSpPr>
        <p:spPr>
          <a:xfrm>
            <a:off x="7701389" y="2635141"/>
            <a:ext cx="79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رابعه</a:t>
            </a:r>
            <a:endParaRPr lang="ar-SA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F93F2F9-3126-4BA0-BD55-7294C02CB9C4}"/>
              </a:ext>
            </a:extLst>
          </p:cNvPr>
          <p:cNvSpPr txBox="1"/>
          <p:nvPr/>
        </p:nvSpPr>
        <p:spPr>
          <a:xfrm>
            <a:off x="4775520" y="3412071"/>
            <a:ext cx="82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AB0EC9F-798F-4DC8-931B-9076EE975EB0}"/>
              </a:ext>
            </a:extLst>
          </p:cNvPr>
          <p:cNvSpPr txBox="1"/>
          <p:nvPr/>
        </p:nvSpPr>
        <p:spPr>
          <a:xfrm>
            <a:off x="4590587" y="4009737"/>
            <a:ext cx="1191305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الساعي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2B1F3E6-F057-4BDF-8C66-95D0117B6E84}"/>
              </a:ext>
            </a:extLst>
          </p:cNvPr>
          <p:cNvSpPr txBox="1"/>
          <p:nvPr/>
        </p:nvSpPr>
        <p:spPr>
          <a:xfrm>
            <a:off x="1745795" y="3473357"/>
            <a:ext cx="82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A671D70-12B5-416F-AE91-A9695F7E5014}"/>
              </a:ext>
            </a:extLst>
          </p:cNvPr>
          <p:cNvSpPr txBox="1"/>
          <p:nvPr/>
        </p:nvSpPr>
        <p:spPr>
          <a:xfrm>
            <a:off x="1375931" y="4087628"/>
            <a:ext cx="1191305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ساعٍ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3CB1066-0B50-4CD0-A0AE-D8ADE77298A6}"/>
              </a:ext>
            </a:extLst>
          </p:cNvPr>
          <p:cNvSpPr txBox="1"/>
          <p:nvPr/>
        </p:nvSpPr>
        <p:spPr>
          <a:xfrm>
            <a:off x="7357160" y="3964518"/>
            <a:ext cx="10992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الياء غير منقوطة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CB40E9C-7E8F-4F89-9468-7536B5062588}"/>
              </a:ext>
            </a:extLst>
          </p:cNvPr>
          <p:cNvSpPr txBox="1"/>
          <p:nvPr/>
        </p:nvSpPr>
        <p:spPr>
          <a:xfrm>
            <a:off x="7496051" y="4567716"/>
            <a:ext cx="82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مثال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A094CE9-36A3-4108-A1FC-CAC588F8563D}"/>
              </a:ext>
            </a:extLst>
          </p:cNvPr>
          <p:cNvSpPr txBox="1"/>
          <p:nvPr/>
        </p:nvSpPr>
        <p:spPr>
          <a:xfrm>
            <a:off x="7357160" y="5107219"/>
            <a:ext cx="119130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مصطفى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37513D8-212B-45B0-8AAC-76525B1AA7E8}"/>
              </a:ext>
            </a:extLst>
          </p:cNvPr>
          <p:cNvSpPr txBox="1"/>
          <p:nvPr/>
        </p:nvSpPr>
        <p:spPr>
          <a:xfrm>
            <a:off x="9972670" y="3363004"/>
            <a:ext cx="1099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تكتب بشكل</a:t>
            </a:r>
          </a:p>
        </p:txBody>
      </p:sp>
    </p:spTree>
    <p:extLst>
      <p:ext uri="{BB962C8B-B14F-4D97-AF65-F5344CB8AC3E}">
        <p14:creationId xmlns:p14="http://schemas.microsoft.com/office/powerpoint/2010/main" val="4859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75AF028-5EF3-4513-B670-67CA9F9070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Free Clipart: Whiteboard | Mirek2">
            <a:extLst>
              <a:ext uri="{FF2B5EF4-FFF2-40B4-BE49-F238E27FC236}">
                <a16:creationId xmlns:a16="http://schemas.microsoft.com/office/drawing/2014/main" id="{F798F74A-6AB8-416E-915C-B1AA560D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0" y="-154374"/>
            <a:ext cx="11760591" cy="6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FBB6C86D-B124-4CCA-9571-BA9F90B2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91" y="5835580"/>
            <a:ext cx="622999" cy="622999"/>
          </a:xfrm>
          <a:prstGeom prst="rect">
            <a:avLst/>
          </a:prstGeom>
        </p:spPr>
      </p:pic>
      <p:sp>
        <p:nvSpPr>
          <p:cNvPr id="7" name="مستطيل: مشطوف الحواف 6">
            <a:extLst>
              <a:ext uri="{FF2B5EF4-FFF2-40B4-BE49-F238E27FC236}">
                <a16:creationId xmlns:a16="http://schemas.microsoft.com/office/drawing/2014/main" id="{8E43B9E0-A745-4F37-8C54-6045EC12DF1B}"/>
              </a:ext>
            </a:extLst>
          </p:cNvPr>
          <p:cNvSpPr/>
          <p:nvPr/>
        </p:nvSpPr>
        <p:spPr>
          <a:xfrm>
            <a:off x="7908587" y="731195"/>
            <a:ext cx="3277317" cy="2245469"/>
          </a:xfrm>
          <a:prstGeom prst="bevel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لنعلب ونتعلم</a:t>
            </a:r>
          </a:p>
          <a:p>
            <a:pPr algn="ctr"/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EFAC8B-AE1C-49EB-869F-9910C5389F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34" y="1738008"/>
            <a:ext cx="4477966" cy="4477966"/>
          </a:xfrm>
          <a:prstGeom prst="rect">
            <a:avLst/>
          </a:prstGeom>
        </p:spPr>
      </p:pic>
      <p:pic>
        <p:nvPicPr>
          <p:cNvPr id="8" name="رسم 7" descr="كأس">
            <a:hlinkClick r:id="rId6"/>
            <a:extLst>
              <a:ext uri="{FF2B5EF4-FFF2-40B4-BE49-F238E27FC236}">
                <a16:creationId xmlns:a16="http://schemas.microsoft.com/office/drawing/2014/main" id="{52BA807B-3EE4-4FB4-B974-8D1C04F8D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0045" y="18539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خارجي, مياه, شاطئ, رجل&#10;&#10;تم إنشاء الوصف تلقائياً">
            <a:extLst>
              <a:ext uri="{FF2B5EF4-FFF2-40B4-BE49-F238E27FC236}">
                <a16:creationId xmlns:a16="http://schemas.microsoft.com/office/drawing/2014/main" id="{F3434511-C72C-4061-809F-EB1B2915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7" y="-228599"/>
            <a:ext cx="12224927" cy="7086599"/>
          </a:xfrm>
          <a:prstGeom prst="rect">
            <a:avLst/>
          </a:prstGeom>
        </p:spPr>
      </p:pic>
      <p:sp>
        <p:nvSpPr>
          <p:cNvPr id="4" name="خلفية">
            <a:extLst>
              <a:ext uri="{FF2B5EF4-FFF2-40B4-BE49-F238E27FC236}">
                <a16:creationId xmlns:a16="http://schemas.microsoft.com/office/drawing/2014/main" id="{B56762F2-36CD-4D89-ACE2-CB0DF325E393}"/>
              </a:ext>
            </a:extLst>
          </p:cNvPr>
          <p:cNvSpPr/>
          <p:nvPr/>
        </p:nvSpPr>
        <p:spPr>
          <a:xfrm>
            <a:off x="2168144" y="991408"/>
            <a:ext cx="8365519" cy="2912960"/>
          </a:xfrm>
          <a:prstGeom prst="roundRect">
            <a:avLst>
              <a:gd name="adj" fmla="val 6289"/>
            </a:avLst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5" name="اليوم">
            <a:extLst>
              <a:ext uri="{FF2B5EF4-FFF2-40B4-BE49-F238E27FC236}">
                <a16:creationId xmlns:a16="http://schemas.microsoft.com/office/drawing/2014/main" id="{7B60CDD6-61EE-4DBA-A0B0-4049099829A6}"/>
              </a:ext>
            </a:extLst>
          </p:cNvPr>
          <p:cNvSpPr txBox="1"/>
          <p:nvPr/>
        </p:nvSpPr>
        <p:spPr>
          <a:xfrm>
            <a:off x="8433890" y="1037078"/>
            <a:ext cx="873958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مقصور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اليوم">
            <a:extLst>
              <a:ext uri="{FF2B5EF4-FFF2-40B4-BE49-F238E27FC236}">
                <a16:creationId xmlns:a16="http://schemas.microsoft.com/office/drawing/2014/main" id="{94CEFD84-53FE-4C71-883D-CBD2C1342315}"/>
              </a:ext>
            </a:extLst>
          </p:cNvPr>
          <p:cNvSpPr/>
          <p:nvPr/>
        </p:nvSpPr>
        <p:spPr>
          <a:xfrm>
            <a:off x="8328659" y="1485718"/>
            <a:ext cx="1067201" cy="506907"/>
          </a:xfrm>
          <a:prstGeom prst="roundRect">
            <a:avLst/>
          </a:prstGeom>
          <a:solidFill>
            <a:srgbClr val="F2FF4B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7" name="التاريخ">
            <a:extLst>
              <a:ext uri="{FF2B5EF4-FFF2-40B4-BE49-F238E27FC236}">
                <a16:creationId xmlns:a16="http://schemas.microsoft.com/office/drawing/2014/main" id="{0DEACF09-7FE2-42FC-8D7F-EE15393001F7}"/>
              </a:ext>
            </a:extLst>
          </p:cNvPr>
          <p:cNvSpPr txBox="1"/>
          <p:nvPr/>
        </p:nvSpPr>
        <p:spPr>
          <a:xfrm>
            <a:off x="6652372" y="1037078"/>
            <a:ext cx="76335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ممدود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التاريخ">
            <a:extLst>
              <a:ext uri="{FF2B5EF4-FFF2-40B4-BE49-F238E27FC236}">
                <a16:creationId xmlns:a16="http://schemas.microsoft.com/office/drawing/2014/main" id="{230BEED2-D015-488C-85AC-01140CC94654}"/>
              </a:ext>
            </a:extLst>
          </p:cNvPr>
          <p:cNvSpPr/>
          <p:nvPr/>
        </p:nvSpPr>
        <p:spPr>
          <a:xfrm>
            <a:off x="6491838" y="1485718"/>
            <a:ext cx="1067201" cy="506907"/>
          </a:xfrm>
          <a:prstGeom prst="roundRect">
            <a:avLst/>
          </a:prstGeom>
          <a:solidFill>
            <a:srgbClr val="04DFD1"/>
          </a:solidFill>
          <a:ln w="6350">
            <a:solidFill>
              <a:srgbClr val="03A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9" name="الشهر">
            <a:extLst>
              <a:ext uri="{FF2B5EF4-FFF2-40B4-BE49-F238E27FC236}">
                <a16:creationId xmlns:a16="http://schemas.microsoft.com/office/drawing/2014/main" id="{8B73378D-2A29-4C2E-BCF6-353CCA95F213}"/>
              </a:ext>
            </a:extLst>
          </p:cNvPr>
          <p:cNvSpPr txBox="1"/>
          <p:nvPr/>
        </p:nvSpPr>
        <p:spPr>
          <a:xfrm>
            <a:off x="4698533" y="1037078"/>
            <a:ext cx="906018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منقوص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الشهر">
            <a:extLst>
              <a:ext uri="{FF2B5EF4-FFF2-40B4-BE49-F238E27FC236}">
                <a16:creationId xmlns:a16="http://schemas.microsoft.com/office/drawing/2014/main" id="{80B28B53-1EAD-4A18-987B-6EDF74DC28A7}"/>
              </a:ext>
            </a:extLst>
          </p:cNvPr>
          <p:cNvSpPr/>
          <p:nvPr/>
        </p:nvSpPr>
        <p:spPr>
          <a:xfrm>
            <a:off x="4642995" y="1485718"/>
            <a:ext cx="1067201" cy="506907"/>
          </a:xfrm>
          <a:prstGeom prst="roundRect">
            <a:avLst/>
          </a:prstGeom>
          <a:solidFill>
            <a:srgbClr val="00CC99"/>
          </a:solidFill>
          <a:ln w="63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3" name="حالة الطقس اليوم">
            <a:extLst>
              <a:ext uri="{FF2B5EF4-FFF2-40B4-BE49-F238E27FC236}">
                <a16:creationId xmlns:a16="http://schemas.microsoft.com/office/drawing/2014/main" id="{BB23722D-7C3A-437E-BF42-6DD4C5B6A9B1}"/>
              </a:ext>
            </a:extLst>
          </p:cNvPr>
          <p:cNvSpPr txBox="1"/>
          <p:nvPr/>
        </p:nvSpPr>
        <p:spPr>
          <a:xfrm>
            <a:off x="6570188" y="2111688"/>
            <a:ext cx="3172663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تعرفين عن التصنيف السابق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حالة الطقس اليوم">
            <a:extLst>
              <a:ext uri="{FF2B5EF4-FFF2-40B4-BE49-F238E27FC236}">
                <a16:creationId xmlns:a16="http://schemas.microsoft.com/office/drawing/2014/main" id="{4083A9F2-3FF6-4955-B765-724AE7F498E8}"/>
              </a:ext>
            </a:extLst>
          </p:cNvPr>
          <p:cNvSpPr/>
          <p:nvPr/>
        </p:nvSpPr>
        <p:spPr>
          <a:xfrm>
            <a:off x="7121984" y="2586675"/>
            <a:ext cx="2030290" cy="1134998"/>
          </a:xfrm>
          <a:prstGeom prst="roundRect">
            <a:avLst>
              <a:gd name="adj" fmla="val 11568"/>
            </a:avLst>
          </a:prstGeom>
          <a:solidFill>
            <a:srgbClr val="00CC99"/>
          </a:solidFill>
          <a:ln w="63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5" name="الفصل">
            <a:extLst>
              <a:ext uri="{FF2B5EF4-FFF2-40B4-BE49-F238E27FC236}">
                <a16:creationId xmlns:a16="http://schemas.microsoft.com/office/drawing/2014/main" id="{6BF9C1E5-9ACC-4A4E-9D49-C6A8C64E7A7C}"/>
              </a:ext>
            </a:extLst>
          </p:cNvPr>
          <p:cNvSpPr txBox="1"/>
          <p:nvPr/>
        </p:nvSpPr>
        <p:spPr>
          <a:xfrm>
            <a:off x="2520311" y="2087336"/>
            <a:ext cx="317907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تفرقين بين المنقوص والمقصور</a:t>
            </a:r>
            <a:endParaRPr lang="ar-JO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الفصل">
            <a:extLst>
              <a:ext uri="{FF2B5EF4-FFF2-40B4-BE49-F238E27FC236}">
                <a16:creationId xmlns:a16="http://schemas.microsoft.com/office/drawing/2014/main" id="{95A358A1-A21B-48FD-8545-6D4CC557A775}"/>
              </a:ext>
            </a:extLst>
          </p:cNvPr>
          <p:cNvSpPr/>
          <p:nvPr/>
        </p:nvSpPr>
        <p:spPr>
          <a:xfrm>
            <a:off x="3094698" y="2568834"/>
            <a:ext cx="2030290" cy="1134998"/>
          </a:xfrm>
          <a:prstGeom prst="roundRect">
            <a:avLst>
              <a:gd name="adj" fmla="val 10548"/>
            </a:avLst>
          </a:prstGeom>
          <a:solidFill>
            <a:srgbClr val="FF9999"/>
          </a:solidFill>
          <a:ln w="63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خط فاصل">
            <a:extLst>
              <a:ext uri="{FF2B5EF4-FFF2-40B4-BE49-F238E27FC236}">
                <a16:creationId xmlns:a16="http://schemas.microsoft.com/office/drawing/2014/main" id="{0BC29BE3-E517-4A42-8DFB-6CAD3B7F7A5F}"/>
              </a:ext>
            </a:extLst>
          </p:cNvPr>
          <p:cNvCxnSpPr>
            <a:cxnSpLocks/>
          </p:cNvCxnSpPr>
          <p:nvPr/>
        </p:nvCxnSpPr>
        <p:spPr>
          <a:xfrm>
            <a:off x="2109273" y="2062076"/>
            <a:ext cx="7973455" cy="0"/>
          </a:xfrm>
          <a:prstGeom prst="line">
            <a:avLst/>
          </a:prstGeom>
          <a:ln>
            <a:solidFill>
              <a:srgbClr val="F2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العنوان (رزنامتي)">
            <a:extLst>
              <a:ext uri="{FF2B5EF4-FFF2-40B4-BE49-F238E27FC236}">
                <a16:creationId xmlns:a16="http://schemas.microsoft.com/office/drawing/2014/main" id="{2D730A79-1D12-42EB-8A32-8636C47116BE}"/>
              </a:ext>
            </a:extLst>
          </p:cNvPr>
          <p:cNvSpPr/>
          <p:nvPr/>
        </p:nvSpPr>
        <p:spPr>
          <a:xfrm>
            <a:off x="4969397" y="191280"/>
            <a:ext cx="2253206" cy="681674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شريط الذكريات</a:t>
            </a:r>
            <a:endParaRPr lang="ar-JO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يناير">
            <a:extLst>
              <a:ext uri="{FF2B5EF4-FFF2-40B4-BE49-F238E27FC236}">
                <a16:creationId xmlns:a16="http://schemas.microsoft.com/office/drawing/2014/main" id="{7F400880-4FAF-42CA-A557-9210697C8AAA}"/>
              </a:ext>
            </a:extLst>
          </p:cNvPr>
          <p:cNvSpPr/>
          <p:nvPr/>
        </p:nvSpPr>
        <p:spPr>
          <a:xfrm>
            <a:off x="391883" y="191280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داعي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فبراير">
            <a:extLst>
              <a:ext uri="{FF2B5EF4-FFF2-40B4-BE49-F238E27FC236}">
                <a16:creationId xmlns:a16="http://schemas.microsoft.com/office/drawing/2014/main" id="{76BA8E18-E237-41AF-B659-8D29A524B514}"/>
              </a:ext>
            </a:extLst>
          </p:cNvPr>
          <p:cNvSpPr/>
          <p:nvPr/>
        </p:nvSpPr>
        <p:spPr>
          <a:xfrm>
            <a:off x="391883" y="740938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راعي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مارس">
            <a:extLst>
              <a:ext uri="{FF2B5EF4-FFF2-40B4-BE49-F238E27FC236}">
                <a16:creationId xmlns:a16="http://schemas.microsoft.com/office/drawing/2014/main" id="{8328B71F-F848-4497-9F8D-A18D36BBEC09}"/>
              </a:ext>
            </a:extLst>
          </p:cNvPr>
          <p:cNvSpPr/>
          <p:nvPr/>
        </p:nvSpPr>
        <p:spPr>
          <a:xfrm>
            <a:off x="391883" y="1290596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جاري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أبريل">
            <a:extLst>
              <a:ext uri="{FF2B5EF4-FFF2-40B4-BE49-F238E27FC236}">
                <a16:creationId xmlns:a16="http://schemas.microsoft.com/office/drawing/2014/main" id="{16DEB564-3490-42E2-81E2-1399EB506B31}"/>
              </a:ext>
            </a:extLst>
          </p:cNvPr>
          <p:cNvSpPr/>
          <p:nvPr/>
        </p:nvSpPr>
        <p:spPr>
          <a:xfrm>
            <a:off x="391883" y="1840254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ايو">
            <a:extLst>
              <a:ext uri="{FF2B5EF4-FFF2-40B4-BE49-F238E27FC236}">
                <a16:creationId xmlns:a16="http://schemas.microsoft.com/office/drawing/2014/main" id="{085861AD-4EF0-4027-8A69-11D5B628B7FF}"/>
              </a:ext>
            </a:extLst>
          </p:cNvPr>
          <p:cNvSpPr/>
          <p:nvPr/>
        </p:nvSpPr>
        <p:spPr>
          <a:xfrm>
            <a:off x="391883" y="2389912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باني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يونيو">
            <a:extLst>
              <a:ext uri="{FF2B5EF4-FFF2-40B4-BE49-F238E27FC236}">
                <a16:creationId xmlns:a16="http://schemas.microsoft.com/office/drawing/2014/main" id="{A3513153-A320-4A6B-BE19-4A432BE197DF}"/>
              </a:ext>
            </a:extLst>
          </p:cNvPr>
          <p:cNvSpPr/>
          <p:nvPr/>
        </p:nvSpPr>
        <p:spPr>
          <a:xfrm>
            <a:off x="391883" y="2939570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راقي</a:t>
            </a:r>
            <a:endParaRPr lang="ar-JO" sz="22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يوليو">
            <a:extLst>
              <a:ext uri="{FF2B5EF4-FFF2-40B4-BE49-F238E27FC236}">
                <a16:creationId xmlns:a16="http://schemas.microsoft.com/office/drawing/2014/main" id="{371498AA-C2D6-4070-96E6-74074E288683}"/>
              </a:ext>
            </a:extLst>
          </p:cNvPr>
          <p:cNvSpPr/>
          <p:nvPr/>
        </p:nvSpPr>
        <p:spPr>
          <a:xfrm>
            <a:off x="391883" y="3489228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المحامي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أغسطس">
            <a:extLst>
              <a:ext uri="{FF2B5EF4-FFF2-40B4-BE49-F238E27FC236}">
                <a16:creationId xmlns:a16="http://schemas.microsoft.com/office/drawing/2014/main" id="{516DF793-E946-43E4-8A5D-616F09083327}"/>
              </a:ext>
            </a:extLst>
          </p:cNvPr>
          <p:cNvSpPr/>
          <p:nvPr/>
        </p:nvSpPr>
        <p:spPr>
          <a:xfrm>
            <a:off x="391883" y="4038886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القاضي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سبتمبر">
            <a:extLst>
              <a:ext uri="{FF2B5EF4-FFF2-40B4-BE49-F238E27FC236}">
                <a16:creationId xmlns:a16="http://schemas.microsoft.com/office/drawing/2014/main" id="{7F574C4C-1D10-436A-9148-7399C8F5FF65}"/>
              </a:ext>
            </a:extLst>
          </p:cNvPr>
          <p:cNvSpPr/>
          <p:nvPr/>
        </p:nvSpPr>
        <p:spPr>
          <a:xfrm>
            <a:off x="391883" y="4588544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الهادي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أكتوبر">
            <a:extLst>
              <a:ext uri="{FF2B5EF4-FFF2-40B4-BE49-F238E27FC236}">
                <a16:creationId xmlns:a16="http://schemas.microsoft.com/office/drawing/2014/main" id="{25320147-F832-4069-8A8B-24D604F4284C}"/>
              </a:ext>
            </a:extLst>
          </p:cNvPr>
          <p:cNvSpPr/>
          <p:nvPr/>
        </p:nvSpPr>
        <p:spPr>
          <a:xfrm>
            <a:off x="391883" y="5138202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المهتدي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نوفمبر">
            <a:extLst>
              <a:ext uri="{FF2B5EF4-FFF2-40B4-BE49-F238E27FC236}">
                <a16:creationId xmlns:a16="http://schemas.microsoft.com/office/drawing/2014/main" id="{C386EC02-795E-46D6-8B5B-D94C36DAB251}"/>
              </a:ext>
            </a:extLst>
          </p:cNvPr>
          <p:cNvSpPr/>
          <p:nvPr/>
        </p:nvSpPr>
        <p:spPr>
          <a:xfrm>
            <a:off x="391883" y="5687860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الواشي</a:t>
            </a:r>
            <a:endParaRPr lang="ar-JO" sz="22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ديسمبر">
            <a:extLst>
              <a:ext uri="{FF2B5EF4-FFF2-40B4-BE49-F238E27FC236}">
                <a16:creationId xmlns:a16="http://schemas.microsoft.com/office/drawing/2014/main" id="{C2CE9BE7-057F-435D-BBBE-B33D06CEA428}"/>
              </a:ext>
            </a:extLst>
          </p:cNvPr>
          <p:cNvSpPr/>
          <p:nvPr/>
        </p:nvSpPr>
        <p:spPr>
          <a:xfrm>
            <a:off x="391883" y="6237513"/>
            <a:ext cx="1026368" cy="429208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3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العالي</a:t>
            </a:r>
            <a:endParaRPr lang="ar-JO" sz="23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الإثنين">
            <a:extLst>
              <a:ext uri="{FF2B5EF4-FFF2-40B4-BE49-F238E27FC236}">
                <a16:creationId xmlns:a16="http://schemas.microsoft.com/office/drawing/2014/main" id="{73F796E9-7B06-4BF3-B3B8-F58E6031E679}"/>
              </a:ext>
            </a:extLst>
          </p:cNvPr>
          <p:cNvSpPr/>
          <p:nvPr/>
        </p:nvSpPr>
        <p:spPr>
          <a:xfrm>
            <a:off x="10773750" y="177212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هدى</a:t>
            </a:r>
            <a:endParaRPr lang="ar-JO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الثلاثاء">
            <a:extLst>
              <a:ext uri="{FF2B5EF4-FFF2-40B4-BE49-F238E27FC236}">
                <a16:creationId xmlns:a16="http://schemas.microsoft.com/office/drawing/2014/main" id="{D05B2A92-A3AE-4932-98C6-88ED853571E0}"/>
              </a:ext>
            </a:extLst>
          </p:cNvPr>
          <p:cNvSpPr/>
          <p:nvPr/>
        </p:nvSpPr>
        <p:spPr>
          <a:xfrm>
            <a:off x="10773750" y="726870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سلمى</a:t>
            </a:r>
            <a:endParaRPr lang="ar-JO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الأربعاء">
            <a:extLst>
              <a:ext uri="{FF2B5EF4-FFF2-40B4-BE49-F238E27FC236}">
                <a16:creationId xmlns:a16="http://schemas.microsoft.com/office/drawing/2014/main" id="{B5D30B15-C9F1-4448-8CF5-CD4D744FB1E1}"/>
              </a:ext>
            </a:extLst>
          </p:cNvPr>
          <p:cNvSpPr/>
          <p:nvPr/>
        </p:nvSpPr>
        <p:spPr>
          <a:xfrm>
            <a:off x="10773750" y="1276528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مستشفى</a:t>
            </a:r>
            <a:endParaRPr lang="ar-JO" sz="20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الخميس">
            <a:extLst>
              <a:ext uri="{FF2B5EF4-FFF2-40B4-BE49-F238E27FC236}">
                <a16:creationId xmlns:a16="http://schemas.microsoft.com/office/drawing/2014/main" id="{ADAC6F43-0BE1-4FF0-A92A-5EEE3832877A}"/>
              </a:ext>
            </a:extLst>
          </p:cNvPr>
          <p:cNvSpPr/>
          <p:nvPr/>
        </p:nvSpPr>
        <p:spPr>
          <a:xfrm>
            <a:off x="10773750" y="1826186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دنيا</a:t>
            </a:r>
            <a:endParaRPr lang="ar-JO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الجمعة">
            <a:extLst>
              <a:ext uri="{FF2B5EF4-FFF2-40B4-BE49-F238E27FC236}">
                <a16:creationId xmlns:a16="http://schemas.microsoft.com/office/drawing/2014/main" id="{54A1C1AF-F651-4B68-93B1-8B420136493C}"/>
              </a:ext>
            </a:extLst>
          </p:cNvPr>
          <p:cNvSpPr/>
          <p:nvPr/>
        </p:nvSpPr>
        <p:spPr>
          <a:xfrm>
            <a:off x="10773750" y="2375844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5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عصا</a:t>
            </a:r>
            <a:endParaRPr lang="ar-JO" sz="25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السبت">
            <a:extLst>
              <a:ext uri="{FF2B5EF4-FFF2-40B4-BE49-F238E27FC236}">
                <a16:creationId xmlns:a16="http://schemas.microsoft.com/office/drawing/2014/main" id="{4E51F2C3-A249-46A8-8A79-E290FE759A71}"/>
              </a:ext>
            </a:extLst>
          </p:cNvPr>
          <p:cNvSpPr/>
          <p:nvPr/>
        </p:nvSpPr>
        <p:spPr>
          <a:xfrm>
            <a:off x="10773750" y="2925502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ليلى</a:t>
            </a:r>
            <a:endParaRPr lang="ar-JO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الأحد">
            <a:extLst>
              <a:ext uri="{FF2B5EF4-FFF2-40B4-BE49-F238E27FC236}">
                <a16:creationId xmlns:a16="http://schemas.microsoft.com/office/drawing/2014/main" id="{C9CB6647-9CC3-400A-8C64-87E6B9DDADCE}"/>
              </a:ext>
            </a:extLst>
          </p:cNvPr>
          <p:cNvSpPr/>
          <p:nvPr/>
        </p:nvSpPr>
        <p:spPr>
          <a:xfrm>
            <a:off x="10773750" y="3475160"/>
            <a:ext cx="1026368" cy="429208"/>
          </a:xfrm>
          <a:prstGeom prst="roundRect">
            <a:avLst/>
          </a:prstGeom>
          <a:solidFill>
            <a:srgbClr val="F2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يحيى</a:t>
            </a:r>
            <a:endParaRPr lang="ar-JO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رقم 13">
            <a:extLst>
              <a:ext uri="{FF2B5EF4-FFF2-40B4-BE49-F238E27FC236}">
                <a16:creationId xmlns:a16="http://schemas.microsoft.com/office/drawing/2014/main" id="{679A5AB9-B83C-41F0-ADF9-0D39E38B0127}"/>
              </a:ext>
            </a:extLst>
          </p:cNvPr>
          <p:cNvSpPr/>
          <p:nvPr/>
        </p:nvSpPr>
        <p:spPr>
          <a:xfrm>
            <a:off x="11142675" y="4996126"/>
            <a:ext cx="755955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دعاء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80" name="رقم 14">
            <a:extLst>
              <a:ext uri="{FF2B5EF4-FFF2-40B4-BE49-F238E27FC236}">
                <a16:creationId xmlns:a16="http://schemas.microsoft.com/office/drawing/2014/main" id="{D9546B77-0DA0-466B-8182-9BEA8983871A}"/>
              </a:ext>
            </a:extLst>
          </p:cNvPr>
          <p:cNvSpPr/>
          <p:nvPr/>
        </p:nvSpPr>
        <p:spPr>
          <a:xfrm>
            <a:off x="11198653" y="5458045"/>
            <a:ext cx="667869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بناء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81" name="رقم 15">
            <a:extLst>
              <a:ext uri="{FF2B5EF4-FFF2-40B4-BE49-F238E27FC236}">
                <a16:creationId xmlns:a16="http://schemas.microsoft.com/office/drawing/2014/main" id="{B50FFA6C-9A8D-467F-A44F-526490E2896D}"/>
              </a:ext>
            </a:extLst>
          </p:cNvPr>
          <p:cNvSpPr/>
          <p:nvPr/>
        </p:nvSpPr>
        <p:spPr>
          <a:xfrm>
            <a:off x="10003026" y="5502316"/>
            <a:ext cx="770723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شتاء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30" name="رقم 9">
            <a:extLst>
              <a:ext uri="{FF2B5EF4-FFF2-40B4-BE49-F238E27FC236}">
                <a16:creationId xmlns:a16="http://schemas.microsoft.com/office/drawing/2014/main" id="{8F455865-9CA1-4B45-8DBE-3390D84E8EB8}"/>
              </a:ext>
            </a:extLst>
          </p:cNvPr>
          <p:cNvSpPr/>
          <p:nvPr/>
        </p:nvSpPr>
        <p:spPr>
          <a:xfrm>
            <a:off x="9788403" y="4983946"/>
            <a:ext cx="1026367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شفاء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31" name="رقم 10">
            <a:extLst>
              <a:ext uri="{FF2B5EF4-FFF2-40B4-BE49-F238E27FC236}">
                <a16:creationId xmlns:a16="http://schemas.microsoft.com/office/drawing/2014/main" id="{4AB23FD4-1FE4-4D0D-A210-BBC7B9480FD2}"/>
              </a:ext>
            </a:extLst>
          </p:cNvPr>
          <p:cNvSpPr/>
          <p:nvPr/>
        </p:nvSpPr>
        <p:spPr>
          <a:xfrm>
            <a:off x="8697842" y="5036328"/>
            <a:ext cx="912333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سراء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37" name="رقم 5">
            <a:extLst>
              <a:ext uri="{FF2B5EF4-FFF2-40B4-BE49-F238E27FC236}">
                <a16:creationId xmlns:a16="http://schemas.microsoft.com/office/drawing/2014/main" id="{14AE744C-BB7F-4783-8101-CF02DDBC8E88}"/>
              </a:ext>
            </a:extLst>
          </p:cNvPr>
          <p:cNvSpPr/>
          <p:nvPr/>
        </p:nvSpPr>
        <p:spPr>
          <a:xfrm>
            <a:off x="10995268" y="4536931"/>
            <a:ext cx="800883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هواء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39" name="رقم 6">
            <a:extLst>
              <a:ext uri="{FF2B5EF4-FFF2-40B4-BE49-F238E27FC236}">
                <a16:creationId xmlns:a16="http://schemas.microsoft.com/office/drawing/2014/main" id="{8DB57337-DC0C-4B19-AE6B-138E59ADBACB}"/>
              </a:ext>
            </a:extLst>
          </p:cNvPr>
          <p:cNvSpPr/>
          <p:nvPr/>
        </p:nvSpPr>
        <p:spPr>
          <a:xfrm>
            <a:off x="9863974" y="4543864"/>
            <a:ext cx="875227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ysClr val="windowText" lastClr="000000"/>
                </a:solidFill>
              </a:rPr>
              <a:t>سماء</a:t>
            </a:r>
            <a:endParaRPr lang="ar-JO" sz="1400" dirty="0">
              <a:solidFill>
                <a:sysClr val="windowText" lastClr="000000"/>
              </a:solidFill>
            </a:endParaRPr>
          </a:p>
        </p:txBody>
      </p:sp>
      <p:sp>
        <p:nvSpPr>
          <p:cNvPr id="140" name="رقم 12">
            <a:extLst>
              <a:ext uri="{FF2B5EF4-FFF2-40B4-BE49-F238E27FC236}">
                <a16:creationId xmlns:a16="http://schemas.microsoft.com/office/drawing/2014/main" id="{D1A4FF95-752C-4965-94FF-DF8CD526EDE8}"/>
              </a:ext>
            </a:extLst>
          </p:cNvPr>
          <p:cNvSpPr/>
          <p:nvPr/>
        </p:nvSpPr>
        <p:spPr>
          <a:xfrm>
            <a:off x="8695574" y="4573686"/>
            <a:ext cx="912333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علياء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sp>
        <p:nvSpPr>
          <p:cNvPr id="141" name="رقم 18">
            <a:extLst>
              <a:ext uri="{FF2B5EF4-FFF2-40B4-BE49-F238E27FC236}">
                <a16:creationId xmlns:a16="http://schemas.microsoft.com/office/drawing/2014/main" id="{0EB38797-6C8E-4827-8F0C-5BC801109C7F}"/>
              </a:ext>
            </a:extLst>
          </p:cNvPr>
          <p:cNvSpPr/>
          <p:nvPr/>
        </p:nvSpPr>
        <p:spPr>
          <a:xfrm>
            <a:off x="8784238" y="5480736"/>
            <a:ext cx="775156" cy="356680"/>
          </a:xfrm>
          <a:prstGeom prst="roundRect">
            <a:avLst/>
          </a:prstGeom>
          <a:solidFill>
            <a:srgbClr val="04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نداء</a:t>
            </a:r>
            <a:endParaRPr lang="ar-JO" dirty="0">
              <a:solidFill>
                <a:sysClr val="windowText" lastClr="000000"/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5BF33C-A109-43FC-B861-FC0886992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" b="18109"/>
          <a:stretch/>
        </p:blipFill>
        <p:spPr>
          <a:xfrm>
            <a:off x="3847125" y="3934782"/>
            <a:ext cx="3209190" cy="1968602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0DAE077-4E87-4A39-BE80-574556331605}"/>
              </a:ext>
            </a:extLst>
          </p:cNvPr>
          <p:cNvSpPr/>
          <p:nvPr/>
        </p:nvSpPr>
        <p:spPr>
          <a:xfrm>
            <a:off x="7256921" y="2632324"/>
            <a:ext cx="176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صُنفت الأسماء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بحسب أواخرها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F1F0D4D-C889-4EC7-82F9-F1A1224A5B0B}"/>
              </a:ext>
            </a:extLst>
          </p:cNvPr>
          <p:cNvSpPr/>
          <p:nvPr/>
        </p:nvSpPr>
        <p:spPr>
          <a:xfrm>
            <a:off x="3059303" y="2755435"/>
            <a:ext cx="2092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المنقوص اسم آخره ياء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المقصور اسم أخره ألف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9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35052 0.1893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35065 0.1090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091 0.028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35078 -0.0511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5104 -0.131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35104 -0.2115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35104 -0.2928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5104 -0.3694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35104 -0.4518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35104 -0.5319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35104 -0.6134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5104 -0.6935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1987 0.1891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87 0.108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87 0.0287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987 -0.0511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1987 -0.13125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1987 -0.2127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1987 -0.29283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045E-16 L -0.15638 -0.4451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6198 -0.5081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37253 -0.5666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33151 -0.5754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9232 -0.5747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4596 -0.5743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045E-16 L -0.19636 -0.4451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97 -0.5115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8906 -0.509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69 L -0.19375 -0.5115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9" grpId="0" animBg="1"/>
      <p:bldP spid="80" grpId="0" animBg="1"/>
      <p:bldP spid="81" grpId="0" animBg="1"/>
      <p:bldP spid="130" grpId="0" animBg="1"/>
      <p:bldP spid="130" grpId="1" animBg="1"/>
      <p:bldP spid="131" grpId="0" animBg="1"/>
      <p:bldP spid="137" grpId="0" animBg="1"/>
      <p:bldP spid="139" grpId="0" animBg="1"/>
      <p:bldP spid="140" grpId="0" animBg="1"/>
      <p:bldP spid="141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A3BE202-8726-4971-80D9-CDDFFF243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صورة 14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13395C42-03ED-453F-897A-B078EE83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45" y="6235001"/>
            <a:ext cx="622999" cy="622999"/>
          </a:xfrm>
          <a:prstGeom prst="rect">
            <a:avLst/>
          </a:prstGeom>
        </p:spPr>
      </p:pic>
      <p:pic>
        <p:nvPicPr>
          <p:cNvPr id="3" name="صورة 2" descr="صورة تحتوي على لعبة, منضدة&#10;&#10;تم إنشاء الوصف تلقائياً">
            <a:extLst>
              <a:ext uri="{FF2B5EF4-FFF2-40B4-BE49-F238E27FC236}">
                <a16:creationId xmlns:a16="http://schemas.microsoft.com/office/drawing/2014/main" id="{CDDCF4FF-C77F-430B-9B31-F276F6819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36" y="342276"/>
            <a:ext cx="2897192" cy="2232058"/>
          </a:xfrm>
          <a:prstGeom prst="rect">
            <a:avLst/>
          </a:prstGeom>
        </p:spPr>
      </p:pic>
      <p:pic>
        <p:nvPicPr>
          <p:cNvPr id="7" name="صورة 6" descr="صورة تحتوي على لعبة, المصباح&#10;&#10;تم إنشاء الوصف تلقائياً">
            <a:extLst>
              <a:ext uri="{FF2B5EF4-FFF2-40B4-BE49-F238E27FC236}">
                <a16:creationId xmlns:a16="http://schemas.microsoft.com/office/drawing/2014/main" id="{3D404E3C-930A-4446-9AFC-942360BF53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r="31466"/>
          <a:stretch/>
        </p:blipFill>
        <p:spPr>
          <a:xfrm>
            <a:off x="9900712" y="382866"/>
            <a:ext cx="2067951" cy="4101574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72813C9-775F-41C8-BE5A-F9126E41D924}"/>
              </a:ext>
            </a:extLst>
          </p:cNvPr>
          <p:cNvGrpSpPr/>
          <p:nvPr/>
        </p:nvGrpSpPr>
        <p:grpSpPr>
          <a:xfrm>
            <a:off x="3181044" y="534572"/>
            <a:ext cx="1366525" cy="1833989"/>
            <a:chOff x="3517389" y="296891"/>
            <a:chExt cx="1463040" cy="2101875"/>
          </a:xfrm>
        </p:grpSpPr>
        <p:pic>
          <p:nvPicPr>
            <p:cNvPr id="11" name="صورة 10" descr="صورة تحتوي على مباراة, مرآة&#10;&#10;تم إنشاء الوصف تلقائياً">
              <a:extLst>
                <a:ext uri="{FF2B5EF4-FFF2-40B4-BE49-F238E27FC236}">
                  <a16:creationId xmlns:a16="http://schemas.microsoft.com/office/drawing/2014/main" id="{B564D0BF-A8B4-4548-91D6-FF94D292D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3" r="47582"/>
            <a:stretch/>
          </p:blipFill>
          <p:spPr>
            <a:xfrm>
              <a:off x="3772199" y="296891"/>
              <a:ext cx="1030458" cy="2101875"/>
            </a:xfrm>
            <a:prstGeom prst="rect">
              <a:avLst/>
            </a:prstGeom>
          </p:spPr>
        </p:pic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60EFEDA-D364-482B-A4EF-C00B9B4010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7389" y="494662"/>
              <a:ext cx="1463040" cy="161778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صورة 18" descr="صورة تحتوي على عنصر, ساعة حائط, برتقالي, جالس&#10;&#10;تم إنشاء الوصف تلقائياً">
            <a:extLst>
              <a:ext uri="{FF2B5EF4-FFF2-40B4-BE49-F238E27FC236}">
                <a16:creationId xmlns:a16="http://schemas.microsoft.com/office/drawing/2014/main" id="{6B1632CF-0EB8-41D4-882D-15F99C1B01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11067" r="21332" b="24931"/>
          <a:stretch/>
        </p:blipFill>
        <p:spPr>
          <a:xfrm>
            <a:off x="1000517" y="2340769"/>
            <a:ext cx="1366525" cy="157708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3EEB802-0F6C-4A3D-BFE7-A2624F12A1FC}"/>
              </a:ext>
            </a:extLst>
          </p:cNvPr>
          <p:cNvSpPr txBox="1"/>
          <p:nvPr/>
        </p:nvSpPr>
        <p:spPr>
          <a:xfrm>
            <a:off x="481494" y="3887745"/>
            <a:ext cx="2263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FF Hekaya Light" panose="00000A00000000000000" pitchFamily="2" charset="-78"/>
                <a:cs typeface="FF Hekaya Light" panose="00000A00000000000000" pitchFamily="2" charset="-78"/>
              </a:rPr>
              <a:t>أحضر بالوقت المحدد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2A43571-0E50-4E7F-A719-C6AD92846702}"/>
              </a:ext>
            </a:extLst>
          </p:cNvPr>
          <p:cNvSpPr txBox="1"/>
          <p:nvPr/>
        </p:nvSpPr>
        <p:spPr>
          <a:xfrm>
            <a:off x="2736009" y="2268089"/>
            <a:ext cx="2263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FF Hekaya Light" panose="00000A00000000000000" pitchFamily="2" charset="-78"/>
                <a:cs typeface="FF Hekaya Light" panose="00000A00000000000000" pitchFamily="2" charset="-78"/>
              </a:rPr>
              <a:t>أغلق المايك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1924026-2A51-4F41-A9C9-6D24B28AF5F5}"/>
              </a:ext>
            </a:extLst>
          </p:cNvPr>
          <p:cNvSpPr txBox="1"/>
          <p:nvPr/>
        </p:nvSpPr>
        <p:spPr>
          <a:xfrm>
            <a:off x="7539474" y="2404415"/>
            <a:ext cx="2263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FF Hekaya Light" panose="00000A00000000000000" pitchFamily="2" charset="-78"/>
                <a:cs typeface="FF Hekaya Light" panose="00000A00000000000000" pitchFamily="2" charset="-78"/>
              </a:rPr>
              <a:t>أجلس جلسة مريحة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B17DB22-749F-4CC0-BAE4-18C51DD23CFF}"/>
              </a:ext>
            </a:extLst>
          </p:cNvPr>
          <p:cNvSpPr txBox="1"/>
          <p:nvPr/>
        </p:nvSpPr>
        <p:spPr>
          <a:xfrm>
            <a:off x="4787420" y="3887746"/>
            <a:ext cx="2263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FF Hekaya Light" panose="00000A00000000000000" pitchFamily="2" charset="-78"/>
                <a:cs typeface="FF Hekaya Light" panose="00000A00000000000000" pitchFamily="2" charset="-78"/>
              </a:rPr>
              <a:t>أجهز أدواتي قبل الحلقة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A858FA8-0A8E-4E98-BC3C-61A294E018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5615" r="18871" b="12439"/>
          <a:stretch/>
        </p:blipFill>
        <p:spPr>
          <a:xfrm>
            <a:off x="4938048" y="2191222"/>
            <a:ext cx="1906043" cy="1642471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FEA702F-3573-428D-84E9-C2480F9D1F3B}"/>
              </a:ext>
            </a:extLst>
          </p:cNvPr>
          <p:cNvSpPr txBox="1"/>
          <p:nvPr/>
        </p:nvSpPr>
        <p:spPr>
          <a:xfrm>
            <a:off x="4526339" y="-28168"/>
            <a:ext cx="3188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FF Hekaya Light" panose="00000A00000000000000" pitchFamily="2" charset="-78"/>
                <a:cs typeface="FF Hekaya Light" panose="00000A00000000000000" pitchFamily="2" charset="-78"/>
              </a:rPr>
              <a:t>قوانين التعلم</a:t>
            </a:r>
          </a:p>
        </p:txBody>
      </p:sp>
    </p:spTree>
    <p:extLst>
      <p:ext uri="{BB962C8B-B14F-4D97-AF65-F5344CB8AC3E}">
        <p14:creationId xmlns:p14="http://schemas.microsoft.com/office/powerpoint/2010/main" val="26988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خارجي, مياه, شاطئ, رجل&#10;&#10;تم إنشاء الوصف تلقائياً">
            <a:extLst>
              <a:ext uri="{FF2B5EF4-FFF2-40B4-BE49-F238E27FC236}">
                <a16:creationId xmlns:a16="http://schemas.microsoft.com/office/drawing/2014/main" id="{EDF03F1B-1444-4E5C-8BF8-B4CB2D7B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grpSp>
        <p:nvGrpSpPr>
          <p:cNvPr id="13" name="طفل 1">
            <a:extLst>
              <a:ext uri="{FF2B5EF4-FFF2-40B4-BE49-F238E27FC236}">
                <a16:creationId xmlns:a16="http://schemas.microsoft.com/office/drawing/2014/main" id="{DCC3DEAE-D76C-4D8A-881F-A7E4BD1FACB1}"/>
              </a:ext>
            </a:extLst>
          </p:cNvPr>
          <p:cNvGrpSpPr/>
          <p:nvPr/>
        </p:nvGrpSpPr>
        <p:grpSpPr>
          <a:xfrm>
            <a:off x="0" y="1188400"/>
            <a:ext cx="1751850" cy="2868219"/>
            <a:chOff x="177389" y="1009934"/>
            <a:chExt cx="1787921" cy="3031636"/>
          </a:xfrm>
        </p:grpSpPr>
        <p:pic>
          <p:nvPicPr>
            <p:cNvPr id="7" name="صورة 6" descr="صورة تحتوي على بالون, المصباح&#10;&#10;تم إنشاء الوصف تلقائياً">
              <a:extLst>
                <a:ext uri="{FF2B5EF4-FFF2-40B4-BE49-F238E27FC236}">
                  <a16:creationId xmlns:a16="http://schemas.microsoft.com/office/drawing/2014/main" id="{00F3CC2A-2130-41EA-AE23-28815C8A6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0" t="6951" r="28504" b="12333"/>
            <a:stretch/>
          </p:blipFill>
          <p:spPr>
            <a:xfrm>
              <a:off x="177389" y="1298734"/>
              <a:ext cx="1787921" cy="2742836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E6FF9D3-C8B5-4DBB-9F42-D79A689F57DC}"/>
                </a:ext>
              </a:extLst>
            </p:cNvPr>
            <p:cNvSpPr txBox="1"/>
            <p:nvPr/>
          </p:nvSpPr>
          <p:spPr>
            <a:xfrm>
              <a:off x="382137" y="1009934"/>
              <a:ext cx="1378424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السنا</a:t>
              </a:r>
            </a:p>
          </p:txBody>
        </p:sp>
      </p:grpSp>
      <p:grpSp>
        <p:nvGrpSpPr>
          <p:cNvPr id="16" name="طفل 2">
            <a:extLst>
              <a:ext uri="{FF2B5EF4-FFF2-40B4-BE49-F238E27FC236}">
                <a16:creationId xmlns:a16="http://schemas.microsoft.com/office/drawing/2014/main" id="{62DF092D-0A2D-472C-8694-0B89CF8E45C1}"/>
              </a:ext>
            </a:extLst>
          </p:cNvPr>
          <p:cNvGrpSpPr/>
          <p:nvPr/>
        </p:nvGrpSpPr>
        <p:grpSpPr>
          <a:xfrm>
            <a:off x="1640199" y="1220339"/>
            <a:ext cx="2047619" cy="2712337"/>
            <a:chOff x="1583172" y="511846"/>
            <a:chExt cx="2089780" cy="2866873"/>
          </a:xfrm>
        </p:grpSpPr>
        <p:pic>
          <p:nvPicPr>
            <p:cNvPr id="11" name="صورة 10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D3070E8C-66F7-4648-8E82-00C9E19F2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1230637-AE37-4373-AFC4-A44ADFAD6EE3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سعى</a:t>
              </a:r>
            </a:p>
          </p:txBody>
        </p:sp>
      </p:grpSp>
      <p:grpSp>
        <p:nvGrpSpPr>
          <p:cNvPr id="17" name="طفل 4">
            <a:extLst>
              <a:ext uri="{FF2B5EF4-FFF2-40B4-BE49-F238E27FC236}">
                <a16:creationId xmlns:a16="http://schemas.microsoft.com/office/drawing/2014/main" id="{9FC60D22-7D0A-42C0-B2BE-E44CD1C33E07}"/>
              </a:ext>
            </a:extLst>
          </p:cNvPr>
          <p:cNvGrpSpPr/>
          <p:nvPr/>
        </p:nvGrpSpPr>
        <p:grpSpPr>
          <a:xfrm>
            <a:off x="5196949" y="1277266"/>
            <a:ext cx="2047619" cy="2712337"/>
            <a:chOff x="1583172" y="511846"/>
            <a:chExt cx="2089780" cy="2866873"/>
          </a:xfrm>
        </p:grpSpPr>
        <p:pic>
          <p:nvPicPr>
            <p:cNvPr id="18" name="صورة 17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1D98DA21-13BE-4701-B52F-46C018A80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DFD84AD-3FFE-40D5-A72F-DEA29AF28635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كتابي</a:t>
              </a:r>
            </a:p>
          </p:txBody>
        </p:sp>
      </p:grpSp>
      <p:grpSp>
        <p:nvGrpSpPr>
          <p:cNvPr id="20" name="طفل 6">
            <a:extLst>
              <a:ext uri="{FF2B5EF4-FFF2-40B4-BE49-F238E27FC236}">
                <a16:creationId xmlns:a16="http://schemas.microsoft.com/office/drawing/2014/main" id="{21386653-3BC3-4113-9377-D7E88030DD96}"/>
              </a:ext>
            </a:extLst>
          </p:cNvPr>
          <p:cNvGrpSpPr/>
          <p:nvPr/>
        </p:nvGrpSpPr>
        <p:grpSpPr>
          <a:xfrm>
            <a:off x="8693799" y="1268682"/>
            <a:ext cx="2047619" cy="2712337"/>
            <a:chOff x="1583172" y="511846"/>
            <a:chExt cx="2089780" cy="2866873"/>
          </a:xfrm>
        </p:grpSpPr>
        <p:pic>
          <p:nvPicPr>
            <p:cNvPr id="21" name="صورة 20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530311D7-6ED7-45ED-A4A5-166A02FF4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0686FA1-F888-4F37-BB89-29E84BC60140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إلى</a:t>
              </a:r>
            </a:p>
          </p:txBody>
        </p:sp>
      </p:grpSp>
      <p:grpSp>
        <p:nvGrpSpPr>
          <p:cNvPr id="35" name="طفل 3">
            <a:extLst>
              <a:ext uri="{FF2B5EF4-FFF2-40B4-BE49-F238E27FC236}">
                <a16:creationId xmlns:a16="http://schemas.microsoft.com/office/drawing/2014/main" id="{906ECAB8-A059-4BA1-A5FF-721BA55AE3F0}"/>
              </a:ext>
            </a:extLst>
          </p:cNvPr>
          <p:cNvGrpSpPr/>
          <p:nvPr/>
        </p:nvGrpSpPr>
        <p:grpSpPr>
          <a:xfrm>
            <a:off x="3568207" y="1144502"/>
            <a:ext cx="1751850" cy="2868219"/>
            <a:chOff x="177389" y="1009934"/>
            <a:chExt cx="1787921" cy="3031636"/>
          </a:xfrm>
        </p:grpSpPr>
        <p:pic>
          <p:nvPicPr>
            <p:cNvPr id="36" name="صورة 35" descr="صورة تحتوي على بالون, المصباح&#10;&#10;تم إنشاء الوصف تلقائياً">
              <a:extLst>
                <a:ext uri="{FF2B5EF4-FFF2-40B4-BE49-F238E27FC236}">
                  <a16:creationId xmlns:a16="http://schemas.microsoft.com/office/drawing/2014/main" id="{FFF11F01-1213-4C66-86DB-BC00AAEEC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0" t="6951" r="28504" b="12333"/>
            <a:stretch/>
          </p:blipFill>
          <p:spPr>
            <a:xfrm>
              <a:off x="177389" y="1298734"/>
              <a:ext cx="1787921" cy="2742836"/>
            </a:xfrm>
            <a:prstGeom prst="rect">
              <a:avLst/>
            </a:prstGeom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3696083-A26F-4DF7-BE68-966B16FFF1B9}"/>
                </a:ext>
              </a:extLst>
            </p:cNvPr>
            <p:cNvSpPr txBox="1"/>
            <p:nvPr/>
          </p:nvSpPr>
          <p:spPr>
            <a:xfrm>
              <a:off x="382137" y="1009934"/>
              <a:ext cx="1378424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الحامي</a:t>
              </a:r>
            </a:p>
          </p:txBody>
        </p:sp>
      </p:grpSp>
      <p:grpSp>
        <p:nvGrpSpPr>
          <p:cNvPr id="38" name="طفل 5">
            <a:extLst>
              <a:ext uri="{FF2B5EF4-FFF2-40B4-BE49-F238E27FC236}">
                <a16:creationId xmlns:a16="http://schemas.microsoft.com/office/drawing/2014/main" id="{B6E0AC9C-886B-4714-931C-1AF7F5D3BC16}"/>
              </a:ext>
            </a:extLst>
          </p:cNvPr>
          <p:cNvGrpSpPr/>
          <p:nvPr/>
        </p:nvGrpSpPr>
        <p:grpSpPr>
          <a:xfrm>
            <a:off x="7088113" y="1220339"/>
            <a:ext cx="1751850" cy="2868219"/>
            <a:chOff x="177389" y="1009934"/>
            <a:chExt cx="1787921" cy="3031636"/>
          </a:xfrm>
        </p:grpSpPr>
        <p:pic>
          <p:nvPicPr>
            <p:cNvPr id="39" name="صورة 38" descr="صورة تحتوي على بالون, المصباح&#10;&#10;تم إنشاء الوصف تلقائياً">
              <a:extLst>
                <a:ext uri="{FF2B5EF4-FFF2-40B4-BE49-F238E27FC236}">
                  <a16:creationId xmlns:a16="http://schemas.microsoft.com/office/drawing/2014/main" id="{9CD55563-407C-43EB-873C-907BDFF99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0" t="6951" r="28504" b="12333"/>
            <a:stretch/>
          </p:blipFill>
          <p:spPr>
            <a:xfrm>
              <a:off x="177389" y="1298734"/>
              <a:ext cx="1787921" cy="2742836"/>
            </a:xfrm>
            <a:prstGeom prst="rect">
              <a:avLst/>
            </a:prstGeom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AA4D124-2C6C-4354-8D26-DC3DAB43AB0F}"/>
                </a:ext>
              </a:extLst>
            </p:cNvPr>
            <p:cNvSpPr txBox="1"/>
            <p:nvPr/>
          </p:nvSpPr>
          <p:spPr>
            <a:xfrm>
              <a:off x="382137" y="1009934"/>
              <a:ext cx="1378424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الصفا</a:t>
              </a:r>
            </a:p>
          </p:txBody>
        </p:sp>
      </p:grpSp>
      <p:grpSp>
        <p:nvGrpSpPr>
          <p:cNvPr id="41" name="طفل 7">
            <a:extLst>
              <a:ext uri="{FF2B5EF4-FFF2-40B4-BE49-F238E27FC236}">
                <a16:creationId xmlns:a16="http://schemas.microsoft.com/office/drawing/2014/main" id="{D4D73CF2-1319-4099-930B-0C83B295BEB7}"/>
              </a:ext>
            </a:extLst>
          </p:cNvPr>
          <p:cNvGrpSpPr/>
          <p:nvPr/>
        </p:nvGrpSpPr>
        <p:grpSpPr>
          <a:xfrm>
            <a:off x="10526655" y="1274848"/>
            <a:ext cx="1751850" cy="2868219"/>
            <a:chOff x="177389" y="1009934"/>
            <a:chExt cx="1787921" cy="3031636"/>
          </a:xfrm>
        </p:grpSpPr>
        <p:pic>
          <p:nvPicPr>
            <p:cNvPr id="42" name="صورة 41" descr="صورة تحتوي على بالون, المصباح&#10;&#10;تم إنشاء الوصف تلقائياً">
              <a:extLst>
                <a:ext uri="{FF2B5EF4-FFF2-40B4-BE49-F238E27FC236}">
                  <a16:creationId xmlns:a16="http://schemas.microsoft.com/office/drawing/2014/main" id="{80935FF7-56D3-469C-A90B-4BE1BD3AC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0" t="6951" r="28504" b="12333"/>
            <a:stretch/>
          </p:blipFill>
          <p:spPr>
            <a:xfrm>
              <a:off x="177389" y="1298734"/>
              <a:ext cx="1787921" cy="2742836"/>
            </a:xfrm>
            <a:prstGeom prst="rect">
              <a:avLst/>
            </a:prstGeom>
          </p:spPr>
        </p:pic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CE7395D6-3A80-44C6-B947-7F5D997F22DB}"/>
                </a:ext>
              </a:extLst>
            </p:cNvPr>
            <p:cNvSpPr txBox="1"/>
            <p:nvPr/>
          </p:nvSpPr>
          <p:spPr>
            <a:xfrm>
              <a:off x="382137" y="1009934"/>
              <a:ext cx="1378424" cy="390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مرمى</a:t>
              </a:r>
            </a:p>
          </p:txBody>
        </p:sp>
      </p:grpSp>
      <p:sp>
        <p:nvSpPr>
          <p:cNvPr id="54" name="العنوان (رزنامتي)">
            <a:extLst>
              <a:ext uri="{FF2B5EF4-FFF2-40B4-BE49-F238E27FC236}">
                <a16:creationId xmlns:a16="http://schemas.microsoft.com/office/drawing/2014/main" id="{799F38F8-1A07-4F77-A200-A0E4E7E99D98}"/>
              </a:ext>
            </a:extLst>
          </p:cNvPr>
          <p:cNvSpPr/>
          <p:nvPr/>
        </p:nvSpPr>
        <p:spPr>
          <a:xfrm>
            <a:off x="4342471" y="223916"/>
            <a:ext cx="3507058" cy="6816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الاسم المنقوص والاسم المقصور</a:t>
            </a:r>
          </a:p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صنفي الكلمات الآتية إلى منقوص ومقصور</a:t>
            </a:r>
            <a:endParaRPr lang="ar-JO" sz="1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 descr="صورة تحتوي على شاشة عرض, كمبيوتر&#10;&#10;تم إنشاء الوصف تلقائياً">
            <a:hlinkClick r:id="rId5" action="ppaction://hlinksldjump"/>
            <a:extLst>
              <a:ext uri="{FF2B5EF4-FFF2-40B4-BE49-F238E27FC236}">
                <a16:creationId xmlns:a16="http://schemas.microsoft.com/office/drawing/2014/main" id="{C3C394E0-8BA8-4D67-B21E-2D34BB89C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09" y="50275"/>
            <a:ext cx="514478" cy="51447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EEB944B-A673-479D-B76A-A7602DD473F2}"/>
              </a:ext>
            </a:extLst>
          </p:cNvPr>
          <p:cNvSpPr/>
          <p:nvPr/>
        </p:nvSpPr>
        <p:spPr>
          <a:xfrm>
            <a:off x="8227239" y="4267601"/>
            <a:ext cx="3336170" cy="138499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ابنتي الذكية</a:t>
            </a:r>
          </a:p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 لم نصنف الكلمات فوق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المنطاد ذا اللون الأزرق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5A3CB9-B8FD-440B-9C0E-A9A5C431E32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18" y="4267601"/>
            <a:ext cx="2857563" cy="20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1068 0.862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4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1198 0.830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4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0456 0.830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1055 0.899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4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خارجي, مياه, شاطئ, رجل&#10;&#10;تم إنشاء الوصف تلقائياً">
            <a:extLst>
              <a:ext uri="{FF2B5EF4-FFF2-40B4-BE49-F238E27FC236}">
                <a16:creationId xmlns:a16="http://schemas.microsoft.com/office/drawing/2014/main" id="{EDF03F1B-1444-4E5C-8BF8-B4CB2D7B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grpSp>
        <p:nvGrpSpPr>
          <p:cNvPr id="16" name="طفل 2">
            <a:extLst>
              <a:ext uri="{FF2B5EF4-FFF2-40B4-BE49-F238E27FC236}">
                <a16:creationId xmlns:a16="http://schemas.microsoft.com/office/drawing/2014/main" id="{62DF092D-0A2D-472C-8694-0B89CF8E45C1}"/>
              </a:ext>
            </a:extLst>
          </p:cNvPr>
          <p:cNvGrpSpPr/>
          <p:nvPr/>
        </p:nvGrpSpPr>
        <p:grpSpPr>
          <a:xfrm>
            <a:off x="1639045" y="1231366"/>
            <a:ext cx="2047619" cy="2712337"/>
            <a:chOff x="1583172" y="511846"/>
            <a:chExt cx="2089780" cy="2866873"/>
          </a:xfrm>
        </p:grpSpPr>
        <p:pic>
          <p:nvPicPr>
            <p:cNvPr id="11" name="صورة 10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D3070E8C-66F7-4648-8E82-00C9E19F2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1230637-AE37-4373-AFC4-A44ADFAD6EE3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سعى</a:t>
              </a:r>
            </a:p>
          </p:txBody>
        </p:sp>
      </p:grpSp>
      <p:grpSp>
        <p:nvGrpSpPr>
          <p:cNvPr id="17" name="طفل 4">
            <a:extLst>
              <a:ext uri="{FF2B5EF4-FFF2-40B4-BE49-F238E27FC236}">
                <a16:creationId xmlns:a16="http://schemas.microsoft.com/office/drawing/2014/main" id="{9FC60D22-7D0A-42C0-B2BE-E44CD1C33E07}"/>
              </a:ext>
            </a:extLst>
          </p:cNvPr>
          <p:cNvGrpSpPr/>
          <p:nvPr/>
        </p:nvGrpSpPr>
        <p:grpSpPr>
          <a:xfrm>
            <a:off x="5196949" y="1277266"/>
            <a:ext cx="2047619" cy="2712337"/>
            <a:chOff x="1583172" y="511846"/>
            <a:chExt cx="2089780" cy="2866873"/>
          </a:xfrm>
        </p:grpSpPr>
        <p:pic>
          <p:nvPicPr>
            <p:cNvPr id="18" name="صورة 17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1D98DA21-13BE-4701-B52F-46C018A80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DFD84AD-3FFE-40D5-A72F-DEA29AF28635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كتابي</a:t>
              </a:r>
            </a:p>
          </p:txBody>
        </p:sp>
      </p:grpSp>
      <p:grpSp>
        <p:nvGrpSpPr>
          <p:cNvPr id="20" name="طفل 6">
            <a:extLst>
              <a:ext uri="{FF2B5EF4-FFF2-40B4-BE49-F238E27FC236}">
                <a16:creationId xmlns:a16="http://schemas.microsoft.com/office/drawing/2014/main" id="{21386653-3BC3-4113-9377-D7E88030DD96}"/>
              </a:ext>
            </a:extLst>
          </p:cNvPr>
          <p:cNvGrpSpPr/>
          <p:nvPr/>
        </p:nvGrpSpPr>
        <p:grpSpPr>
          <a:xfrm>
            <a:off x="8693799" y="1268682"/>
            <a:ext cx="2047619" cy="2712337"/>
            <a:chOff x="1583172" y="511846"/>
            <a:chExt cx="2089780" cy="2866873"/>
          </a:xfrm>
        </p:grpSpPr>
        <p:pic>
          <p:nvPicPr>
            <p:cNvPr id="21" name="صورة 20" descr="صورة تحتوي على بالون, النقل, المصباح&#10;&#10;تم إنشاء الوصف تلقائياً">
              <a:extLst>
                <a:ext uri="{FF2B5EF4-FFF2-40B4-BE49-F238E27FC236}">
                  <a16:creationId xmlns:a16="http://schemas.microsoft.com/office/drawing/2014/main" id="{530311D7-6ED7-45ED-A4A5-166A02FF4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3" t="10896" r="25231" b="15643"/>
            <a:stretch/>
          </p:blipFill>
          <p:spPr>
            <a:xfrm>
              <a:off x="1583172" y="881178"/>
              <a:ext cx="2089780" cy="2497541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0686FA1-F888-4F37-BB89-29E84BC60140}"/>
                </a:ext>
              </a:extLst>
            </p:cNvPr>
            <p:cNvSpPr txBox="1"/>
            <p:nvPr/>
          </p:nvSpPr>
          <p:spPr>
            <a:xfrm>
              <a:off x="1992669" y="511846"/>
              <a:ext cx="1378425" cy="3903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/>
                <a:t>إلى</a:t>
              </a:r>
            </a:p>
          </p:txBody>
        </p:sp>
      </p:grpSp>
      <p:sp>
        <p:nvSpPr>
          <p:cNvPr id="54" name="العنوان (رزنامتي)">
            <a:extLst>
              <a:ext uri="{FF2B5EF4-FFF2-40B4-BE49-F238E27FC236}">
                <a16:creationId xmlns:a16="http://schemas.microsoft.com/office/drawing/2014/main" id="{799F38F8-1A07-4F77-A200-A0E4E7E99D98}"/>
              </a:ext>
            </a:extLst>
          </p:cNvPr>
          <p:cNvSpPr/>
          <p:nvPr/>
        </p:nvSpPr>
        <p:spPr>
          <a:xfrm>
            <a:off x="4342471" y="263143"/>
            <a:ext cx="3507058" cy="681674"/>
          </a:xfrm>
          <a:prstGeom prst="roundRect">
            <a:avLst/>
          </a:prstGeom>
          <a:solidFill>
            <a:srgbClr val="F2FF4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سبب عدم التصنيف</a:t>
            </a:r>
            <a:endParaRPr lang="ar-JO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 descr="صورة تحتوي على شاشة عرض, كمبيوتر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C3C394E0-8BA8-4D67-B21E-2D34BB89C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09" y="50275"/>
            <a:ext cx="514478" cy="51447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E9F20AD-A139-4C69-B6D4-1EA58784892F}"/>
              </a:ext>
            </a:extLst>
          </p:cNvPr>
          <p:cNvSpPr/>
          <p:nvPr/>
        </p:nvSpPr>
        <p:spPr>
          <a:xfrm>
            <a:off x="8886124" y="4257400"/>
            <a:ext cx="1768433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حرف وليس اسم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مقصور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FD1F417-DAB1-43A4-9F6D-34B7489ED4A8}"/>
              </a:ext>
            </a:extLst>
          </p:cNvPr>
          <p:cNvSpPr/>
          <p:nvPr/>
        </p:nvSpPr>
        <p:spPr>
          <a:xfrm>
            <a:off x="4963041" y="4400313"/>
            <a:ext cx="2515433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ياء المتكلم وليست جزء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الكلمة و يمكن حذفها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FA98A3A-BD7F-4C1E-A52F-662133E4775D}"/>
              </a:ext>
            </a:extLst>
          </p:cNvPr>
          <p:cNvSpPr/>
          <p:nvPr/>
        </p:nvSpPr>
        <p:spPr>
          <a:xfrm>
            <a:off x="5043993" y="5231310"/>
            <a:ext cx="2353529" cy="1200329"/>
          </a:xfrm>
          <a:prstGeom prst="rect">
            <a:avLst/>
          </a:prstGeom>
          <a:solidFill>
            <a:srgbClr val="F2BE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وكذلك ياء النسب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 سعودي 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فلا تعتبر ياء المنقوص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2F0CCB6-7F6E-4395-8C7D-C4DEA5074A1B}"/>
              </a:ext>
            </a:extLst>
          </p:cNvPr>
          <p:cNvSpPr/>
          <p:nvPr/>
        </p:nvSpPr>
        <p:spPr>
          <a:xfrm>
            <a:off x="1256266" y="4779370"/>
            <a:ext cx="2531462" cy="95410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فعل معتل ناقص</a:t>
            </a:r>
          </a:p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وليس اسم منقوص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0547 0.910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02252 0.86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4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00756 0.8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574BA10-61E6-4362-B10F-B6B0F0B5A7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2" descr="Free Clipart: Whiteboard | Mirek2">
            <a:extLst>
              <a:ext uri="{FF2B5EF4-FFF2-40B4-BE49-F238E27FC236}">
                <a16:creationId xmlns:a16="http://schemas.microsoft.com/office/drawing/2014/main" id="{E581A0CC-C07F-4B94-90D2-D6DFDAB2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9" y="122523"/>
            <a:ext cx="11760591" cy="6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0C18EB9D-3C95-4082-A9FF-2885C2FF2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91" y="5835580"/>
            <a:ext cx="622999" cy="62299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9FB6B4C-17AA-4321-ACC1-3577FD6D528B}"/>
              </a:ext>
            </a:extLst>
          </p:cNvPr>
          <p:cNvSpPr/>
          <p:nvPr/>
        </p:nvSpPr>
        <p:spPr>
          <a:xfrm>
            <a:off x="4460627" y="437891"/>
            <a:ext cx="3841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الاسم المقصور والاسم المنقوص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BD70679-A651-4916-9D59-FAD84152985C}"/>
              </a:ext>
            </a:extLst>
          </p:cNvPr>
          <p:cNvSpPr/>
          <p:nvPr/>
        </p:nvSpPr>
        <p:spPr>
          <a:xfrm>
            <a:off x="8723461" y="920855"/>
            <a:ext cx="1119217" cy="646331"/>
          </a:xfrm>
          <a:prstGeom prst="rect">
            <a:avLst/>
          </a:prstGeom>
          <a:solidFill>
            <a:srgbClr val="F2FF4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التمهيد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7BB72AB-ACFF-4016-9645-0D180E0A43B1}"/>
              </a:ext>
            </a:extLst>
          </p:cNvPr>
          <p:cNvSpPr/>
          <p:nvPr/>
        </p:nvSpPr>
        <p:spPr>
          <a:xfrm>
            <a:off x="2201630" y="1025552"/>
            <a:ext cx="53078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أصنف الكلمات التالية وفق المطلوب في الشكل أمامي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495ED1C-3E79-4D1C-8440-CA1383C05B79}"/>
              </a:ext>
            </a:extLst>
          </p:cNvPr>
          <p:cNvSpPr/>
          <p:nvPr/>
        </p:nvSpPr>
        <p:spPr>
          <a:xfrm>
            <a:off x="4717754" y="2495922"/>
            <a:ext cx="3326859" cy="6463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الاسم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A05309DC-F16A-4921-B123-29774331D231}"/>
              </a:ext>
            </a:extLst>
          </p:cNvPr>
          <p:cNvCxnSpPr/>
          <p:nvPr/>
        </p:nvCxnSpPr>
        <p:spPr>
          <a:xfrm>
            <a:off x="5710136" y="3142253"/>
            <a:ext cx="0" cy="739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5179F106-30EA-4938-A950-8292B50E1DB2}"/>
              </a:ext>
            </a:extLst>
          </p:cNvPr>
          <p:cNvCxnSpPr>
            <a:cxnSpLocks/>
          </p:cNvCxnSpPr>
          <p:nvPr/>
        </p:nvCxnSpPr>
        <p:spPr>
          <a:xfrm flipH="1">
            <a:off x="4682247" y="3800491"/>
            <a:ext cx="10278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7377A292-8689-4A46-9ED0-FBD527D8959C}"/>
              </a:ext>
            </a:extLst>
          </p:cNvPr>
          <p:cNvCxnSpPr/>
          <p:nvPr/>
        </p:nvCxnSpPr>
        <p:spPr>
          <a:xfrm>
            <a:off x="7346437" y="3061408"/>
            <a:ext cx="0" cy="739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A225DC15-176D-4D5F-9A55-B1AA4CDAD9AD}"/>
              </a:ext>
            </a:extLst>
          </p:cNvPr>
          <p:cNvCxnSpPr>
            <a:cxnSpLocks/>
          </p:cNvCxnSpPr>
          <p:nvPr/>
        </p:nvCxnSpPr>
        <p:spPr>
          <a:xfrm>
            <a:off x="7365229" y="3722670"/>
            <a:ext cx="9553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5F3EDC6-71C7-44E2-994B-1A34CD20F453}"/>
              </a:ext>
            </a:extLst>
          </p:cNvPr>
          <p:cNvSpPr/>
          <p:nvPr/>
        </p:nvSpPr>
        <p:spPr>
          <a:xfrm>
            <a:off x="8275597" y="3468849"/>
            <a:ext cx="1606502" cy="55934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مقصور</a:t>
            </a:r>
            <a:endParaRPr lang="ar-SA" b="1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1573DDF-1B17-40F6-8EFC-182A2572BF7C}"/>
              </a:ext>
            </a:extLst>
          </p:cNvPr>
          <p:cNvSpPr/>
          <p:nvPr/>
        </p:nvSpPr>
        <p:spPr>
          <a:xfrm>
            <a:off x="2840497" y="4118725"/>
            <a:ext cx="2032919" cy="20196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7F3009-9307-4510-8CB7-80F70AACAD2D}"/>
              </a:ext>
            </a:extLst>
          </p:cNvPr>
          <p:cNvSpPr/>
          <p:nvPr/>
        </p:nvSpPr>
        <p:spPr>
          <a:xfrm>
            <a:off x="8364835" y="4028189"/>
            <a:ext cx="1836468" cy="21959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2E239E-7580-43EF-B18F-A26D916EE37A}"/>
              </a:ext>
            </a:extLst>
          </p:cNvPr>
          <p:cNvSpPr/>
          <p:nvPr/>
        </p:nvSpPr>
        <p:spPr>
          <a:xfrm>
            <a:off x="9842678" y="1721560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فتى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063D616-3785-4FA5-94E5-FDF512944964}"/>
              </a:ext>
            </a:extLst>
          </p:cNvPr>
          <p:cNvSpPr/>
          <p:nvPr/>
        </p:nvSpPr>
        <p:spPr>
          <a:xfrm>
            <a:off x="8301742" y="1696068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الهادي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034E1ED-7B2C-40B7-81BC-BC93DA2CC9C4}"/>
              </a:ext>
            </a:extLst>
          </p:cNvPr>
          <p:cNvSpPr/>
          <p:nvPr/>
        </p:nvSpPr>
        <p:spPr>
          <a:xfrm>
            <a:off x="6668219" y="1696068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علا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BFEC2C9-7D89-414D-8DA7-FE2E38BCFB02}"/>
              </a:ext>
            </a:extLst>
          </p:cNvPr>
          <p:cNvSpPr/>
          <p:nvPr/>
        </p:nvSpPr>
        <p:spPr>
          <a:xfrm>
            <a:off x="4855282" y="1741183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العالي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46A2E4D-F1DD-466F-A02E-7AB9FE11D24E}"/>
              </a:ext>
            </a:extLst>
          </p:cNvPr>
          <p:cNvSpPr/>
          <p:nvPr/>
        </p:nvSpPr>
        <p:spPr>
          <a:xfrm>
            <a:off x="3042345" y="3532921"/>
            <a:ext cx="1606502" cy="55934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منقوص</a:t>
            </a:r>
            <a:endParaRPr lang="ar-SA" b="1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9F281B5-3E6A-449B-9764-258F3F33D02E}"/>
              </a:ext>
            </a:extLst>
          </p:cNvPr>
          <p:cNvSpPr/>
          <p:nvPr/>
        </p:nvSpPr>
        <p:spPr>
          <a:xfrm>
            <a:off x="3042345" y="1741183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الدنيا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00E14F2-9FBC-43D7-A93C-59C9886228C6}"/>
              </a:ext>
            </a:extLst>
          </p:cNvPr>
          <p:cNvSpPr/>
          <p:nvPr/>
        </p:nvSpPr>
        <p:spPr>
          <a:xfrm>
            <a:off x="1224323" y="1721559"/>
            <a:ext cx="1356437" cy="646331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الداعي</a:t>
            </a:r>
          </a:p>
        </p:txBody>
      </p:sp>
    </p:spTree>
    <p:extLst>
      <p:ext uri="{BB962C8B-B14F-4D97-AF65-F5344CB8AC3E}">
        <p14:creationId xmlns:p14="http://schemas.microsoft.com/office/powerpoint/2010/main" val="27865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0273 0.3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41524 0.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73 L 0.16263 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3177 0.466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504 L 0.46198 0.549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15482 0.55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75AF028-5EF3-4513-B670-67CA9F9070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Free Clipart: Whiteboard | Mirek2">
            <a:extLst>
              <a:ext uri="{FF2B5EF4-FFF2-40B4-BE49-F238E27FC236}">
                <a16:creationId xmlns:a16="http://schemas.microsoft.com/office/drawing/2014/main" id="{F798F74A-6AB8-416E-915C-B1AA560D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0" y="0"/>
            <a:ext cx="11760591" cy="6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FBB6C86D-B124-4CCA-9571-BA9F90B2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91" y="5835580"/>
            <a:ext cx="622999" cy="622999"/>
          </a:xfrm>
          <a:prstGeom prst="rect">
            <a:avLst/>
          </a:prstGeom>
        </p:spPr>
      </p:pic>
      <p:sp>
        <p:nvSpPr>
          <p:cNvPr id="2" name="مستطيل: مشطوف الحواف 1">
            <a:extLst>
              <a:ext uri="{FF2B5EF4-FFF2-40B4-BE49-F238E27FC236}">
                <a16:creationId xmlns:a16="http://schemas.microsoft.com/office/drawing/2014/main" id="{71A9A3C9-9A56-4378-BD6A-A0AE4B1A5088}"/>
              </a:ext>
            </a:extLst>
          </p:cNvPr>
          <p:cNvSpPr/>
          <p:nvPr/>
        </p:nvSpPr>
        <p:spPr>
          <a:xfrm>
            <a:off x="8044774" y="690664"/>
            <a:ext cx="3277317" cy="2013625"/>
          </a:xfrm>
          <a:prstGeom prst="bevel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أتذكر</a:t>
            </a:r>
          </a:p>
          <a:p>
            <a:pPr algn="ctr"/>
            <a:r>
              <a:rPr lang="ar-SA" b="1" dirty="0"/>
              <a:t>أن الاسم المقصور/ هو الذي ينتهي بألف لازمة مفتوح </a:t>
            </a:r>
            <a:r>
              <a:rPr lang="ar-SA" b="1" dirty="0" err="1"/>
              <a:t>ماقبلها</a:t>
            </a:r>
            <a:endParaRPr lang="ar-SA" b="1" dirty="0"/>
          </a:p>
          <a:p>
            <a:pPr algn="ctr"/>
            <a:r>
              <a:rPr lang="ar-SA" b="1" dirty="0">
                <a:solidFill>
                  <a:srgbClr val="FFFFCC"/>
                </a:solidFill>
              </a:rPr>
              <a:t>والاسم المنقوص / هو الذي ينتهي بياء لازمة مكسور </a:t>
            </a:r>
            <a:r>
              <a:rPr lang="ar-SA" b="1" dirty="0" err="1">
                <a:solidFill>
                  <a:srgbClr val="FFFFCC"/>
                </a:solidFill>
              </a:rPr>
              <a:t>ماقبلها</a:t>
            </a:r>
            <a:endParaRPr lang="ar-SA" b="1" dirty="0">
              <a:solidFill>
                <a:srgbClr val="FFFFCC"/>
              </a:solidFill>
            </a:endParaRPr>
          </a:p>
        </p:txBody>
      </p:sp>
      <p:sp>
        <p:nvSpPr>
          <p:cNvPr id="7" name="مستطيل: مشطوف الحواف 6">
            <a:extLst>
              <a:ext uri="{FF2B5EF4-FFF2-40B4-BE49-F238E27FC236}">
                <a16:creationId xmlns:a16="http://schemas.microsoft.com/office/drawing/2014/main" id="{8E43B9E0-A745-4F37-8C54-6045EC12DF1B}"/>
              </a:ext>
            </a:extLst>
          </p:cNvPr>
          <p:cNvSpPr/>
          <p:nvPr/>
        </p:nvSpPr>
        <p:spPr>
          <a:xfrm>
            <a:off x="784697" y="599873"/>
            <a:ext cx="3277317" cy="2013625"/>
          </a:xfrm>
          <a:prstGeom prst="bevel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أتذكر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الألف المقصورة تكتب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بشكل الياء(ى) غير منقوطة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أو ألف قائمة (ا)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EFAC8B-AE1C-49EB-869F-9910C5389F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7" y="1689370"/>
            <a:ext cx="4477966" cy="44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F2B5CF-51D8-4EB5-854A-BBEA9D5D6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Free Clipart: Whiteboard | Mirek2">
            <a:extLst>
              <a:ext uri="{FF2B5EF4-FFF2-40B4-BE49-F238E27FC236}">
                <a16:creationId xmlns:a16="http://schemas.microsoft.com/office/drawing/2014/main" id="{FEE34BB2-FF5A-474C-A887-5C1B818B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0" y="-607"/>
            <a:ext cx="11760591" cy="6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شاشة عرض, كمبيوتر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13395C42-03ED-453F-897A-B078EE832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91" y="5835580"/>
            <a:ext cx="622999" cy="62299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8240063-C266-45EA-8D27-2CF64603C6F2}"/>
              </a:ext>
            </a:extLst>
          </p:cNvPr>
          <p:cNvSpPr/>
          <p:nvPr/>
        </p:nvSpPr>
        <p:spPr>
          <a:xfrm>
            <a:off x="6396259" y="399421"/>
            <a:ext cx="523733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أتأمل الكلمات الملونة في الأمثلة الواردة في نصوص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ثم أكمل الفراغات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F7E138-05E1-4FE6-995A-EEFE85C84D0A}"/>
              </a:ext>
            </a:extLst>
          </p:cNvPr>
          <p:cNvSpPr/>
          <p:nvPr/>
        </p:nvSpPr>
        <p:spPr>
          <a:xfrm>
            <a:off x="9619421" y="1399809"/>
            <a:ext cx="18485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رضي فله </a:t>
            </a:r>
            <a:r>
              <a:rPr lang="ar-SA" sz="20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الرضا</a:t>
            </a:r>
            <a:endParaRPr lang="ar-SA" sz="2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F66BF86-A566-4511-BB1B-40C372A09F64}"/>
              </a:ext>
            </a:extLst>
          </p:cNvPr>
          <p:cNvSpPr/>
          <p:nvPr/>
        </p:nvSpPr>
        <p:spPr>
          <a:xfrm>
            <a:off x="6231842" y="1710662"/>
            <a:ext cx="5125477" cy="830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يجب أن يحرص الشباب على ................ الوالدين</a:t>
            </a:r>
          </a:p>
          <a:p>
            <a:pPr algn="ctr"/>
            <a:r>
              <a:rPr lang="ar-SA" dirty="0"/>
              <a:t>كتبت الألف المقصورة بشكل .................... قائمة (أ)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281E5F9-0D88-4819-9BDA-18F15F6A6B10}"/>
              </a:ext>
            </a:extLst>
          </p:cNvPr>
          <p:cNvSpPr/>
          <p:nvPr/>
        </p:nvSpPr>
        <p:spPr>
          <a:xfrm>
            <a:off x="6196613" y="3007884"/>
            <a:ext cx="5125477" cy="830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خير الشباب من اقتدى برسول الله .............</a:t>
            </a:r>
          </a:p>
          <a:p>
            <a:pPr algn="ctr"/>
            <a:r>
              <a:rPr lang="ar-SA" dirty="0"/>
              <a:t>كتبت الألف المقصورة بشكل .................... قائمة (ى)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8D71E4F-51E3-472E-ACEC-8BAAE4EB9FFB}"/>
              </a:ext>
            </a:extLst>
          </p:cNvPr>
          <p:cNvSpPr/>
          <p:nvPr/>
        </p:nvSpPr>
        <p:spPr>
          <a:xfrm>
            <a:off x="6387773" y="2663150"/>
            <a:ext cx="5181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عاد النبي عليه الصلاة والسلام – أعرابيا يتلوى من شدة </a:t>
            </a:r>
            <a:r>
              <a:rPr lang="ar-SA" sz="20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الحمي</a:t>
            </a:r>
            <a:endParaRPr lang="ar-SA" sz="2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83BD01-6E60-4D83-8FDA-10B844D957B8}"/>
              </a:ext>
            </a:extLst>
          </p:cNvPr>
          <p:cNvSpPr/>
          <p:nvPr/>
        </p:nvSpPr>
        <p:spPr>
          <a:xfrm>
            <a:off x="6196612" y="4189125"/>
            <a:ext cx="5125477" cy="830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الشاب الذي يترك صلاته هو ال....... على نفسه</a:t>
            </a:r>
          </a:p>
          <a:p>
            <a:pPr algn="ctr"/>
            <a:r>
              <a:rPr lang="ar-SA" dirty="0"/>
              <a:t>الياء ............... في الاسم المنقوص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FA0CF61-A525-4AC8-AB82-5771520F837B}"/>
              </a:ext>
            </a:extLst>
          </p:cNvPr>
          <p:cNvSpPr/>
          <p:nvPr/>
        </p:nvSpPr>
        <p:spPr>
          <a:xfrm>
            <a:off x="7724629" y="3825004"/>
            <a:ext cx="3597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يقوم البنيان إذا كان </a:t>
            </a:r>
            <a:r>
              <a:rPr lang="ar-SA" sz="20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الباني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مشغولا بالهدم</a:t>
            </a:r>
            <a:endParaRPr lang="ar-SA" sz="2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585A6D3-DE9F-4721-ACC7-E103AA2FD6E4}"/>
              </a:ext>
            </a:extLst>
          </p:cNvPr>
          <p:cNvSpPr/>
          <p:nvPr/>
        </p:nvSpPr>
        <p:spPr>
          <a:xfrm>
            <a:off x="6096000" y="5478463"/>
            <a:ext cx="5125477" cy="83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الشاب الصالح ............. في الخير و................ إلى الحق</a:t>
            </a:r>
          </a:p>
          <a:p>
            <a:pPr algn="ctr"/>
            <a:r>
              <a:rPr lang="ar-SA" dirty="0"/>
              <a:t>الياء ............... في الاسم المنقوص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02411FA-6F1A-4123-B3A8-8CBA1A1B7DA5}"/>
              </a:ext>
            </a:extLst>
          </p:cNvPr>
          <p:cNvSpPr/>
          <p:nvPr/>
        </p:nvSpPr>
        <p:spPr>
          <a:xfrm>
            <a:off x="5542984" y="5049238"/>
            <a:ext cx="59250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يظن أن </a:t>
            </a:r>
            <a:r>
              <a:rPr lang="ar-S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مايدور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حوله سيكون متوافقا مع الطموح فهو </a:t>
            </a:r>
            <a:r>
              <a:rPr lang="ar-SA" sz="20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جان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على نفسه</a:t>
            </a:r>
            <a:endParaRPr lang="ar-SA" sz="2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7A6BF1F-6254-4960-9C77-E8430CA05DB6}"/>
              </a:ext>
            </a:extLst>
          </p:cNvPr>
          <p:cNvSpPr/>
          <p:nvPr/>
        </p:nvSpPr>
        <p:spPr>
          <a:xfrm>
            <a:off x="7652121" y="1724135"/>
            <a:ext cx="77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رضا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EFAC4BB-3C0F-4806-B15C-781A03FB3EF3}"/>
              </a:ext>
            </a:extLst>
          </p:cNvPr>
          <p:cNvSpPr/>
          <p:nvPr/>
        </p:nvSpPr>
        <p:spPr>
          <a:xfrm>
            <a:off x="7625150" y="2082777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ألف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6E4973F-6010-4DAD-A136-115627805249}"/>
              </a:ext>
            </a:extLst>
          </p:cNvPr>
          <p:cNvSpPr/>
          <p:nvPr/>
        </p:nvSpPr>
        <p:spPr>
          <a:xfrm>
            <a:off x="7096801" y="2956692"/>
            <a:ext cx="962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الهدى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2861BEF-A74F-4F00-AEA8-664E68E61354}"/>
              </a:ext>
            </a:extLst>
          </p:cNvPr>
          <p:cNvSpPr/>
          <p:nvPr/>
        </p:nvSpPr>
        <p:spPr>
          <a:xfrm>
            <a:off x="7285835" y="3392604"/>
            <a:ext cx="1508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ياء غير منقوطة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83BC16E-A05B-4E15-A8BF-14BA7D13B729}"/>
              </a:ext>
            </a:extLst>
          </p:cNvPr>
          <p:cNvSpPr/>
          <p:nvPr/>
        </p:nvSpPr>
        <p:spPr>
          <a:xfrm>
            <a:off x="7625953" y="4167048"/>
            <a:ext cx="679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جاني</a:t>
            </a:r>
            <a:endParaRPr lang="ar-SA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F139E32-F22B-49DC-8B8D-1225D1706A30}"/>
              </a:ext>
            </a:extLst>
          </p:cNvPr>
          <p:cNvSpPr/>
          <p:nvPr/>
        </p:nvSpPr>
        <p:spPr>
          <a:xfrm>
            <a:off x="8900011" y="4517497"/>
            <a:ext cx="8322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موجودة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3C2B9F3-4CC7-4DD6-919E-C748ADE09E85}"/>
              </a:ext>
            </a:extLst>
          </p:cNvPr>
          <p:cNvSpPr/>
          <p:nvPr/>
        </p:nvSpPr>
        <p:spPr>
          <a:xfrm>
            <a:off x="9164271" y="5529632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ساعٍ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600CF56-A42C-426A-BC0A-32775B1713EF}"/>
              </a:ext>
            </a:extLst>
          </p:cNvPr>
          <p:cNvSpPr/>
          <p:nvPr/>
        </p:nvSpPr>
        <p:spPr>
          <a:xfrm>
            <a:off x="7413399" y="5538510"/>
            <a:ext cx="46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داعٍ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6B83725-2192-4A13-A331-F02B8842AB60}"/>
              </a:ext>
            </a:extLst>
          </p:cNvPr>
          <p:cNvSpPr/>
          <p:nvPr/>
        </p:nvSpPr>
        <p:spPr>
          <a:xfrm>
            <a:off x="8764158" y="5852514"/>
            <a:ext cx="822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محذوفة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8912343-267A-40D9-A694-2AB065A602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323" y="2195090"/>
            <a:ext cx="5163834" cy="39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75AF028-5EF3-4513-B670-67CA9F9070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Free Clipart: Whiteboard | Mirek2">
            <a:extLst>
              <a:ext uri="{FF2B5EF4-FFF2-40B4-BE49-F238E27FC236}">
                <a16:creationId xmlns:a16="http://schemas.microsoft.com/office/drawing/2014/main" id="{F798F74A-6AB8-416E-915C-B1AA560D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0" y="0"/>
            <a:ext cx="11760591" cy="6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 descr="صورة تحتوي على شاشة عرض, كمبيوتر&#10;&#10;تم إنشاء الوصف تلقائياً">
            <a:hlinkClick r:id="rId3" action="ppaction://hlinksldjump"/>
            <a:extLst>
              <a:ext uri="{FF2B5EF4-FFF2-40B4-BE49-F238E27FC236}">
                <a16:creationId xmlns:a16="http://schemas.microsoft.com/office/drawing/2014/main" id="{FBB6C86D-B124-4CCA-9571-BA9F90B2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91" y="5835580"/>
            <a:ext cx="622999" cy="622999"/>
          </a:xfrm>
          <a:prstGeom prst="rect">
            <a:avLst/>
          </a:prstGeom>
        </p:spPr>
      </p:pic>
      <p:sp>
        <p:nvSpPr>
          <p:cNvPr id="2" name="مستطيل: مشطوف الحواف 1">
            <a:extLst>
              <a:ext uri="{FF2B5EF4-FFF2-40B4-BE49-F238E27FC236}">
                <a16:creationId xmlns:a16="http://schemas.microsoft.com/office/drawing/2014/main" id="{71A9A3C9-9A56-4378-BD6A-A0AE4B1A5088}"/>
              </a:ext>
            </a:extLst>
          </p:cNvPr>
          <p:cNvSpPr/>
          <p:nvPr/>
        </p:nvSpPr>
        <p:spPr>
          <a:xfrm>
            <a:off x="5353236" y="399421"/>
            <a:ext cx="6181920" cy="122519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أكمل التالي بتعليل كتابة الياء في الاسم المنقوص أو حذفها في المجموعتين مع الاستفادة من الإضاءة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A7B0625B-7F4F-4ED2-9CC2-B8BE5C67D5BD}"/>
              </a:ext>
            </a:extLst>
          </p:cNvPr>
          <p:cNvSpPr/>
          <p:nvPr/>
        </p:nvSpPr>
        <p:spPr>
          <a:xfrm>
            <a:off x="790112" y="237917"/>
            <a:ext cx="3533312" cy="572609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4E5302-73E6-4396-819E-AD3EE18081D3}"/>
              </a:ext>
            </a:extLst>
          </p:cNvPr>
          <p:cNvSpPr txBox="1"/>
          <p:nvPr/>
        </p:nvSpPr>
        <p:spPr>
          <a:xfrm>
            <a:off x="936592" y="717449"/>
            <a:ext cx="324034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/>
              <a:t>الاسم المنقوص .تبقى ياؤه إذا كان معرف ب(ال) أو نكرة في حالة النصب </a:t>
            </a:r>
          </a:p>
          <a:p>
            <a:pPr algn="r"/>
            <a:r>
              <a:rPr lang="ar-SA" dirty="0"/>
              <a:t>وتحذف إذا كان مجردا من (ال ) أي نكرة ويعوض عنها بتنوين الكسر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0BC54B-DD24-4150-950F-D9F744189715}"/>
              </a:ext>
            </a:extLst>
          </p:cNvPr>
          <p:cNvSpPr txBox="1"/>
          <p:nvPr/>
        </p:nvSpPr>
        <p:spPr>
          <a:xfrm>
            <a:off x="936593" y="2393771"/>
            <a:ext cx="3240349" cy="92333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/>
              <a:t>الاسم المنقوص . تقدر على آخره حركة الإعراب في حالتي الرفع والجر سواء معرفا ب (ال) أو نكرة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91E680-5323-4CA1-8F8D-769250C7FD8C}"/>
              </a:ext>
            </a:extLst>
          </p:cNvPr>
          <p:cNvSpPr txBox="1"/>
          <p:nvPr/>
        </p:nvSpPr>
        <p:spPr>
          <a:xfrm>
            <a:off x="949911" y="3503995"/>
            <a:ext cx="3240349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/>
              <a:t>وتظهر في حالة النصب سواء كان معرفا ب(ال) أو نكرة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CEEAC7F2-47B1-4C74-BD46-6E3626C84AFB}"/>
              </a:ext>
            </a:extLst>
          </p:cNvPr>
          <p:cNvSpPr/>
          <p:nvPr/>
        </p:nvSpPr>
        <p:spPr>
          <a:xfrm>
            <a:off x="10280341" y="1807771"/>
            <a:ext cx="825623" cy="5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A92028E-F2E3-442F-820A-96225A4B90A8}"/>
              </a:ext>
            </a:extLst>
          </p:cNvPr>
          <p:cNvSpPr/>
          <p:nvPr/>
        </p:nvSpPr>
        <p:spPr>
          <a:xfrm>
            <a:off x="5956918" y="1917778"/>
            <a:ext cx="964706" cy="5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التعليل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69E599-698D-45B0-B332-CCE25628BAE2}"/>
              </a:ext>
            </a:extLst>
          </p:cNvPr>
          <p:cNvSpPr txBox="1"/>
          <p:nvPr/>
        </p:nvSpPr>
        <p:spPr>
          <a:xfrm>
            <a:off x="8975324" y="2576928"/>
            <a:ext cx="25598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إنه الشاب </a:t>
            </a:r>
            <a:r>
              <a:rPr lang="ar-SA" dirty="0">
                <a:solidFill>
                  <a:srgbClr val="FF0000"/>
                </a:solidFill>
              </a:rPr>
              <a:t>الساعي</a:t>
            </a:r>
            <a:r>
              <a:rPr lang="ar-SA" dirty="0"/>
              <a:t> لتحقيق أهدافه</a:t>
            </a:r>
            <a:r>
              <a:rPr lang="en-US" dirty="0"/>
              <a:t>     </a:t>
            </a:r>
            <a:endParaRPr lang="ar-SA" dirty="0"/>
          </a:p>
          <a:p>
            <a:pPr algn="r"/>
            <a:r>
              <a:rPr lang="ar-SA" dirty="0"/>
              <a:t>سررت بالشاب </a:t>
            </a:r>
            <a:r>
              <a:rPr lang="ar-SA" dirty="0">
                <a:solidFill>
                  <a:srgbClr val="FF0000"/>
                </a:solidFill>
              </a:rPr>
              <a:t>الواعي</a:t>
            </a:r>
            <a:r>
              <a:rPr lang="ar-SA" dirty="0"/>
              <a:t> بمصلحته</a:t>
            </a:r>
          </a:p>
          <a:p>
            <a:pPr algn="r"/>
            <a:r>
              <a:rPr lang="ar-SA" dirty="0"/>
              <a:t>وجدته الشاب </a:t>
            </a:r>
            <a:r>
              <a:rPr lang="ar-SA" dirty="0">
                <a:solidFill>
                  <a:srgbClr val="FF0000"/>
                </a:solidFill>
              </a:rPr>
              <a:t>الراقي</a:t>
            </a:r>
            <a:r>
              <a:rPr lang="ar-SA" dirty="0"/>
              <a:t> في أخلاقه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8738EFD-9DAF-4AC6-9CC8-F4FB3F859F6A}"/>
              </a:ext>
            </a:extLst>
          </p:cNvPr>
          <p:cNvSpPr txBox="1"/>
          <p:nvPr/>
        </p:nvSpPr>
        <p:spPr>
          <a:xfrm>
            <a:off x="5184559" y="2574524"/>
            <a:ext cx="25212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بقيت الياء لأنه معرف ب(ال)</a:t>
            </a:r>
          </a:p>
          <a:p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بقيت الياء لأنه معرف ب(ال)</a:t>
            </a:r>
          </a:p>
          <a:p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بقيت الياء لأنه معرف ب(ال)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97DB96B-1432-4DB0-9056-7A5FE4B5DE43}"/>
              </a:ext>
            </a:extLst>
          </p:cNvPr>
          <p:cNvSpPr/>
          <p:nvPr/>
        </p:nvSpPr>
        <p:spPr>
          <a:xfrm>
            <a:off x="10122023" y="3671337"/>
            <a:ext cx="825623" cy="5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مثال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E9D9737-CD3E-458F-8967-56378D3A9A11}"/>
              </a:ext>
            </a:extLst>
          </p:cNvPr>
          <p:cNvSpPr/>
          <p:nvPr/>
        </p:nvSpPr>
        <p:spPr>
          <a:xfrm>
            <a:off x="5841508" y="3613138"/>
            <a:ext cx="1080116" cy="5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التعليل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2898510-C0C5-4166-A7AE-1C6F091905A2}"/>
              </a:ext>
            </a:extLst>
          </p:cNvPr>
          <p:cNvSpPr txBox="1"/>
          <p:nvPr/>
        </p:nvSpPr>
        <p:spPr>
          <a:xfrm>
            <a:off x="8926795" y="4598876"/>
            <a:ext cx="25598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إنه شاب </a:t>
            </a:r>
            <a:r>
              <a:rPr lang="ar-SA" dirty="0">
                <a:solidFill>
                  <a:srgbClr val="FF0000"/>
                </a:solidFill>
              </a:rPr>
              <a:t>ساعٍ</a:t>
            </a:r>
            <a:r>
              <a:rPr lang="ar-SA" dirty="0"/>
              <a:t> لتحقيق أهدافه</a:t>
            </a:r>
            <a:r>
              <a:rPr lang="en-US" dirty="0"/>
              <a:t>     </a:t>
            </a:r>
            <a:endParaRPr lang="ar-SA" dirty="0"/>
          </a:p>
          <a:p>
            <a:pPr algn="r"/>
            <a:r>
              <a:rPr lang="ar-SA" dirty="0"/>
              <a:t>سررت بشاب </a:t>
            </a:r>
            <a:r>
              <a:rPr lang="ar-SA" dirty="0">
                <a:solidFill>
                  <a:srgbClr val="FF0000"/>
                </a:solidFill>
              </a:rPr>
              <a:t>واعٍ</a:t>
            </a:r>
            <a:r>
              <a:rPr lang="ar-SA" dirty="0"/>
              <a:t> بمصلحته</a:t>
            </a:r>
          </a:p>
          <a:p>
            <a:pPr algn="r"/>
            <a:r>
              <a:rPr lang="ar-SA" dirty="0"/>
              <a:t>وجدته شابا </a:t>
            </a:r>
            <a:r>
              <a:rPr lang="ar-SA" dirty="0">
                <a:solidFill>
                  <a:srgbClr val="FF0000"/>
                </a:solidFill>
              </a:rPr>
              <a:t>راقيا </a:t>
            </a:r>
            <a:r>
              <a:rPr lang="ar-SA" dirty="0"/>
              <a:t>في أخلاقه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17F6B74-21AB-430E-885E-C88736BB0F21}"/>
              </a:ext>
            </a:extLst>
          </p:cNvPr>
          <p:cNvSpPr txBox="1"/>
          <p:nvPr/>
        </p:nvSpPr>
        <p:spPr>
          <a:xfrm>
            <a:off x="4696287" y="4429506"/>
            <a:ext cx="27108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حذفت الياء لأنه </a:t>
            </a:r>
            <a:r>
              <a:rPr lang="ar-SA" dirty="0">
                <a:solidFill>
                  <a:srgbClr val="FF0000"/>
                </a:solidFill>
              </a:rPr>
              <a:t>نكرة غير منصوبة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endParaRPr lang="ar-SA" dirty="0">
              <a:solidFill>
                <a:srgbClr val="FF0000"/>
              </a:solidFill>
            </a:endParaRPr>
          </a:p>
          <a:p>
            <a:pPr algn="r"/>
            <a:r>
              <a:rPr lang="ar-SA" dirty="0"/>
              <a:t>حذفت الياء لأنه </a:t>
            </a:r>
            <a:r>
              <a:rPr lang="ar-SA" dirty="0">
                <a:solidFill>
                  <a:srgbClr val="FF0000"/>
                </a:solidFill>
              </a:rPr>
              <a:t>نكرة غير منصوبة</a:t>
            </a:r>
          </a:p>
          <a:p>
            <a:pPr algn="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بقيت الياء لأنه نكرة منصوبة</a:t>
            </a:r>
          </a:p>
          <a:p>
            <a:pPr algn="r"/>
            <a:r>
              <a:rPr lang="en-US" dirty="0"/>
              <a:t>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18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512</Words>
  <Application>Microsoft Office PowerPoint</Application>
  <PresentationFormat>شاشة عريضة</PresentationFormat>
  <Paragraphs>159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FF Hekaya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رزنامتي</dc:title>
  <dc:creator>islamicpowerpoint.com;موقع البوربوينت الإسلامي</dc:creator>
  <cp:lastModifiedBy>رغد العتيبي</cp:lastModifiedBy>
  <cp:revision>108</cp:revision>
  <dcterms:created xsi:type="dcterms:W3CDTF">2020-07-19T02:47:11Z</dcterms:created>
  <dcterms:modified xsi:type="dcterms:W3CDTF">2021-02-20T18:26:24Z</dcterms:modified>
</cp:coreProperties>
</file>